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300" r:id="rId3"/>
    <p:sldId id="270" r:id="rId4"/>
    <p:sldId id="281" r:id="rId5"/>
    <p:sldId id="282" r:id="rId6"/>
    <p:sldId id="296" r:id="rId7"/>
    <p:sldId id="297" r:id="rId8"/>
    <p:sldId id="298" r:id="rId9"/>
    <p:sldId id="293" r:id="rId10"/>
    <p:sldId id="294" r:id="rId11"/>
    <p:sldId id="289" r:id="rId12"/>
    <p:sldId id="290" r:id="rId13"/>
    <p:sldId id="295" r:id="rId14"/>
  </p:sldIdLst>
  <p:sldSz cx="9144000" cy="6858000" type="screen4x3"/>
  <p:notesSz cx="6858000" cy="9144000"/>
  <p:defaultTextStyle>
    <a:defPPr>
      <a:defRPr lang="ru-RU"/>
    </a:defPPr>
    <a:lvl1pPr marL="0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425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0847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6275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1694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7119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2546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7971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3388" algn="l" defTabSz="91084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660"/>
  </p:normalViewPr>
  <p:slideViewPr>
    <p:cSldViewPr>
      <p:cViewPr>
        <p:scale>
          <a:sx n="75" d="100"/>
          <a:sy n="75" d="100"/>
        </p:scale>
        <p:origin x="-101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991CF-2692-429B-B9AD-47CB214525C0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9D5EE-D1A7-4484-9496-83E65CFB9B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370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425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0847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6275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1694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7119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2546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7971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3388" algn="l" defTabSz="91084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4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0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5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1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1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7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2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FE40-05AD-4E56-8AC6-79D1587206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04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105FB-8F6F-4AB0-98BB-C8F385EFA8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090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5226D-37F7-4585-B0E5-998238FB0C0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66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C464E-0AD6-4415-BA10-97E2DFF164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787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89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3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2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05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5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11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64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17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70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22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A08A7-6D8D-4636-B845-1D0DFA53E4D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70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2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BAC78-499E-4754-9BE2-C1A52414E0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306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39"/>
            <a:ext cx="4040188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288" indent="0">
              <a:buNone/>
              <a:defRPr sz="2000" b="1"/>
            </a:lvl2pPr>
            <a:lvl3pPr marL="910572" indent="0">
              <a:buNone/>
              <a:defRPr sz="1800" b="1"/>
            </a:lvl3pPr>
            <a:lvl4pPr marL="1365861" indent="0">
              <a:buNone/>
              <a:defRPr sz="1600" b="1"/>
            </a:lvl4pPr>
            <a:lvl5pPr marL="1821142" indent="0">
              <a:buNone/>
              <a:defRPr sz="1600" b="1"/>
            </a:lvl5pPr>
            <a:lvl6pPr marL="2276431" indent="0">
              <a:buNone/>
              <a:defRPr sz="1600" b="1"/>
            </a:lvl6pPr>
            <a:lvl7pPr marL="2731718" indent="0">
              <a:buNone/>
              <a:defRPr sz="1600" b="1"/>
            </a:lvl7pPr>
            <a:lvl8pPr marL="3187002" indent="0">
              <a:buNone/>
              <a:defRPr sz="1600" b="1"/>
            </a:lvl8pPr>
            <a:lvl9pPr marL="364228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90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51" y="1535139"/>
            <a:ext cx="4041775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288" indent="0">
              <a:buNone/>
              <a:defRPr sz="2000" b="1"/>
            </a:lvl2pPr>
            <a:lvl3pPr marL="910572" indent="0">
              <a:buNone/>
              <a:defRPr sz="1800" b="1"/>
            </a:lvl3pPr>
            <a:lvl4pPr marL="1365861" indent="0">
              <a:buNone/>
              <a:defRPr sz="1600" b="1"/>
            </a:lvl4pPr>
            <a:lvl5pPr marL="1821142" indent="0">
              <a:buNone/>
              <a:defRPr sz="1600" b="1"/>
            </a:lvl5pPr>
            <a:lvl6pPr marL="2276431" indent="0">
              <a:buNone/>
              <a:defRPr sz="1600" b="1"/>
            </a:lvl6pPr>
            <a:lvl7pPr marL="2731718" indent="0">
              <a:buNone/>
              <a:defRPr sz="1600" b="1"/>
            </a:lvl7pPr>
            <a:lvl8pPr marL="3187002" indent="0">
              <a:buNone/>
              <a:defRPr sz="1600" b="1"/>
            </a:lvl8pPr>
            <a:lvl9pPr marL="364228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51" y="2174901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4C26A-1E1C-41A3-A314-EDA5E0868D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818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0D98-2D5B-4524-9224-D9A7BCD26BE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614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89B3A-27FE-46A5-93A2-569807B476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444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6" y="273076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4"/>
          </a:xfr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6" y="1435127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288" indent="0">
              <a:buNone/>
              <a:defRPr sz="1100"/>
            </a:lvl2pPr>
            <a:lvl3pPr marL="910572" indent="0">
              <a:buNone/>
              <a:defRPr sz="1000"/>
            </a:lvl3pPr>
            <a:lvl4pPr marL="1365861" indent="0">
              <a:buNone/>
              <a:defRPr sz="900"/>
            </a:lvl4pPr>
            <a:lvl5pPr marL="1821142" indent="0">
              <a:buNone/>
              <a:defRPr sz="900"/>
            </a:lvl5pPr>
            <a:lvl6pPr marL="2276431" indent="0">
              <a:buNone/>
              <a:defRPr sz="900"/>
            </a:lvl6pPr>
            <a:lvl7pPr marL="2731718" indent="0">
              <a:buNone/>
              <a:defRPr sz="900"/>
            </a:lvl7pPr>
            <a:lvl8pPr marL="3187002" indent="0">
              <a:buNone/>
              <a:defRPr sz="900"/>
            </a:lvl8pPr>
            <a:lvl9pPr marL="364228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5A4E6-C319-40D8-A013-ADC9CE5F6C7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057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27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801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00"/>
            </a:lvl1pPr>
            <a:lvl2pPr marL="455288" indent="0">
              <a:buNone/>
              <a:defRPr sz="2800"/>
            </a:lvl2pPr>
            <a:lvl3pPr marL="910572" indent="0">
              <a:buNone/>
              <a:defRPr sz="2400"/>
            </a:lvl3pPr>
            <a:lvl4pPr marL="1365861" indent="0">
              <a:buNone/>
              <a:defRPr sz="2000"/>
            </a:lvl4pPr>
            <a:lvl5pPr marL="1821142" indent="0">
              <a:buNone/>
              <a:defRPr sz="2000"/>
            </a:lvl5pPr>
            <a:lvl6pPr marL="2276431" indent="0">
              <a:buNone/>
              <a:defRPr sz="2000"/>
            </a:lvl6pPr>
            <a:lvl7pPr marL="2731718" indent="0">
              <a:buNone/>
              <a:defRPr sz="2000"/>
            </a:lvl7pPr>
            <a:lvl8pPr marL="3187002" indent="0">
              <a:buNone/>
              <a:defRPr sz="2000"/>
            </a:lvl8pPr>
            <a:lvl9pPr marL="3642285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288" indent="0">
              <a:buNone/>
              <a:defRPr sz="1100"/>
            </a:lvl2pPr>
            <a:lvl3pPr marL="910572" indent="0">
              <a:buNone/>
              <a:defRPr sz="1000"/>
            </a:lvl3pPr>
            <a:lvl4pPr marL="1365861" indent="0">
              <a:buNone/>
              <a:defRPr sz="900"/>
            </a:lvl4pPr>
            <a:lvl5pPr marL="1821142" indent="0">
              <a:buNone/>
              <a:defRPr sz="900"/>
            </a:lvl5pPr>
            <a:lvl6pPr marL="2276431" indent="0">
              <a:buNone/>
              <a:defRPr sz="900"/>
            </a:lvl6pPr>
            <a:lvl7pPr marL="2731718" indent="0">
              <a:buNone/>
              <a:defRPr sz="900"/>
            </a:lvl7pPr>
            <a:lvl8pPr marL="3187002" indent="0">
              <a:buNone/>
              <a:defRPr sz="900"/>
            </a:lvl8pPr>
            <a:lvl9pPr marL="364228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A9EC3-8F2A-441F-92ED-8343FE643AA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256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50" tIns="45526" rIns="91050" bIns="455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2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050" tIns="45526" rIns="91050" bIns="455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0"/>
            <a:ext cx="2133600" cy="365125"/>
          </a:xfrm>
          <a:prstGeom prst="rect">
            <a:avLst/>
          </a:prstGeom>
        </p:spPr>
        <p:txBody>
          <a:bodyPr vert="horz" lIns="91050" tIns="45526" rIns="91050" bIns="45526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47C2EE-1A9C-45A3-BC42-EFAC50FE78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050" tIns="45526" rIns="91050" bIns="45526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050" tIns="45526" rIns="91050" bIns="45526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528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057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586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114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462" indent="-3414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39834" indent="-284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213" indent="-22764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500" indent="-22764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787" indent="-22764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075" indent="-227644" algn="l" defTabSz="9105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357" indent="-227644" algn="l" defTabSz="9105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645" indent="-227644" algn="l" defTabSz="9105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934" indent="-227644" algn="l" defTabSz="9105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88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72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61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142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431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718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002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285" algn="l" defTabSz="9105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2132856"/>
            <a:ext cx="4316492" cy="2951644"/>
          </a:xfrm>
          <a:prstGeom prst="rect">
            <a:avLst/>
          </a:prstGeom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139952" y="3501008"/>
            <a:ext cx="4157137" cy="87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460" tIns="38231" rIns="76460" bIns="38231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РУКОВОДИТЕЛЬ УПРАВЛЕНИЯ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ПО ФИЗИЧЕСКОМУ ВОСПИТАНИЮ УЧАЩИХСЯ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И ПОДГОТОВКЕ ОЛИМПИЙСКОГО РЕЗЕРВА</a:t>
            </a: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/>
            </a:r>
            <a:b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charset="0"/>
              </a:rPr>
            </a:br>
            <a:r>
              <a:rPr lang="ru-RU" sz="1300" b="1" dirty="0">
                <a:solidFill>
                  <a:srgbClr val="1F497D">
                    <a:lumMod val="75000"/>
                  </a:srgbClr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032080" y="2492896"/>
            <a:ext cx="4319355" cy="69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460" tIns="38231" rIns="76460" bIns="38231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1F497D"/>
                </a:solidFill>
                <a:latin typeface="Arial" charset="0"/>
              </a:rPr>
              <a:t>Юсупов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1F497D"/>
                </a:solidFill>
                <a:latin typeface="Arial" charset="0"/>
              </a:rPr>
              <a:t>Марсель </a:t>
            </a:r>
            <a:r>
              <a:rPr lang="ru-RU" b="1" dirty="0" err="1" smtClean="0">
                <a:solidFill>
                  <a:srgbClr val="1F497D"/>
                </a:solidFill>
                <a:latin typeface="Arial" charset="0"/>
              </a:rPr>
              <a:t>Жалилевич</a:t>
            </a:r>
            <a:endParaRPr lang="ru-RU" b="1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3474"/>
            <a:ext cx="9144000" cy="631207"/>
          </a:xfrm>
          <a:prstGeom prst="rect">
            <a:avLst/>
          </a:prstGeom>
        </p:spPr>
        <p:txBody>
          <a:bodyPr wrap="square" lIns="76460" tIns="38231" rIns="76460" bIns="3823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b="1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ОБРАЗОВАНИЯ И НАУКИ </a:t>
            </a:r>
            <a:endParaRPr lang="ru-RU" b="1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РЕСПУБЛИКИ БАШКОРТОСТАН</a:t>
            </a:r>
          </a:p>
        </p:txBody>
      </p:sp>
      <p:pic>
        <p:nvPicPr>
          <p:cNvPr id="48129" name="Picture 1" descr="C:\Users\1\Desktop\логоти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76872"/>
            <a:ext cx="2448272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458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5" y="4445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Box 10"/>
          <p:cNvSpPr txBox="1">
            <a:spLocks noChangeArrowheads="1"/>
          </p:cNvSpPr>
          <p:nvPr/>
        </p:nvSpPr>
        <p:spPr bwMode="auto">
          <a:xfrm>
            <a:off x="210743" y="2617790"/>
            <a:ext cx="286941" cy="44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3" name="TextBox 12"/>
          <p:cNvSpPr txBox="1">
            <a:spLocks noChangeArrowheads="1"/>
          </p:cNvSpPr>
          <p:nvPr/>
        </p:nvSpPr>
        <p:spPr bwMode="auto">
          <a:xfrm>
            <a:off x="488157" y="3049590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4" name="TextBox 13"/>
          <p:cNvSpPr txBox="1">
            <a:spLocks noChangeArrowheads="1"/>
          </p:cNvSpPr>
          <p:nvPr/>
        </p:nvSpPr>
        <p:spPr bwMode="auto">
          <a:xfrm>
            <a:off x="772717" y="3138488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5" name="TextBox 14"/>
          <p:cNvSpPr txBox="1">
            <a:spLocks noChangeArrowheads="1"/>
          </p:cNvSpPr>
          <p:nvPr/>
        </p:nvSpPr>
        <p:spPr bwMode="auto">
          <a:xfrm>
            <a:off x="1060851" y="3681411"/>
            <a:ext cx="46791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6" name="TextBox 15"/>
          <p:cNvSpPr txBox="1">
            <a:spLocks noChangeArrowheads="1"/>
          </p:cNvSpPr>
          <p:nvPr/>
        </p:nvSpPr>
        <p:spPr bwMode="auto">
          <a:xfrm>
            <a:off x="1331118" y="3806823"/>
            <a:ext cx="467916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7" name="TextBox 16"/>
          <p:cNvSpPr txBox="1">
            <a:spLocks noChangeArrowheads="1"/>
          </p:cNvSpPr>
          <p:nvPr/>
        </p:nvSpPr>
        <p:spPr bwMode="auto">
          <a:xfrm>
            <a:off x="1641872" y="4037013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8" name="Рисунок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254"/>
          <a:stretch>
            <a:fillRect/>
          </a:stretch>
        </p:blipFill>
        <p:spPr bwMode="auto">
          <a:xfrm>
            <a:off x="1756173" y="1223967"/>
            <a:ext cx="3355181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Рисунок 5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34" b="10400"/>
          <a:stretch>
            <a:fillRect/>
          </a:stretch>
        </p:blipFill>
        <p:spPr bwMode="auto">
          <a:xfrm>
            <a:off x="1749032" y="3838579"/>
            <a:ext cx="336351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Рисунок 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85"/>
          <a:stretch>
            <a:fillRect/>
          </a:stretch>
        </p:blipFill>
        <p:spPr bwMode="auto">
          <a:xfrm>
            <a:off x="5339957" y="1223963"/>
            <a:ext cx="3415903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Рисунок 6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8763" y="3960817"/>
            <a:ext cx="3411141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2" name="Прямоугольник 1"/>
          <p:cNvSpPr>
            <a:spLocks noChangeArrowheads="1"/>
          </p:cNvSpPr>
          <p:nvPr/>
        </p:nvSpPr>
        <p:spPr bwMode="auto">
          <a:xfrm>
            <a:off x="17817" y="3097216"/>
            <a:ext cx="1749117" cy="110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ДО и ПОСЛЕ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Спортивный зал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МБОУ Школа № 56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ГО г. Уфа РБ.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88640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Башкортостан один из регионов где проходит реализация </a:t>
            </a:r>
            <a:r>
              <a:rPr lang="ru-RU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проекта «Спортивная борьба - в школы</a:t>
            </a:r>
            <a:r>
              <a:rPr lang="ru-RU" altLang="ru-RU" sz="1700" b="1" dirty="0" smtClean="0">
                <a:solidFill>
                  <a:schemeClr val="tx2"/>
                </a:solidFill>
                <a:latin typeface="Arial" pitchFamily="34" charset="0"/>
              </a:rPr>
              <a:t>»</a:t>
            </a:r>
            <a:endParaRPr lang="ru-RU" altLang="ru-RU" sz="1700" b="1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817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5869784" y="3305179"/>
            <a:ext cx="1482329" cy="3270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45372" y="3297242"/>
            <a:ext cx="1483519" cy="3270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5126" name="TextBox 15"/>
          <p:cNvSpPr txBox="1">
            <a:spLocks noChangeArrowheads="1"/>
          </p:cNvSpPr>
          <p:nvPr/>
        </p:nvSpPr>
        <p:spPr bwMode="auto">
          <a:xfrm>
            <a:off x="2147888" y="1149352"/>
            <a:ext cx="3962400" cy="27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Предварительная работа:</a:t>
            </a:r>
          </a:p>
        </p:txBody>
      </p:sp>
      <p:sp>
        <p:nvSpPr>
          <p:cNvPr id="5127" name="TextBox 17"/>
          <p:cNvSpPr txBox="1">
            <a:spLocks noChangeArrowheads="1"/>
          </p:cNvSpPr>
          <p:nvPr/>
        </p:nvSpPr>
        <p:spPr bwMode="auto">
          <a:xfrm>
            <a:off x="2147889" y="1474792"/>
            <a:ext cx="6949678" cy="103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проведена научно-практическая конференция «Спортивная борьба – в школы Республики Башкортостан»;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подписано Соглашение о сотрудничестве между Правительством РБ и Федерацией спортивной борьбы России;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запущена программа обучения тренеров – участников проекта.</a:t>
            </a:r>
          </a:p>
        </p:txBody>
      </p:sp>
      <p:pic>
        <p:nvPicPr>
          <p:cNvPr id="5128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49" b="12360"/>
          <a:stretch>
            <a:fillRect/>
          </a:stretch>
        </p:blipFill>
        <p:spPr bwMode="auto">
          <a:xfrm>
            <a:off x="60724" y="1189038"/>
            <a:ext cx="2087165" cy="14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37277" y="3784148"/>
            <a:ext cx="8869453" cy="5632311"/>
          </a:xfrm>
          <a:prstGeom prst="rect">
            <a:avLst/>
          </a:prstGeom>
          <a:noFill/>
        </p:spPr>
        <p:txBody>
          <a:bodyPr lIns="76764" tIns="38382" rIns="76764" bIns="38382" numCol="2">
            <a:spAutoFit/>
          </a:bodyPr>
          <a:lstStyle/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МБОУ «Башкирский лицей № 2»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МБОУ Школа № 17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МБОУ Школа № 56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МБОУ Школа № 127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МБОУ «Школа № 162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МБОУ «Лицей № 106 «Содружество»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МБОУ «Уфимская городская башкирская гимназия № 20 им. Мустафиной Ф.Х.»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МБОУ «Центр образования № 25 с углубленным изучением татарского языка»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9. МБОУ Башкирская гимназия-интернат № 2 имени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Ахметзаки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Валиди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МР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Ишимбайский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МБОУ «СОШ № 5» г. Кумертау;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 МБОУ «СОШ № 20» г. Октябрьский;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 МОБУ «СОШ № 12» г. Сибая;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 *МБОУ «СОШ № 21» г. Салавата;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14. МОБУ СОШ с. Новая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Отрадовка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МР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Стерлитамакский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15. МАОУ «Гимназия № 3 им.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Джалиля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Киекбаева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г. Стерлитамака;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16. МБОУ СОШ № 1 с. Кушнаренково муниципального района </a:t>
            </a:r>
            <a:r>
              <a:rPr lang="ru-RU" sz="1200" dirty="0" err="1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Кушнаренковский</a:t>
            </a: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30" name="Прямоугольник 39"/>
          <p:cNvSpPr>
            <a:spLocks noChangeArrowheads="1"/>
          </p:cNvSpPr>
          <p:nvPr/>
        </p:nvSpPr>
        <p:spPr bwMode="auto">
          <a:xfrm>
            <a:off x="1045370" y="3317875"/>
            <a:ext cx="4289823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Школы ГО г. Уфа РБ</a:t>
            </a:r>
          </a:p>
        </p:txBody>
      </p:sp>
      <p:sp>
        <p:nvSpPr>
          <p:cNvPr id="5131" name="Прямоугольник 40"/>
          <p:cNvSpPr>
            <a:spLocks noChangeArrowheads="1"/>
          </p:cNvSpPr>
          <p:nvPr/>
        </p:nvSpPr>
        <p:spPr bwMode="auto">
          <a:xfrm>
            <a:off x="5899547" y="3303590"/>
            <a:ext cx="4289822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Школы МР и ГО РБ</a:t>
            </a:r>
          </a:p>
        </p:txBody>
      </p:sp>
      <p:sp>
        <p:nvSpPr>
          <p:cNvPr id="5132" name="TextBox 44"/>
          <p:cNvSpPr txBox="1">
            <a:spLocks noChangeArrowheads="1"/>
          </p:cNvSpPr>
          <p:nvPr/>
        </p:nvSpPr>
        <p:spPr bwMode="auto">
          <a:xfrm>
            <a:off x="6054329" y="2828927"/>
            <a:ext cx="3043238" cy="477623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Сегодня в проект вовлечены 16 школ: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2245520" y="3024188"/>
            <a:ext cx="380881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/>
          <p:nvPr/>
        </p:nvCxnSpPr>
        <p:spPr>
          <a:xfrm>
            <a:off x="2245519" y="3024192"/>
            <a:ext cx="0" cy="293687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0" name="Прямая со стрелкой 2059"/>
          <p:cNvCxnSpPr>
            <a:stCxn id="5132" idx="1"/>
          </p:cNvCxnSpPr>
          <p:nvPr/>
        </p:nvCxnSpPr>
        <p:spPr>
          <a:xfrm>
            <a:off x="6054329" y="3067739"/>
            <a:ext cx="0" cy="250139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2" y="6683375"/>
            <a:ext cx="913923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7" name="TextBox 64"/>
          <p:cNvSpPr txBox="1">
            <a:spLocks noChangeArrowheads="1"/>
          </p:cNvSpPr>
          <p:nvPr/>
        </p:nvSpPr>
        <p:spPr bwMode="auto">
          <a:xfrm>
            <a:off x="6078787" y="6165304"/>
            <a:ext cx="3065213" cy="231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0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* - ведется капитальный ремонт школы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99592" y="188641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Башкортостан один из регионов где проходит реализация </a:t>
            </a:r>
            <a:r>
              <a:rPr lang="ru-RU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проекта «Спортивная борьба - в школы</a:t>
            </a:r>
            <a:r>
              <a:rPr lang="ru-RU" altLang="ru-RU" sz="1700" b="1" dirty="0" smtClean="0">
                <a:solidFill>
                  <a:schemeClr val="tx2"/>
                </a:solidFill>
                <a:latin typeface="Arial" pitchFamily="34" charset="0"/>
              </a:rPr>
              <a:t>»</a:t>
            </a:r>
            <a:endParaRPr lang="ru-RU" altLang="ru-RU" sz="1700" b="1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95918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158354" y="1181100"/>
            <a:ext cx="957262" cy="6477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6148" name="Прямоугольник 11"/>
          <p:cNvSpPr>
            <a:spLocks noChangeArrowheads="1"/>
          </p:cNvSpPr>
          <p:nvPr/>
        </p:nvSpPr>
        <p:spPr bwMode="auto">
          <a:xfrm>
            <a:off x="1187624" y="188640"/>
            <a:ext cx="7250336" cy="63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Башкортостан один из регионов где проходит реализация </a:t>
            </a:r>
            <a:r>
              <a:rPr lang="ru-RU" sz="1800" b="1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проекта «Спортивная борьба - в школы</a:t>
            </a:r>
            <a:r>
              <a:rPr lang="ru-RU" altLang="ru-RU" sz="1700" b="1" dirty="0" smtClean="0">
                <a:solidFill>
                  <a:schemeClr val="tx2"/>
                </a:solidFill>
                <a:latin typeface="Arial" pitchFamily="34" charset="0"/>
              </a:rPr>
              <a:t>»</a:t>
            </a:r>
            <a:endParaRPr lang="ru-RU" altLang="ru-RU" sz="1700" b="1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6149" name="TextBox 3"/>
          <p:cNvSpPr txBox="1">
            <a:spLocks noChangeArrowheads="1"/>
          </p:cNvSpPr>
          <p:nvPr/>
        </p:nvSpPr>
        <p:spPr bwMode="auto">
          <a:xfrm>
            <a:off x="690562" y="1190627"/>
            <a:ext cx="3175398" cy="739233"/>
          </a:xfrm>
          <a:prstGeom prst="rect">
            <a:avLst/>
          </a:prstGeom>
          <a:solidFill>
            <a:srgbClr val="92D050"/>
          </a:solidFill>
          <a:ln w="19050">
            <a:solidFill>
              <a:srgbClr val="92D050"/>
            </a:solidFill>
            <a:miter lim="800000"/>
            <a:headEnd/>
            <a:tailEnd/>
          </a:ln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7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37 субъектов РФ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официально зарегистрированы в проекте</a:t>
            </a:r>
          </a:p>
        </p:txBody>
      </p:sp>
      <p:pic>
        <p:nvPicPr>
          <p:cNvPr id="6150" name="Picture 6" descr="ÐÐ°ÑÑÐ¸Ð½ÐºÐ¸ Ð¿Ð¾ Ð·Ð°Ð¿ÑÐ¾ÑÑ Ð³Ð°Ð»Ð¾ÑÐºÐ° Ð¸ÐºÐ¾Ð½ÐºÐ° Ð¿Ð½Ð³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3" y="1133479"/>
            <a:ext cx="428625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9795" y="2601913"/>
            <a:ext cx="220265" cy="23971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494" y="3054350"/>
            <a:ext cx="223838" cy="19700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8949" y="3663954"/>
            <a:ext cx="203597" cy="134937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9937" y="3822700"/>
            <a:ext cx="200025" cy="11858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3064" y="4033838"/>
            <a:ext cx="197644" cy="95726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6156" name="TextBox 10"/>
          <p:cNvSpPr txBox="1">
            <a:spLocks noChangeArrowheads="1"/>
          </p:cNvSpPr>
          <p:nvPr/>
        </p:nvSpPr>
        <p:spPr bwMode="auto">
          <a:xfrm>
            <a:off x="210743" y="2617790"/>
            <a:ext cx="286941" cy="44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23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9625" y="3138488"/>
            <a:ext cx="214312" cy="187007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6158" name="TextBox 12"/>
          <p:cNvSpPr txBox="1">
            <a:spLocks noChangeArrowheads="1"/>
          </p:cNvSpPr>
          <p:nvPr/>
        </p:nvSpPr>
        <p:spPr bwMode="auto">
          <a:xfrm>
            <a:off x="488157" y="3049590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16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59" name="TextBox 13"/>
          <p:cNvSpPr txBox="1">
            <a:spLocks noChangeArrowheads="1"/>
          </p:cNvSpPr>
          <p:nvPr/>
        </p:nvSpPr>
        <p:spPr bwMode="auto">
          <a:xfrm>
            <a:off x="772717" y="3138488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0" name="TextBox 14"/>
          <p:cNvSpPr txBox="1">
            <a:spLocks noChangeArrowheads="1"/>
          </p:cNvSpPr>
          <p:nvPr/>
        </p:nvSpPr>
        <p:spPr bwMode="auto">
          <a:xfrm>
            <a:off x="1060851" y="3681411"/>
            <a:ext cx="46791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1" name="TextBox 15"/>
          <p:cNvSpPr txBox="1">
            <a:spLocks noChangeArrowheads="1"/>
          </p:cNvSpPr>
          <p:nvPr/>
        </p:nvSpPr>
        <p:spPr bwMode="auto">
          <a:xfrm>
            <a:off x="1331118" y="3806823"/>
            <a:ext cx="467916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2" name="TextBox 16"/>
          <p:cNvSpPr txBox="1">
            <a:spLocks noChangeArrowheads="1"/>
          </p:cNvSpPr>
          <p:nvPr/>
        </p:nvSpPr>
        <p:spPr bwMode="auto">
          <a:xfrm>
            <a:off x="1641872" y="4037013"/>
            <a:ext cx="466725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altLang="ru-RU" sz="9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41924" y="2943225"/>
            <a:ext cx="109537" cy="1651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6164" name="TextBox 23"/>
          <p:cNvSpPr txBox="1">
            <a:spLocks noChangeArrowheads="1"/>
          </p:cNvSpPr>
          <p:nvPr/>
        </p:nvSpPr>
        <p:spPr bwMode="auto">
          <a:xfrm>
            <a:off x="2124078" y="2870198"/>
            <a:ext cx="2776537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Московская область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5" name="TextBox 24"/>
          <p:cNvSpPr txBox="1">
            <a:spLocks noChangeArrowheads="1"/>
          </p:cNvSpPr>
          <p:nvPr/>
        </p:nvSpPr>
        <p:spPr bwMode="auto">
          <a:xfrm>
            <a:off x="2124076" y="3262311"/>
            <a:ext cx="2967037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Республика Башкортостан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6" name="TextBox 25"/>
          <p:cNvSpPr txBox="1">
            <a:spLocks noChangeArrowheads="1"/>
          </p:cNvSpPr>
          <p:nvPr/>
        </p:nvSpPr>
        <p:spPr bwMode="auto">
          <a:xfrm>
            <a:off x="2114552" y="3665538"/>
            <a:ext cx="2967037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г. Москва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7" name="TextBox 26"/>
          <p:cNvSpPr txBox="1">
            <a:spLocks noChangeArrowheads="1"/>
          </p:cNvSpPr>
          <p:nvPr/>
        </p:nvSpPr>
        <p:spPr bwMode="auto">
          <a:xfrm>
            <a:off x="2122885" y="4032250"/>
            <a:ext cx="2968228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Калининградская область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8" name="TextBox 27"/>
          <p:cNvSpPr txBox="1">
            <a:spLocks noChangeArrowheads="1"/>
          </p:cNvSpPr>
          <p:nvPr/>
        </p:nvSpPr>
        <p:spPr bwMode="auto">
          <a:xfrm>
            <a:off x="2115742" y="4392615"/>
            <a:ext cx="2968228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Республика Ингушетия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69" name="TextBox 28"/>
          <p:cNvSpPr txBox="1">
            <a:spLocks noChangeArrowheads="1"/>
          </p:cNvSpPr>
          <p:nvPr/>
        </p:nvSpPr>
        <p:spPr bwMode="auto">
          <a:xfrm>
            <a:off x="2133603" y="4760911"/>
            <a:ext cx="2968229" cy="26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Республика Калмыкия</a:t>
            </a:r>
            <a:endParaRPr lang="ru-RU" altLang="ru-RU" sz="9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84775" y="2870200"/>
            <a:ext cx="1881187" cy="2189163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6171" name="TextBox 30"/>
          <p:cNvSpPr txBox="1">
            <a:spLocks noChangeArrowheads="1"/>
          </p:cNvSpPr>
          <p:nvPr/>
        </p:nvSpPr>
        <p:spPr bwMode="auto">
          <a:xfrm>
            <a:off x="158355" y="1946277"/>
            <a:ext cx="3707606" cy="477623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Лидеры Федерального проекта </a:t>
            </a:r>
          </a:p>
          <a:p>
            <a:pPr algn="ctr"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«Спортивная борьба – в школы»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165497" y="2616200"/>
            <a:ext cx="0" cy="244475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65497" y="5070475"/>
            <a:ext cx="1709738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2041924" y="3319463"/>
            <a:ext cx="109537" cy="1651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049068" y="3722688"/>
            <a:ext cx="109537" cy="165100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055021" y="4081463"/>
            <a:ext cx="109537" cy="1651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055021" y="4440238"/>
            <a:ext cx="109537" cy="1651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62165" y="4797429"/>
            <a:ext cx="109537" cy="166688"/>
          </a:xfrm>
          <a:prstGeom prst="rect">
            <a:avLst/>
          </a:prstGeom>
          <a:solidFill>
            <a:srgbClr val="2E75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4071938" y="1298579"/>
            <a:ext cx="0" cy="52578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0" name="TextBox 46"/>
          <p:cNvSpPr txBox="1">
            <a:spLocks noChangeArrowheads="1"/>
          </p:cNvSpPr>
          <p:nvPr/>
        </p:nvSpPr>
        <p:spPr bwMode="auto">
          <a:xfrm>
            <a:off x="4200525" y="1290641"/>
            <a:ext cx="2638425" cy="1247065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11 образовательных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организаций РБ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стали участниками проекта по заявкам глав администраций МР и ГО РБ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181" name="TextBox 47"/>
          <p:cNvSpPr txBox="1">
            <a:spLocks noChangeArrowheads="1"/>
          </p:cNvSpPr>
          <p:nvPr/>
        </p:nvSpPr>
        <p:spPr bwMode="auto">
          <a:xfrm>
            <a:off x="7553329" y="1398588"/>
            <a:ext cx="1529953" cy="101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5 569 973 руб.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выделены за счет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Фонда Социальных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целевых программ</a:t>
            </a:r>
          </a:p>
        </p:txBody>
      </p:sp>
      <p:sp>
        <p:nvSpPr>
          <p:cNvPr id="6182" name="TextBox 48"/>
          <p:cNvSpPr txBox="1">
            <a:spLocks noChangeArrowheads="1"/>
          </p:cNvSpPr>
          <p:nvPr/>
        </p:nvSpPr>
        <p:spPr bwMode="auto">
          <a:xfrm>
            <a:off x="4200526" y="2700340"/>
            <a:ext cx="2647950" cy="1247065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5 образовательных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организаций РБ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стали участниками проекта по итогам конкурса президентских грантов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183" name="TextBox 49"/>
          <p:cNvSpPr txBox="1">
            <a:spLocks noChangeArrowheads="1"/>
          </p:cNvSpPr>
          <p:nvPr/>
        </p:nvSpPr>
        <p:spPr bwMode="auto">
          <a:xfrm>
            <a:off x="7539040" y="2846388"/>
            <a:ext cx="1531144" cy="138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2 327 440 руб.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выделены по итогам первого конкурса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Фонда президентских грантов в 2019 г.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flipV="1">
            <a:off x="6848476" y="1916113"/>
            <a:ext cx="7048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553325" y="1919292"/>
            <a:ext cx="0" cy="46355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553325" y="2382838"/>
            <a:ext cx="14287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8982075" y="1366842"/>
            <a:ext cx="0" cy="101600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6848476" y="1846263"/>
            <a:ext cx="704850" cy="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6846096" y="3252788"/>
            <a:ext cx="7048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6846096" y="3313113"/>
            <a:ext cx="704850" cy="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7550944" y="2800354"/>
            <a:ext cx="0" cy="46355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7553325" y="2808288"/>
            <a:ext cx="14287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8982075" y="2790829"/>
            <a:ext cx="0" cy="1222375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94" name="TextBox 66"/>
          <p:cNvSpPr txBox="1">
            <a:spLocks noChangeArrowheads="1"/>
          </p:cNvSpPr>
          <p:nvPr/>
        </p:nvSpPr>
        <p:spPr bwMode="auto">
          <a:xfrm>
            <a:off x="4652965" y="4200525"/>
            <a:ext cx="3498057" cy="446846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договор по оснащению залов в школах входят: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201017" y="4581916"/>
            <a:ext cx="4790063" cy="1585619"/>
          </a:xfrm>
          <a:prstGeom prst="rect">
            <a:avLst/>
          </a:prstGeom>
          <a:noFill/>
        </p:spPr>
        <p:txBody>
          <a:bodyPr lIns="76764" tIns="38382" rIns="76764" bIns="38382" numCol="2">
            <a:spAutoFit/>
          </a:bodyPr>
          <a:lstStyle/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борцовские ковры;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протекторы защитные для стен;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гимнастические стенки;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защитные стенки для окон;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 крепежный;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гимнастические маты;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борцовские манекены;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маты для отработки бросков;</a:t>
            </a:r>
          </a:p>
          <a:p>
            <a:pPr marL="287866" indent="-287866" eaLnBrk="0" hangingPunct="0">
              <a:buClr>
                <a:srgbClr val="92D050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монтаж (на каждое учреждение);</a:t>
            </a:r>
          </a:p>
        </p:txBody>
      </p:sp>
      <p:sp>
        <p:nvSpPr>
          <p:cNvPr id="6196" name="TextBox 73"/>
          <p:cNvSpPr txBox="1">
            <a:spLocks noChangeArrowheads="1"/>
          </p:cNvSpPr>
          <p:nvPr/>
        </p:nvSpPr>
        <p:spPr bwMode="auto">
          <a:xfrm>
            <a:off x="4839892" y="6072192"/>
            <a:ext cx="1359694" cy="277568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Цель к 2024 г.</a:t>
            </a:r>
          </a:p>
        </p:txBody>
      </p:sp>
      <p:pic>
        <p:nvPicPr>
          <p:cNvPr id="76" name="Picture 4" descr="ÐÐ°ÑÑÐ¸Ð½ÐºÐ¸ Ð¿Ð¾ Ð·Ð°Ð¿ÑÐ¾ÑÑ ÑÐµÐ»Ñ Ð¸ÐºÐ¾Ð½ÐºÐ° Ð¿Ð½Ð³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0324" y="5954455"/>
            <a:ext cx="451678" cy="60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198" name="TextBox 76"/>
          <p:cNvSpPr txBox="1">
            <a:spLocks noChangeArrowheads="1"/>
          </p:cNvSpPr>
          <p:nvPr/>
        </p:nvSpPr>
        <p:spPr bwMode="auto">
          <a:xfrm>
            <a:off x="7154466" y="5870575"/>
            <a:ext cx="1837134" cy="893122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200 образовательных организаций РБ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вовлечены в проект</a:t>
            </a: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6199586" y="6211888"/>
            <a:ext cx="954882" cy="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00" name="TextBox 86"/>
          <p:cNvSpPr txBox="1">
            <a:spLocks noChangeArrowheads="1"/>
          </p:cNvSpPr>
          <p:nvPr/>
        </p:nvSpPr>
        <p:spPr bwMode="auto">
          <a:xfrm>
            <a:off x="178594" y="5160963"/>
            <a:ext cx="3687366" cy="862344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16 учителей физической культуры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прошли первые курсы повышения квалификации </a:t>
            </a:r>
            <a:b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 получили сертификаты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201" name="TextBox 88"/>
          <p:cNvSpPr txBox="1">
            <a:spLocks noChangeArrowheads="1"/>
          </p:cNvSpPr>
          <p:nvPr/>
        </p:nvSpPr>
        <p:spPr bwMode="auto">
          <a:xfrm>
            <a:off x="633412" y="6173792"/>
            <a:ext cx="3687366" cy="66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Готовится к выходу ТВ-программа </a:t>
            </a:r>
            <a:b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«Спортивная борьба – в школы»</a:t>
            </a:r>
            <a:endParaRPr lang="ru-RU" altLang="ru-RU" sz="12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26626" name="Picture 2" descr="Картинки по запросу телевидение иконка пнг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728" y="6190756"/>
            <a:ext cx="448241" cy="59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9215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052736"/>
          </a:xfrm>
        </p:spPr>
        <p:txBody>
          <a:bodyPr/>
          <a:lstStyle/>
          <a:p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Борьба – один из САМЫХ УСПЕШНЫХ для России видов спорта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«Тема спортивной борьбы важна для нашей республики и лично для меня. Наш регион всегда славился своими борцами, многовековыми традициями национальной борьбы корэш. Поэтому логично,                  что Башкортостан один из регионов где проходит реализация </a:t>
            </a:r>
            <a:r>
              <a:rPr lang="ru-RU" sz="28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проекта «Спортивная борьба - в школы» - Глава РБ 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Радий </a:t>
            </a:r>
            <a:r>
              <a:rPr lang="ru-RU" sz="280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Хабиров</a:t>
            </a:r>
            <a:r>
              <a:rPr lang="ru-RU" sz="2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 </a:t>
            </a:r>
            <a:endParaRPr lang="ru-RU" sz="28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Ð¤ÐµÐ´ÐµÑÐ°Ð»ÑÐ½ÑÐ¹ ÑÐµÐ½ÑÑ ÑÐ¸Ð·Ð¸ÑÐµÑÐºÐ¾Ð³Ð¾ Ð²Ð¾ÑÐ¿Ð¸ÑÐ°Ð½Ð¸Ñ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2160240" cy="1800200"/>
          </a:xfrm>
          <a:prstGeom prst="rect">
            <a:avLst/>
          </a:prstGeom>
          <a:noFill/>
        </p:spPr>
      </p:pic>
      <p:pic>
        <p:nvPicPr>
          <p:cNvPr id="3" name="Picture 1" descr="C:\Users\1\Desktop\логоти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933056"/>
            <a:ext cx="2160240" cy="1872208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1484784"/>
            <a:ext cx="5040560" cy="216024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03848" y="1916832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Управление в процессе своей деятельности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тесно сотрудничает с Федеральным центром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организационно - методического обеспечения физического воспитания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2655"/>
            <a:ext cx="9144000" cy="308308"/>
          </a:xfrm>
          <a:prstGeom prst="rect">
            <a:avLst/>
          </a:prstGeom>
        </p:spPr>
        <p:txBody>
          <a:bodyPr wrap="square" lIns="76725" tIns="38363" rIns="76725" bIns="38363">
            <a:spAutoFit/>
          </a:bodyPr>
          <a:lstStyle/>
          <a:p>
            <a:pPr algn="ctr"/>
            <a:r>
              <a:rPr lang="ru-RU" sz="15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РАЗВИТИЕ ФИЗИЧЕСКОЙ КУЛЬТУРЫ И СПОРТА</a:t>
            </a:r>
          </a:p>
        </p:txBody>
      </p:sp>
      <p:pic>
        <p:nvPicPr>
          <p:cNvPr id="18" name="Picture 2" descr="https://sch887.mskobr.ru/images/subbo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645" y="1234216"/>
            <a:ext cx="1619578" cy="145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965554" y="1349956"/>
            <a:ext cx="6925805" cy="1058370"/>
          </a:xfrm>
          <a:prstGeom prst="rect">
            <a:avLst/>
          </a:prstGeom>
        </p:spPr>
        <p:txBody>
          <a:bodyPr wrap="square" lIns="57532" tIns="28767" rIns="57532" bIns="28767">
            <a:spAutoFit/>
          </a:bodyPr>
          <a:lstStyle/>
          <a:p>
            <a:pPr>
              <a:spcAft>
                <a:spcPts val="1511"/>
              </a:spcAft>
            </a:pPr>
            <a:r>
              <a:rPr lang="ru-RU" sz="1700" b="1" dirty="0">
                <a:solidFill>
                  <a:srgbClr val="5B63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Спортивная суббота (май) – </a:t>
            </a:r>
            <a:r>
              <a:rPr lang="ru-RU" sz="2500" b="1" dirty="0">
                <a:solidFill>
                  <a:srgbClr val="3399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187 844 </a:t>
            </a:r>
            <a:r>
              <a:rPr lang="ru-RU" sz="1700" b="1" dirty="0">
                <a:solidFill>
                  <a:srgbClr val="5B63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учеников</a:t>
            </a:r>
          </a:p>
          <a:p>
            <a:pPr>
              <a:spcAft>
                <a:spcPts val="1511"/>
              </a:spcAft>
            </a:pPr>
            <a:r>
              <a:rPr lang="ru-RU" sz="1700" b="1" dirty="0">
                <a:solidFill>
                  <a:srgbClr val="5B63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Спортивная суббота (сентябрь) – </a:t>
            </a:r>
            <a:r>
              <a:rPr lang="ru-RU" sz="2500" b="1" dirty="0">
                <a:solidFill>
                  <a:srgbClr val="3399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454 100 </a:t>
            </a:r>
            <a:r>
              <a:rPr lang="ru-RU" sz="1700" b="1" dirty="0">
                <a:solidFill>
                  <a:srgbClr val="5B63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учеников</a:t>
            </a:r>
          </a:p>
        </p:txBody>
      </p:sp>
      <p:pic>
        <p:nvPicPr>
          <p:cNvPr id="23" name="Picture 8" descr="https://ufacity.info/upload/iblock/1c2/1c2a0d9efd76abb49eb14e8b004cc5a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362"/>
          <a:stretch/>
        </p:blipFill>
        <p:spPr bwMode="auto">
          <a:xfrm>
            <a:off x="6408160" y="4652852"/>
            <a:ext cx="2569731" cy="20011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Мои документы\FOTO\02YROV3859_ejw_8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378" b="9399"/>
          <a:stretch/>
        </p:blipFill>
        <p:spPr bwMode="auto">
          <a:xfrm>
            <a:off x="6407725" y="2637095"/>
            <a:ext cx="2570598" cy="1486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3298" y="2780931"/>
            <a:ext cx="4835953" cy="600701"/>
          </a:xfrm>
          <a:prstGeom prst="rect">
            <a:avLst/>
          </a:prstGeom>
        </p:spPr>
        <p:txBody>
          <a:bodyPr wrap="square" lIns="76730" tIns="38366" rIns="76730" bIns="38366">
            <a:spAutoFit/>
          </a:bodyPr>
          <a:lstStyle/>
          <a:p>
            <a:r>
              <a:rPr lang="ru-RU" sz="1700" b="1" dirty="0">
                <a:solidFill>
                  <a:srgbClr val="2D66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МАССОВЫЕ СПОРТИВНЫЕ МЕРОПРИЯТИЯ</a:t>
            </a:r>
            <a:endParaRPr lang="ru-RU" sz="1700" dirty="0">
              <a:solidFill>
                <a:srgbClr val="2D66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505286"/>
              </p:ext>
            </p:extLst>
          </p:nvPr>
        </p:nvGraphicFramePr>
        <p:xfrm>
          <a:off x="179512" y="3501010"/>
          <a:ext cx="5904656" cy="312002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4082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953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31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3503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289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031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Наименование спортивного мероприятия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2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ea typeface="Times New Roman"/>
                          <a:cs typeface="Arial" panose="020B0604020202020204" pitchFamily="34" charset="0"/>
                        </a:rPr>
                        <a:t>Этапы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8255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школьный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муниципальный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зональный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республиканский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82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XXI </a:t>
                      </a: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Спартакиада школьников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417347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52660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7616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1950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6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Президентские спортивные игры 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185109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57588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-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80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6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600" b="1" dirty="0">
                          <a:solidFill>
                            <a:srgbClr val="5B6377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Президентские состязания</a:t>
                      </a:r>
                      <a:endParaRPr lang="ru-RU" sz="1600" b="1" dirty="0">
                        <a:solidFill>
                          <a:srgbClr val="5B6377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366171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71855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-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400" b="1" dirty="0">
                          <a:solidFill>
                            <a:srgbClr val="2D66A5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232</a:t>
                      </a:r>
                      <a:endParaRPr lang="ru-RU" sz="1400" b="1" dirty="0">
                        <a:solidFill>
                          <a:srgbClr val="2D66A5"/>
                        </a:solidFill>
                        <a:effectLst/>
                        <a:latin typeface="+mj-lt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6635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Прямоугольник 11"/>
          <p:cNvSpPr>
            <a:spLocks noChangeArrowheads="1"/>
          </p:cNvSpPr>
          <p:nvPr/>
        </p:nvSpPr>
        <p:spPr bwMode="auto">
          <a:xfrm>
            <a:off x="1298972" y="328617"/>
            <a:ext cx="6642496" cy="60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700" b="1" dirty="0">
                <a:solidFill>
                  <a:srgbClr val="1F497D"/>
                </a:solidFill>
                <a:latin typeface="Arial" pitchFamily="34" charset="0"/>
              </a:rPr>
              <a:t>ПРОЕКТЫ, НАПРАВЛЕННЫЕ НА ОЗДОРОВЛЕНИЕ ШКОЛЬНИКОВ</a:t>
            </a:r>
            <a:endParaRPr lang="ru-RU" altLang="ru-RU" sz="1700" dirty="0">
              <a:solidFill>
                <a:prstClr val="black"/>
              </a:solidFill>
            </a:endParaRPr>
          </a:p>
        </p:txBody>
      </p:sp>
      <p:sp>
        <p:nvSpPr>
          <p:cNvPr id="3076" name="Содержимое 2"/>
          <p:cNvSpPr txBox="1">
            <a:spLocks/>
          </p:cNvSpPr>
          <p:nvPr/>
        </p:nvSpPr>
        <p:spPr bwMode="auto">
          <a:xfrm>
            <a:off x="3274223" y="1384304"/>
            <a:ext cx="5404247" cy="796925"/>
          </a:xfrm>
          <a:prstGeom prst="rect">
            <a:avLst/>
          </a:pr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Межведомственная региональная программа Республики Башкортостан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«ЗДОРОВОЕ ПОКОЛЕНИЕ – СИЛЬНЫЙ РЕГИОН»</a:t>
            </a:r>
            <a:endParaRPr lang="ru-RU" altLang="ru-RU" sz="13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60736" y="1100138"/>
            <a:ext cx="2964656" cy="1474787"/>
            <a:chOff x="-68549" y="1152525"/>
            <a:chExt cx="4611265" cy="1759948"/>
          </a:xfrm>
        </p:grpSpPr>
        <p:pic>
          <p:nvPicPr>
            <p:cNvPr id="3112" name="Рисунок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713" y="1290636"/>
              <a:ext cx="1754188" cy="90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3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-1186" b="25499"/>
            <a:stretch>
              <a:fillRect/>
            </a:stretch>
          </p:blipFill>
          <p:spPr bwMode="auto">
            <a:xfrm>
              <a:off x="354012" y="1351382"/>
              <a:ext cx="1028700" cy="72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4" name="Picture 8" descr="Картинки по запросу министерство здравоохранения республики башкортостан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4488" y="1152525"/>
              <a:ext cx="1144587" cy="114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15" name="Содержимое 2"/>
            <p:cNvSpPr txBox="1">
              <a:spLocks/>
            </p:cNvSpPr>
            <p:nvPr/>
          </p:nvSpPr>
          <p:spPr bwMode="auto">
            <a:xfrm>
              <a:off x="1182945" y="2193925"/>
              <a:ext cx="1774826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Министерство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образования РБ</a:t>
              </a:r>
            </a:p>
          </p:txBody>
        </p:sp>
        <p:sp>
          <p:nvSpPr>
            <p:cNvPr id="3116" name="Содержимое 2"/>
            <p:cNvSpPr txBox="1">
              <a:spLocks/>
            </p:cNvSpPr>
            <p:nvPr/>
          </p:nvSpPr>
          <p:spPr bwMode="auto">
            <a:xfrm>
              <a:off x="-68549" y="2164245"/>
              <a:ext cx="1774824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Министерство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молодежной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политики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и спорта РБ</a:t>
              </a:r>
            </a:p>
          </p:txBody>
        </p:sp>
        <p:sp>
          <p:nvSpPr>
            <p:cNvPr id="3117" name="Содержимое 2"/>
            <p:cNvSpPr txBox="1">
              <a:spLocks/>
            </p:cNvSpPr>
            <p:nvPr/>
          </p:nvSpPr>
          <p:spPr bwMode="auto">
            <a:xfrm>
              <a:off x="2579688" y="2185987"/>
              <a:ext cx="1963028" cy="726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Министерство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здравоохранения РБ</a:t>
              </a:r>
            </a:p>
          </p:txBody>
        </p:sp>
      </p:grpSp>
      <p:cxnSp>
        <p:nvCxnSpPr>
          <p:cNvPr id="28" name="Прямая соединительная линия 27"/>
          <p:cNvCxnSpPr/>
          <p:nvPr/>
        </p:nvCxnSpPr>
        <p:spPr>
          <a:xfrm>
            <a:off x="1" y="2657475"/>
            <a:ext cx="91642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" y="6657975"/>
            <a:ext cx="913923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0" name="Содержимое 2"/>
          <p:cNvSpPr txBox="1">
            <a:spLocks/>
          </p:cNvSpPr>
          <p:nvPr/>
        </p:nvSpPr>
        <p:spPr bwMode="auto">
          <a:xfrm>
            <a:off x="4979194" y="4208467"/>
            <a:ext cx="4024312" cy="385762"/>
          </a:xfrm>
          <a:prstGeom prst="rect">
            <a:avLst/>
          </a:prstGeom>
          <a:noFill/>
          <a:ln w="9525">
            <a:solidFill>
              <a:srgbClr val="1F497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ФГБОУ ВО «БГПУ им. М. Акмуллы»</a:t>
            </a:r>
            <a:endParaRPr lang="ru-RU" altLang="ru-RU" sz="15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1" name="Содержимое 2"/>
          <p:cNvSpPr txBox="1">
            <a:spLocks/>
          </p:cNvSpPr>
          <p:nvPr/>
        </p:nvSpPr>
        <p:spPr bwMode="auto">
          <a:xfrm>
            <a:off x="4983957" y="3776667"/>
            <a:ext cx="4020741" cy="385762"/>
          </a:xfrm>
          <a:prstGeom prst="rect">
            <a:avLst/>
          </a:prstGeom>
          <a:solidFill>
            <a:srgbClr val="92D050"/>
          </a:solidFill>
          <a:ln w="9525">
            <a:solidFill>
              <a:srgbClr val="92D050"/>
            </a:solidFill>
            <a:miter lim="800000"/>
            <a:headEnd/>
            <a:tailEnd/>
          </a:ln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Научно-методическое сопровождение проекта</a:t>
            </a: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2" name="Содержимое 2"/>
          <p:cNvSpPr txBox="1">
            <a:spLocks/>
          </p:cNvSpPr>
          <p:nvPr/>
        </p:nvSpPr>
        <p:spPr bwMode="auto">
          <a:xfrm>
            <a:off x="3196831" y="2195517"/>
            <a:ext cx="336232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Срок реализации – </a:t>
            </a:r>
            <a:r>
              <a:rPr lang="ru-RU" altLang="ru-RU" sz="1300" b="1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4 года</a:t>
            </a:r>
            <a:endParaRPr lang="ru-RU" altLang="ru-RU" sz="1300" dirty="0">
              <a:solidFill>
                <a:srgbClr val="1F4E79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5176838" y="2393950"/>
            <a:ext cx="3494484" cy="0"/>
          </a:xfrm>
          <a:prstGeom prst="straightConnector1">
            <a:avLst/>
          </a:prstGeom>
          <a:ln w="19050">
            <a:solidFill>
              <a:srgbClr val="1F4E7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671322" y="2176467"/>
            <a:ext cx="0" cy="217487"/>
          </a:xfrm>
          <a:prstGeom prst="line">
            <a:avLst/>
          </a:prstGeom>
          <a:ln w="19050">
            <a:solidFill>
              <a:srgbClr val="1F4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5" name="Содержимое 2"/>
          <p:cNvSpPr txBox="1">
            <a:spLocks/>
          </p:cNvSpPr>
          <p:nvPr/>
        </p:nvSpPr>
        <p:spPr bwMode="auto">
          <a:xfrm>
            <a:off x="11908" y="2749550"/>
            <a:ext cx="9127331" cy="674688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Цель проекта: </a:t>
            </a: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воспитание здорового поколения, поддержка и развитие спортивной культуры у молодого поколения, ранняя спортивная специализация.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Содержимое 2"/>
          <p:cNvSpPr txBox="1">
            <a:spLocks/>
          </p:cNvSpPr>
          <p:nvPr/>
        </p:nvSpPr>
        <p:spPr bwMode="auto">
          <a:xfrm>
            <a:off x="3209926" y="4324350"/>
            <a:ext cx="1668066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знакомство с основами </a:t>
            </a:r>
            <a:b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видов спорта.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2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7" name="Содержимое 2"/>
          <p:cNvSpPr txBox="1">
            <a:spLocks/>
          </p:cNvSpPr>
          <p:nvPr/>
        </p:nvSpPr>
        <p:spPr bwMode="auto">
          <a:xfrm>
            <a:off x="373858" y="4100517"/>
            <a:ext cx="188595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теоретическая подготовка;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2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8" name="Содержимое 2"/>
          <p:cNvSpPr txBox="1">
            <a:spLocks/>
          </p:cNvSpPr>
          <p:nvPr/>
        </p:nvSpPr>
        <p:spPr bwMode="auto">
          <a:xfrm>
            <a:off x="373856" y="4495800"/>
            <a:ext cx="2645569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встречи с известными спортсменами;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2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9" name="Содержимое 2"/>
          <p:cNvSpPr txBox="1">
            <a:spLocks/>
          </p:cNvSpPr>
          <p:nvPr/>
        </p:nvSpPr>
        <p:spPr bwMode="auto">
          <a:xfrm>
            <a:off x="11906" y="3554413"/>
            <a:ext cx="2163366" cy="385762"/>
          </a:xfrm>
          <a:prstGeom prst="rect">
            <a:avLst/>
          </a:prstGeom>
          <a:solidFill>
            <a:srgbClr val="1F497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 программу занятий входит:</a:t>
            </a:r>
            <a:r>
              <a:rPr lang="ru-RU" alt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м</a:t>
            </a:r>
          </a:p>
        </p:txBody>
      </p:sp>
      <p:pic>
        <p:nvPicPr>
          <p:cNvPr id="37" name="Picture 4" descr="Картинки по запросу тренер иконка пнг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9679" y="4472738"/>
            <a:ext cx="413855" cy="399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Картинки по запросу теория иконка пнг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76" y="4036567"/>
            <a:ext cx="307642" cy="41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Рисунок 204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22" y="4489450"/>
            <a:ext cx="33813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5" name="Picture 17" descr="Похожее изображение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1619" y="3993195"/>
            <a:ext cx="286747" cy="38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94" name="Содержимое 2"/>
          <p:cNvSpPr txBox="1">
            <a:spLocks/>
          </p:cNvSpPr>
          <p:nvPr/>
        </p:nvSpPr>
        <p:spPr bwMode="auto">
          <a:xfrm>
            <a:off x="3203975" y="4006854"/>
            <a:ext cx="1651396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сдача норм ГТО;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2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1" y="5013325"/>
            <a:ext cx="91642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6" name="Содержимое 2"/>
          <p:cNvSpPr txBox="1">
            <a:spLocks/>
          </p:cNvSpPr>
          <p:nvPr/>
        </p:nvSpPr>
        <p:spPr bwMode="auto">
          <a:xfrm>
            <a:off x="3540922" y="5122863"/>
            <a:ext cx="5598319" cy="400050"/>
          </a:xfrm>
          <a:prstGeom prst="rect">
            <a:avLst/>
          </a:pr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Проект </a:t>
            </a:r>
            <a:r>
              <a:rPr lang="ru-RU" altLang="ru-RU" sz="15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«СПОРТИВНАЯ БОРЬБА – В ШКОЛЫ»</a:t>
            </a:r>
            <a:endParaRPr lang="ru-RU" altLang="ru-RU" sz="13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57"/>
          <p:cNvGrpSpPr>
            <a:grpSpLocks/>
          </p:cNvGrpSpPr>
          <p:nvPr/>
        </p:nvGrpSpPr>
        <p:grpSpPr bwMode="auto">
          <a:xfrm>
            <a:off x="-75010" y="5141917"/>
            <a:ext cx="2753916" cy="1516062"/>
            <a:chOff x="-68549" y="1290636"/>
            <a:chExt cx="4281445" cy="1808767"/>
          </a:xfrm>
        </p:grpSpPr>
        <p:pic>
          <p:nvPicPr>
            <p:cNvPr id="3107" name="Рисунок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713" y="1290636"/>
              <a:ext cx="1754188" cy="90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8" name="Рисунок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-1186" b="25499"/>
            <a:stretch>
              <a:fillRect/>
            </a:stretch>
          </p:blipFill>
          <p:spPr bwMode="auto">
            <a:xfrm>
              <a:off x="354012" y="1351382"/>
              <a:ext cx="1028700" cy="727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09" name="Содержимое 2"/>
            <p:cNvSpPr txBox="1">
              <a:spLocks/>
            </p:cNvSpPr>
            <p:nvPr/>
          </p:nvSpPr>
          <p:spPr bwMode="auto">
            <a:xfrm>
              <a:off x="1182945" y="2193925"/>
              <a:ext cx="1774826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Министерство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образования РБ</a:t>
              </a:r>
            </a:p>
          </p:txBody>
        </p:sp>
        <p:sp>
          <p:nvSpPr>
            <p:cNvPr id="3110" name="Содержимое 2"/>
            <p:cNvSpPr txBox="1">
              <a:spLocks/>
            </p:cNvSpPr>
            <p:nvPr/>
          </p:nvSpPr>
          <p:spPr bwMode="auto">
            <a:xfrm>
              <a:off x="-68549" y="2164245"/>
              <a:ext cx="1774824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Министерство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молодежной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политики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и спорта РБ</a:t>
              </a:r>
            </a:p>
          </p:txBody>
        </p:sp>
        <p:sp>
          <p:nvSpPr>
            <p:cNvPr id="3111" name="Содержимое 2"/>
            <p:cNvSpPr txBox="1">
              <a:spLocks/>
            </p:cNvSpPr>
            <p:nvPr/>
          </p:nvSpPr>
          <p:spPr bwMode="auto">
            <a:xfrm>
              <a:off x="2249868" y="2193924"/>
              <a:ext cx="1963028" cy="905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878" tIns="54439" rIns="108878" bIns="5443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884238" indent="-339725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360488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905000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449513" indent="-271463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9067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33639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8211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4278313" indent="-27146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Федерация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 спортивной </a:t>
              </a:r>
            </a:p>
            <a:p>
              <a:pPr algn="ctr">
                <a:lnSpc>
                  <a:spcPts val="504"/>
                </a:lnSpc>
                <a:spcBef>
                  <a:spcPct val="0"/>
                </a:spcBef>
                <a:spcAft>
                  <a:spcPts val="504"/>
                </a:spcAft>
                <a:buNone/>
              </a:pPr>
              <a:r>
                <a:rPr lang="ru-RU" altLang="ru-RU" sz="800" b="1" dirty="0">
                  <a:solidFill>
                    <a:srgbClr val="1F497D"/>
                  </a:solidFill>
                  <a:latin typeface="Arial" pitchFamily="34" charset="0"/>
                  <a:cs typeface="Arial" pitchFamily="34" charset="0"/>
                </a:rPr>
                <a:t>борьбы РФ</a:t>
              </a:r>
            </a:p>
          </p:txBody>
        </p:sp>
      </p:grpSp>
      <p:pic>
        <p:nvPicPr>
          <p:cNvPr id="3098" name="Picture 2" descr="Картинки по запросу федерация спортивной борьбы россии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8797" y="5164138"/>
            <a:ext cx="535781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Picture 4" descr="Картинки по запросу федерация спортивной борьбы башкортостан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376"/>
          <a:stretch>
            <a:fillRect/>
          </a:stretch>
        </p:blipFill>
        <p:spPr bwMode="auto">
          <a:xfrm>
            <a:off x="2331246" y="5014913"/>
            <a:ext cx="801291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0" name="Содержимое 2"/>
          <p:cNvSpPr txBox="1">
            <a:spLocks/>
          </p:cNvSpPr>
          <p:nvPr/>
        </p:nvSpPr>
        <p:spPr bwMode="auto">
          <a:xfrm>
            <a:off x="2094310" y="5899154"/>
            <a:ext cx="1262062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ts val="504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8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Федерация</a:t>
            </a:r>
          </a:p>
          <a:p>
            <a:pPr algn="ctr">
              <a:lnSpc>
                <a:spcPts val="504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8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спортивной </a:t>
            </a:r>
          </a:p>
          <a:p>
            <a:pPr algn="ctr">
              <a:lnSpc>
                <a:spcPts val="504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8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борьбы РБ</a:t>
            </a:r>
          </a:p>
        </p:txBody>
      </p:sp>
      <p:sp>
        <p:nvSpPr>
          <p:cNvPr id="3101" name="TextBox 66"/>
          <p:cNvSpPr txBox="1">
            <a:spLocks noChangeArrowheads="1"/>
          </p:cNvSpPr>
          <p:nvPr/>
        </p:nvSpPr>
        <p:spPr bwMode="auto">
          <a:xfrm>
            <a:off x="3917156" y="5999169"/>
            <a:ext cx="1877616" cy="431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000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Охват учащихся: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300" b="1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1 – 4 классы</a:t>
            </a:r>
          </a:p>
        </p:txBody>
      </p:sp>
      <p:cxnSp>
        <p:nvCxnSpPr>
          <p:cNvPr id="68" name="Прямая со стрелкой 67"/>
          <p:cNvCxnSpPr/>
          <p:nvPr/>
        </p:nvCxnSpPr>
        <p:spPr>
          <a:xfrm>
            <a:off x="3992166" y="5986463"/>
            <a:ext cx="2370534" cy="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3" name="TextBox 68"/>
          <p:cNvSpPr txBox="1">
            <a:spLocks noChangeArrowheads="1"/>
          </p:cNvSpPr>
          <p:nvPr/>
        </p:nvSpPr>
        <p:spPr bwMode="auto">
          <a:xfrm>
            <a:off x="3904061" y="5573715"/>
            <a:ext cx="2727721" cy="308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500" b="1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Цель к 2024 г.</a:t>
            </a:r>
          </a:p>
        </p:txBody>
      </p:sp>
      <p:pic>
        <p:nvPicPr>
          <p:cNvPr id="70" name="Picture 4" descr="ÐÐ°ÑÑÐ¸Ð½ÐºÐ¸ Ð¿Ð¾ Ð·Ð°Ð¿ÑÐ¾ÑÑ ÑÐµÐ»Ñ Ð¸ÐºÐ¾Ð½ÐºÐ° Ð¿Ð½Ð³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0971" y="5558851"/>
            <a:ext cx="311818" cy="42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05" name="TextBox 70"/>
          <p:cNvSpPr txBox="1">
            <a:spLocks noChangeArrowheads="1"/>
          </p:cNvSpPr>
          <p:nvPr/>
        </p:nvSpPr>
        <p:spPr bwMode="auto">
          <a:xfrm>
            <a:off x="6410328" y="5632450"/>
            <a:ext cx="2707481" cy="677678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500" b="1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18 000 обучающихся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200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будут вовлечены 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Clr>
                <a:srgbClr val="92D050"/>
              </a:buClr>
              <a:buFontTx/>
              <a:buNone/>
            </a:pPr>
            <a:r>
              <a:rPr lang="ru-RU" altLang="ru-RU" sz="1200" dirty="0">
                <a:solidFill>
                  <a:srgbClr val="1F4E79"/>
                </a:solidFill>
                <a:latin typeface="Arial" pitchFamily="34" charset="0"/>
                <a:cs typeface="Arial" pitchFamily="34" charset="0"/>
              </a:rPr>
              <a:t>в проект</a:t>
            </a:r>
          </a:p>
        </p:txBody>
      </p:sp>
      <p:pic>
        <p:nvPicPr>
          <p:cNvPr id="3106" name="Picture 2" descr="ÐÐ°ÑÑÐ¸Ð½ÐºÐ¸ Ð¿Ð¾ Ð·Ð°Ð¿ÑÐ¾ÑÑ ÑÐºÐ¾Ð»ÑÐ½Ð¸Ðº Ð¸ÐºÐ¾Ð½ÐºÐ° Ð¿Ð½Ð³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255" y="6046792"/>
            <a:ext cx="350044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3847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45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7700" y="61913"/>
            <a:ext cx="80843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Прямоугольник 11"/>
          <p:cNvSpPr>
            <a:spLocks noChangeArrowheads="1"/>
          </p:cNvSpPr>
          <p:nvPr/>
        </p:nvSpPr>
        <p:spPr bwMode="auto">
          <a:xfrm>
            <a:off x="1644256" y="115890"/>
            <a:ext cx="5645943" cy="60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700" b="1" dirty="0">
                <a:solidFill>
                  <a:srgbClr val="1F497D"/>
                </a:solidFill>
                <a:latin typeface="Arial" pitchFamily="34" charset="0"/>
              </a:rPr>
              <a:t>РЕГИОНАЛЬНЫЙ ПРОЕКТ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700" b="1" dirty="0">
                <a:solidFill>
                  <a:srgbClr val="1F497D"/>
                </a:solidFill>
                <a:latin typeface="Arial" pitchFamily="34" charset="0"/>
              </a:rPr>
              <a:t>«ЗДОРОВОЕ ПОКОЛЕНИЕ – СИЛЬНЫЙ РЕГИОН»</a:t>
            </a:r>
            <a:endParaRPr lang="ru-RU" altLang="ru-RU" sz="1700" dirty="0">
              <a:solidFill>
                <a:prstClr val="black"/>
              </a:solidFill>
            </a:endParaRPr>
          </a:p>
        </p:txBody>
      </p:sp>
      <p:sp>
        <p:nvSpPr>
          <p:cNvPr id="4101" name="Содержимое 2"/>
          <p:cNvSpPr txBox="1">
            <a:spLocks/>
          </p:cNvSpPr>
          <p:nvPr/>
        </p:nvSpPr>
        <p:spPr bwMode="auto">
          <a:xfrm>
            <a:off x="2278856" y="1335088"/>
            <a:ext cx="1966913" cy="509736"/>
          </a:xfrm>
          <a:prstGeom prst="rect">
            <a:avLst/>
          </a:prstGeom>
          <a:solidFill>
            <a:srgbClr val="1F497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На 1 октября 2019 года</a:t>
            </a: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7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3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Содержимое 2"/>
          <p:cNvSpPr txBox="1">
            <a:spLocks/>
          </p:cNvSpPr>
          <p:nvPr/>
        </p:nvSpPr>
        <p:spPr bwMode="auto">
          <a:xfrm>
            <a:off x="576264" y="1506542"/>
            <a:ext cx="208002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63 муниципалитета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Республики Башкортостан</a:t>
            </a:r>
            <a:endParaRPr lang="ru-RU" altLang="ru-RU" sz="10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Содержимое 2"/>
          <p:cNvSpPr txBox="1">
            <a:spLocks/>
          </p:cNvSpPr>
          <p:nvPr/>
        </p:nvSpPr>
        <p:spPr bwMode="auto">
          <a:xfrm>
            <a:off x="1966915" y="2206625"/>
            <a:ext cx="258961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177 образовательных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организаций</a:t>
            </a:r>
            <a:endParaRPr lang="ru-RU" altLang="ru-RU" sz="10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Содержимое 2"/>
          <p:cNvSpPr txBox="1">
            <a:spLocks/>
          </p:cNvSpPr>
          <p:nvPr/>
        </p:nvSpPr>
        <p:spPr bwMode="auto">
          <a:xfrm>
            <a:off x="764383" y="2857504"/>
            <a:ext cx="120253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297 классов</a:t>
            </a:r>
          </a:p>
        </p:txBody>
      </p:sp>
      <p:sp>
        <p:nvSpPr>
          <p:cNvPr id="4105" name="Содержимое 2"/>
          <p:cNvSpPr txBox="1">
            <a:spLocks/>
          </p:cNvSpPr>
          <p:nvPr/>
        </p:nvSpPr>
        <p:spPr bwMode="auto">
          <a:xfrm>
            <a:off x="2418162" y="3113088"/>
            <a:ext cx="1827609" cy="427037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6 424 обучающихся</a:t>
            </a:r>
          </a:p>
        </p:txBody>
      </p:sp>
      <p:pic>
        <p:nvPicPr>
          <p:cNvPr id="4106" name="Picture 2" descr="Картинки по запросу башкортостан иконка пнг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41" y="1485900"/>
            <a:ext cx="60364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121" y="2187579"/>
            <a:ext cx="79414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6" descr="Картинки по запросу школьник иконка пнг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20" y="2673354"/>
            <a:ext cx="5000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Содержимое 2"/>
          <p:cNvSpPr txBox="1">
            <a:spLocks/>
          </p:cNvSpPr>
          <p:nvPr/>
        </p:nvSpPr>
        <p:spPr bwMode="auto">
          <a:xfrm>
            <a:off x="1470424" y="3619504"/>
            <a:ext cx="2355056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008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- 1 классы – 1712 чел.</a:t>
            </a:r>
          </a:p>
          <a:p>
            <a:pPr>
              <a:lnSpc>
                <a:spcPts val="1008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- 2 классы – 1924 чел.</a:t>
            </a:r>
          </a:p>
          <a:p>
            <a:pPr>
              <a:lnSpc>
                <a:spcPts val="1008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- 3 классы – 1901 чел.</a:t>
            </a:r>
          </a:p>
          <a:p>
            <a:pPr>
              <a:lnSpc>
                <a:spcPts val="1008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- 4 классы – 887 чел.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500" dirty="0">
                <a:solidFill>
                  <a:srgbClr val="17375E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endParaRPr lang="ru-RU" altLang="ru-RU" sz="1200" dirty="0">
              <a:solidFill>
                <a:srgbClr val="17375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10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6" t="15666" r="33897" b="30923"/>
          <a:stretch>
            <a:fillRect/>
          </a:stretch>
        </p:blipFill>
        <p:spPr bwMode="auto">
          <a:xfrm>
            <a:off x="2" y="3470275"/>
            <a:ext cx="1470423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350544" y="1366842"/>
            <a:ext cx="0" cy="393541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12" name="Диаграмма 13"/>
          <p:cNvGraphicFramePr>
            <a:graphicFrameLocks/>
          </p:cNvGraphicFramePr>
          <p:nvPr/>
        </p:nvGraphicFramePr>
        <p:xfrm>
          <a:off x="3717132" y="1168400"/>
          <a:ext cx="5250656" cy="5135563"/>
        </p:xfrm>
        <a:graphic>
          <a:graphicData uri="http://schemas.openxmlformats.org/presentationml/2006/ole">
            <p:oleObj spid="_x0000_s72708" name="Диаграмма" r:id="rId9" imgW="7004911" imgH="5145470" progId="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641181" y="5751513"/>
            <a:ext cx="409575" cy="317500"/>
          </a:xfrm>
          <a:prstGeom prst="rect">
            <a:avLst/>
          </a:prstGeom>
          <a:solidFill>
            <a:srgbClr val="F9F9F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sp>
        <p:nvSpPr>
          <p:cNvPr id="4114" name="Содержимое 2"/>
          <p:cNvSpPr txBox="1">
            <a:spLocks/>
          </p:cNvSpPr>
          <p:nvPr/>
        </p:nvSpPr>
        <p:spPr bwMode="auto">
          <a:xfrm>
            <a:off x="5642372" y="5751517"/>
            <a:ext cx="4762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152</a:t>
            </a:r>
            <a:endParaRPr lang="ru-RU" altLang="ru-RU" sz="12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15" name="Содержимое 2"/>
          <p:cNvSpPr txBox="1">
            <a:spLocks/>
          </p:cNvSpPr>
          <p:nvPr/>
        </p:nvSpPr>
        <p:spPr bwMode="auto">
          <a:xfrm>
            <a:off x="403626" y="4552950"/>
            <a:ext cx="1735931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6 млн. руб.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выделено на реализацию </a:t>
            </a:r>
            <a:b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проекта в 2019 г.</a:t>
            </a:r>
            <a:endParaRPr lang="ru-RU" altLang="ru-RU" sz="10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16" name="Picture 10" descr="ÐÐ°ÑÑÐ¸Ð½ÐºÐ¸ Ð¿Ð¾ Ð·Ð°Ð¿ÑÐ¾ÑÑ Ð½Ð°Ð³ÑÐ°Ð´Ð° Ð¸ÐºÐ¾Ð½ÐºÐ° Ð¿Ð½Ð³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59" y="4611688"/>
            <a:ext cx="48220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7" name="Содержимое 2"/>
          <p:cNvSpPr txBox="1">
            <a:spLocks/>
          </p:cNvSpPr>
          <p:nvPr/>
        </p:nvSpPr>
        <p:spPr bwMode="auto">
          <a:xfrm>
            <a:off x="2025253" y="4640263"/>
            <a:ext cx="272415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приобретены</a:t>
            </a:r>
            <a:r>
              <a:rPr lang="ru-RU" altLang="ru-RU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39 комплектов </a:t>
            </a:r>
            <a:r>
              <a:rPr lang="ru-RU" altLang="ru-RU" sz="12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спортивного инвентаря</a:t>
            </a:r>
            <a:endParaRPr lang="ru-RU" altLang="ru-RU" sz="100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118" name="Picture 19" descr="Картинки по запросу спортивный инвентарь иконка пнг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0676" y="4668838"/>
            <a:ext cx="434579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9" name="TextBox 27"/>
          <p:cNvSpPr txBox="1">
            <a:spLocks noChangeArrowheads="1"/>
          </p:cNvSpPr>
          <p:nvPr/>
        </p:nvSpPr>
        <p:spPr bwMode="auto">
          <a:xfrm>
            <a:off x="96440" y="6259513"/>
            <a:ext cx="7585472" cy="677678"/>
          </a:xfrm>
          <a:prstGeom prst="rect">
            <a:avLst/>
          </a:prstGeom>
          <a:noFill/>
          <a:ln w="190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76764" tIns="38382" rIns="76764" bIns="3838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на</a:t>
            </a:r>
            <a:r>
              <a:rPr lang="ru-RU" altLang="en-US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21,2% </a:t>
            </a:r>
            <a:r>
              <a:rPr lang="ru-RU" altLang="en-US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увеличилось число детей, отнесенных к первой группе здоровья;</a:t>
            </a:r>
          </a:p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 на </a:t>
            </a:r>
            <a:r>
              <a:rPr lang="ru-RU" altLang="en-US" sz="1300" b="1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13,6% </a:t>
            </a:r>
            <a:r>
              <a:rPr lang="ru-RU" altLang="en-US" sz="13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увеличилось число детей, занимающихся физкультурой в основной медицинской группе.</a:t>
            </a:r>
          </a:p>
        </p:txBody>
      </p:sp>
      <p:sp>
        <p:nvSpPr>
          <p:cNvPr id="4120" name="Содержимое 2"/>
          <p:cNvSpPr txBox="1">
            <a:spLocks/>
          </p:cNvSpPr>
          <p:nvPr/>
        </p:nvSpPr>
        <p:spPr bwMode="auto">
          <a:xfrm>
            <a:off x="96442" y="5837242"/>
            <a:ext cx="1966913" cy="385762"/>
          </a:xfrm>
          <a:prstGeom prst="rect">
            <a:avLst/>
          </a:prstGeom>
          <a:solidFill>
            <a:srgbClr val="1F497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2" tIns="45702" rIns="91402" bIns="45702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884238" indent="-339725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360488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905000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449513" indent="-271463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9067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33639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8211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4278313" indent="-27146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504"/>
              </a:spcAft>
              <a:buNone/>
            </a:pPr>
            <a:r>
              <a:rPr lang="ru-RU" altLang="ru-RU" sz="13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Итоги работы за 4 года:</a:t>
            </a:r>
            <a:endParaRPr lang="ru-RU" altLang="ru-RU" sz="17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88821" y="4714879"/>
            <a:ext cx="787003" cy="188913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5799535" y="4714879"/>
            <a:ext cx="739378" cy="304800"/>
          </a:xfrm>
          <a:prstGeom prst="line">
            <a:avLst/>
          </a:prstGeom>
          <a:ln w="19050">
            <a:solidFill>
              <a:srgbClr val="6AA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6518672" y="4687892"/>
            <a:ext cx="33338" cy="46037"/>
          </a:xfrm>
          <a:prstGeom prst="rect">
            <a:avLst/>
          </a:prstGeom>
          <a:solidFill>
            <a:srgbClr val="6AA5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64" tIns="38382" rIns="76764" bIns="38382" anchor="ctr"/>
          <a:lstStyle/>
          <a:p>
            <a:pPr algn="ctr" eaLnBrk="0" hangingPunct="0">
              <a:defRPr/>
            </a:pPr>
            <a:endParaRPr lang="ru-RU" sz="15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1192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-123395"/>
            <a:ext cx="8229600" cy="114300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 массового спорта</a:t>
            </a: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572" y="1220755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интереса граждан к виду спорта «Шахматы»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как популярному и доступному виду спортивных состязаний. 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428" y="2613278"/>
            <a:ext cx="4114052" cy="3047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8713"/>
            <a:ext cx="4113410" cy="3052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799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8D4D2-2EC0-4A4A-ACC4-E6FF3E448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1113" y="1268760"/>
            <a:ext cx="6999360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504" y="149731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Реализация  модуля «Научись играть в шахматы» образовательного проекта «Взлетай» 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муниципальных образовательных организациях Республики Башкортостан</a:t>
            </a:r>
          </a:p>
          <a:p>
            <a:pPr algn="ctr"/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343" y="5496546"/>
            <a:ext cx="977645" cy="6929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676" y="1196752"/>
            <a:ext cx="1110980" cy="936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003" y="3292228"/>
            <a:ext cx="922506" cy="936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766" y="4336228"/>
            <a:ext cx="1084980" cy="936000"/>
          </a:xfrm>
          <a:prstGeom prst="rect">
            <a:avLst/>
          </a:prstGeom>
        </p:spPr>
      </p:pic>
      <p:pic>
        <p:nvPicPr>
          <p:cNvPr id="21" name="Picture 2" descr="C:\Users\МБУ СШ23\Desktop\презентация Юсупову\Управление по физическому воспитанию учащихся и подготовке олимпийского резерва Республики Башкортостан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256" y="2194130"/>
            <a:ext cx="936000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842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66" y="1124744"/>
            <a:ext cx="8698606" cy="511256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Модуль «Научись играть в шахматы»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знакомит учащихся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   с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основами шахматной игры. Школьники получают представление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об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истории возникновения шахмат, знакомятся с фигурами и их ходами, узнают правила игры и записи шахматной партии. Курс может быть использован в рамках третьего часа урока физической культуры,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во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внеурочной деятельности в форме занятий с детьми во второй половине дня как дополнительное образование. Уникальный курс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   по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обучению игре в шахматы в начальной школе улучшает успеваемость, развивает у детей логическое мышление,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формирует навыки стратегического планирования.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8D4D2-2EC0-4A4A-ACC4-E6FF3E44881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886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Реализация  модуля «Научись играть в шахматы» образовательного проекта «Взлетай» 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муниципальных образовательных организациях Республики Башкортостан</a:t>
            </a:r>
          </a:p>
          <a:p>
            <a:pPr algn="ctr"/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46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1\Desktop\Шпаргалка\разное\РАЗОБРАТЬ ПО ПАПКАМ\Downloads\DSC_0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712968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Z_1_Оператив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931</Words>
  <Application>Microsoft Office PowerPoint</Application>
  <PresentationFormat>Экран (4:3)</PresentationFormat>
  <Paragraphs>232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Z_1_Оперативка</vt:lpstr>
      <vt:lpstr>Диаграмма</vt:lpstr>
      <vt:lpstr>Слайд 1</vt:lpstr>
      <vt:lpstr>Слайд 2</vt:lpstr>
      <vt:lpstr>Слайд 3</vt:lpstr>
      <vt:lpstr>Слайд 4</vt:lpstr>
      <vt:lpstr>Слайд 5</vt:lpstr>
      <vt:lpstr>Развитие массового спорта</vt:lpstr>
      <vt:lpstr>Слайд 7</vt:lpstr>
      <vt:lpstr> Модуль «Научись играть в шахматы» знакомит учащихся           с основами шахматной игры. Школьники получают представление       об истории возникновения шахмат, знакомятся с фигурами и их ходами, узнают правила игры и записи шахматной партии. Курс может быть использован в рамках третьего часа урока физической культуры,        во внеурочной деятельности в форме занятий с детьми во второй половине дня как дополнительное образование. Уникальный курс        по обучению игре в шахматы в начальной школе улучшает успеваемость, развивает у детей логическое мышление, формирует навыки стратегического планирования. </vt:lpstr>
      <vt:lpstr>Слайд 9</vt:lpstr>
      <vt:lpstr>Слайд 10</vt:lpstr>
      <vt:lpstr>Слайд 11</vt:lpstr>
      <vt:lpstr>Слайд 12</vt:lpstr>
      <vt:lpstr>Борьба – один из САМЫХ УСПЕШНЫХ для России видов спорта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48</cp:revision>
  <dcterms:created xsi:type="dcterms:W3CDTF">2019-11-12T06:30:31Z</dcterms:created>
  <dcterms:modified xsi:type="dcterms:W3CDTF">2019-11-19T07:23:14Z</dcterms:modified>
</cp:coreProperties>
</file>