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7" r:id="rId2"/>
    <p:sldId id="258" r:id="rId3"/>
    <p:sldId id="259" r:id="rId4"/>
    <p:sldId id="290" r:id="rId5"/>
    <p:sldId id="260" r:id="rId6"/>
    <p:sldId id="271" r:id="rId7"/>
    <p:sldId id="272" r:id="rId8"/>
    <p:sldId id="274" r:id="rId9"/>
    <p:sldId id="273" r:id="rId10"/>
    <p:sldId id="256" r:id="rId11"/>
    <p:sldId id="261" r:id="rId12"/>
    <p:sldId id="262" r:id="rId13"/>
    <p:sldId id="263" r:id="rId14"/>
    <p:sldId id="264" r:id="rId15"/>
    <p:sldId id="267" r:id="rId16"/>
    <p:sldId id="284" r:id="rId17"/>
    <p:sldId id="270" r:id="rId18"/>
    <p:sldId id="265" r:id="rId19"/>
    <p:sldId id="279" r:id="rId20"/>
    <p:sldId id="266" r:id="rId21"/>
    <p:sldId id="281" r:id="rId22"/>
    <p:sldId id="291" r:id="rId23"/>
    <p:sldId id="289" r:id="rId24"/>
    <p:sldId id="288" r:id="rId25"/>
    <p:sldId id="269" r:id="rId26"/>
    <p:sldId id="283" r:id="rId27"/>
    <p:sldId id="286" r:id="rId28"/>
    <p:sldId id="285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3E2F7"/>
    <a:srgbClr val="BEEDFA"/>
    <a:srgbClr val="BCFCFC"/>
    <a:srgbClr val="B9EDFF"/>
    <a:srgbClr val="90EAEC"/>
    <a:srgbClr val="8AC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3238A-5F32-4093-A539-9450D48F9C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05EFBF-CB4D-4ED7-9954-B602A619F478}">
      <dgm:prSet phldrT="[Текст]" custT="1"/>
      <dgm:spPr/>
      <dgm:t>
        <a:bodyPr/>
        <a:lstStyle/>
        <a:p>
          <a:r>
            <a:rPr lang="ru-RU" sz="2000" b="1" cap="none" spc="0" dirty="0" smtClean="0">
              <a:ln w="12700">
                <a:prstDash val="solid"/>
              </a:ln>
              <a:solidFill>
                <a:srgbClr val="002060"/>
              </a:solidFill>
              <a:effectLst/>
              <a:latin typeface="+mn-lt"/>
            </a:rPr>
            <a:t>Компетенции ЕНГ</a:t>
          </a:r>
        </a:p>
        <a:p>
          <a:r>
            <a:rPr lang="ru-RU" sz="2000" b="1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(по замыслу </a:t>
          </a:r>
          <a:r>
            <a:rPr lang="en-US" sz="2000" b="1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PISA</a:t>
          </a:r>
          <a:r>
            <a:rPr lang="ru-RU" sz="2000" b="1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)</a:t>
          </a:r>
          <a:endParaRPr lang="ru-RU" sz="2000" dirty="0">
            <a:solidFill>
              <a:srgbClr val="C00000"/>
            </a:solidFill>
            <a:effectLst/>
          </a:endParaRPr>
        </a:p>
      </dgm:t>
    </dgm:pt>
    <dgm:pt modelId="{BF6CFE37-4FE6-462C-B920-A0C66C11457F}" type="parTrans" cxnId="{745E52A6-3045-4E17-B80F-682AD0D93844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466ADB7D-20FB-4995-95A0-C4892F572694}" type="sibTrans" cxnId="{745E52A6-3045-4E17-B80F-682AD0D93844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F261145A-2847-40EC-B13B-D9F768CA4C4C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rgbClr val="002060"/>
              </a:solidFill>
              <a:effectLst/>
            </a:rPr>
            <a:t>Научное объяснение явлений</a:t>
          </a:r>
          <a:endParaRPr lang="ru-RU" b="0" cap="none" spc="0" dirty="0">
            <a:ln w="0"/>
            <a:solidFill>
              <a:srgbClr val="002060"/>
            </a:solidFill>
            <a:effectLst/>
          </a:endParaRPr>
        </a:p>
      </dgm:t>
    </dgm:pt>
    <dgm:pt modelId="{30368FD9-FF78-4B0F-BEEB-4801382823E6}" type="parTrans" cxnId="{1E6CF1B0-FE30-44AE-8509-E03147147784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778A155D-916A-47A9-AEA4-BA36B06A964C}" type="sibTrans" cxnId="{1E6CF1B0-FE30-44AE-8509-E03147147784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B4D58C00-6F0E-4CD1-AFD9-C15D19C0AC0E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rgbClr val="002060"/>
              </a:solidFill>
              <a:effectLst/>
            </a:rPr>
            <a:t>Понимание особенностей естественнонаучного исследования</a:t>
          </a:r>
          <a:endParaRPr lang="ru-RU" b="0" cap="none" spc="0" dirty="0">
            <a:ln w="0"/>
            <a:solidFill>
              <a:srgbClr val="002060"/>
            </a:solidFill>
            <a:effectLst/>
          </a:endParaRPr>
        </a:p>
      </dgm:t>
    </dgm:pt>
    <dgm:pt modelId="{21470D22-581A-4D6C-A560-4EC951C6F2B1}" type="parTrans" cxnId="{2A70BE63-0673-4A17-9188-8F851BC84CC8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0370449C-A628-42F5-98B7-1109B2AA4E0B}" type="sibTrans" cxnId="{2A70BE63-0673-4A17-9188-8F851BC84CC8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2AC7360C-582A-48CA-8E30-E3B74857C628}">
      <dgm:prSet/>
      <dgm:spPr/>
      <dgm:t>
        <a:bodyPr/>
        <a:lstStyle/>
        <a:p>
          <a:r>
            <a:rPr lang="ru-RU" b="0" cap="none" spc="0" smtClean="0">
              <a:ln w="0"/>
              <a:solidFill>
                <a:srgbClr val="002060"/>
              </a:solidFill>
              <a:effectLst/>
            </a:rPr>
            <a:t>Интерпретация данных и использование научных доказательств для получения выводов </a:t>
          </a:r>
          <a:endParaRPr lang="ru-RU" b="0" cap="none" spc="0" dirty="0">
            <a:ln w="0"/>
            <a:solidFill>
              <a:srgbClr val="002060"/>
            </a:solidFill>
            <a:effectLst/>
          </a:endParaRPr>
        </a:p>
      </dgm:t>
    </dgm:pt>
    <dgm:pt modelId="{36704D19-91A5-4697-A9BB-1D4AE8E20CEC}" type="parTrans" cxnId="{2B3F7233-6848-4CEA-8904-0802961C7FAE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78D1C851-7030-42C1-8602-187DAFD225CD}" type="sibTrans" cxnId="{2B3F7233-6848-4CEA-8904-0802961C7FAE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1FF888A5-370B-4F30-8B79-5A0BE6C671DA}" type="pres">
      <dgm:prSet presAssocID="{BCC3238A-5F32-4093-A539-9450D48F9C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514272-8E9E-481D-B771-342E55534E36}" type="pres">
      <dgm:prSet presAssocID="{4705EFBF-CB4D-4ED7-9954-B602A619F478}" presName="hierRoot1" presStyleCnt="0"/>
      <dgm:spPr/>
    </dgm:pt>
    <dgm:pt modelId="{EF7792B1-0B74-4B9B-832F-F583CBBACC6B}" type="pres">
      <dgm:prSet presAssocID="{4705EFBF-CB4D-4ED7-9954-B602A619F478}" presName="composite" presStyleCnt="0"/>
      <dgm:spPr/>
    </dgm:pt>
    <dgm:pt modelId="{A8A6EB45-38A9-4759-9648-5C707557FB95}" type="pres">
      <dgm:prSet presAssocID="{4705EFBF-CB4D-4ED7-9954-B602A619F478}" presName="background" presStyleLbl="node0" presStyleIdx="0" presStyleCnt="1"/>
      <dgm:spPr/>
    </dgm:pt>
    <dgm:pt modelId="{CDB93B5F-05C6-4A89-A13E-6602A74622F2}" type="pres">
      <dgm:prSet presAssocID="{4705EFBF-CB4D-4ED7-9954-B602A619F478}" presName="text" presStyleLbl="fgAcc0" presStyleIdx="0" presStyleCnt="1" custScaleX="214996" custScaleY="7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B004DE-1A31-4412-8CC7-FC0928F3BF90}" type="pres">
      <dgm:prSet presAssocID="{4705EFBF-CB4D-4ED7-9954-B602A619F478}" presName="hierChild2" presStyleCnt="0"/>
      <dgm:spPr/>
    </dgm:pt>
    <dgm:pt modelId="{A90135D8-8A8B-4634-9227-A0AD3E520863}" type="pres">
      <dgm:prSet presAssocID="{30368FD9-FF78-4B0F-BEEB-4801382823E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6C9A0B3-3D64-4788-8948-3947A70C7AF8}" type="pres">
      <dgm:prSet presAssocID="{F261145A-2847-40EC-B13B-D9F768CA4C4C}" presName="hierRoot2" presStyleCnt="0"/>
      <dgm:spPr/>
    </dgm:pt>
    <dgm:pt modelId="{84E60E51-BFAF-42B6-A21E-E2A35C4A1C0A}" type="pres">
      <dgm:prSet presAssocID="{F261145A-2847-40EC-B13B-D9F768CA4C4C}" presName="composite2" presStyleCnt="0"/>
      <dgm:spPr/>
    </dgm:pt>
    <dgm:pt modelId="{A6570A2B-4A40-4832-AA67-80E06EB94F7F}" type="pres">
      <dgm:prSet presAssocID="{F261145A-2847-40EC-B13B-D9F768CA4C4C}" presName="background2" presStyleLbl="node2" presStyleIdx="0" presStyleCnt="3"/>
      <dgm:spPr/>
    </dgm:pt>
    <dgm:pt modelId="{14489EE1-5E10-46CD-8072-0DB119E77D6B}" type="pres">
      <dgm:prSet presAssocID="{F261145A-2847-40EC-B13B-D9F768CA4C4C}" presName="text2" presStyleLbl="fgAcc2" presStyleIdx="0" presStyleCnt="3" custScaleX="167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E7982-D91D-4577-B5E0-B7C39E81AD17}" type="pres">
      <dgm:prSet presAssocID="{F261145A-2847-40EC-B13B-D9F768CA4C4C}" presName="hierChild3" presStyleCnt="0"/>
      <dgm:spPr/>
    </dgm:pt>
    <dgm:pt modelId="{7B3A69E8-60F8-455E-A405-0053652FDA23}" type="pres">
      <dgm:prSet presAssocID="{21470D22-581A-4D6C-A560-4EC951C6F2B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40B47EE-B6E7-4EB3-B2B9-AAF75B0DB0FC}" type="pres">
      <dgm:prSet presAssocID="{B4D58C00-6F0E-4CD1-AFD9-C15D19C0AC0E}" presName="hierRoot2" presStyleCnt="0"/>
      <dgm:spPr/>
    </dgm:pt>
    <dgm:pt modelId="{FCDA9664-D12E-42CD-9EF5-4E0AFF9E6127}" type="pres">
      <dgm:prSet presAssocID="{B4D58C00-6F0E-4CD1-AFD9-C15D19C0AC0E}" presName="composite2" presStyleCnt="0"/>
      <dgm:spPr/>
    </dgm:pt>
    <dgm:pt modelId="{A04DC367-B702-455E-8AE6-7D404604C9D7}" type="pres">
      <dgm:prSet presAssocID="{B4D58C00-6F0E-4CD1-AFD9-C15D19C0AC0E}" presName="background2" presStyleLbl="node2" presStyleIdx="1" presStyleCnt="3"/>
      <dgm:spPr/>
    </dgm:pt>
    <dgm:pt modelId="{81B0F78A-1BC6-4218-AD10-20E941C3A4AC}" type="pres">
      <dgm:prSet presAssocID="{B4D58C00-6F0E-4CD1-AFD9-C15D19C0AC0E}" presName="text2" presStyleLbl="fgAcc2" presStyleIdx="1" presStyleCnt="3" custScaleX="167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5AF78-7913-4A63-AE97-9EFB583A21ED}" type="pres">
      <dgm:prSet presAssocID="{B4D58C00-6F0E-4CD1-AFD9-C15D19C0AC0E}" presName="hierChild3" presStyleCnt="0"/>
      <dgm:spPr/>
    </dgm:pt>
    <dgm:pt modelId="{AADAF376-939B-43A1-B6DB-6C98723996B4}" type="pres">
      <dgm:prSet presAssocID="{36704D19-91A5-4697-A9BB-1D4AE8E20CE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4497728-376C-4947-85DB-F3E8E51355C0}" type="pres">
      <dgm:prSet presAssocID="{2AC7360C-582A-48CA-8E30-E3B74857C628}" presName="hierRoot2" presStyleCnt="0"/>
      <dgm:spPr/>
    </dgm:pt>
    <dgm:pt modelId="{1130E995-B30E-4E07-8571-81C53965E399}" type="pres">
      <dgm:prSet presAssocID="{2AC7360C-582A-48CA-8E30-E3B74857C628}" presName="composite2" presStyleCnt="0"/>
      <dgm:spPr/>
    </dgm:pt>
    <dgm:pt modelId="{B8A52D24-228D-49BE-8055-201BFA599275}" type="pres">
      <dgm:prSet presAssocID="{2AC7360C-582A-48CA-8E30-E3B74857C628}" presName="background2" presStyleLbl="node2" presStyleIdx="2" presStyleCnt="3"/>
      <dgm:spPr/>
    </dgm:pt>
    <dgm:pt modelId="{F6AC793A-379D-42A7-9578-663B3D8AA99A}" type="pres">
      <dgm:prSet presAssocID="{2AC7360C-582A-48CA-8E30-E3B74857C628}" presName="text2" presStyleLbl="fgAcc2" presStyleIdx="2" presStyleCnt="3" custScaleX="167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18FA7-99B9-4929-8EDE-1494DE04AAC5}" type="pres">
      <dgm:prSet presAssocID="{2AC7360C-582A-48CA-8E30-E3B74857C628}" presName="hierChild3" presStyleCnt="0"/>
      <dgm:spPr/>
    </dgm:pt>
  </dgm:ptLst>
  <dgm:cxnLst>
    <dgm:cxn modelId="{2A70BE63-0673-4A17-9188-8F851BC84CC8}" srcId="{4705EFBF-CB4D-4ED7-9954-B602A619F478}" destId="{B4D58C00-6F0E-4CD1-AFD9-C15D19C0AC0E}" srcOrd="1" destOrd="0" parTransId="{21470D22-581A-4D6C-A560-4EC951C6F2B1}" sibTransId="{0370449C-A628-42F5-98B7-1109B2AA4E0B}"/>
    <dgm:cxn modelId="{B047922C-035D-4736-A862-3AFF5EA0D628}" type="presOf" srcId="{4705EFBF-CB4D-4ED7-9954-B602A619F478}" destId="{CDB93B5F-05C6-4A89-A13E-6602A74622F2}" srcOrd="0" destOrd="0" presId="urn:microsoft.com/office/officeart/2005/8/layout/hierarchy1"/>
    <dgm:cxn modelId="{745E52A6-3045-4E17-B80F-682AD0D93844}" srcId="{BCC3238A-5F32-4093-A539-9450D48F9CE1}" destId="{4705EFBF-CB4D-4ED7-9954-B602A619F478}" srcOrd="0" destOrd="0" parTransId="{BF6CFE37-4FE6-462C-B920-A0C66C11457F}" sibTransId="{466ADB7D-20FB-4995-95A0-C4892F572694}"/>
    <dgm:cxn modelId="{D6E88E5A-6958-4EAD-940C-73D1441135CD}" type="presOf" srcId="{2AC7360C-582A-48CA-8E30-E3B74857C628}" destId="{F6AC793A-379D-42A7-9578-663B3D8AA99A}" srcOrd="0" destOrd="0" presId="urn:microsoft.com/office/officeart/2005/8/layout/hierarchy1"/>
    <dgm:cxn modelId="{1E6CF1B0-FE30-44AE-8509-E03147147784}" srcId="{4705EFBF-CB4D-4ED7-9954-B602A619F478}" destId="{F261145A-2847-40EC-B13B-D9F768CA4C4C}" srcOrd="0" destOrd="0" parTransId="{30368FD9-FF78-4B0F-BEEB-4801382823E6}" sibTransId="{778A155D-916A-47A9-AEA4-BA36B06A964C}"/>
    <dgm:cxn modelId="{ACB0AAAA-B474-4DF6-82F2-30713ECF3DF1}" type="presOf" srcId="{36704D19-91A5-4697-A9BB-1D4AE8E20CEC}" destId="{AADAF376-939B-43A1-B6DB-6C98723996B4}" srcOrd="0" destOrd="0" presId="urn:microsoft.com/office/officeart/2005/8/layout/hierarchy1"/>
    <dgm:cxn modelId="{9AC2F397-FEB6-48ED-9FB9-5E91C0467FF1}" type="presOf" srcId="{F261145A-2847-40EC-B13B-D9F768CA4C4C}" destId="{14489EE1-5E10-46CD-8072-0DB119E77D6B}" srcOrd="0" destOrd="0" presId="urn:microsoft.com/office/officeart/2005/8/layout/hierarchy1"/>
    <dgm:cxn modelId="{8E602AB1-EC5C-43D4-8126-B57BAA2B4ED7}" type="presOf" srcId="{21470D22-581A-4D6C-A560-4EC951C6F2B1}" destId="{7B3A69E8-60F8-455E-A405-0053652FDA23}" srcOrd="0" destOrd="0" presId="urn:microsoft.com/office/officeart/2005/8/layout/hierarchy1"/>
    <dgm:cxn modelId="{4FFF7F1A-1912-47CF-B8B0-8C385F28321D}" type="presOf" srcId="{BCC3238A-5F32-4093-A539-9450D48F9CE1}" destId="{1FF888A5-370B-4F30-8B79-5A0BE6C671DA}" srcOrd="0" destOrd="0" presId="urn:microsoft.com/office/officeart/2005/8/layout/hierarchy1"/>
    <dgm:cxn modelId="{2B3F7233-6848-4CEA-8904-0802961C7FAE}" srcId="{4705EFBF-CB4D-4ED7-9954-B602A619F478}" destId="{2AC7360C-582A-48CA-8E30-E3B74857C628}" srcOrd="2" destOrd="0" parTransId="{36704D19-91A5-4697-A9BB-1D4AE8E20CEC}" sibTransId="{78D1C851-7030-42C1-8602-187DAFD225CD}"/>
    <dgm:cxn modelId="{B0E6CC6F-7E01-4F99-A912-9DE19AECC9DB}" type="presOf" srcId="{30368FD9-FF78-4B0F-BEEB-4801382823E6}" destId="{A90135D8-8A8B-4634-9227-A0AD3E520863}" srcOrd="0" destOrd="0" presId="urn:microsoft.com/office/officeart/2005/8/layout/hierarchy1"/>
    <dgm:cxn modelId="{0694A900-0A4B-4D85-A36C-235CB310AA9F}" type="presOf" srcId="{B4D58C00-6F0E-4CD1-AFD9-C15D19C0AC0E}" destId="{81B0F78A-1BC6-4218-AD10-20E941C3A4AC}" srcOrd="0" destOrd="0" presId="urn:microsoft.com/office/officeart/2005/8/layout/hierarchy1"/>
    <dgm:cxn modelId="{8E12B04C-4741-45AC-B575-F799BEE51ABF}" type="presParOf" srcId="{1FF888A5-370B-4F30-8B79-5A0BE6C671DA}" destId="{7E514272-8E9E-481D-B771-342E55534E36}" srcOrd="0" destOrd="0" presId="urn:microsoft.com/office/officeart/2005/8/layout/hierarchy1"/>
    <dgm:cxn modelId="{56B5D729-8CA8-4931-91E3-D1966264911D}" type="presParOf" srcId="{7E514272-8E9E-481D-B771-342E55534E36}" destId="{EF7792B1-0B74-4B9B-832F-F583CBBACC6B}" srcOrd="0" destOrd="0" presId="urn:microsoft.com/office/officeart/2005/8/layout/hierarchy1"/>
    <dgm:cxn modelId="{7142BA35-DF1F-4677-8F6F-CF36BFF11DB6}" type="presParOf" srcId="{EF7792B1-0B74-4B9B-832F-F583CBBACC6B}" destId="{A8A6EB45-38A9-4759-9648-5C707557FB95}" srcOrd="0" destOrd="0" presId="urn:microsoft.com/office/officeart/2005/8/layout/hierarchy1"/>
    <dgm:cxn modelId="{0327251D-72BC-484A-A9E5-35515D273147}" type="presParOf" srcId="{EF7792B1-0B74-4B9B-832F-F583CBBACC6B}" destId="{CDB93B5F-05C6-4A89-A13E-6602A74622F2}" srcOrd="1" destOrd="0" presId="urn:microsoft.com/office/officeart/2005/8/layout/hierarchy1"/>
    <dgm:cxn modelId="{0C389E59-6804-4118-B555-F4E82B666EE9}" type="presParOf" srcId="{7E514272-8E9E-481D-B771-342E55534E36}" destId="{1BB004DE-1A31-4412-8CC7-FC0928F3BF90}" srcOrd="1" destOrd="0" presId="urn:microsoft.com/office/officeart/2005/8/layout/hierarchy1"/>
    <dgm:cxn modelId="{3740F181-B6F1-49EB-9C52-C08FC5AD7A7E}" type="presParOf" srcId="{1BB004DE-1A31-4412-8CC7-FC0928F3BF90}" destId="{A90135D8-8A8B-4634-9227-A0AD3E520863}" srcOrd="0" destOrd="0" presId="urn:microsoft.com/office/officeart/2005/8/layout/hierarchy1"/>
    <dgm:cxn modelId="{A15BDC76-27FE-4443-86D0-F418126C875A}" type="presParOf" srcId="{1BB004DE-1A31-4412-8CC7-FC0928F3BF90}" destId="{D6C9A0B3-3D64-4788-8948-3947A70C7AF8}" srcOrd="1" destOrd="0" presId="urn:microsoft.com/office/officeart/2005/8/layout/hierarchy1"/>
    <dgm:cxn modelId="{8BB6A2EC-DD60-46F0-A4CC-FD4134887010}" type="presParOf" srcId="{D6C9A0B3-3D64-4788-8948-3947A70C7AF8}" destId="{84E60E51-BFAF-42B6-A21E-E2A35C4A1C0A}" srcOrd="0" destOrd="0" presId="urn:microsoft.com/office/officeart/2005/8/layout/hierarchy1"/>
    <dgm:cxn modelId="{B2AF8479-4648-4B6B-990C-29A0F0371E35}" type="presParOf" srcId="{84E60E51-BFAF-42B6-A21E-E2A35C4A1C0A}" destId="{A6570A2B-4A40-4832-AA67-80E06EB94F7F}" srcOrd="0" destOrd="0" presId="urn:microsoft.com/office/officeart/2005/8/layout/hierarchy1"/>
    <dgm:cxn modelId="{478523F8-405B-474F-ADE4-1BA5525FD488}" type="presParOf" srcId="{84E60E51-BFAF-42B6-A21E-E2A35C4A1C0A}" destId="{14489EE1-5E10-46CD-8072-0DB119E77D6B}" srcOrd="1" destOrd="0" presId="urn:microsoft.com/office/officeart/2005/8/layout/hierarchy1"/>
    <dgm:cxn modelId="{6E592CD6-F04C-4B40-9B65-E98C08048EBB}" type="presParOf" srcId="{D6C9A0B3-3D64-4788-8948-3947A70C7AF8}" destId="{D44E7982-D91D-4577-B5E0-B7C39E81AD17}" srcOrd="1" destOrd="0" presId="urn:microsoft.com/office/officeart/2005/8/layout/hierarchy1"/>
    <dgm:cxn modelId="{BDB00DCC-0825-49B8-B5C9-78581FFC0BCB}" type="presParOf" srcId="{1BB004DE-1A31-4412-8CC7-FC0928F3BF90}" destId="{7B3A69E8-60F8-455E-A405-0053652FDA23}" srcOrd="2" destOrd="0" presId="urn:microsoft.com/office/officeart/2005/8/layout/hierarchy1"/>
    <dgm:cxn modelId="{6A57DB22-9C25-4A0A-AB42-1F684A045F0B}" type="presParOf" srcId="{1BB004DE-1A31-4412-8CC7-FC0928F3BF90}" destId="{D40B47EE-B6E7-4EB3-B2B9-AAF75B0DB0FC}" srcOrd="3" destOrd="0" presId="urn:microsoft.com/office/officeart/2005/8/layout/hierarchy1"/>
    <dgm:cxn modelId="{D18D5679-A003-4490-A7E1-635F28C3BB6B}" type="presParOf" srcId="{D40B47EE-B6E7-4EB3-B2B9-AAF75B0DB0FC}" destId="{FCDA9664-D12E-42CD-9EF5-4E0AFF9E6127}" srcOrd="0" destOrd="0" presId="urn:microsoft.com/office/officeart/2005/8/layout/hierarchy1"/>
    <dgm:cxn modelId="{6C81893D-50CB-4932-A982-E6C4D88E0210}" type="presParOf" srcId="{FCDA9664-D12E-42CD-9EF5-4E0AFF9E6127}" destId="{A04DC367-B702-455E-8AE6-7D404604C9D7}" srcOrd="0" destOrd="0" presId="urn:microsoft.com/office/officeart/2005/8/layout/hierarchy1"/>
    <dgm:cxn modelId="{796A8F75-68C8-482A-ABB4-C815541FCBE7}" type="presParOf" srcId="{FCDA9664-D12E-42CD-9EF5-4E0AFF9E6127}" destId="{81B0F78A-1BC6-4218-AD10-20E941C3A4AC}" srcOrd="1" destOrd="0" presId="urn:microsoft.com/office/officeart/2005/8/layout/hierarchy1"/>
    <dgm:cxn modelId="{58A5A2AE-3C9D-4100-AEF0-DDD466207E30}" type="presParOf" srcId="{D40B47EE-B6E7-4EB3-B2B9-AAF75B0DB0FC}" destId="{5EF5AF78-7913-4A63-AE97-9EFB583A21ED}" srcOrd="1" destOrd="0" presId="urn:microsoft.com/office/officeart/2005/8/layout/hierarchy1"/>
    <dgm:cxn modelId="{79E679B2-7DDC-4E6A-AE5E-284F78927611}" type="presParOf" srcId="{1BB004DE-1A31-4412-8CC7-FC0928F3BF90}" destId="{AADAF376-939B-43A1-B6DB-6C98723996B4}" srcOrd="4" destOrd="0" presId="urn:microsoft.com/office/officeart/2005/8/layout/hierarchy1"/>
    <dgm:cxn modelId="{13B59409-F407-44AF-AF53-C7E26D1DBEC3}" type="presParOf" srcId="{1BB004DE-1A31-4412-8CC7-FC0928F3BF90}" destId="{B4497728-376C-4947-85DB-F3E8E51355C0}" srcOrd="5" destOrd="0" presId="urn:microsoft.com/office/officeart/2005/8/layout/hierarchy1"/>
    <dgm:cxn modelId="{44E3207F-3DA0-4B66-ACFC-18E0FB0048D1}" type="presParOf" srcId="{B4497728-376C-4947-85DB-F3E8E51355C0}" destId="{1130E995-B30E-4E07-8571-81C53965E399}" srcOrd="0" destOrd="0" presId="urn:microsoft.com/office/officeart/2005/8/layout/hierarchy1"/>
    <dgm:cxn modelId="{8BB42F4C-5C98-4DEA-9A43-98C4CF3E66E1}" type="presParOf" srcId="{1130E995-B30E-4E07-8571-81C53965E399}" destId="{B8A52D24-228D-49BE-8055-201BFA599275}" srcOrd="0" destOrd="0" presId="urn:microsoft.com/office/officeart/2005/8/layout/hierarchy1"/>
    <dgm:cxn modelId="{31E96B3E-1CBB-4EEC-82FF-2B558B86FED0}" type="presParOf" srcId="{1130E995-B30E-4E07-8571-81C53965E399}" destId="{F6AC793A-379D-42A7-9578-663B3D8AA99A}" srcOrd="1" destOrd="0" presId="urn:microsoft.com/office/officeart/2005/8/layout/hierarchy1"/>
    <dgm:cxn modelId="{3F2552E2-7474-40FE-8D1F-46D46CD50A00}" type="presParOf" srcId="{B4497728-376C-4947-85DB-F3E8E51355C0}" destId="{57818FA7-99B9-4929-8EDE-1494DE04A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AF376-939B-43A1-B6DB-6C98723996B4}">
      <dsp:nvSpPr>
        <dsp:cNvPr id="0" name=""/>
        <dsp:cNvSpPr/>
      </dsp:nvSpPr>
      <dsp:spPr>
        <a:xfrm>
          <a:off x="5205364" y="905192"/>
          <a:ext cx="3608390" cy="552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527"/>
              </a:lnTo>
              <a:lnTo>
                <a:pt x="3608390" y="376527"/>
              </a:lnTo>
              <a:lnTo>
                <a:pt x="3608390" y="552522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A69E8-60F8-455E-A405-0053652FDA23}">
      <dsp:nvSpPr>
        <dsp:cNvPr id="0" name=""/>
        <dsp:cNvSpPr/>
      </dsp:nvSpPr>
      <dsp:spPr>
        <a:xfrm>
          <a:off x="5159644" y="905192"/>
          <a:ext cx="91440" cy="552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522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135D8-8A8B-4634-9227-A0AD3E520863}">
      <dsp:nvSpPr>
        <dsp:cNvPr id="0" name=""/>
        <dsp:cNvSpPr/>
      </dsp:nvSpPr>
      <dsp:spPr>
        <a:xfrm>
          <a:off x="1596973" y="905192"/>
          <a:ext cx="3608390" cy="552522"/>
        </a:xfrm>
        <a:custGeom>
          <a:avLst/>
          <a:gdLst/>
          <a:ahLst/>
          <a:cxnLst/>
          <a:rect l="0" t="0" r="0" b="0"/>
          <a:pathLst>
            <a:path>
              <a:moveTo>
                <a:pt x="3608390" y="0"/>
              </a:moveTo>
              <a:lnTo>
                <a:pt x="3608390" y="376527"/>
              </a:lnTo>
              <a:lnTo>
                <a:pt x="0" y="376527"/>
              </a:lnTo>
              <a:lnTo>
                <a:pt x="0" y="552522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6EB45-38A9-4759-9648-5C707557FB95}">
      <dsp:nvSpPr>
        <dsp:cNvPr id="0" name=""/>
        <dsp:cNvSpPr/>
      </dsp:nvSpPr>
      <dsp:spPr>
        <a:xfrm>
          <a:off x="3163127" y="12046"/>
          <a:ext cx="4084474" cy="893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93B5F-05C6-4A89-A13E-6602A74622F2}">
      <dsp:nvSpPr>
        <dsp:cNvPr id="0" name=""/>
        <dsp:cNvSpPr/>
      </dsp:nvSpPr>
      <dsp:spPr>
        <a:xfrm>
          <a:off x="3374215" y="212580"/>
          <a:ext cx="4084474" cy="893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prstDash val="solid"/>
              </a:ln>
              <a:solidFill>
                <a:srgbClr val="002060"/>
              </a:solidFill>
              <a:effectLst/>
              <a:latin typeface="+mn-lt"/>
            </a:rPr>
            <a:t>Компетенции ЕНГ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(по замыслу </a:t>
          </a:r>
          <a:r>
            <a:rPr lang="en-US" sz="2000" b="1" kern="1200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PISA</a:t>
          </a:r>
          <a:r>
            <a:rPr lang="ru-RU" sz="2000" b="1" kern="1200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)</a:t>
          </a:r>
          <a:endParaRPr lang="ru-RU" sz="2000" kern="1200" dirty="0">
            <a:solidFill>
              <a:srgbClr val="C00000"/>
            </a:solidFill>
            <a:effectLst/>
          </a:endParaRPr>
        </a:p>
      </dsp:txBody>
      <dsp:txXfrm>
        <a:off x="3400374" y="238739"/>
        <a:ext cx="4032156" cy="840827"/>
      </dsp:txXfrm>
    </dsp:sp>
    <dsp:sp modelId="{A6570A2B-4A40-4832-AA67-80E06EB94F7F}">
      <dsp:nvSpPr>
        <dsp:cNvPr id="0" name=""/>
        <dsp:cNvSpPr/>
      </dsp:nvSpPr>
      <dsp:spPr>
        <a:xfrm>
          <a:off x="3866" y="1457715"/>
          <a:ext cx="3186215" cy="1206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89EE1-5E10-46CD-8072-0DB119E77D6B}">
      <dsp:nvSpPr>
        <dsp:cNvPr id="0" name=""/>
        <dsp:cNvSpPr/>
      </dsp:nvSpPr>
      <dsp:spPr>
        <a:xfrm>
          <a:off x="214953" y="1658248"/>
          <a:ext cx="3186215" cy="120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rgbClr val="002060"/>
              </a:solidFill>
              <a:effectLst/>
            </a:rPr>
            <a:t>Научное объяснение явлений</a:t>
          </a:r>
          <a:endParaRPr lang="ru-RU" sz="1800" b="0" kern="1200" cap="none" spc="0" dirty="0">
            <a:ln w="0"/>
            <a:solidFill>
              <a:srgbClr val="002060"/>
            </a:solidFill>
            <a:effectLst/>
          </a:endParaRPr>
        </a:p>
      </dsp:txBody>
      <dsp:txXfrm>
        <a:off x="250286" y="1693581"/>
        <a:ext cx="3115549" cy="1135701"/>
      </dsp:txXfrm>
    </dsp:sp>
    <dsp:sp modelId="{A04DC367-B702-455E-8AE6-7D404604C9D7}">
      <dsp:nvSpPr>
        <dsp:cNvPr id="0" name=""/>
        <dsp:cNvSpPr/>
      </dsp:nvSpPr>
      <dsp:spPr>
        <a:xfrm>
          <a:off x="3612256" y="1457715"/>
          <a:ext cx="3186215" cy="1206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0F78A-1BC6-4218-AD10-20E941C3A4AC}">
      <dsp:nvSpPr>
        <dsp:cNvPr id="0" name=""/>
        <dsp:cNvSpPr/>
      </dsp:nvSpPr>
      <dsp:spPr>
        <a:xfrm>
          <a:off x="3823344" y="1658248"/>
          <a:ext cx="3186215" cy="120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rgbClr val="002060"/>
              </a:solidFill>
              <a:effectLst/>
            </a:rPr>
            <a:t>Понимание особенностей естественнонаучного исследования</a:t>
          </a:r>
          <a:endParaRPr lang="ru-RU" sz="1800" b="0" kern="1200" cap="none" spc="0" dirty="0">
            <a:ln w="0"/>
            <a:solidFill>
              <a:srgbClr val="002060"/>
            </a:solidFill>
            <a:effectLst/>
          </a:endParaRPr>
        </a:p>
      </dsp:txBody>
      <dsp:txXfrm>
        <a:off x="3858677" y="1693581"/>
        <a:ext cx="3115549" cy="1135701"/>
      </dsp:txXfrm>
    </dsp:sp>
    <dsp:sp modelId="{B8A52D24-228D-49BE-8055-201BFA599275}">
      <dsp:nvSpPr>
        <dsp:cNvPr id="0" name=""/>
        <dsp:cNvSpPr/>
      </dsp:nvSpPr>
      <dsp:spPr>
        <a:xfrm>
          <a:off x="7220647" y="1457715"/>
          <a:ext cx="3186215" cy="1206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C793A-379D-42A7-9578-663B3D8AA99A}">
      <dsp:nvSpPr>
        <dsp:cNvPr id="0" name=""/>
        <dsp:cNvSpPr/>
      </dsp:nvSpPr>
      <dsp:spPr>
        <a:xfrm>
          <a:off x="7431735" y="1658248"/>
          <a:ext cx="3186215" cy="120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0"/>
              <a:solidFill>
                <a:srgbClr val="002060"/>
              </a:solidFill>
              <a:effectLst/>
            </a:rPr>
            <a:t>Интерпретация данных и использование научных доказательств для получения выводов </a:t>
          </a:r>
          <a:endParaRPr lang="ru-RU" sz="1800" b="0" kern="1200" cap="none" spc="0" dirty="0">
            <a:ln w="0"/>
            <a:solidFill>
              <a:srgbClr val="002060"/>
            </a:solidFill>
            <a:effectLst/>
          </a:endParaRPr>
        </a:p>
      </dsp:txBody>
      <dsp:txXfrm>
        <a:off x="7467068" y="1693581"/>
        <a:ext cx="3115549" cy="1135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4E1CF-2360-4963-A444-5517984DBB1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39C4-279B-4DFA-ABE0-05E3C60B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39C4-279B-4DFA-ABE0-05E3C60BCED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9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39C4-279B-4DFA-ABE0-05E3C60BCED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8598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62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1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62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22362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93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73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92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52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3184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65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1CDF95-1BFD-44ED-8B12-754F8350B84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100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rklin72@mail.ru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ucomm.iro.perm.ru/groups/funkcionalnaya-gramotnost-obuchayushchihsya/ev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5695" y="491989"/>
            <a:ext cx="22910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17.02.2022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3237" y="5789044"/>
            <a:ext cx="94118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Клинова М.Н., руководитель направления ЕНГ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8581" y="1493912"/>
            <a:ext cx="9541165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ВЕБИНАР-ТРЕНИНГ № 1</a:t>
            </a:r>
          </a:p>
          <a:p>
            <a:pPr algn="ctr"/>
            <a:r>
              <a:rPr lang="ru-RU" sz="40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Проблемные задания по оценке естественнонаучных компетенций </a:t>
            </a:r>
          </a:p>
          <a:p>
            <a:pPr algn="ctr"/>
            <a:r>
              <a:rPr lang="ru-RU" sz="40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и умений обучающихся </a:t>
            </a:r>
          </a:p>
          <a:p>
            <a:pPr algn="ctr"/>
            <a:r>
              <a:rPr lang="ru-RU" sz="40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(на основе результатов тестирования </a:t>
            </a:r>
          </a:p>
          <a:p>
            <a:pPr algn="ctr"/>
            <a:r>
              <a:rPr lang="ru-RU" sz="40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 ЭБЗ РЭШ)</a:t>
            </a:r>
            <a:endParaRPr lang="ru-RU" sz="4000" b="1" dirty="0">
              <a:ln w="12700" cmpd="sng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3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61524"/>
              </p:ext>
            </p:extLst>
          </p:nvPr>
        </p:nvGraphicFramePr>
        <p:xfrm>
          <a:off x="1117599" y="1264516"/>
          <a:ext cx="10510983" cy="52994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9374">
                  <a:extLst>
                    <a:ext uri="{9D8B030D-6E8A-4147-A177-3AD203B41FA5}">
                      <a16:colId xmlns:a16="http://schemas.microsoft.com/office/drawing/2014/main" val="4148000624"/>
                    </a:ext>
                  </a:extLst>
                </a:gridCol>
                <a:gridCol w="8128571">
                  <a:extLst>
                    <a:ext uri="{9D8B030D-6E8A-4147-A177-3AD203B41FA5}">
                      <a16:colId xmlns:a16="http://schemas.microsoft.com/office/drawing/2014/main" val="3504391300"/>
                    </a:ext>
                  </a:extLst>
                </a:gridCol>
                <a:gridCol w="1713038">
                  <a:extLst>
                    <a:ext uri="{9D8B030D-6E8A-4147-A177-3AD203B41FA5}">
                      <a16:colId xmlns:a16="http://schemas.microsoft.com/office/drawing/2014/main" val="2202663115"/>
                    </a:ext>
                  </a:extLst>
                </a:gridCol>
              </a:tblGrid>
              <a:tr h="280731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>
                          <a:effectLst/>
                        </a:rPr>
                        <a:t>№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>
                          <a:effectLst/>
                        </a:rPr>
                        <a:t>Компетенции, умения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Упоминание как о проблемных</a:t>
                      </a:r>
                      <a:endParaRPr lang="ru-RU" sz="1800" b="1" i="1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2818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b="1" u="none" strike="noStrike" dirty="0" smtClean="0">
                          <a:effectLst/>
                        </a:rPr>
                        <a:t>1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b="1" u="none" strike="noStrike" dirty="0">
                          <a:effectLst/>
                        </a:rPr>
                        <a:t>Научное объяснение явлений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615181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1.1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Применять соответствующие естественнонаучные знания для объяснения явления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72819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1.2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Распознавать, использовать и создавать объяснительные модели и представления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69382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1.3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Делать и научно обосновывать прогнозы о протекании процесса или явления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>
                          <a:effectLst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56010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1.4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Объяснять принцип действия технического устройства или технологии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28774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b="1" u="none" strike="noStrike" dirty="0" smtClean="0">
                          <a:effectLst/>
                        </a:rPr>
                        <a:t>2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b="1" u="none" strike="noStrike" dirty="0">
                          <a:effectLst/>
                        </a:rPr>
                        <a:t>Понимание основных </a:t>
                      </a:r>
                      <a:r>
                        <a:rPr lang="ru-RU" sz="1800" b="1" u="none" strike="noStrike" dirty="0" smtClean="0">
                          <a:effectLst/>
                        </a:rPr>
                        <a:t>особенностей </a:t>
                      </a:r>
                      <a:r>
                        <a:rPr lang="ru-RU" sz="1800" b="1" u="none" strike="noStrike" dirty="0">
                          <a:effectLst/>
                        </a:rPr>
                        <a:t>естественнонаучного исследования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725903"/>
                  </a:ext>
                </a:extLst>
              </a:tr>
              <a:tr h="264535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2.1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Распознавать и формулировать цель данного исследования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08371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2.2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Предлагать или оценивать способ научного исследования данного вопроса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80090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2.3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Выдвигать объяснительные гипотезы и предлагать способы их проверки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>
                          <a:effectLst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441187"/>
                  </a:ext>
                </a:extLst>
              </a:tr>
              <a:tr h="404901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2.4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Описывать и оценивать способы, которые используют учёные, чтобы обеспечить надёжность данных и достоверность объяснений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>
                          <a:effectLst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84731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b="1" u="none" strike="noStrike" dirty="0" smtClean="0">
                          <a:effectLst/>
                        </a:rPr>
                        <a:t>3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b="1" u="none" strike="noStrike" dirty="0">
                          <a:effectLst/>
                        </a:rPr>
                        <a:t>Интерпретация данных и использование </a:t>
                      </a:r>
                      <a:r>
                        <a:rPr lang="ru-RU" sz="1800" b="1" u="none" strike="noStrike" dirty="0" smtClean="0">
                          <a:effectLst/>
                        </a:rPr>
                        <a:t>научных </a:t>
                      </a:r>
                      <a:r>
                        <a:rPr lang="ru-RU" sz="1800" b="1" u="none" strike="noStrike" dirty="0">
                          <a:effectLst/>
                        </a:rPr>
                        <a:t>доказательств для получения выводов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828736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3.1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Анализировать, интерпретировать данные и делать соответствующие выводы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68388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3.2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Преобразовывать одну форму представления данных в другую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72320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3.3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Распознавать допущения, доказательства и рассуждения в научных текстах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47871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 smtClean="0">
                          <a:effectLst/>
                        </a:rPr>
                        <a:t>3.4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l" fontAlgn="t"/>
                      <a:r>
                        <a:rPr lang="ru-RU" sz="1800" u="none" strike="noStrike" dirty="0">
                          <a:effectLst/>
                        </a:rPr>
                        <a:t>Оценивать c научной точки зрения аргументы и доказательства из различных источников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t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41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50835" y="187298"/>
            <a:ext cx="7361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Что мы увидели после </a:t>
            </a:r>
            <a:r>
              <a:rPr lang="ru-RU" sz="32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анализа </a:t>
            </a:r>
            <a:endParaRPr lang="ru-RU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более чем 400 </a:t>
            </a:r>
            <a:r>
              <a:rPr lang="ru-RU" sz="32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работ школьников?</a:t>
            </a:r>
            <a:endParaRPr lang="ru-RU" sz="3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46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8800" y="1193985"/>
            <a:ext cx="5089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Жду ответа в чате: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0254" y="2685736"/>
            <a:ext cx="93472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Назовите хотя бы одну причину того, </a:t>
            </a:r>
          </a:p>
          <a:p>
            <a:pPr algn="ctr"/>
            <a:r>
              <a:rPr lang="ru-RU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представленные результаты тестирования с выделением указанных проблемных  компетенций и умений школьников </a:t>
            </a: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МОГУТ БЫТЬ НЕДОСТОВЕРНЫМИ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3" y="826068"/>
            <a:ext cx="1625600" cy="15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5143" y="575149"/>
            <a:ext cx="10051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Сегодня </a:t>
            </a:r>
            <a:r>
              <a:rPr lang="ru-RU" sz="44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остановимся чуть подробнее</a:t>
            </a:r>
            <a:r>
              <a:rPr lang="ru-RU" sz="44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…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5343"/>
              </p:ext>
            </p:extLst>
          </p:nvPr>
        </p:nvGraphicFramePr>
        <p:xfrm>
          <a:off x="1355143" y="1722210"/>
          <a:ext cx="10051766" cy="36845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62312">
                  <a:extLst>
                    <a:ext uri="{9D8B030D-6E8A-4147-A177-3AD203B41FA5}">
                      <a16:colId xmlns:a16="http://schemas.microsoft.com/office/drawing/2014/main" val="2183220099"/>
                    </a:ext>
                  </a:extLst>
                </a:gridCol>
                <a:gridCol w="7989454">
                  <a:extLst>
                    <a:ext uri="{9D8B030D-6E8A-4147-A177-3AD203B41FA5}">
                      <a16:colId xmlns:a16="http://schemas.microsoft.com/office/drawing/2014/main" val="3432693134"/>
                    </a:ext>
                  </a:extLst>
                </a:gridCol>
              </a:tblGrid>
              <a:tr h="280731">
                <a:tc>
                  <a:txBody>
                    <a:bodyPr/>
                    <a:lstStyle/>
                    <a:p>
                      <a:pPr indent="180000"/>
                      <a:r>
                        <a:rPr lang="ru-RU" sz="2400" b="1" dirty="0" smtClean="0"/>
                        <a:t>Компетенция </a:t>
                      </a:r>
                      <a:endParaRPr lang="ru-RU" sz="2400" b="1" dirty="0"/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400" b="1" u="none" strike="noStrike" dirty="0">
                          <a:effectLst/>
                        </a:rPr>
                        <a:t>Понимание основных </a:t>
                      </a:r>
                      <a:r>
                        <a:rPr lang="ru-RU" sz="2400" b="1" u="none" strike="noStrike" dirty="0" smtClean="0">
                          <a:effectLst/>
                        </a:rPr>
                        <a:t>особенностей </a:t>
                      </a:r>
                      <a:r>
                        <a:rPr lang="ru-RU" sz="2400" b="1" u="none" strike="noStrike" dirty="0">
                          <a:effectLst/>
                        </a:rPr>
                        <a:t>естественнонаучного исследования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81594"/>
                  </a:ext>
                </a:extLst>
              </a:tr>
              <a:tr h="264535">
                <a:tc>
                  <a:txBody>
                    <a:bodyPr/>
                    <a:lstStyle/>
                    <a:p>
                      <a:pPr indent="180000"/>
                      <a:r>
                        <a:rPr lang="ru-RU" sz="2400" b="1" dirty="0" smtClean="0"/>
                        <a:t>Умение </a:t>
                      </a:r>
                      <a:endParaRPr lang="ru-RU" sz="2400" b="1" dirty="0"/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400" u="none" strike="noStrike" dirty="0">
                          <a:effectLst/>
                        </a:rPr>
                        <a:t>Распознавать и формулировать цель данного исследования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46163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80000"/>
                      <a:r>
                        <a:rPr lang="ru-RU" sz="2400" b="1" dirty="0" smtClean="0"/>
                        <a:t>Умение</a:t>
                      </a:r>
                      <a:r>
                        <a:rPr lang="ru-RU" sz="2400" b="1" baseline="0" dirty="0" smtClean="0"/>
                        <a:t> </a:t>
                      </a:r>
                      <a:endParaRPr lang="ru-RU" sz="2400" b="1" dirty="0"/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400" u="none" strike="noStrike" dirty="0">
                          <a:effectLst/>
                        </a:rPr>
                        <a:t>Предлагать или оценивать способ научного исследования данного вопроса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21323"/>
                  </a:ext>
                </a:extLst>
              </a:tr>
              <a:tr h="269934">
                <a:tc>
                  <a:txBody>
                    <a:bodyPr/>
                    <a:lstStyle/>
                    <a:p>
                      <a:pPr indent="180000"/>
                      <a:r>
                        <a:rPr lang="ru-RU" sz="2400" b="1" dirty="0" smtClean="0"/>
                        <a:t>Умение </a:t>
                      </a:r>
                      <a:endParaRPr lang="ru-RU" sz="2400" b="1" dirty="0"/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400" u="none" strike="noStrike" dirty="0">
                          <a:effectLst/>
                        </a:rPr>
                        <a:t>Выдвигать объяснительные гипотезы и предлагать способы их проверки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93331"/>
                  </a:ext>
                </a:extLst>
              </a:tr>
              <a:tr h="404901">
                <a:tc>
                  <a:txBody>
                    <a:bodyPr/>
                    <a:lstStyle/>
                    <a:p>
                      <a:pPr indent="180000"/>
                      <a:r>
                        <a:rPr lang="ru-RU" sz="2400" b="1" dirty="0" smtClean="0"/>
                        <a:t>Умение </a:t>
                      </a:r>
                      <a:endParaRPr lang="ru-RU" sz="2400" b="1" dirty="0"/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2400" u="none" strike="noStrike" dirty="0">
                          <a:effectLst/>
                        </a:rPr>
                        <a:t>Описывать и оценивать способы, которые используют учёные, чтобы обеспечить надёжность данных и достоверность объяснений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99" marR="5399" marT="53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1282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55143" y="5784426"/>
            <a:ext cx="10051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Просим быть активными участниками обсуждений!</a:t>
            </a:r>
            <a:endParaRPr lang="ru-RU" sz="32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09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56" y="383338"/>
            <a:ext cx="5672089" cy="375476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8871" y="4424476"/>
            <a:ext cx="4516582" cy="20051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656" y="4415192"/>
            <a:ext cx="3402281" cy="2014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98327" y="383338"/>
            <a:ext cx="402705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Верный ответ могут дать только дети, хорошо знающие физику?</a:t>
            </a:r>
          </a:p>
          <a:p>
            <a:pPr algn="just"/>
            <a:r>
              <a:rPr lang="ru-RU" sz="32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Давайте проголосуем:</a:t>
            </a:r>
          </a:p>
          <a:p>
            <a:pPr algn="ctr"/>
            <a:r>
              <a:rPr lang="ru-RU" sz="32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– да</a:t>
            </a:r>
          </a:p>
          <a:p>
            <a:pPr algn="ctr"/>
            <a:r>
              <a:rPr lang="ru-RU" sz="32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– нет 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327" y="2964865"/>
            <a:ext cx="1034473" cy="9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88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51" y="236104"/>
            <a:ext cx="6372225" cy="52959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9591" y="5235576"/>
            <a:ext cx="5114925" cy="14668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836332" y="236104"/>
            <a:ext cx="369988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какие ключевые слова/словосочетания нужно обратить внимание в тексте, чтобы ответить на вопрос о цели эксперимента?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795" y="3878821"/>
            <a:ext cx="1034473" cy="9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8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56" y="341023"/>
            <a:ext cx="8077095" cy="62722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017" y="5010005"/>
            <a:ext cx="4601481" cy="160323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2479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74" y="138546"/>
            <a:ext cx="6119380" cy="65279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3854" y="4969164"/>
            <a:ext cx="5082641" cy="147435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6781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89" y="586365"/>
            <a:ext cx="6723472" cy="37085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1091" y="3449992"/>
            <a:ext cx="4659260" cy="16898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92789" y="5415464"/>
            <a:ext cx="103475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чем неточность ответа «Ребята хотели узнать, сквасится ли молоко в холодильнике»?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251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8" y="201489"/>
            <a:ext cx="7924425" cy="510018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7382" y="4787730"/>
            <a:ext cx="4708754" cy="184255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281650" y="284616"/>
            <a:ext cx="239221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Предложите, как можно использовать содержание задания во внеурочной деятельности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522" y="3759192"/>
            <a:ext cx="1034473" cy="9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54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14" y="483466"/>
            <a:ext cx="6303484" cy="49983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34544" y="4697784"/>
            <a:ext cx="5288107" cy="18692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767781" y="483466"/>
            <a:ext cx="375487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Совет: </a:t>
            </a:r>
          </a:p>
          <a:p>
            <a:pPr algn="just"/>
            <a:r>
              <a:rPr lang="ru-RU" sz="2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 обучении школьников  формулированию гипотез можно использовать импликацию – бинарную логическую связку, близкую по применению к союзам «если…, то…»</a:t>
            </a:r>
            <a:endParaRPr lang="ru-RU" sz="2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266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382" y="1052946"/>
            <a:ext cx="102246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👉</a:t>
            </a:r>
            <a:r>
              <a:rPr lang="ru-RU" sz="2000" b="1" dirty="0"/>
              <a:t> узнаете, сколько их – тех, кто успел при своем напряженном графике и в очень короткие сроки организовать, провести и проверить работу школьников в электронном банке заданий РЭШ по ФЕНГ.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👉</a:t>
            </a:r>
            <a:r>
              <a:rPr lang="ru-RU" sz="2000" b="1" dirty="0" smtClean="0"/>
              <a:t> </a:t>
            </a:r>
            <a:r>
              <a:rPr lang="ru-RU" sz="2000" b="1" dirty="0"/>
              <a:t>вспомните (или услышите впервые😮), из каких именно компетенций и умений складывается функциональная ЕНГ.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👉</a:t>
            </a:r>
            <a:r>
              <a:rPr lang="ru-RU" sz="2000" b="1" dirty="0" smtClean="0"/>
              <a:t> </a:t>
            </a:r>
            <a:r>
              <a:rPr lang="ru-RU" sz="2000" b="1" dirty="0"/>
              <a:t>познакомитесь с обобщенным результатом анализа работ </a:t>
            </a:r>
            <a:r>
              <a:rPr lang="ru-RU" sz="2000" b="1" dirty="0" smtClean="0"/>
              <a:t>школьников </a:t>
            </a:r>
            <a:r>
              <a:rPr lang="ru-RU" sz="2000" b="1" dirty="0"/>
              <a:t>в аспекте выделения наиболее проблемных </a:t>
            </a:r>
            <a:r>
              <a:rPr lang="ru-RU" sz="2000" b="1" dirty="0" smtClean="0"/>
              <a:t>компетенций и умений </a:t>
            </a:r>
            <a:r>
              <a:rPr lang="ru-RU" sz="2000" b="1" dirty="0"/>
              <a:t>в области ЕНГ.</a:t>
            </a:r>
          </a:p>
          <a:p>
            <a:pPr algn="just"/>
            <a:r>
              <a:rPr lang="ru-RU" sz="2000" b="1" dirty="0"/>
              <a:t>  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👉</a:t>
            </a:r>
            <a:r>
              <a:rPr lang="ru-RU" sz="2000" b="1" dirty="0"/>
              <a:t> рассмотрите и обсудите с руководителем решение подборки нескольких заданий на одно-два наиболее проблемных умения школьников, параллельно выделяя подходы при организации учебного процесса, которые могут помочь преодолеть </a:t>
            </a:r>
            <a:r>
              <a:rPr lang="ru-RU" sz="2000" b="1" dirty="0" smtClean="0"/>
              <a:t>проблемы.</a:t>
            </a:r>
            <a:endParaRPr lang="ru-RU" sz="2000" b="1" dirty="0"/>
          </a:p>
          <a:p>
            <a:pPr algn="just"/>
            <a:r>
              <a:rPr lang="ru-RU" sz="2000" b="1" dirty="0"/>
              <a:t> 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👉</a:t>
            </a:r>
            <a:r>
              <a:rPr lang="ru-RU" sz="2000" b="1" dirty="0"/>
              <a:t> </a:t>
            </a:r>
            <a:r>
              <a:rPr lang="ru-RU" sz="2000" b="1" dirty="0" smtClean="0"/>
              <a:t>получите </a:t>
            </a:r>
            <a:r>
              <a:rPr lang="ru-RU" sz="2000" b="1" dirty="0"/>
              <a:t>очередное (небольшое, честно-честно) задание к мартовской встрече, для выполнения которого вам уже не потребуется привлекать учеников, но нужна будет ваша активная, умная, светлая голова</a:t>
            </a:r>
            <a:r>
              <a:rPr lang="ru-RU" sz="2000" b="1" dirty="0" smtClean="0"/>
              <a:t>😉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83708" y="331705"/>
            <a:ext cx="5458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Сегодня на </a:t>
            </a:r>
            <a:r>
              <a:rPr lang="ru-RU" sz="3200" b="1" dirty="0">
                <a:solidFill>
                  <a:srgbClr val="C00000"/>
                </a:solidFill>
              </a:rPr>
              <a:t>вебинаре вы... </a:t>
            </a:r>
          </a:p>
        </p:txBody>
      </p:sp>
    </p:spTree>
    <p:extLst>
      <p:ext uri="{BB962C8B-B14F-4D97-AF65-F5344CB8AC3E}">
        <p14:creationId xmlns:p14="http://schemas.microsoft.com/office/powerpoint/2010/main" val="853908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049" y="2086627"/>
            <a:ext cx="4692505" cy="34511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4799" y="410802"/>
            <a:ext cx="5213711" cy="512697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265922" y="5628343"/>
            <a:ext cx="102425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Какое условие не соблюдается в трех опытах из четырех, являющихся неверными ответами?</a:t>
            </a:r>
            <a:endParaRPr lang="ru-RU" sz="2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021" y="258402"/>
            <a:ext cx="2600395" cy="16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09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187" y="253062"/>
            <a:ext cx="6868850" cy="14220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422" y="1813787"/>
            <a:ext cx="4918615" cy="175289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86" y="1712060"/>
            <a:ext cx="1600344" cy="242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186" y="4209176"/>
            <a:ext cx="6772708" cy="9001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83291" y="4812145"/>
            <a:ext cx="4938061" cy="18517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059" y="5146244"/>
            <a:ext cx="1998522" cy="15176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83929" y="355677"/>
            <a:ext cx="32779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 Если не видеть предыдущие тексты и вопросы к ним, а также если 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рассматривать данное задание не как чисто предметное, 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 содержание критери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ев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проверки этих двух заданий может показаться «ужесточенным»</a:t>
            </a:r>
            <a:endParaRPr lang="ru-RU" sz="2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85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23" y="1505242"/>
            <a:ext cx="9260659" cy="18845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23" y="3836304"/>
            <a:ext cx="9307701" cy="139147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88306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47" y="323272"/>
            <a:ext cx="6270718" cy="53201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8640" y="3990109"/>
            <a:ext cx="5593441" cy="26200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83054" y="484986"/>
            <a:ext cx="393832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Это задание на оценку способов/методов, которыми пользуются в науке для решения того или иного вопроса</a:t>
            </a:r>
          </a:p>
          <a:p>
            <a:pPr algn="just"/>
            <a:r>
              <a:rPr lang="ru-RU" sz="24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algn="just"/>
            <a:r>
              <a:rPr lang="ru-RU" sz="2400" dirty="0" smtClean="0">
                <a:ln w="0"/>
                <a:solidFill>
                  <a:srgbClr val="C00000"/>
                </a:solidFill>
                <a:cs typeface="Arial" panose="020B0604020202020204" pitchFamily="34" charset="0"/>
              </a:rPr>
              <a:t>Методы познания нужно постоянно «освежать» с учениками</a:t>
            </a:r>
            <a:endParaRPr lang="ru-RU" sz="2400" cap="none" spc="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5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4" y="750347"/>
            <a:ext cx="6615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уходе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младенцами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их ростом и изменением массы тела, а для этого регулярно, не менее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неделю, взвешивать.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 пока не приобрели специальные весы для младенцев,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обычные напольные весы. А ребенок очень активен, и к тому же не помещается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весах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07" y="822036"/>
            <a:ext cx="2570832" cy="2323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954" y="3616517"/>
            <a:ext cx="2994228" cy="2424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44" y="5032850"/>
            <a:ext cx="1625600" cy="15052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19272" y="5271457"/>
            <a:ext cx="4713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Жду ответа в чате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0544" y="3068805"/>
            <a:ext cx="661571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измерить массу младенца, имея только напольные весы?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0543" y="4009945"/>
            <a:ext cx="6615715" cy="707886"/>
          </a:xfrm>
          <a:prstGeom prst="rect">
            <a:avLst/>
          </a:prstGeom>
          <a:solidFill>
            <a:srgbClr val="93E2F7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способы, как можно увеличить точность взвешивания? </a:t>
            </a:r>
          </a:p>
        </p:txBody>
      </p:sp>
    </p:spTree>
    <p:extLst>
      <p:ext uri="{BB962C8B-B14F-4D97-AF65-F5344CB8AC3E}">
        <p14:creationId xmlns:p14="http://schemas.microsoft.com/office/powerpoint/2010/main" val="619639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07" y="407987"/>
            <a:ext cx="7066528" cy="42379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4993" y="4784437"/>
            <a:ext cx="5095117" cy="180728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6304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48" y="507856"/>
            <a:ext cx="9005948" cy="11761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6315" y="2671907"/>
            <a:ext cx="4641848" cy="392545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48" y="1872384"/>
            <a:ext cx="5625234" cy="231064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92510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273" y="279586"/>
            <a:ext cx="9809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Задание для самостоятельной </a:t>
            </a:r>
            <a:r>
              <a:rPr lang="ru-RU" sz="36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работы к 09.03.2022</a:t>
            </a:r>
            <a:endParaRPr lang="ru-RU" sz="36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6145" y="1080721"/>
            <a:ext cx="10206181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1. </a:t>
            </a:r>
            <a:r>
              <a:rPr lang="ru-RU" sz="2400" dirty="0" smtClean="0">
                <a:solidFill>
                  <a:srgbClr val="002060"/>
                </a:solidFill>
              </a:rPr>
              <a:t>Разработать </a:t>
            </a:r>
            <a:r>
              <a:rPr lang="ru-RU" sz="2400" b="1" u="sng" dirty="0" smtClean="0">
                <a:solidFill>
                  <a:srgbClr val="002060"/>
                </a:solidFill>
              </a:rPr>
              <a:t>одно</a:t>
            </a:r>
            <a:r>
              <a:rPr lang="ru-RU" sz="2400" dirty="0" smtClean="0">
                <a:solidFill>
                  <a:srgbClr val="002060"/>
                </a:solidFill>
              </a:rPr>
              <a:t> авторское задание на оценку любого умения компетенции «Понимание методов естественнонаучного исследования» (задание </a:t>
            </a:r>
            <a:r>
              <a:rPr lang="ru-RU" sz="2400" dirty="0">
                <a:solidFill>
                  <a:srgbClr val="002060"/>
                </a:solidFill>
              </a:rPr>
              <a:t>может быть основано на предметном учебном содержании</a:t>
            </a:r>
            <a:r>
              <a:rPr lang="ru-RU" sz="2400" dirty="0" smtClean="0">
                <a:solidFill>
                  <a:srgbClr val="002060"/>
                </a:solidFill>
              </a:rPr>
              <a:t>):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Распознавать </a:t>
            </a:r>
            <a:r>
              <a:rPr lang="ru-RU" sz="2000" dirty="0">
                <a:solidFill>
                  <a:srgbClr val="002060"/>
                </a:solidFill>
              </a:rPr>
              <a:t>и формулировать цель данного </a:t>
            </a:r>
            <a:r>
              <a:rPr lang="ru-RU" sz="2000" dirty="0" smtClean="0">
                <a:solidFill>
                  <a:srgbClr val="002060"/>
                </a:solidFill>
              </a:rPr>
              <a:t>исследования,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 fontAlgn="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Предлагать или оценивать способ научного исследования данного </a:t>
            </a:r>
            <a:r>
              <a:rPr lang="ru-RU" sz="2000" dirty="0" smtClean="0">
                <a:solidFill>
                  <a:srgbClr val="002060"/>
                </a:solidFill>
              </a:rPr>
              <a:t>вопроса,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 fontAlgn="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Выдвигать объяснительные гипотезы и предлагать способы их </a:t>
            </a:r>
            <a:r>
              <a:rPr lang="ru-RU" sz="2000" dirty="0" smtClean="0">
                <a:solidFill>
                  <a:srgbClr val="002060"/>
                </a:solidFill>
              </a:rPr>
              <a:t>проверки,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 fontAlgn="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Описывать и оценивать способы, которые используют учёные, чтобы обеспечить надёжность данных и достоверность </a:t>
            </a:r>
            <a:r>
              <a:rPr lang="ru-RU" sz="2000" dirty="0" smtClean="0">
                <a:solidFill>
                  <a:srgbClr val="002060"/>
                </a:solidFill>
              </a:rPr>
              <a:t>объяснений.</a:t>
            </a: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sz="2400" dirty="0" smtClean="0">
                <a:solidFill>
                  <a:srgbClr val="002060"/>
                </a:solidFill>
              </a:rPr>
              <a:t>При </a:t>
            </a:r>
            <a:r>
              <a:rPr lang="ru-RU" sz="2400" dirty="0" smtClean="0">
                <a:solidFill>
                  <a:srgbClr val="002060"/>
                </a:solidFill>
              </a:rPr>
              <a:t>оформлении</a:t>
            </a:r>
            <a:r>
              <a:rPr lang="ru-RU" sz="2400" dirty="0" smtClean="0">
                <a:solidFill>
                  <a:srgbClr val="C00000"/>
                </a:solidFill>
              </a:rPr>
              <a:t>*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материала указать автора</a:t>
            </a:r>
            <a:r>
              <a:rPr lang="ru-RU" sz="2400" dirty="0">
                <a:solidFill>
                  <a:srgbClr val="002060"/>
                </a:solidFill>
              </a:rPr>
              <a:t>, класс и тему, в которых можно применить </a:t>
            </a:r>
            <a:r>
              <a:rPr lang="ru-RU" sz="2400" dirty="0" smtClean="0">
                <a:solidFill>
                  <a:srgbClr val="002060"/>
                </a:solidFill>
              </a:rPr>
              <a:t>задание, привести </a:t>
            </a:r>
            <a:r>
              <a:rPr lang="ru-RU" sz="2400" dirty="0">
                <a:solidFill>
                  <a:srgbClr val="002060"/>
                </a:solidFill>
              </a:rPr>
              <a:t>к заданию </a:t>
            </a:r>
            <a:r>
              <a:rPr lang="ru-RU" sz="2400" dirty="0" smtClean="0">
                <a:solidFill>
                  <a:srgbClr val="002060"/>
                </a:solidFill>
              </a:rPr>
              <a:t>критерии проверки. </a:t>
            </a:r>
          </a:p>
          <a:p>
            <a:pPr algn="just">
              <a:lnSpc>
                <a:spcPct val="11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3. </a:t>
            </a:r>
            <a:r>
              <a:rPr lang="ru-RU" sz="2400" dirty="0">
                <a:solidFill>
                  <a:srgbClr val="002060"/>
                </a:solidFill>
              </a:rPr>
              <a:t>Разработанное </a:t>
            </a:r>
            <a:r>
              <a:rPr lang="ru-RU" sz="2400" dirty="0" smtClean="0">
                <a:solidFill>
                  <a:srgbClr val="002060"/>
                </a:solidFill>
              </a:rPr>
              <a:t>задание</a:t>
            </a:r>
            <a:r>
              <a:rPr lang="ru-RU" sz="2400" dirty="0" smtClean="0">
                <a:solidFill>
                  <a:srgbClr val="C00000"/>
                </a:solidFill>
              </a:rPr>
              <a:t>**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формате</a:t>
            </a:r>
            <a:r>
              <a:rPr lang="en-US" sz="2400" dirty="0">
                <a:solidFill>
                  <a:srgbClr val="002060"/>
                </a:solidFill>
              </a:rPr>
              <a:t> Word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прислать к 09.03.22 руководителю </a:t>
            </a: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эл. </a:t>
            </a:r>
            <a:r>
              <a:rPr lang="ru-RU" sz="2400" dirty="0" smtClean="0">
                <a:solidFill>
                  <a:srgbClr val="002060"/>
                </a:solidFill>
              </a:rPr>
              <a:t>почту 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marklin72@mail.ru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65453" y="5658252"/>
            <a:ext cx="4996873" cy="905163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** </a:t>
            </a:r>
            <a:r>
              <a:rPr lang="ru-RU" dirty="0" smtClean="0">
                <a:solidFill>
                  <a:srgbClr val="002060"/>
                </a:solidFill>
              </a:rPr>
              <a:t>На следующей встрече некоторые примеры покажем, затем скомпонуем в единый документ (сначала – «для внутреннего пользования»)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6145" y="5658251"/>
            <a:ext cx="4899893" cy="905163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*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Поля </a:t>
            </a:r>
            <a:r>
              <a:rPr lang="ru-RU" dirty="0" smtClean="0">
                <a:solidFill>
                  <a:srgbClr val="002060"/>
                </a:solidFill>
              </a:rPr>
              <a:t>2*2*2*2, шрифт </a:t>
            </a:r>
            <a:r>
              <a:rPr lang="de-AT" dirty="0">
                <a:solidFill>
                  <a:srgbClr val="002060"/>
                </a:solidFill>
              </a:rPr>
              <a:t>Times New Roman</a:t>
            </a:r>
            <a:r>
              <a:rPr lang="ru-RU" dirty="0">
                <a:solidFill>
                  <a:srgbClr val="002060"/>
                </a:solidFill>
              </a:rPr>
              <a:t>, размер 14, межстрочный интервал </a:t>
            </a:r>
            <a:r>
              <a:rPr lang="ru-RU" dirty="0" smtClean="0">
                <a:solidFill>
                  <a:srgbClr val="002060"/>
                </a:solidFill>
              </a:rPr>
              <a:t>одинарный, выравнивание </a:t>
            </a:r>
            <a:r>
              <a:rPr lang="ru-RU" dirty="0">
                <a:solidFill>
                  <a:srgbClr val="002060"/>
                </a:solidFill>
              </a:rPr>
              <a:t>текста «по ширине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14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6" y="1114559"/>
            <a:ext cx="2410695" cy="2169625"/>
          </a:xfrm>
          <a:prstGeom prst="rect">
            <a:avLst/>
          </a:prstGeom>
          <a:ln>
            <a:solidFill>
              <a:srgbClr val="7030A0"/>
            </a:solidFill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68960"/>
              </p:ext>
            </p:extLst>
          </p:nvPr>
        </p:nvGraphicFramePr>
        <p:xfrm>
          <a:off x="3777673" y="2403273"/>
          <a:ext cx="7703127" cy="880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3127">
                  <a:extLst>
                    <a:ext uri="{9D8B030D-6E8A-4147-A177-3AD203B41FA5}">
                      <a16:colId xmlns:a16="http://schemas.microsoft.com/office/drawing/2014/main" val="2633625190"/>
                    </a:ext>
                  </a:extLst>
                </a:gridCol>
              </a:tblGrid>
              <a:tr h="484671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В чем состояла цель опыта, который провели Саша и Андрей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48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Какую гипотезу могли проверять восьмиклассники в этом эксперименте?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5129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77673" y="1079834"/>
            <a:ext cx="7703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занятиях химического кружка </a:t>
            </a:r>
            <a:r>
              <a:rPr lang="ru-RU" sz="2000" dirty="0" smtClean="0"/>
              <a:t>восьмиклассники </a:t>
            </a:r>
            <a:r>
              <a:rPr lang="ru-RU" sz="2000" dirty="0"/>
              <a:t>Саша и Андрей под руководством учителя подготовили и провели опыт, в котором в три пробирки с соляной кислотой с концентрацией 3, 10 и 15% добавили </a:t>
            </a:r>
            <a:r>
              <a:rPr lang="ru-RU" sz="2000" dirty="0" smtClean="0"/>
              <a:t>одинаковые по массе гранулы цинка.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7596" y="269807"/>
            <a:ext cx="10206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Мой </a:t>
            </a:r>
            <a:r>
              <a:rPr lang="ru-RU" sz="40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пример (придуманный сегодня     )</a:t>
            </a:r>
            <a:endParaRPr lang="ru-RU" sz="40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7596" y="3462005"/>
            <a:ext cx="10381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Саша решил выяснить, влияет ли температура на скорость реакции между соляной кислотой и цинком.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803641"/>
              </p:ext>
            </p:extLst>
          </p:nvPr>
        </p:nvGraphicFramePr>
        <p:xfrm>
          <a:off x="1117596" y="3926767"/>
          <a:ext cx="10381671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81671">
                  <a:extLst>
                    <a:ext uri="{9D8B030D-6E8A-4147-A177-3AD203B41FA5}">
                      <a16:colId xmlns:a16="http://schemas.microsoft.com/office/drawing/2014/main" val="2633625190"/>
                    </a:ext>
                  </a:extLst>
                </a:gridCol>
              </a:tblGrid>
              <a:tr h="484671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Как Саше нужно организовать эксперимент, чтобы получить ответ на свой вопрос? Опишите способ проведения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опыта с использованием двух пробирок.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48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Соблюдение каких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 условий из перечисленных повысит достоверность результатов о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пыта Саши? Выберите все верные ответы.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А) одинаковая концентрация кислоты в обеих пробирках,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Б) разная температура кислоты в пробирках,   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В) разная масса цинка в пробирках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endParaRPr lang="ru-RU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Г) одинаковая масса цинка в пробирках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5129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412" y="408058"/>
            <a:ext cx="477116" cy="493955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57611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6836" y="942901"/>
            <a:ext cx="51446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Материалы мероприятий 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ФГ, в т. ч. по ЕНГ, размещаются 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вкладке «Функциональная грамотность обучающихся» (портал Сетевого сообщества педагогов Пермского края):</a:t>
            </a:r>
          </a:p>
          <a:p>
            <a:pPr algn="ctr"/>
            <a:r>
              <a:rPr lang="de-AT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http://</a:t>
            </a:r>
            <a:r>
              <a:rPr lang="de-AT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educomm.iro.perm.ru/groups/funkcionalnaya-gramotnost-obuchayushchihsya/events</a:t>
            </a:r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29" y="3358918"/>
            <a:ext cx="4570698" cy="30922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128" y="521104"/>
            <a:ext cx="2781300" cy="27336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09496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2" y="865111"/>
            <a:ext cx="1897244" cy="578016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946" y="1314017"/>
            <a:ext cx="1872714" cy="53312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622" y="1345893"/>
            <a:ext cx="1880683" cy="52993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267" y="1314017"/>
            <a:ext cx="1872714" cy="53312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1943" y="356917"/>
            <a:ext cx="2025236" cy="628835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Выноска-облако 7"/>
          <p:cNvSpPr/>
          <p:nvPr/>
        </p:nvSpPr>
        <p:spPr>
          <a:xfrm>
            <a:off x="3880391" y="244721"/>
            <a:ext cx="5107709" cy="1240779"/>
          </a:xfrm>
          <a:prstGeom prst="cloudCallout">
            <a:avLst>
              <a:gd name="adj1" fmla="val -62901"/>
              <a:gd name="adj2" fmla="val 906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Контроль нужен для понимания: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кто </a:t>
            </a:r>
            <a:r>
              <a:rPr lang="ru-RU" sz="1600" u="sng" dirty="0" smtClean="0">
                <a:solidFill>
                  <a:srgbClr val="C00000"/>
                </a:solidFill>
              </a:rPr>
              <a:t>понял</a:t>
            </a:r>
            <a:r>
              <a:rPr lang="ru-RU" sz="1600" dirty="0" smtClean="0">
                <a:solidFill>
                  <a:srgbClr val="C00000"/>
                </a:solidFill>
              </a:rPr>
              <a:t> и </a:t>
            </a:r>
            <a:r>
              <a:rPr lang="ru-RU" sz="1600" u="sng" dirty="0" smtClean="0">
                <a:solidFill>
                  <a:srgbClr val="C00000"/>
                </a:solidFill>
              </a:rPr>
              <a:t>принял</a:t>
            </a:r>
            <a:r>
              <a:rPr lang="ru-RU" sz="1600" dirty="0" smtClean="0">
                <a:solidFill>
                  <a:srgbClr val="C00000"/>
                </a:solidFill>
              </a:rPr>
              <a:t> практическую направленность работы в группе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42112" y="785091"/>
            <a:ext cx="2244436" cy="45258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82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0" y="1708880"/>
            <a:ext cx="10510602" cy="44425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6335" y="529589"/>
            <a:ext cx="63084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Задание было таким:</a:t>
            </a:r>
            <a:endParaRPr lang="ru-RU" sz="4800" b="1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76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2318" y="1591117"/>
            <a:ext cx="8867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48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2280" y="1591117"/>
            <a:ext cx="12378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425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5843" y="3655445"/>
            <a:ext cx="8867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50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1017" y="2606780"/>
            <a:ext cx="294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участников группы выполнили выданное задание (на 16.02.22)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0726" y="4606453"/>
            <a:ext cx="26970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работ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назначено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 проверено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ЭБЗ РЭШ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2690" y="2603951"/>
            <a:ext cx="2997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учеников выполнили назначенную работу в ЭБЗ РЭШ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5016" y="511116"/>
            <a:ext cx="63084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В цифрах это…</a:t>
            </a:r>
            <a:endParaRPr lang="ru-RU" sz="4800" b="1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07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7599" y="325391"/>
            <a:ext cx="10353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О компетенциях и умениях естественнонаучной грамотности ( в методологии исследования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PISA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7599" y="2022170"/>
            <a:ext cx="10510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Согласно определению, используемому в PISA, </a:t>
            </a:r>
            <a:r>
              <a:rPr lang="ru-RU" sz="2800" b="1" i="1" dirty="0">
                <a:solidFill>
                  <a:srgbClr val="C00000"/>
                </a:solidFill>
              </a:rPr>
              <a:t>естественнонаучная грамотность</a:t>
            </a:r>
            <a:r>
              <a:rPr lang="ru-RU" sz="2800" b="1" dirty="0">
                <a:solidFill>
                  <a:srgbClr val="002060"/>
                </a:solidFill>
              </a:rPr>
              <a:t> – это 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</a:t>
            </a:r>
            <a:r>
              <a:rPr lang="ru-RU" sz="2800" b="1" dirty="0" smtClean="0">
                <a:solidFill>
                  <a:srgbClr val="002060"/>
                </a:solidFill>
              </a:rPr>
              <a:t>идеями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599" y="4922980"/>
            <a:ext cx="1051098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Способность </a:t>
            </a:r>
            <a:r>
              <a:rPr lang="ru-RU" sz="2800" b="1" u="sng" dirty="0" smtClean="0"/>
              <a:t>использовать ЕНЗ</a:t>
            </a:r>
            <a:r>
              <a:rPr lang="ru-RU" sz="2800" b="1" dirty="0" smtClean="0"/>
              <a:t> в реальных ситуациях для выделения проблем, получения выводов, основанных на рассуждениях, наблюдениях, экспериментах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9235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270529"/>
              </p:ext>
            </p:extLst>
          </p:nvPr>
        </p:nvGraphicFramePr>
        <p:xfrm>
          <a:off x="974443" y="263701"/>
          <a:ext cx="10621817" cy="28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4443" y="3768433"/>
            <a:ext cx="3348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Применять соответствующие ЕНЗ для объяснения явлений;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527" y="3768433"/>
            <a:ext cx="33828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Распознавать и формулировать цель исследования;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Предлагать или оценивать способ научного исследования вопроса;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Выдвигать объяснительные гипотезы и предлагать способы их проверки;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Описывать и оценивать способы, которые используют ученые для повышения надежности данных и достоверности объяснений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6616" y="3768432"/>
            <a:ext cx="32581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Анализировать, интерпретировать данные и делать соответствующие выводы;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Преобразовывать одну форму представления данных в другую;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Распознавать допущения, доказательства и рассуждения в научных текстах;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Оценивать с научной точки зрения аргументы и доказательства из разных источников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509985" y="3152317"/>
            <a:ext cx="277091" cy="274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942945" y="3152317"/>
            <a:ext cx="277091" cy="274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16073" y="3153674"/>
            <a:ext cx="277091" cy="274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85375" y="3445280"/>
            <a:ext cx="15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Умения: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3139" y="3450017"/>
            <a:ext cx="15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Умения: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5709" y="3417689"/>
            <a:ext cx="15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Умения: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26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121583" y="342887"/>
            <a:ext cx="9045553" cy="6150411"/>
            <a:chOff x="2823122" y="348943"/>
            <a:chExt cx="9045553" cy="615041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823122" y="348943"/>
              <a:ext cx="9045553" cy="6150411"/>
              <a:chOff x="2823122" y="348943"/>
              <a:chExt cx="9045553" cy="6150411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122" y="348943"/>
                <a:ext cx="9045553" cy="6150411"/>
              </a:xfrm>
              <a:prstGeom prst="rect">
                <a:avLst/>
              </a:prstGeom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91534" y="6030162"/>
                <a:ext cx="2562225" cy="381914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 rot="21235735">
                <a:off x="3444566" y="951387"/>
                <a:ext cx="240739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Задача, поставленная вне предметной области, но решаемая с помощью предметных знаний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276949">
                <a:off x="6644700" y="1329326"/>
                <a:ext cx="19552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Контекст заданий близок к повседневной жизни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23219" y="4142665"/>
                <a:ext cx="245558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Объем </a:t>
                </a:r>
              </a:p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выданной информации большой, но вопросы чаще краткие, изложены ясным языком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230042">
                <a:off x="9320670" y="943848"/>
                <a:ext cx="210115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Задания требуют перевода с обыденного языка на язык предметной области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383880">
                <a:off x="6733227" y="3672660"/>
                <a:ext cx="21462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Формат заданий постоянно меняется, т. о. исключается стратегия «натаскивания» на тест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4061887">
              <a:off x="9139655" y="4226658"/>
              <a:ext cx="28529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Задания закрытого и открытого типа + интерактивные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61666" y="2364961"/>
            <a:ext cx="247055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Некоторые особенности заданий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оценке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835764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07140"/>
              </p:ext>
            </p:extLst>
          </p:nvPr>
        </p:nvGraphicFramePr>
        <p:xfrm>
          <a:off x="1108364" y="305009"/>
          <a:ext cx="10538692" cy="632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0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87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Каждое из заданий м. б. классифицировано по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следующим параметрам: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3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Компетентность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Тип ЕН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знания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Область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применения 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или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Контекст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Познавательный уровень (степень трудности)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97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effectLst/>
                        </a:rPr>
                        <a:t>1. Научное объяснение явлений</a:t>
                      </a:r>
                    </a:p>
                    <a:p>
                      <a:pPr algn="l"/>
                      <a:endParaRPr lang="ru-RU" sz="1600" b="1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l"/>
                      <a:endParaRPr lang="ru-RU" sz="1600" b="1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effectLst/>
                        </a:rPr>
                        <a:t>2. Понимание особенностей ЕН исследования</a:t>
                      </a:r>
                    </a:p>
                    <a:p>
                      <a:pPr algn="l"/>
                      <a:endParaRPr lang="ru-RU" sz="1600" b="1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l"/>
                      <a:endParaRPr lang="ru-RU" sz="1600" b="1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effectLst/>
                        </a:rPr>
                        <a:t>3. Интерпретация данных и использование научных доказательств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effectLst/>
                        </a:rPr>
                        <a:t> для получения выводов</a:t>
                      </a:r>
                      <a:endParaRPr lang="ru-RU" sz="1600" b="1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• </a:t>
                      </a: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Содержательное знание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ru-RU" sz="1600" baseline="0" dirty="0" smtClean="0"/>
                        <a:t>– </a:t>
                      </a:r>
                      <a:r>
                        <a:rPr lang="ru-RU" sz="1600" dirty="0" smtClean="0"/>
                        <a:t>знание научного содержания, относящегося к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областям: «Физические системы», «Живые системы» и «Науки о Земле и Вселенной». </a:t>
                      </a:r>
                      <a:r>
                        <a:rPr lang="ru-RU" sz="1600" u="sng" dirty="0" smtClean="0"/>
                        <a:t>Но</a:t>
                      </a:r>
                      <a:r>
                        <a:rPr lang="ru-RU" sz="1600" u="sng" baseline="0" dirty="0" smtClean="0"/>
                        <a:t> чаще всего характер заданий межпредметный!</a:t>
                      </a:r>
                    </a:p>
                    <a:p>
                      <a:pPr algn="just"/>
                      <a:endParaRPr lang="ru-RU" sz="1600" u="sng" dirty="0" smtClean="0"/>
                    </a:p>
                    <a:p>
                      <a:pPr algn="just"/>
                      <a:r>
                        <a:rPr lang="ru-RU" sz="1600" dirty="0" smtClean="0"/>
                        <a:t>• </a:t>
                      </a: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Процедурное знание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aseline="0" dirty="0" smtClean="0"/>
                        <a:t>–</a:t>
                      </a:r>
                      <a:r>
                        <a:rPr lang="ru-RU" sz="1600" dirty="0" smtClean="0"/>
                        <a:t> это знание методов, используемых людьми для получения научного знания, а также знание стандартных исследовательских </a:t>
                      </a:r>
                    </a:p>
                    <a:p>
                      <a:pPr algn="just"/>
                      <a:r>
                        <a:rPr lang="ru-RU" sz="1600" dirty="0" smtClean="0"/>
                        <a:t>процедур.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Здоровье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Природные ресурсы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Окружающая среда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Опасности и риски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Связь науки и технологий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600" b="0" dirty="0" smtClean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/>
                        <a:t>При этом каждая из ситуаций может рассматриваться на одном из </a:t>
                      </a:r>
                      <a:r>
                        <a:rPr lang="ru-RU" sz="1600" b="0" u="sng" dirty="0" smtClean="0"/>
                        <a:t>трех уровней (иногда их называют контекстами)</a:t>
                      </a:r>
                      <a:r>
                        <a:rPr lang="ru-RU" sz="1600" b="0" dirty="0" smtClean="0"/>
                        <a:t>:</a:t>
                      </a: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личностный </a:t>
                      </a:r>
                      <a:r>
                        <a:rPr lang="ru-RU" sz="1600" dirty="0" smtClean="0"/>
                        <a:t>(связан с самим учащимся, его семьей, друзьями), </a:t>
                      </a: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местный  / национальный</a:t>
                      </a:r>
                      <a:r>
                        <a:rPr lang="ru-RU" sz="1600" dirty="0" smtClean="0"/>
                        <a:t> (связан с проблемами данной местности или </a:t>
                      </a:r>
                    </a:p>
                    <a:p>
                      <a:pPr algn="just"/>
                      <a:r>
                        <a:rPr lang="ru-RU" sz="1600" dirty="0" smtClean="0"/>
                        <a:t>страны) </a:t>
                      </a: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глобальный</a:t>
                      </a:r>
                      <a:r>
                        <a:rPr lang="ru-RU" sz="160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ru-RU" sz="1600" dirty="0" smtClean="0"/>
                        <a:t>(когда рассматриваются явления, происходящие в различных уголках мира). </a:t>
                      </a:r>
                      <a:endParaRPr lang="ru-RU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• </a:t>
                      </a: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Низкий: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ru-RU" sz="1600" dirty="0" smtClean="0"/>
                        <a:t>выполнять одношаговую процедуру, например, распознавать факты, термины, принципы или понятия. </a:t>
                      </a:r>
                    </a:p>
                    <a:p>
                      <a:pPr algn="just"/>
                      <a:r>
                        <a:rPr lang="ru-RU" sz="1600" dirty="0" smtClean="0"/>
                        <a:t>• </a:t>
                      </a: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Средний: </a:t>
                      </a:r>
                      <a:r>
                        <a:rPr lang="ru-RU" sz="1600" dirty="0" smtClean="0"/>
                        <a:t>использовать и применять понятийное знание для описания или объяснение явлений, выбирать соответствующие процедуры, предполагающие два шага или более, интерпретировать или использовать простые наборы данных в виде таблиц или графиков. </a:t>
                      </a:r>
                    </a:p>
                    <a:p>
                      <a:pPr algn="just"/>
                      <a:r>
                        <a:rPr lang="ru-RU" sz="1600" b="1" dirty="0" smtClean="0"/>
                        <a:t>• </a:t>
                      </a:r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Высокий: </a:t>
                      </a:r>
                      <a:r>
                        <a:rPr lang="ru-RU" sz="1600" dirty="0" smtClean="0"/>
                        <a:t>анализировать сложную информацию или данные, обобщать или оценивать доказательства, обосновывать, формулировать выводы, учитывая разные источники информации, разрабатывать план или последовательность шагов, ведущих к решению проблемы.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307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2598</TotalTime>
  <Words>1623</Words>
  <Application>Microsoft Office PowerPoint</Application>
  <PresentationFormat>Широкоэкранный</PresentationFormat>
  <Paragraphs>204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Gill Sans MT</vt:lpstr>
      <vt:lpstr>Times New Roman</vt:lpstr>
      <vt:lpstr>Wingdings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 Н</dc:creator>
  <cp:lastModifiedBy>Клинова М Н</cp:lastModifiedBy>
  <cp:revision>210</cp:revision>
  <dcterms:created xsi:type="dcterms:W3CDTF">2022-02-14T15:03:53Z</dcterms:created>
  <dcterms:modified xsi:type="dcterms:W3CDTF">2022-02-17T09:34:37Z</dcterms:modified>
</cp:coreProperties>
</file>