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1"/>
  </p:notesMasterIdLst>
  <p:sldIdLst>
    <p:sldId id="256" r:id="rId2"/>
    <p:sldId id="298" r:id="rId3"/>
    <p:sldId id="291" r:id="rId4"/>
    <p:sldId id="305" r:id="rId5"/>
    <p:sldId id="330" r:id="rId6"/>
    <p:sldId id="309" r:id="rId7"/>
    <p:sldId id="342" r:id="rId8"/>
    <p:sldId id="321" r:id="rId9"/>
    <p:sldId id="333" r:id="rId10"/>
    <p:sldId id="338" r:id="rId11"/>
    <p:sldId id="344" r:id="rId12"/>
    <p:sldId id="335" r:id="rId13"/>
    <p:sldId id="336" r:id="rId14"/>
    <p:sldId id="337" r:id="rId15"/>
    <p:sldId id="317" r:id="rId16"/>
    <p:sldId id="320" r:id="rId17"/>
    <p:sldId id="346" r:id="rId18"/>
    <p:sldId id="329" r:id="rId19"/>
    <p:sldId id="345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CC00"/>
    <a:srgbClr val="1966B3"/>
    <a:srgbClr val="DDDDDD"/>
    <a:srgbClr val="C1D1D3"/>
    <a:srgbClr val="5AABCC"/>
    <a:srgbClr val="BD9E6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374" autoAdjust="0"/>
    <p:restoredTop sz="94660" autoAdjust="0"/>
  </p:normalViewPr>
  <p:slideViewPr>
    <p:cSldViewPr>
      <p:cViewPr>
        <p:scale>
          <a:sx n="71" d="100"/>
          <a:sy n="71" d="100"/>
        </p:scale>
        <p:origin x="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2016-2017</c:v>
                </c:pt>
              </c:strCache>
            </c:strRef>
          </c:tx>
          <c:dLbls>
            <c:dLbl>
              <c:idx val="2"/>
              <c:layout>
                <c:manualLayout>
                  <c:x val="6.9444444444444753E-3"/>
                  <c:y val="3.5842293906810227E-3"/>
                </c:manualLayout>
              </c:layout>
              <c:showVal val="1"/>
            </c:dLbl>
            <c:dLbl>
              <c:idx val="3"/>
              <c:layout>
                <c:manualLayout>
                  <c:x val="2.7777777777778009E-2"/>
                  <c:y val="1.4336917562723888E-2"/>
                </c:manualLayout>
              </c:layout>
              <c:showVal val="1"/>
            </c:dLbl>
            <c:dLbl>
              <c:idx val="4"/>
              <c:layout>
                <c:manualLayout>
                  <c:x val="-1.157407407407408E-2"/>
                  <c:y val="7.1684587813620627E-3"/>
                </c:manualLayout>
              </c:layout>
              <c:showVal val="1"/>
            </c:dLbl>
            <c:dLbl>
              <c:idx val="10"/>
              <c:layout>
                <c:manualLayout>
                  <c:x val="4.6294473607465724E-3"/>
                  <c:y val="1.0752688172043012E-2"/>
                </c:manualLayout>
              </c:layout>
              <c:showVal val="1"/>
            </c:dLbl>
            <c:dLbl>
              <c:idx val="11"/>
              <c:layout>
                <c:manualLayout>
                  <c:x val="4.6296296296296719E-3"/>
                  <c:y val="3.225806451612932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МБОУ "ДООШ №1"</c:v>
                </c:pt>
                <c:pt idx="1">
                  <c:v>МБОУ "ДСОШ №2"</c:v>
                </c:pt>
                <c:pt idx="2">
                  <c:v>МБОУ "ДСОШ № 3"</c:v>
                </c:pt>
                <c:pt idx="3">
                  <c:v>МБОУ "ДСОШ № 5"</c:v>
                </c:pt>
                <c:pt idx="4">
                  <c:v>МАОУ "ПСОШ №1"</c:v>
                </c:pt>
                <c:pt idx="5">
                  <c:v>МБОУ "ПСОШ №3"</c:v>
                </c:pt>
                <c:pt idx="6">
                  <c:v>МБОУ "Дивьинская СОШ"</c:v>
                </c:pt>
                <c:pt idx="7">
                  <c:v>МБОУ "Вильвенская СОШ"</c:v>
                </c:pt>
                <c:pt idx="8">
                  <c:v>МБОУ "Гаринская ООШ"</c:v>
                </c:pt>
                <c:pt idx="9">
                  <c:v>итого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160</c:v>
                </c:pt>
                <c:pt idx="1">
                  <c:v>14</c:v>
                </c:pt>
                <c:pt idx="2">
                  <c:v>54</c:v>
                </c:pt>
                <c:pt idx="3">
                  <c:v>34</c:v>
                </c:pt>
                <c:pt idx="4">
                  <c:v>95</c:v>
                </c:pt>
                <c:pt idx="5">
                  <c:v>19</c:v>
                </c:pt>
                <c:pt idx="6">
                  <c:v>39</c:v>
                </c:pt>
                <c:pt idx="7">
                  <c:v>22</c:v>
                </c:pt>
                <c:pt idx="8">
                  <c:v>16</c:v>
                </c:pt>
                <c:pt idx="9">
                  <c:v>453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2017-2018</c:v>
                </c:pt>
              </c:strCache>
            </c:strRef>
          </c:tx>
          <c:dLbls>
            <c:dLbl>
              <c:idx val="0"/>
              <c:layout>
                <c:manualLayout>
                  <c:x val="6.9444444444444978E-3"/>
                  <c:y val="-7.1684587813620627E-3"/>
                </c:manualLayout>
              </c:layout>
              <c:showVal val="1"/>
            </c:dLbl>
            <c:dLbl>
              <c:idx val="1"/>
              <c:layout>
                <c:manualLayout>
                  <c:x val="3.0092592592592591E-2"/>
                  <c:y val="1.0752688172043012E-2"/>
                </c:manualLayout>
              </c:layout>
              <c:showVal val="1"/>
            </c:dLbl>
            <c:dLbl>
              <c:idx val="2"/>
              <c:layout>
                <c:manualLayout>
                  <c:x val="4.2437781360068071E-17"/>
                  <c:y val="-1.7921146953405059E-2"/>
                </c:manualLayout>
              </c:layout>
              <c:showVal val="1"/>
            </c:dLbl>
            <c:dLbl>
              <c:idx val="3"/>
              <c:layout>
                <c:manualLayout>
                  <c:x val="2.3148148148148151E-3"/>
                  <c:y val="-1.4336917562723836E-2"/>
                </c:manualLayout>
              </c:layout>
              <c:showVal val="1"/>
            </c:dLbl>
            <c:dLbl>
              <c:idx val="4"/>
              <c:layout>
                <c:manualLayout>
                  <c:x val="2.3148148148148151E-3"/>
                  <c:y val="-1.4336917562723895E-2"/>
                </c:manualLayout>
              </c:layout>
              <c:showVal val="1"/>
            </c:dLbl>
            <c:dLbl>
              <c:idx val="5"/>
              <c:layout>
                <c:manualLayout>
                  <c:x val="6.9444444444444978E-3"/>
                  <c:y val="-1.4336917562723895E-2"/>
                </c:manualLayout>
              </c:layout>
              <c:showVal val="1"/>
            </c:dLbl>
            <c:dLbl>
              <c:idx val="6"/>
              <c:layout>
                <c:manualLayout>
                  <c:x val="2.3148148148148151E-3"/>
                  <c:y val="-1.0752688172043012E-2"/>
                </c:manualLayout>
              </c:layout>
              <c:showVal val="1"/>
            </c:dLbl>
            <c:dLbl>
              <c:idx val="7"/>
              <c:layout>
                <c:manualLayout>
                  <c:x val="9.2592592592593906E-3"/>
                  <c:y val="-1.0752688172043012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-1.4336917562723895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3.2258064516129219E-2"/>
                </c:manualLayout>
              </c:layout>
              <c:showVal val="1"/>
            </c:dLbl>
            <c:dLbl>
              <c:idx val="10"/>
              <c:layout>
                <c:manualLayout>
                  <c:x val="2.3148148148148151E-3"/>
                  <c:y val="4.006547568650692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МБОУ "ДООШ №1"</c:v>
                </c:pt>
                <c:pt idx="1">
                  <c:v>МБОУ "ДСОШ №2"</c:v>
                </c:pt>
                <c:pt idx="2">
                  <c:v>МБОУ "ДСОШ № 3"</c:v>
                </c:pt>
                <c:pt idx="3">
                  <c:v>МБОУ "ДСОШ № 5"</c:v>
                </c:pt>
                <c:pt idx="4">
                  <c:v>МАОУ "ПСОШ №1"</c:v>
                </c:pt>
                <c:pt idx="5">
                  <c:v>МБОУ "ПСОШ №3"</c:v>
                </c:pt>
                <c:pt idx="6">
                  <c:v>МБОУ "Дивьинская СОШ"</c:v>
                </c:pt>
                <c:pt idx="7">
                  <c:v>МБОУ "Вильвенская СОШ"</c:v>
                </c:pt>
                <c:pt idx="8">
                  <c:v>МБОУ "Гаринская ООШ"</c:v>
                </c:pt>
                <c:pt idx="9">
                  <c:v>итого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124</c:v>
                </c:pt>
                <c:pt idx="1">
                  <c:v>31</c:v>
                </c:pt>
                <c:pt idx="3">
                  <c:v>88</c:v>
                </c:pt>
                <c:pt idx="4">
                  <c:v>22</c:v>
                </c:pt>
                <c:pt idx="8">
                  <c:v>14</c:v>
                </c:pt>
                <c:pt idx="9">
                  <c:v>356</c:v>
                </c:pt>
              </c:numCache>
            </c:numRef>
          </c:val>
        </c:ser>
        <c:axId val="87049344"/>
        <c:axId val="87050880"/>
      </c:barChart>
      <c:catAx>
        <c:axId val="87049344"/>
        <c:scaling>
          <c:orientation val="minMax"/>
        </c:scaling>
        <c:axPos val="l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87050880"/>
        <c:crosses val="autoZero"/>
        <c:auto val="1"/>
        <c:lblAlgn val="ctr"/>
        <c:lblOffset val="100"/>
      </c:catAx>
      <c:valAx>
        <c:axId val="87050880"/>
        <c:scaling>
          <c:orientation val="minMax"/>
        </c:scaling>
        <c:axPos val="b"/>
        <c:majorGridlines/>
        <c:numFmt formatCode="General" sourceLinked="1"/>
        <c:tickLblPos val="nextTo"/>
        <c:crossAx val="87049344"/>
        <c:crosses val="autoZero"/>
        <c:crossBetween val="between"/>
        <c:majorUnit val="50"/>
      </c:valAx>
    </c:plotArea>
    <c:legend>
      <c:legendPos val="r"/>
      <c:layout>
        <c:manualLayout>
          <c:xMode val="edge"/>
          <c:yMode val="edge"/>
          <c:x val="0.85901607611548625"/>
          <c:y val="0.33690486269861669"/>
          <c:w val="0.12709503499562569"/>
          <c:h val="0.23658453983574634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1892475940507444"/>
          <c:y val="2.573081405886004E-2"/>
          <c:w val="0.60870581802274792"/>
          <c:h val="0.8860767747078430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2016-2017</c:v>
                </c:pt>
              </c:strCache>
            </c:strRef>
          </c:tx>
          <c:dLbls>
            <c:dLbl>
              <c:idx val="2"/>
              <c:layout>
                <c:manualLayout>
                  <c:x val="6.9444444444444753E-3"/>
                  <c:y val="3.5842293906810222E-3"/>
                </c:manualLayout>
              </c:layout>
              <c:showVal val="1"/>
            </c:dLbl>
            <c:dLbl>
              <c:idx val="3"/>
              <c:layout>
                <c:manualLayout>
                  <c:x val="2.7777777777778012E-2"/>
                  <c:y val="1.433691756272386E-2"/>
                </c:manualLayout>
              </c:layout>
              <c:showVal val="1"/>
            </c:dLbl>
            <c:dLbl>
              <c:idx val="4"/>
              <c:layout>
                <c:manualLayout>
                  <c:x val="-1.1574074074074073E-2"/>
                  <c:y val="7.1684587813620653E-3"/>
                </c:manualLayout>
              </c:layout>
              <c:showVal val="1"/>
            </c:dLbl>
            <c:dLbl>
              <c:idx val="10"/>
              <c:layout>
                <c:manualLayout>
                  <c:x val="4.6294473607465716E-3"/>
                  <c:y val="1.0752688172043012E-2"/>
                </c:manualLayout>
              </c:layout>
              <c:showVal val="1"/>
            </c:dLbl>
            <c:dLbl>
              <c:idx val="11"/>
              <c:layout>
                <c:manualLayout>
                  <c:x val="4.629629629629671E-3"/>
                  <c:y val="3.2258064516129323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Лист1!$A$2:$A$9</c:f>
              <c:strCache>
                <c:ptCount val="8"/>
                <c:pt idx="0">
                  <c:v>МБОУ "ДООШ №1"</c:v>
                </c:pt>
                <c:pt idx="1">
                  <c:v>МБОУ "ДСОШ №2"</c:v>
                </c:pt>
                <c:pt idx="2">
                  <c:v>МБОУ "ДСОШ № 3"</c:v>
                </c:pt>
                <c:pt idx="3">
                  <c:v>МБОУ "ДСОШ № 5"</c:v>
                </c:pt>
                <c:pt idx="4">
                  <c:v>МАОУ "ПСОШ №1"</c:v>
                </c:pt>
                <c:pt idx="5">
                  <c:v>МБОУ "ПСОШ №3"</c:v>
                </c:pt>
                <c:pt idx="6">
                  <c:v>МБУ ДПО "ИМЦ"</c:v>
                </c:pt>
                <c:pt idx="7">
                  <c:v>итого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</c:v>
                </c:pt>
                <c:pt idx="1">
                  <c:v>3</c:v>
                </c:pt>
                <c:pt idx="2">
                  <c:v>13</c:v>
                </c:pt>
                <c:pt idx="3">
                  <c:v>3</c:v>
                </c:pt>
                <c:pt idx="4">
                  <c:v>6</c:v>
                </c:pt>
                <c:pt idx="5">
                  <c:v>4</c:v>
                </c:pt>
                <c:pt idx="6">
                  <c:v>2</c:v>
                </c:pt>
                <c:pt idx="7">
                  <c:v>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2017-2018</c:v>
                </c:pt>
              </c:strCache>
            </c:strRef>
          </c:tx>
          <c:dLbls>
            <c:dLbl>
              <c:idx val="0"/>
              <c:layout>
                <c:manualLayout>
                  <c:x val="6.9444444444444944E-3"/>
                  <c:y val="-7.1684587813620653E-3"/>
                </c:manualLayout>
              </c:layout>
              <c:showVal val="1"/>
            </c:dLbl>
            <c:dLbl>
              <c:idx val="1"/>
              <c:layout>
                <c:manualLayout>
                  <c:x val="3.0092592592592591E-2"/>
                  <c:y val="1.0752688172043012E-2"/>
                </c:manualLayout>
              </c:layout>
              <c:showVal val="1"/>
            </c:dLbl>
            <c:dLbl>
              <c:idx val="2"/>
              <c:layout>
                <c:manualLayout>
                  <c:x val="4.243778136006825E-17"/>
                  <c:y val="-1.7921146953405017E-2"/>
                </c:manualLayout>
              </c:layout>
              <c:showVal val="1"/>
            </c:dLbl>
            <c:dLbl>
              <c:idx val="3"/>
              <c:layout>
                <c:manualLayout>
                  <c:x val="2.3148148148148147E-3"/>
                  <c:y val="-1.4336917562723808E-2"/>
                </c:manualLayout>
              </c:layout>
              <c:showVal val="1"/>
            </c:dLbl>
            <c:dLbl>
              <c:idx val="4"/>
              <c:layout>
                <c:manualLayout>
                  <c:x val="2.3148148148148147E-3"/>
                  <c:y val="-1.4336917562723869E-2"/>
                </c:manualLayout>
              </c:layout>
              <c:showVal val="1"/>
            </c:dLbl>
            <c:dLbl>
              <c:idx val="5"/>
              <c:layout>
                <c:manualLayout>
                  <c:x val="6.9444444444444944E-3"/>
                  <c:y val="-1.4336917562723869E-2"/>
                </c:manualLayout>
              </c:layout>
              <c:showVal val="1"/>
            </c:dLbl>
            <c:dLbl>
              <c:idx val="6"/>
              <c:layout>
                <c:manualLayout>
                  <c:x val="2.3148148148148147E-3"/>
                  <c:y val="-1.0752688172043012E-2"/>
                </c:manualLayout>
              </c:layout>
              <c:showVal val="1"/>
            </c:dLbl>
            <c:dLbl>
              <c:idx val="7"/>
              <c:layout>
                <c:manualLayout>
                  <c:x val="9.259259259259401E-3"/>
                  <c:y val="-1.0752688172043012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-1.4336917562723869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3.2258064516129219E-2"/>
                </c:manualLayout>
              </c:layout>
              <c:showVal val="1"/>
            </c:dLbl>
            <c:dLbl>
              <c:idx val="10"/>
              <c:layout>
                <c:manualLayout>
                  <c:x val="2.3148148148148147E-3"/>
                  <c:y val="4.0065475686506917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Лист1!$A$2:$A$9</c:f>
              <c:strCache>
                <c:ptCount val="8"/>
                <c:pt idx="0">
                  <c:v>МБОУ "ДООШ №1"</c:v>
                </c:pt>
                <c:pt idx="1">
                  <c:v>МБОУ "ДСОШ №2"</c:v>
                </c:pt>
                <c:pt idx="2">
                  <c:v>МБОУ "ДСОШ № 3"</c:v>
                </c:pt>
                <c:pt idx="3">
                  <c:v>МБОУ "ДСОШ № 5"</c:v>
                </c:pt>
                <c:pt idx="4">
                  <c:v>МАОУ "ПСОШ №1"</c:v>
                </c:pt>
                <c:pt idx="5">
                  <c:v>МБОУ "ПСОШ №3"</c:v>
                </c:pt>
                <c:pt idx="6">
                  <c:v>МБУ ДПО "ИМЦ"</c:v>
                </c:pt>
                <c:pt idx="7">
                  <c:v>итого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1">
                  <c:v>2</c:v>
                </c:pt>
                <c:pt idx="2">
                  <c:v>10</c:v>
                </c:pt>
                <c:pt idx="3">
                  <c:v>1</c:v>
                </c:pt>
                <c:pt idx="4">
                  <c:v>1</c:v>
                </c:pt>
                <c:pt idx="5">
                  <c:v>3</c:v>
                </c:pt>
                <c:pt idx="6">
                  <c:v>2</c:v>
                </c:pt>
                <c:pt idx="7">
                  <c:v>19</c:v>
                </c:pt>
              </c:numCache>
            </c:numRef>
          </c:val>
        </c:ser>
        <c:axId val="111963136"/>
        <c:axId val="111969024"/>
      </c:barChart>
      <c:catAx>
        <c:axId val="111963136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1969024"/>
        <c:crosses val="autoZero"/>
        <c:auto val="1"/>
        <c:lblAlgn val="ctr"/>
        <c:lblOffset val="100"/>
      </c:catAx>
      <c:valAx>
        <c:axId val="111969024"/>
        <c:scaling>
          <c:orientation val="minMax"/>
        </c:scaling>
        <c:axPos val="b"/>
        <c:majorGridlines/>
        <c:numFmt formatCode="General" sourceLinked="1"/>
        <c:tickLblPos val="nextTo"/>
        <c:crossAx val="111963136"/>
        <c:crosses val="autoZero"/>
        <c:crossBetween val="between"/>
        <c:majorUnit val="50"/>
      </c:valAx>
    </c:plotArea>
    <c:legend>
      <c:legendPos val="r"/>
      <c:layout>
        <c:manualLayout>
          <c:xMode val="edge"/>
          <c:yMode val="edge"/>
          <c:x val="0.82707163167104203"/>
          <c:y val="0.21059004421942634"/>
          <c:w val="0.15903947944007024"/>
          <c:h val="0.3161162200273773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ctr">
              <a:defRPr/>
            </a:pPr>
            <a:r>
              <a:rPr lang="ru-RU" sz="1800" dirty="0" smtClean="0"/>
              <a:t>2016-2017</a:t>
            </a:r>
            <a:endParaRPr lang="ru-RU" sz="1800" dirty="0"/>
          </a:p>
        </c:rich>
      </c:tx>
      <c:layout>
        <c:manualLayout>
          <c:xMode val="edge"/>
          <c:yMode val="edge"/>
          <c:x val="0.23951149559369359"/>
          <c:y val="1.146949520674442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1746229882327765E-2"/>
          <c:y val="0.23776218408088318"/>
          <c:w val="0.68206668385073665"/>
          <c:h val="0.7464678838220740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сетевых педагогов по ОО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МАОУ "ПСОШ №1"</c:v>
                </c:pt>
                <c:pt idx="1">
                  <c:v>МБОУ "ДСОШ №3"</c:v>
                </c:pt>
                <c:pt idx="2">
                  <c:v>МБОУ "ДСОШ №5"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6</c:v>
                </c:pt>
                <c:pt idx="2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702344853419183"/>
          <c:y val="0.29018006580380962"/>
          <c:w val="0.31991141514689098"/>
          <c:h val="0.41361089572786613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2515796636531555E-4"/>
          <c:y val="0.1321272692965606"/>
          <c:w val="0.72104276027996506"/>
          <c:h val="0.7208002850095868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сетевых педагогов по ОО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МБОУ "ПСОШ № 3"</c:v>
                </c:pt>
                <c:pt idx="1">
                  <c:v>МБОУ "ДСОШ № 2"</c:v>
                </c:pt>
                <c:pt idx="2">
                  <c:v>МБОУ "ДСОШ №5"</c:v>
                </c:pt>
                <c:pt idx="3">
                  <c:v>МБУ "ИМЦ"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046555838972066"/>
          <c:y val="8.7686144727141632E-2"/>
          <c:w val="0.31471951174145446"/>
          <c:h val="0.85893546262419984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31620129373592082"/>
          <c:y val="4.9951969260326634E-2"/>
          <c:w val="0.55389422778845565"/>
          <c:h val="0.8329265470058318"/>
        </c:manualLayout>
      </c:layout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2016-2017</c:v>
                </c:pt>
              </c:strCache>
            </c:strRef>
          </c:tx>
          <c:dLbls>
            <c:dLbl>
              <c:idx val="0"/>
              <c:layout>
                <c:manualLayout>
                  <c:x val="3.5695538057742782E-2"/>
                  <c:y val="-3.4582132564841515E-2"/>
                </c:manualLayout>
              </c:layout>
              <c:showVal val="1"/>
            </c:dLbl>
            <c:dLbl>
              <c:idx val="4"/>
              <c:layout>
                <c:manualLayout>
                  <c:x val="3.7795275590551319E-2"/>
                  <c:y val="0"/>
                </c:manualLayout>
              </c:layout>
              <c:showVal val="1"/>
            </c:dLbl>
            <c:dLbl>
              <c:idx val="10"/>
              <c:layout>
                <c:manualLayout>
                  <c:x val="1.6797900262467278E-2"/>
                  <c:y val="4.2267050912584064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МБОУ «ДООШ №1»</c:v>
                </c:pt>
                <c:pt idx="1">
                  <c:v>МБОУ «ДСОШ №2»</c:v>
                </c:pt>
                <c:pt idx="2">
                  <c:v>МБОУ «ДСОШ № 5»</c:v>
                </c:pt>
                <c:pt idx="3">
                  <c:v>МАОУ «ПСОШ №1»</c:v>
                </c:pt>
                <c:pt idx="4">
                  <c:v>МБОУ «Дивьинская СОШ»</c:v>
                </c:pt>
                <c:pt idx="5">
                  <c:v>МБОУ «Гаринская ООШ»</c:v>
                </c:pt>
                <c:pt idx="6">
                  <c:v>МБОУ «Камская СОШ»</c:v>
                </c:pt>
                <c:pt idx="7">
                  <c:v>МБОУ «Сенькинская ООШ»</c:v>
                </c:pt>
                <c:pt idx="8">
                  <c:v>МБОУ «Усть –Гаревская ООШ»</c:v>
                </c:pt>
                <c:pt idx="10">
                  <c:v>Всего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23</c:v>
                </c:pt>
                <c:pt idx="3">
                  <c:v>9</c:v>
                </c:pt>
                <c:pt idx="4">
                  <c:v>8</c:v>
                </c:pt>
                <c:pt idx="10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2017-2018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4.6109510086455287E-2"/>
                </c:manualLayout>
              </c:layout>
              <c:showVal val="1"/>
            </c:dLbl>
            <c:dLbl>
              <c:idx val="1"/>
              <c:layout>
                <c:manualLayout>
                  <c:x val="4.4094488188976586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3.7795275590551319E-2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2.7296587926509252E-2"/>
                  <c:y val="-3.8424591738712775E-3"/>
                </c:manualLayout>
              </c:layout>
              <c:showVal val="1"/>
            </c:dLbl>
            <c:dLbl>
              <c:idx val="5"/>
              <c:layout>
                <c:manualLayout>
                  <c:x val="3.7795275590551319E-2"/>
                  <c:y val="3.8424591738712775E-3"/>
                </c:manualLayout>
              </c:layout>
              <c:showVal val="1"/>
            </c:dLbl>
            <c:dLbl>
              <c:idx val="6"/>
              <c:layout>
                <c:manualLayout>
                  <c:x val="2.9396325459317592E-2"/>
                  <c:y val="0"/>
                </c:manualLayout>
              </c:layout>
              <c:showVal val="1"/>
            </c:dLbl>
            <c:dLbl>
              <c:idx val="7"/>
              <c:layout>
                <c:manualLayout>
                  <c:x val="3.7795275590551319E-2"/>
                  <c:y val="7.684918347742555E-3"/>
                </c:manualLayout>
              </c:layout>
              <c:showVal val="1"/>
            </c:dLbl>
            <c:dLbl>
              <c:idx val="8"/>
              <c:layout>
                <c:manualLayout>
                  <c:x val="3.9895013123359781E-2"/>
                  <c:y val="0"/>
                </c:manualLayout>
              </c:layout>
              <c:showVal val="1"/>
            </c:dLbl>
            <c:dLbl>
              <c:idx val="10"/>
              <c:layout>
                <c:manualLayout>
                  <c:x val="2.0997375328084852E-3"/>
                  <c:y val="4.6109510086455287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МБОУ «ДООШ №1»</c:v>
                </c:pt>
                <c:pt idx="1">
                  <c:v>МБОУ «ДСОШ №2»</c:v>
                </c:pt>
                <c:pt idx="2">
                  <c:v>МБОУ «ДСОШ № 5»</c:v>
                </c:pt>
                <c:pt idx="3">
                  <c:v>МАОУ «ПСОШ №1»</c:v>
                </c:pt>
                <c:pt idx="4">
                  <c:v>МБОУ «Дивьинская СОШ»</c:v>
                </c:pt>
                <c:pt idx="5">
                  <c:v>МБОУ «Гаринская ООШ»</c:v>
                </c:pt>
                <c:pt idx="6">
                  <c:v>МБОУ «Камская СОШ»</c:v>
                </c:pt>
                <c:pt idx="7">
                  <c:v>МБОУ «Сенькинская ООШ»</c:v>
                </c:pt>
                <c:pt idx="8">
                  <c:v>МБОУ «Усть –Гаревская ООШ»</c:v>
                </c:pt>
                <c:pt idx="10">
                  <c:v>Всего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29</c:v>
                </c:pt>
                <c:pt idx="1">
                  <c:v>7</c:v>
                </c:pt>
                <c:pt idx="2">
                  <c:v>7</c:v>
                </c:pt>
                <c:pt idx="3">
                  <c:v>4</c:v>
                </c:pt>
                <c:pt idx="5">
                  <c:v>5</c:v>
                </c:pt>
                <c:pt idx="6">
                  <c:v>8</c:v>
                </c:pt>
                <c:pt idx="7">
                  <c:v>7</c:v>
                </c:pt>
                <c:pt idx="8">
                  <c:v>5</c:v>
                </c:pt>
                <c:pt idx="10">
                  <c:v>72</c:v>
                </c:pt>
              </c:numCache>
            </c:numRef>
          </c:val>
        </c:ser>
        <c:overlap val="100"/>
        <c:axId val="112131072"/>
        <c:axId val="119505664"/>
      </c:barChart>
      <c:catAx>
        <c:axId val="112131072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19505664"/>
        <c:crosses val="autoZero"/>
        <c:auto val="1"/>
        <c:lblAlgn val="ctr"/>
        <c:lblOffset val="100"/>
      </c:catAx>
      <c:valAx>
        <c:axId val="119505664"/>
        <c:scaling>
          <c:orientation val="minMax"/>
        </c:scaling>
        <c:axPos val="b"/>
        <c:majorGridlines/>
        <c:numFmt formatCode="General" sourceLinked="1"/>
        <c:tickLblPos val="nextTo"/>
        <c:crossAx val="112131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675367350734934"/>
          <c:y val="0.24173447069116458"/>
          <c:w val="0.12234013268026536"/>
          <c:h val="0.39894464657866863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2016-2017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МАОУ "ПСОШ № 1"</c:v>
                </c:pt>
                <c:pt idx="1">
                  <c:v>МБОУ "ДСОШ № 3"</c:v>
                </c:pt>
                <c:pt idx="2">
                  <c:v>МБОУ "ПСОШ № 3"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2017-2018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Лист1!$A$2:$A$4</c:f>
              <c:strCache>
                <c:ptCount val="3"/>
                <c:pt idx="0">
                  <c:v>МАОУ "ПСОШ № 1"</c:v>
                </c:pt>
                <c:pt idx="1">
                  <c:v>МБОУ "ДСОШ № 3"</c:v>
                </c:pt>
                <c:pt idx="2">
                  <c:v>МБОУ "ПСОШ № 3"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2">
                  <c:v>1</c:v>
                </c:pt>
              </c:numCache>
            </c:numRef>
          </c:val>
        </c:ser>
        <c:gapWidth val="100"/>
        <c:axId val="102594816"/>
        <c:axId val="111936256"/>
      </c:barChart>
      <c:catAx>
        <c:axId val="10259481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111936256"/>
        <c:crosses val="autoZero"/>
        <c:auto val="1"/>
        <c:lblAlgn val="ctr"/>
        <c:lblOffset val="100"/>
      </c:catAx>
      <c:valAx>
        <c:axId val="111936256"/>
        <c:scaling>
          <c:orientation val="minMax"/>
        </c:scaling>
        <c:axPos val="l"/>
        <c:majorGridlines/>
        <c:numFmt formatCode="General" sourceLinked="1"/>
        <c:tickLblPos val="nextTo"/>
        <c:crossAx val="10259481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5EF14-A2ED-4FE3-B71F-9EF44EA9B8E0}" type="datetimeFigureOut">
              <a:rPr lang="ru-RU" smtClean="0"/>
              <a:pPr/>
              <a:t>19.10.2018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4A2D-A119-4BB1-82F2-C9D699989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4A2D-A119-4BB1-82F2-C9D69998968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AB02A5-4FE5-49D9-9E24-09F23B90C450}" type="datetimeFigureOut">
              <a:rPr lang="en-US" smtClean="0"/>
              <a:pPr/>
              <a:t>10/19/2018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4DE442-F2BF-4A78-9E6F-E198F3416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183CDE-14A6-4D93-AAEF-EC4E5E9EEA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377CE2-B020-4B00-B65E-8E7C059276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FB97B-44D0-4917-B37F-3DC69BB70C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4EC63A-3B95-4A78-8A27-FE032110AE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A3CD5D-D199-47DF-BD4D-D43317C700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7538AB-327A-440F-BE56-3AD99ADF61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199E7B-1BAA-4B04-B168-67689EE3BA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E6B368-96A6-4A14-86C3-986413AD17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82D8C3A-186D-4475-9BAE-4849CC15FE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10/19/2018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hyperlink" Target="&#1055;&#1088;&#1086;&#1077;&#1082;&#1090;/&#1089;&#1077;&#1088;&#1090;&#1080;&#1092;&#1080;&#1082;&#1072;&#1090;%20&#1089;&#1077;&#1090;&#1077;&#1074;&#1086;&#1075;&#1086;%20&#1087;&#1077;&#1076;&#1072;&#1075;&#1086;&#1075;&#1072;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hyperlink" Target="&#1055;&#1088;&#1086;&#1077;&#1082;&#1090;/&#1089;&#1077;&#1088;&#1090;&#1080;&#1092;&#1080;&#1082;&#1072;&#1090;%20&#1089;&#1077;&#1090;&#1077;&#1074;&#1086;&#1081;%20&#1087;&#1083;&#1086;&#1097;&#1072;&#1076;&#1082;&#1080;.pn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11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6;&#1077;&#1082;&#1090;/&#1074;&#1099;&#1087;&#1091;&#1089;&#1082;%202_2018-min.pdf" TargetMode="External"/><Relationship Id="rId2" Type="http://schemas.openxmlformats.org/officeDocument/2006/relationships/hyperlink" Target="&#1055;&#1088;&#1086;&#1077;&#1082;&#1090;/&#1074;&#1099;&#1087;&#1091;&#1089;&#1082;%201min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docs.google.com/spreadsheets/d/1iRWd98m0atEcNeakH-63ckYR3U0HH0_1x_M_6ZKQlwQ/edit?usp=sharin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89;&#1087;&#1080;&#1089;&#1086;&#1082;%20&#1090;&#1077;&#1084;%20&#1076;&#1083;&#1103;%20&#1096;&#1082;%20%20&#1087;&#1086;%20&#1089;&#1077;&#1090;&#1080;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1571612"/>
            <a:ext cx="7786742" cy="34290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ПРОЕКТ </a:t>
            </a:r>
            <a:br>
              <a:rPr lang="ru-RU" sz="2800" dirty="0" smtClean="0"/>
            </a:br>
            <a:r>
              <a:rPr lang="ru-RU" sz="3600" b="1" dirty="0" smtClean="0">
                <a:solidFill>
                  <a:srgbClr val="C00000"/>
                </a:solidFill>
              </a:rPr>
              <a:t>«Формирование </a:t>
            </a:r>
            <a:r>
              <a:rPr lang="ru-RU" sz="3600" b="1" dirty="0" err="1" smtClean="0">
                <a:solidFill>
                  <a:srgbClr val="C00000"/>
                </a:solidFill>
              </a:rPr>
              <a:t>метапредметных</a:t>
            </a:r>
            <a:r>
              <a:rPr lang="ru-RU" sz="3600" b="1" dirty="0" smtClean="0">
                <a:solidFill>
                  <a:srgbClr val="C00000"/>
                </a:solidFill>
              </a:rPr>
              <a:t> компетенций педагога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 в условиях внедрения ФГОС основного общего образования»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2060"/>
                </a:solidFill>
              </a:rPr>
              <a:t>/на 2016-2019гг/</a:t>
            </a:r>
            <a:endParaRPr lang="en-US" sz="2800" dirty="0">
              <a:solidFill>
                <a:srgbClr val="00206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214290"/>
            <a:ext cx="7500990" cy="71438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учреждение дополнительного профессионального образования «Информационно-методический центр»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gray">
          <a:xfrm>
            <a:off x="1500166" y="5786454"/>
            <a:ext cx="614366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  <a:defRPr/>
            </a:pPr>
            <a:endParaRPr kumimoji="0" lang="ru-RU" sz="1400" b="1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2643174" y="5643578"/>
            <a:ext cx="564360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Абызова</a:t>
            </a:r>
            <a:r>
              <a:rPr kumimoji="0" lang="ru-RU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Лариса Григорьевна,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latin typeface="+mj-lt"/>
                <a:ea typeface="+mj-ea"/>
                <a:cs typeface="+mj-cs"/>
              </a:rPr>
              <a:t>м</a:t>
            </a:r>
            <a:r>
              <a:rPr kumimoji="0" lang="ru-RU" b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етодист</a:t>
            </a:r>
            <a:r>
              <a:rPr kumimoji="0" lang="ru-RU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МБУ ДПО «ИМЦ» г Добрянка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b="1" kern="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2018</a:t>
            </a:r>
            <a:endParaRPr kumimoji="0" lang="en-US" b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 descr="6924201-Teamwork-Stock-Pho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214950"/>
            <a:ext cx="200023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857488" y="1071546"/>
            <a:ext cx="6000792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Краевой конкурс «МЕТОДИСТ – 2018»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Номинация «Образовательный проект»</a:t>
            </a:r>
            <a:br>
              <a:rPr lang="ru-RU" b="1" i="1" dirty="0" smtClean="0">
                <a:solidFill>
                  <a:srgbClr val="002060"/>
                </a:solidFill>
              </a:rPr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Количество педагогов - слушателей, </a:t>
            </a:r>
            <a:br>
              <a:rPr lang="ru-RU" sz="3200" dirty="0" smtClean="0"/>
            </a:br>
            <a:r>
              <a:rPr lang="ru-RU" sz="3200" dirty="0" smtClean="0"/>
              <a:t>принявших участие в сетевом </a:t>
            </a:r>
            <a:r>
              <a:rPr lang="ru-RU" sz="3200" dirty="0" err="1" smtClean="0"/>
              <a:t>подпроекте</a:t>
            </a:r>
            <a:r>
              <a:rPr lang="ru-RU" sz="3200" dirty="0" smtClean="0"/>
              <a:t> </a:t>
            </a:r>
            <a:r>
              <a:rPr lang="ru-RU" sz="2000" dirty="0" smtClean="0"/>
              <a:t>(чел)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071546"/>
          <a:ext cx="9144000" cy="5572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9697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/>
              <a:t>Количество педагогов – исполнителей,</a:t>
            </a:r>
            <a:br>
              <a:rPr lang="ru-RU" sz="2800" dirty="0" smtClean="0"/>
            </a:br>
            <a:r>
              <a:rPr lang="ru-RU" sz="2800" dirty="0" smtClean="0"/>
              <a:t>принявших участие в сетевом проекте (чел)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428712"/>
          <a:ext cx="914400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Количество педагогов, получивших </a:t>
            </a:r>
            <a:r>
              <a:rPr lang="ru-RU" sz="3200" dirty="0" smtClean="0">
                <a:hlinkClick r:id="rId2" action="ppaction://hlinkfile"/>
              </a:rPr>
              <a:t>статус «Сетевой педагог»</a:t>
            </a:r>
            <a:endParaRPr lang="ru-RU" sz="3200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5000628" y="1500174"/>
          <a:ext cx="4143372" cy="4929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2143116"/>
          <a:ext cx="5214942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000100" y="1571612"/>
            <a:ext cx="177165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2017-2018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Количество педагогов, получивших сертификат о повышении квалификации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1500174"/>
          <a:ext cx="91440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7256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Школы, получившие </a:t>
            </a:r>
            <a:br>
              <a:rPr lang="ru-RU" sz="3200" dirty="0" smtClean="0"/>
            </a:br>
            <a:r>
              <a:rPr lang="ru-RU" sz="3200" dirty="0" smtClean="0">
                <a:hlinkClick r:id="rId2" action="ppaction://hlinkfile"/>
              </a:rPr>
              <a:t>статус «Сетевая площадка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229600" cy="4954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C:\ФГОС 2016-2018\сеть\Сетевой проект Абызова Л.Г\2017-2018 проект материалы\ФОТО сетев мероприятий\14.09.17 сетевое - Камский\IMG_66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93213">
            <a:off x="287546" y="1043168"/>
            <a:ext cx="2449164" cy="1748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ФГОС 2016-2018\сеть\Сетевой проект Абызова Л.Г\2017-2018 проект материалы\ФОТО сетев мероприятий\14.09.17 сетевое - Камский\IMG_665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428736"/>
            <a:ext cx="278608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22238"/>
            <a:ext cx="7581928" cy="1163622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/>
              <a:t>Фотоокно</a:t>
            </a:r>
            <a:r>
              <a:rPr lang="ru-RU" sz="3600" dirty="0" smtClean="0"/>
              <a:t> мероприятий </a:t>
            </a:r>
            <a:endParaRPr lang="ru-RU" sz="3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5572140"/>
            <a:ext cx="8001056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+mj-lt"/>
                <a:cs typeface="Times New Roman" pitchFamily="18" charset="0"/>
              </a:rPr>
              <a:t>Педагогическая игра "ФГОС глазами учителя»,</a:t>
            </a:r>
          </a:p>
          <a:p>
            <a:pPr algn="ctr"/>
            <a:r>
              <a:rPr lang="ru-RU" b="1" dirty="0" smtClean="0">
                <a:latin typeface="+mj-lt"/>
                <a:cs typeface="Times New Roman" pitchFamily="18" charset="0"/>
              </a:rPr>
              <a:t> (Камская СОШ, </a:t>
            </a:r>
            <a:r>
              <a:rPr lang="ru-RU" b="1" dirty="0" err="1" smtClean="0">
                <a:latin typeface="+mj-lt"/>
                <a:cs typeface="Times New Roman" pitchFamily="18" charset="0"/>
              </a:rPr>
              <a:t>Сенькинская</a:t>
            </a:r>
            <a:r>
              <a:rPr lang="ru-RU" b="1" dirty="0" smtClean="0">
                <a:latin typeface="+mj-lt"/>
                <a:cs typeface="Times New Roman" pitchFamily="18" charset="0"/>
              </a:rPr>
              <a:t> ООШ, У –</a:t>
            </a:r>
            <a:r>
              <a:rPr lang="ru-RU" b="1" dirty="0" err="1" smtClean="0">
                <a:latin typeface="+mj-lt"/>
                <a:cs typeface="Times New Roman" pitchFamily="18" charset="0"/>
              </a:rPr>
              <a:t>Гаревская</a:t>
            </a:r>
            <a:r>
              <a:rPr lang="ru-RU" b="1" dirty="0" smtClean="0">
                <a:latin typeface="+mj-lt"/>
                <a:cs typeface="Times New Roman" pitchFamily="18" charset="0"/>
              </a:rPr>
              <a:t>  ООШ)</a:t>
            </a:r>
            <a:endParaRPr lang="ru-RU" b="1" dirty="0">
              <a:latin typeface="+mj-lt"/>
              <a:cs typeface="Times New Roman" pitchFamily="18" charset="0"/>
            </a:endParaRPr>
          </a:p>
        </p:txBody>
      </p:sp>
      <p:pic>
        <p:nvPicPr>
          <p:cNvPr id="31745" name="Picture 1" descr="C:\ФГОС 2016-2018\сеть\Сетевой проект Абызова Л.Г\2017-2018 проект материалы\ФОТО сетев мероприятий\14.09.17 сетевое - Камский\IMG_667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622905">
            <a:off x="6624353" y="1195491"/>
            <a:ext cx="2327006" cy="1745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ФГОС 2016-2018\сеть\Сетевой проект Абызова Л.Г\2017-2018 проект материалы\ФОТО сетев мероприятий\14.09.17 сетевое - Камский\IMG_667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5150" y="3641468"/>
            <a:ext cx="2498023" cy="1787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C:\ФГОС 2016-2018\сеть\Сетевой проект Абызова Л.Г\2017-2018 проект материалы\ФОТО сетев мероприятий\14.09.17 сетевое - Камский\IMG_667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6774">
            <a:off x="6124038" y="3785564"/>
            <a:ext cx="2727519" cy="1731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:\ФГОС 2016-2018\сеть\Сетевой проект Абызова Л.Г\2017-2018 проект материалы\ФОТО сетев мероприятий\14.09.17 сетевое - Камский\IMG_6673.JPG"/>
          <p:cNvPicPr/>
          <p:nvPr/>
        </p:nvPicPr>
        <p:blipFill>
          <a:blip r:embed="rId7" cstate="print"/>
          <a:stretch>
            <a:fillRect/>
          </a:stretch>
        </p:blipFill>
        <p:spPr bwMode="auto">
          <a:xfrm>
            <a:off x="1071538" y="2357429"/>
            <a:ext cx="1866207" cy="1400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ФГОС 2016-2018\сеть\Сетевой проект Абызова Л.Г\2017-2018 проект материалы\ФОТО сетев мероприятий\14.09.17 сетевое - Камский\IMG_666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60" y="2357431"/>
            <a:ext cx="2428892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Лариса\Desktop\Картинки\5a1548be59ad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142852"/>
            <a:ext cx="1214446" cy="890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C:\ФГОС 2016-2018\сеть\Сетевой проект Абызова Л.Г\2017-2018 проект материалы\ФОТО сетев мероприятий\Фото Полякова О.Б\DSC056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857628"/>
            <a:ext cx="2357454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1" name="Рисунок 20" descr="C:\ФГОС 2016-2018\сеть\Сетевой проект Абызова Л.Г\2017-2018 проект материалы\ФОТО сетев мероприятий\Фото семинар от 27.02.18 Пяткорвскаяч\DSC_08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643314"/>
            <a:ext cx="2357454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Содержимое 10" descr="C:\ФГОС 2016-2018\сеть\Сетевой проект Абызова Л.Г\2017-2018 проект материалы\ФОТО сетев мероприятий\ФОТО семинар ДООШ 1 Пятковская СН 28.03.18\1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3143248"/>
            <a:ext cx="2000264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29552" cy="1163622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/>
              <a:t>Фотоокно</a:t>
            </a:r>
            <a:r>
              <a:rPr lang="ru-RU" sz="3600" dirty="0" smtClean="0"/>
              <a:t> мероприятий </a:t>
            </a:r>
            <a:endParaRPr lang="ru-RU" sz="3600" dirty="0"/>
          </a:p>
        </p:txBody>
      </p:sp>
      <p:pic>
        <p:nvPicPr>
          <p:cNvPr id="12" name="Рисунок 11" descr="C:\ФГОС 2016-2018\сеть\Сетевой проект Абызова Л.Г\2017-2018 проект материалы\ФОТО сетев мероприятий\фото ПСОШ 1 10.11.17 -Д3\IMG_860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928670"/>
            <a:ext cx="2428892" cy="16430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C:\ФГОС 2016-2018\сеть\Сетевой проект Абызова Л.Г\2017-2018 проект материалы\ФОТО сетев мероприятий\Фото семинар шк 2 Силина И.М  10.01.18\DSC0577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8175" y="1214422"/>
            <a:ext cx="2155825" cy="16168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Содержимое 10" descr="C:\ФГОС 2016-2018\сеть\Сетевой проект Абызова Л.Г\2017-2018 проект материалы\ФОТО сетев мероприятий\фото ПСОШ 1 10.11.17 -Д3\IMG_8609.JPG"/>
          <p:cNvPicPr>
            <a:picLocks noGrp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928670"/>
            <a:ext cx="2286016" cy="178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C:\ФГОС 2016-2018\сеть\Сетевой проект Абызова Л.Г\2017-2018 проект материалы\ФОТО сетев мероприятий\Фото Силина ИМ, шк 1Д 11.12.17\20171211_150622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14942" y="928670"/>
            <a:ext cx="2143141" cy="17145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Скругленный прямоугольник 21"/>
          <p:cNvSpPr/>
          <p:nvPr/>
        </p:nvSpPr>
        <p:spPr>
          <a:xfrm>
            <a:off x="285720" y="2428868"/>
            <a:ext cx="4286280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Семинар - практикум «Учебные практики </a:t>
            </a:r>
            <a:r>
              <a:rPr lang="ru-RU" sz="1600" b="1" dirty="0" err="1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типа</a:t>
            </a:r>
          </a:p>
          <a:p>
            <a:pPr lvl="0" eaLnBrk="0" hangingPunct="0"/>
            <a:r>
              <a:rPr lang="ru-RU" sz="16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как средство развития универсальных учебных действий»,  ПСОШ  № 1 </a:t>
            </a:r>
            <a:endParaRPr lang="ru-RU" sz="1600" b="1" dirty="0" smtClean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143504" y="2428868"/>
            <a:ext cx="385765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+mj-lt"/>
                <a:cs typeface="Times New Roman" pitchFamily="18" charset="0"/>
              </a:rPr>
              <a:t>Мастер – класс   «Критическое мышление как  образовательная технология», </a:t>
            </a:r>
          </a:p>
          <a:p>
            <a:pPr algn="ctr"/>
            <a:r>
              <a:rPr lang="ru-RU" sz="1600" b="1" dirty="0" smtClean="0">
                <a:latin typeface="+mj-lt"/>
                <a:cs typeface="Times New Roman" pitchFamily="18" charset="0"/>
              </a:rPr>
              <a:t> ДСОШ №2, ДООШ №1</a:t>
            </a:r>
            <a:endParaRPr lang="ru-RU" sz="1600" b="1" dirty="0">
              <a:latin typeface="+mj-lt"/>
              <a:cs typeface="Times New Roman" pitchFamily="18" charset="0"/>
            </a:endParaRPr>
          </a:p>
        </p:txBody>
      </p:sp>
      <p:pic>
        <p:nvPicPr>
          <p:cNvPr id="14" name="Рисунок 13" descr="C:\ФГОС 2016-2018\сеть\Сетевой проект Абызова Л.Г\2017-2018 проект материалы\ФОТО сетев мероприятий\Фото Полякова О.Б\DSC05632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1253658">
            <a:off x="435458" y="3965321"/>
            <a:ext cx="2225675" cy="1669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7" name="Скругленный прямоугольник 16"/>
          <p:cNvSpPr/>
          <p:nvPr/>
        </p:nvSpPr>
        <p:spPr>
          <a:xfrm>
            <a:off x="214282" y="5572140"/>
            <a:ext cx="392912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+mj-lt"/>
                <a:cs typeface="Times New Roman" pitchFamily="18" charset="0"/>
              </a:rPr>
              <a:t>Семинар – «Организация  педагогического мониторинга»,</a:t>
            </a:r>
          </a:p>
          <a:p>
            <a:pPr algn="ctr"/>
            <a:r>
              <a:rPr lang="ru-RU" sz="1600" b="1" dirty="0" smtClean="0">
                <a:latin typeface="+mj-lt"/>
                <a:cs typeface="Times New Roman" pitchFamily="18" charset="0"/>
              </a:rPr>
              <a:t> ДООШ №1</a:t>
            </a:r>
            <a:endParaRPr lang="ru-RU" sz="1600" b="1" dirty="0">
              <a:latin typeface="+mj-lt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643438" y="5429240"/>
            <a:ext cx="4286280" cy="12144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+mj-lt"/>
                <a:cs typeface="Times New Roman" pitchFamily="18" charset="0"/>
              </a:rPr>
              <a:t>Практикум</a:t>
            </a:r>
          </a:p>
          <a:p>
            <a:pPr algn="ctr"/>
            <a:r>
              <a:rPr lang="ru-RU" sz="1600" b="1" dirty="0" smtClean="0">
                <a:latin typeface="+mj-lt"/>
                <a:cs typeface="Times New Roman" pitchFamily="18" charset="0"/>
              </a:rPr>
              <a:t>«Учебное сотрудничество в учебной и внеурочной  деятельности»,  </a:t>
            </a:r>
          </a:p>
          <a:p>
            <a:pPr algn="ctr"/>
            <a:r>
              <a:rPr lang="ru-RU" sz="1600" b="1" dirty="0" smtClean="0">
                <a:latin typeface="+mj-lt"/>
                <a:cs typeface="Times New Roman" pitchFamily="18" charset="0"/>
              </a:rPr>
              <a:t>ДООШ  №1,  ДСОШ № 5 </a:t>
            </a:r>
            <a:endParaRPr lang="ru-RU" sz="1600" b="1" dirty="0">
              <a:latin typeface="+mj-lt"/>
              <a:cs typeface="Times New Roman" pitchFamily="18" charset="0"/>
            </a:endParaRPr>
          </a:p>
        </p:txBody>
      </p:sp>
      <p:pic>
        <p:nvPicPr>
          <p:cNvPr id="25" name="Picture 2" descr="C:\Users\Лариса\Desktop\Картинки\5a1548be59ad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42844" y="214290"/>
            <a:ext cx="1214446" cy="890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50046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«Формирование </a:t>
            </a:r>
            <a:r>
              <a:rPr lang="ru-RU" sz="3200" b="1" dirty="0" err="1" smtClean="0">
                <a:solidFill>
                  <a:srgbClr val="002060"/>
                </a:solidFill>
              </a:rPr>
              <a:t>метапредметных</a:t>
            </a:r>
            <a:r>
              <a:rPr lang="ru-RU" sz="3200" b="1" dirty="0" smtClean="0">
                <a:solidFill>
                  <a:srgbClr val="002060"/>
                </a:solidFill>
              </a:rPr>
              <a:t> компетенций педагога  в условиях внедрения  ФГОС основного общего образования»</a:t>
            </a:r>
          </a:p>
          <a:p>
            <a:pPr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hlinkClick r:id="rId2" action="ppaction://hlinkfile"/>
              </a:rPr>
              <a:t>Выпуск</a:t>
            </a:r>
            <a:r>
              <a:rPr lang="ru-RU" b="1" dirty="0" smtClean="0"/>
              <a:t> </a:t>
            </a:r>
            <a:r>
              <a:rPr lang="ru-RU" b="1" dirty="0" smtClean="0"/>
              <a:t>1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</a:t>
            </a:r>
            <a:r>
              <a:rPr lang="ru-RU" b="1" dirty="0" smtClean="0">
                <a:hlinkClick r:id="rId3" action="ppaction://hlinkfile"/>
              </a:rPr>
              <a:t>Выпуск </a:t>
            </a:r>
            <a:r>
              <a:rPr lang="ru-RU" b="1" dirty="0" smtClean="0"/>
              <a:t>2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1714488"/>
            <a:ext cx="84010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Сборник материалов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муниципального </a:t>
            </a:r>
            <a:r>
              <a:rPr lang="ru-RU" sz="3600" dirty="0" smtClean="0"/>
              <a:t>проекта  </a:t>
            </a:r>
            <a:br>
              <a:rPr lang="ru-RU" sz="36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335758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</a:rPr>
              <a:t>Сетевое образование,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является наиболее инновационной перспективной моделью развития образования, подготовки человека к жизнедеятельности в информационном обществе</a:t>
            </a:r>
          </a:p>
          <a:p>
            <a:endParaRPr lang="ru-RU" dirty="0" smtClean="0"/>
          </a:p>
          <a:p>
            <a:pPr algn="r">
              <a:buNone/>
            </a:pPr>
            <a:r>
              <a:rPr lang="ru-RU" i="1" dirty="0" smtClean="0"/>
              <a:t>И. </a:t>
            </a:r>
            <a:r>
              <a:rPr lang="ru-RU" i="1" dirty="0" err="1" smtClean="0"/>
              <a:t>Масуда</a:t>
            </a:r>
            <a:r>
              <a:rPr lang="ru-RU" i="1" dirty="0" smtClean="0"/>
              <a:t>, японский ученый </a:t>
            </a:r>
            <a:endParaRPr lang="ru-RU" i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071802" y="3714752"/>
            <a:ext cx="5767398" cy="31432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3786190"/>
            <a:ext cx="54292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r"/>
            <a:r>
              <a:rPr lang="ru-RU" sz="2400" b="1" u="sng" dirty="0" smtClean="0">
                <a:solidFill>
                  <a:srgbClr val="002060"/>
                </a:solidFill>
              </a:rPr>
              <a:t>Координаты МБУ ДПО «ИМЦ»</a:t>
            </a:r>
          </a:p>
          <a:p>
            <a:pPr lvl="1" algn="r"/>
            <a:endParaRPr lang="ru-RU" sz="2400" dirty="0" smtClean="0"/>
          </a:p>
          <a:p>
            <a:pPr lvl="1" algn="r"/>
            <a:r>
              <a:rPr lang="ru-RU" sz="2400" dirty="0" smtClean="0"/>
              <a:t>Тел.: (34265) 2-22-91</a:t>
            </a:r>
          </a:p>
          <a:p>
            <a:pPr lvl="1" algn="r"/>
            <a:r>
              <a:rPr lang="ru-RU" sz="2400" dirty="0" smtClean="0"/>
              <a:t>Факс: (34265) 2-42-00</a:t>
            </a:r>
          </a:p>
          <a:p>
            <a:pPr algn="r">
              <a:buNone/>
            </a:pPr>
            <a:endParaRPr lang="ru-RU" sz="2400" dirty="0" smtClean="0"/>
          </a:p>
          <a:p>
            <a:pPr algn="r">
              <a:buNone/>
            </a:pPr>
            <a:r>
              <a:rPr lang="en-US" sz="2400" dirty="0" smtClean="0"/>
              <a:t>http://imc.dobryanka-edu.ru</a:t>
            </a:r>
            <a:endParaRPr lang="ru-RU" sz="2400" dirty="0" smtClean="0"/>
          </a:p>
          <a:p>
            <a:pPr algn="r">
              <a:buNone/>
            </a:pPr>
            <a:r>
              <a:rPr lang="en-US" sz="2400" dirty="0" err="1" smtClean="0"/>
              <a:t>mmc</a:t>
            </a:r>
            <a:r>
              <a:rPr lang="ru-RU" sz="2400" dirty="0" smtClean="0"/>
              <a:t>_</a:t>
            </a:r>
            <a:r>
              <a:rPr lang="en-US" sz="2400" dirty="0" err="1" smtClean="0"/>
              <a:t>dobr</a:t>
            </a:r>
            <a:r>
              <a:rPr lang="ru-RU" sz="2400" dirty="0" smtClean="0"/>
              <a:t>@</a:t>
            </a:r>
            <a:r>
              <a:rPr lang="en-US" sz="2400" dirty="0" err="1" smtClean="0"/>
              <a:t>bk</a:t>
            </a:r>
            <a:r>
              <a:rPr lang="ru-RU" sz="2400" dirty="0" smtClean="0"/>
              <a:t>.</a:t>
            </a:r>
            <a:r>
              <a:rPr lang="en-US" sz="2400" dirty="0" err="1" smtClean="0"/>
              <a:t>ru</a:t>
            </a:r>
            <a:endParaRPr lang="ru-RU" sz="2400" dirty="0" smtClean="0"/>
          </a:p>
        </p:txBody>
      </p:sp>
      <p:pic>
        <p:nvPicPr>
          <p:cNvPr id="6" name="Picture 2" descr="C:\Users\Лариса\Desktop\Картинки\5a17dff6515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14620"/>
            <a:ext cx="3112129" cy="2619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48068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 РФ «Об образовании в Российской Федерации» № 273 от 29.12.2012.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основного общего образования. – М.: Просвещение, 2013. 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«Стратегия развития системы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Добрянского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муниципального района до 2021г»,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Василевская Е.В. Сетевая организация методической работы на муниципальном уровне: Методическое пособие. – М.: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АПКиППРО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2008.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Литература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Повышение уровня использования внутренних ресурсов школ в условиях внедрения ФГОС основного общего образования и профессионализма педагогов в формировании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компетенций на основе сетевой организации образовательного пространства 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Добрянского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Цель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214554"/>
            <a:ext cx="8023225" cy="3935420"/>
          </a:xfrm>
        </p:spPr>
        <p:txBody>
          <a:bodyPr/>
          <a:lstStyle/>
          <a:p>
            <a:pPr lvl="0"/>
            <a:r>
              <a:rPr lang="ru-RU" dirty="0" smtClean="0"/>
              <a:t>Образовательные организации, имеющие статус ФИП, КАП, ЦИО, ОПП;</a:t>
            </a:r>
          </a:p>
          <a:p>
            <a:r>
              <a:rPr lang="ru-RU" dirty="0" smtClean="0"/>
              <a:t>городские и сельские образовательные организации в соответствии с заявками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572560" cy="121444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Образовательные организации, </a:t>
            </a:r>
            <a:br>
              <a:rPr lang="ru-RU" sz="3600" dirty="0" smtClean="0"/>
            </a:br>
            <a:r>
              <a:rPr lang="ru-RU" sz="3600" dirty="0" smtClean="0"/>
              <a:t>участвующие в проекте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6900882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r>
              <a:rPr lang="ru-RU" sz="3200" dirty="0" smtClean="0"/>
              <a:t>семинары, </a:t>
            </a:r>
          </a:p>
          <a:p>
            <a:r>
              <a:rPr lang="ru-RU" sz="3200" dirty="0" smtClean="0"/>
              <a:t>мастер – классы,</a:t>
            </a:r>
          </a:p>
          <a:p>
            <a:r>
              <a:rPr lang="ru-RU" sz="3200" dirty="0" smtClean="0"/>
              <a:t>проектные семинары,</a:t>
            </a:r>
          </a:p>
          <a:p>
            <a:r>
              <a:rPr lang="ru-RU" sz="3200" dirty="0" smtClean="0"/>
              <a:t> семинары – практикумы,</a:t>
            </a:r>
          </a:p>
          <a:p>
            <a:r>
              <a:rPr lang="ru-RU" sz="3200" dirty="0" smtClean="0"/>
              <a:t>педагогические игры,</a:t>
            </a:r>
          </a:p>
          <a:p>
            <a:r>
              <a:rPr lang="ru-RU" sz="3200" dirty="0" smtClean="0"/>
              <a:t>модули курсов повышения квалификации</a:t>
            </a:r>
          </a:p>
          <a:p>
            <a:r>
              <a:rPr lang="ru-RU" sz="3200" dirty="0" smtClean="0"/>
              <a:t>иное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Формы проведения</a:t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www.themegallery.com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908" y="214290"/>
            <a:ext cx="9286908" cy="12144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МАТРИЦА «Формирование </a:t>
            </a:r>
            <a:r>
              <a:rPr lang="ru-RU" sz="4000" b="1" dirty="0" err="1" smtClean="0"/>
              <a:t>метапредметных</a:t>
            </a:r>
            <a:r>
              <a:rPr lang="ru-RU" sz="4000" b="1" dirty="0" smtClean="0"/>
              <a:t> компетенций»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1600" dirty="0" smtClean="0">
                <a:hlinkClick r:id="rId2"/>
              </a:rPr>
              <a:t>https://docs.google.com/spreadsheets/d/1iRWd98m0atEcNeakH-63ckYR3U0HH0_1x_M_6ZKQlwQ/edit?usp=sharing</a:t>
            </a:r>
            <a:endParaRPr lang="ru-RU" sz="1600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71625"/>
            <a:ext cx="8858312" cy="5143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286280"/>
          </a:xfrm>
        </p:spPr>
        <p:txBody>
          <a:bodyPr>
            <a:normAutofit lnSpcReduction="10000"/>
          </a:bodyPr>
          <a:lstStyle/>
          <a:p>
            <a:pPr lvl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Появление новых образовательных практик по формированию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компетенций. </a:t>
            </a:r>
          </a:p>
          <a:p>
            <a:pPr lvl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Повышение готовности образовательных организаций и педагогов к обобщению и представлению своего инновационного ресурса.</a:t>
            </a:r>
          </a:p>
          <a:p>
            <a:pPr lvl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Создание сетевого сотрудничества ОО в системе образования ДМР.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Предполагаемый результат реализации проекта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8572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Критерии эффективности проекта</a:t>
            </a:r>
            <a:endParaRPr lang="ru-RU" sz="3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44" y="872462"/>
          <a:ext cx="9001156" cy="5772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5367"/>
                <a:gridCol w="4555789"/>
              </a:tblGrid>
              <a:tr h="7305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Критерии</a:t>
                      </a:r>
                      <a:endParaRPr lang="ru-RU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80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Вовлеченность ОО в реализацию проекта</a:t>
                      </a:r>
                      <a:endParaRPr lang="ru-RU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100%  ОО, имеющие статус по инновационной</a:t>
                      </a:r>
                      <a:r>
                        <a:rPr lang="ru-RU" sz="16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деятельности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7767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Освоение новых форм деятельности по сетевому проекту на уровне ДМР</a:t>
                      </a:r>
                      <a:endParaRPr lang="ru-RU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Описанная организационная модель сетевого взаимодействия школ в режиме сетевой деятельности</a:t>
                      </a:r>
                      <a:endParaRPr lang="ru-RU" sz="16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389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Повышение профессиональных компетенций педагога</a:t>
                      </a:r>
                      <a:endParaRPr lang="ru-RU" sz="1600" b="1" i="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Использование в образовательной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деятельности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3114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Качество продукта проекта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Calibri"/>
                          <a:cs typeface="Times New Roman"/>
                        </a:rPr>
                        <a:t>Востребованность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представленных материалов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998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Реализация  сетевых</a:t>
                      </a:r>
                      <a:r>
                        <a:rPr lang="ru-RU" sz="16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образовательных мероприятий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95% (по результатам года)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998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Изменения в </a:t>
                      </a:r>
                      <a:r>
                        <a:rPr lang="ru-RU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образовательной деятельности ОО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Появление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новых образовательных практик на уровне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ОО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81328"/>
            <a:ext cx="8472518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hlinkClick r:id="rId2" action="ppaction://hlinkfile"/>
              </a:rPr>
              <a:t>Темы,</a:t>
            </a:r>
          </a:p>
          <a:p>
            <a:pPr algn="ctr">
              <a:buNone/>
            </a:pPr>
            <a:r>
              <a:rPr lang="ru-RU" sz="3600" b="1" dirty="0" smtClean="0">
                <a:hlinkClick r:id="rId2" action="ppaction://hlinkfile"/>
              </a:rPr>
              <a:t> заявленные ОО по сетевому проекту </a:t>
            </a:r>
            <a:endParaRPr lang="ru-RU" sz="3600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«Формирование </a:t>
            </a:r>
            <a:r>
              <a:rPr lang="ru-RU" b="1" dirty="0" err="1" smtClean="0">
                <a:solidFill>
                  <a:srgbClr val="C00000"/>
                </a:solidFill>
              </a:rPr>
              <a:t>метапредметных</a:t>
            </a:r>
            <a:r>
              <a:rPr lang="ru-RU" b="1" dirty="0" smtClean="0">
                <a:solidFill>
                  <a:srgbClr val="C00000"/>
                </a:solidFill>
              </a:rPr>
              <a:t> компетенций педагога</a:t>
            </a:r>
            <a:endParaRPr lang="ru-RU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в условиях внедрения ФГОС основного общего образования»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Company  Logo</a:t>
            </a: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Сетевое пространство проекта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319" name="Rectangle 10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9281" name="Group 65"/>
          <p:cNvGrpSpPr>
            <a:grpSpLocks noChangeAspect="1"/>
          </p:cNvGrpSpPr>
          <p:nvPr/>
        </p:nvGrpSpPr>
        <p:grpSpPr bwMode="auto">
          <a:xfrm>
            <a:off x="0" y="928670"/>
            <a:ext cx="9144000" cy="6643734"/>
            <a:chOff x="1168" y="1845"/>
            <a:chExt cx="9748" cy="8445"/>
          </a:xfrm>
        </p:grpSpPr>
        <p:sp>
          <p:nvSpPr>
            <p:cNvPr id="9318" name="AutoShape 102"/>
            <p:cNvSpPr>
              <a:spLocks noChangeAspect="1" noChangeArrowheads="1" noTextEdit="1"/>
            </p:cNvSpPr>
            <p:nvPr/>
          </p:nvSpPr>
          <p:spPr bwMode="auto">
            <a:xfrm>
              <a:off x="1168" y="1845"/>
              <a:ext cx="9748" cy="8445"/>
            </a:xfrm>
            <a:prstGeom prst="rect">
              <a:avLst/>
            </a:prstGeom>
            <a:solidFill>
              <a:srgbClr val="FFFFFF"/>
            </a:solidFill>
            <a:ln w="9525">
              <a:prstDash val="sysDot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17" name="Oval 101"/>
            <p:cNvSpPr>
              <a:spLocks noChangeArrowheads="1"/>
            </p:cNvSpPr>
            <p:nvPr/>
          </p:nvSpPr>
          <p:spPr bwMode="auto">
            <a:xfrm>
              <a:off x="3816" y="2976"/>
              <a:ext cx="5004" cy="4776"/>
            </a:xfrm>
            <a:prstGeom prst="ellipse">
              <a:avLst/>
            </a:prstGeom>
            <a:noFill/>
            <a:ln w="63500" cmpd="thickThin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16" name="Oval 100"/>
            <p:cNvSpPr>
              <a:spLocks noChangeArrowheads="1"/>
            </p:cNvSpPr>
            <p:nvPr/>
          </p:nvSpPr>
          <p:spPr bwMode="auto">
            <a:xfrm>
              <a:off x="5248" y="4370"/>
              <a:ext cx="2070" cy="198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B8CCE4"/>
                </a:gs>
              </a:gsLst>
              <a:lin ang="5400000" scaled="1"/>
            </a:gradFill>
            <a:ln w="12700">
              <a:solidFill>
                <a:srgbClr val="95B3D7"/>
              </a:solidFill>
              <a:round/>
              <a:headEnd/>
              <a:tailEnd/>
            </a:ln>
            <a:effectLst>
              <a:outerShdw dist="28398" dir="3806097" algn="ctr" rotWithShape="0">
                <a:srgbClr val="243F60">
                  <a:alpha val="50000"/>
                </a:srgbClr>
              </a:outerShdw>
            </a:effectLst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ИМЦ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15" name="AutoShape 99"/>
            <p:cNvSpPr>
              <a:spLocks noChangeShapeType="1"/>
            </p:cNvSpPr>
            <p:nvPr/>
          </p:nvSpPr>
          <p:spPr bwMode="auto">
            <a:xfrm>
              <a:off x="6319" y="2916"/>
              <a:ext cx="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14" name="AutoShape 98"/>
            <p:cNvSpPr>
              <a:spLocks noChangeShapeType="1"/>
            </p:cNvSpPr>
            <p:nvPr/>
          </p:nvSpPr>
          <p:spPr bwMode="auto">
            <a:xfrm>
              <a:off x="6319" y="2916"/>
              <a:ext cx="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13" name="AutoShape 97"/>
            <p:cNvSpPr>
              <a:spLocks noChangeShapeType="1"/>
            </p:cNvSpPr>
            <p:nvPr/>
          </p:nvSpPr>
          <p:spPr bwMode="auto">
            <a:xfrm flipH="1">
              <a:off x="6283" y="2916"/>
              <a:ext cx="36" cy="1454"/>
            </a:xfrm>
            <a:prstGeom prst="straightConnector1">
              <a:avLst/>
            </a:prstGeom>
            <a:noFill/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12" name="AutoShape 96"/>
            <p:cNvSpPr>
              <a:spLocks noChangeShapeType="1"/>
            </p:cNvSpPr>
            <p:nvPr/>
          </p:nvSpPr>
          <p:spPr bwMode="auto">
            <a:xfrm flipH="1">
              <a:off x="7014" y="3614"/>
              <a:ext cx="1073" cy="1047"/>
            </a:xfrm>
            <a:prstGeom prst="straightConnector1">
              <a:avLst/>
            </a:prstGeom>
            <a:noFill/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11" name="AutoShape 95"/>
            <p:cNvSpPr>
              <a:spLocks noChangeShapeType="1"/>
            </p:cNvSpPr>
            <p:nvPr/>
          </p:nvSpPr>
          <p:spPr bwMode="auto">
            <a:xfrm>
              <a:off x="4549" y="3614"/>
              <a:ext cx="1003" cy="1047"/>
            </a:xfrm>
            <a:prstGeom prst="straightConnector1">
              <a:avLst/>
            </a:prstGeom>
            <a:noFill/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10" name="AutoShape 94"/>
            <p:cNvSpPr>
              <a:spLocks noChangeShapeType="1"/>
            </p:cNvSpPr>
            <p:nvPr/>
          </p:nvSpPr>
          <p:spPr bwMode="auto">
            <a:xfrm flipH="1" flipV="1">
              <a:off x="7318" y="5361"/>
              <a:ext cx="1563" cy="3"/>
            </a:xfrm>
            <a:prstGeom prst="straightConnector1">
              <a:avLst/>
            </a:prstGeom>
            <a:noFill/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09" name="AutoShape 93"/>
            <p:cNvSpPr>
              <a:spLocks noChangeShapeType="1"/>
            </p:cNvSpPr>
            <p:nvPr/>
          </p:nvSpPr>
          <p:spPr bwMode="auto">
            <a:xfrm flipV="1">
              <a:off x="3756" y="5360"/>
              <a:ext cx="1492" cy="4"/>
            </a:xfrm>
            <a:prstGeom prst="straightConnector1">
              <a:avLst/>
            </a:prstGeom>
            <a:noFill/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08" name="AutoShape 92"/>
            <p:cNvSpPr>
              <a:spLocks noChangeShapeType="1"/>
            </p:cNvSpPr>
            <p:nvPr/>
          </p:nvSpPr>
          <p:spPr bwMode="auto">
            <a:xfrm flipH="1">
              <a:off x="4549" y="6060"/>
              <a:ext cx="1003" cy="1054"/>
            </a:xfrm>
            <a:prstGeom prst="straightConnector1">
              <a:avLst/>
            </a:prstGeom>
            <a:noFill/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07" name="AutoShape 91"/>
            <p:cNvSpPr>
              <a:spLocks noChangeShapeType="1"/>
            </p:cNvSpPr>
            <p:nvPr/>
          </p:nvSpPr>
          <p:spPr bwMode="auto">
            <a:xfrm flipH="1">
              <a:off x="6103" y="6350"/>
              <a:ext cx="216" cy="1475"/>
            </a:xfrm>
            <a:prstGeom prst="straightConnector1">
              <a:avLst/>
            </a:prstGeom>
            <a:noFill/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06" name="AutoShape 90"/>
            <p:cNvSpPr>
              <a:spLocks noChangeShapeType="1"/>
            </p:cNvSpPr>
            <p:nvPr/>
          </p:nvSpPr>
          <p:spPr bwMode="auto">
            <a:xfrm>
              <a:off x="7014" y="6060"/>
              <a:ext cx="1073" cy="1054"/>
            </a:xfrm>
            <a:prstGeom prst="straightConnector1">
              <a:avLst/>
            </a:prstGeom>
            <a:noFill/>
            <a:ln w="31750">
              <a:solidFill>
                <a:srgbClr val="4F81BD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05" name="Oval 89"/>
            <p:cNvSpPr>
              <a:spLocks noChangeArrowheads="1"/>
            </p:cNvSpPr>
            <p:nvPr/>
          </p:nvSpPr>
          <p:spPr bwMode="auto">
            <a:xfrm>
              <a:off x="7910" y="2581"/>
              <a:ext cx="1440" cy="1339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ДООШ №  5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04" name="Oval 88"/>
            <p:cNvSpPr>
              <a:spLocks noChangeArrowheads="1"/>
            </p:cNvSpPr>
            <p:nvPr/>
          </p:nvSpPr>
          <p:spPr bwMode="auto">
            <a:xfrm>
              <a:off x="8736" y="4899"/>
              <a:ext cx="1440" cy="1207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ДСОШ №2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03" name="Oval 87"/>
            <p:cNvSpPr>
              <a:spLocks noChangeArrowheads="1"/>
            </p:cNvSpPr>
            <p:nvPr/>
          </p:nvSpPr>
          <p:spPr bwMode="auto">
            <a:xfrm>
              <a:off x="7715" y="6999"/>
              <a:ext cx="1440" cy="1207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ДСОШ № 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02" name="Oval 86"/>
            <p:cNvSpPr>
              <a:spLocks noChangeArrowheads="1"/>
            </p:cNvSpPr>
            <p:nvPr/>
          </p:nvSpPr>
          <p:spPr bwMode="auto">
            <a:xfrm>
              <a:off x="3491" y="6999"/>
              <a:ext cx="1440" cy="1207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ИМЦ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01" name="Oval 85"/>
            <p:cNvSpPr>
              <a:spLocks noChangeArrowheads="1"/>
            </p:cNvSpPr>
            <p:nvPr/>
          </p:nvSpPr>
          <p:spPr bwMode="auto">
            <a:xfrm>
              <a:off x="2326" y="4757"/>
              <a:ext cx="1440" cy="1207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ПСОШ № 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00" name="Oval 84"/>
            <p:cNvSpPr>
              <a:spLocks noChangeArrowheads="1"/>
            </p:cNvSpPr>
            <p:nvPr/>
          </p:nvSpPr>
          <p:spPr bwMode="auto">
            <a:xfrm>
              <a:off x="3380" y="2714"/>
              <a:ext cx="1440" cy="1206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rgbClr val="000000"/>
              </a:solidFill>
              <a:round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ПСОШ № 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9" name="Oval 83"/>
            <p:cNvSpPr>
              <a:spLocks noChangeArrowheads="1"/>
            </p:cNvSpPr>
            <p:nvPr/>
          </p:nvSpPr>
          <p:spPr bwMode="auto">
            <a:xfrm>
              <a:off x="9041" y="2173"/>
              <a:ext cx="1135" cy="1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ДСОШ  № 2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8" name="Oval 82"/>
            <p:cNvSpPr>
              <a:spLocks noChangeArrowheads="1"/>
            </p:cNvSpPr>
            <p:nvPr/>
          </p:nvSpPr>
          <p:spPr bwMode="auto">
            <a:xfrm>
              <a:off x="9155" y="4015"/>
              <a:ext cx="1043" cy="98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ДООШ №</a:t>
              </a: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7" name="Oval 81"/>
            <p:cNvSpPr>
              <a:spLocks noChangeArrowheads="1"/>
            </p:cNvSpPr>
            <p:nvPr/>
          </p:nvSpPr>
          <p:spPr bwMode="auto">
            <a:xfrm>
              <a:off x="8772" y="6460"/>
              <a:ext cx="1215" cy="99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ДООШ № 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6" name="Oval 80"/>
            <p:cNvSpPr>
              <a:spLocks noChangeArrowheads="1"/>
            </p:cNvSpPr>
            <p:nvPr/>
          </p:nvSpPr>
          <p:spPr bwMode="auto">
            <a:xfrm>
              <a:off x="8547" y="7752"/>
              <a:ext cx="1209" cy="104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ПСОШ № 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5" name="Oval 79"/>
            <p:cNvSpPr>
              <a:spLocks noChangeArrowheads="1"/>
            </p:cNvSpPr>
            <p:nvPr/>
          </p:nvSpPr>
          <p:spPr bwMode="auto">
            <a:xfrm>
              <a:off x="3491" y="8041"/>
              <a:ext cx="1216" cy="106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ДООШ № 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4" name="Oval 78"/>
            <p:cNvSpPr>
              <a:spLocks noChangeArrowheads="1"/>
            </p:cNvSpPr>
            <p:nvPr/>
          </p:nvSpPr>
          <p:spPr bwMode="auto">
            <a:xfrm>
              <a:off x="4672" y="7546"/>
              <a:ext cx="1208" cy="116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У-Гаревская</a:t>
              </a: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ООШ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3" name="Oval 77"/>
            <p:cNvSpPr>
              <a:spLocks noChangeArrowheads="1"/>
            </p:cNvSpPr>
            <p:nvPr/>
          </p:nvSpPr>
          <p:spPr bwMode="auto">
            <a:xfrm>
              <a:off x="3290" y="3705"/>
              <a:ext cx="1130" cy="105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ПДС № 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2" name="Oval 76"/>
            <p:cNvSpPr>
              <a:spLocks noChangeArrowheads="1"/>
            </p:cNvSpPr>
            <p:nvPr/>
          </p:nvSpPr>
          <p:spPr bwMode="auto">
            <a:xfrm>
              <a:off x="2428" y="2173"/>
              <a:ext cx="1286" cy="96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ДООШ № 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1" name="Oval 75"/>
            <p:cNvSpPr>
              <a:spLocks noChangeArrowheads="1"/>
            </p:cNvSpPr>
            <p:nvPr/>
          </p:nvSpPr>
          <p:spPr bwMode="auto">
            <a:xfrm>
              <a:off x="1255" y="5004"/>
              <a:ext cx="1173" cy="10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ДСОШ № 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90" name="Oval 74"/>
            <p:cNvSpPr>
              <a:spLocks noChangeArrowheads="1"/>
            </p:cNvSpPr>
            <p:nvPr/>
          </p:nvSpPr>
          <p:spPr bwMode="auto">
            <a:xfrm>
              <a:off x="3817" y="1845"/>
              <a:ext cx="1079" cy="104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ДСОШ № 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89" name="Oval 73"/>
            <p:cNvSpPr>
              <a:spLocks noChangeArrowheads="1"/>
            </p:cNvSpPr>
            <p:nvPr/>
          </p:nvSpPr>
          <p:spPr bwMode="auto">
            <a:xfrm>
              <a:off x="4707" y="2581"/>
              <a:ext cx="1173" cy="1081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ДСОШ № 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88" name="Oval 72"/>
            <p:cNvSpPr>
              <a:spLocks noChangeArrowheads="1"/>
            </p:cNvSpPr>
            <p:nvPr/>
          </p:nvSpPr>
          <p:spPr bwMode="auto">
            <a:xfrm>
              <a:off x="2326" y="3141"/>
              <a:ext cx="1130" cy="98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ПДС №</a:t>
              </a: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87" name="Oval 71"/>
            <p:cNvSpPr>
              <a:spLocks noChangeArrowheads="1"/>
            </p:cNvSpPr>
            <p:nvPr/>
          </p:nvSpPr>
          <p:spPr bwMode="auto">
            <a:xfrm>
              <a:off x="4420" y="3614"/>
              <a:ext cx="1131" cy="1053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ПДС № 7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86" name="Oval 70"/>
            <p:cNvSpPr>
              <a:spLocks noChangeArrowheads="1"/>
            </p:cNvSpPr>
            <p:nvPr/>
          </p:nvSpPr>
          <p:spPr bwMode="auto">
            <a:xfrm>
              <a:off x="9756" y="4900"/>
              <a:ext cx="1160" cy="116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ДСОШ №</a:t>
              </a:r>
              <a:r>
                <a:rPr kumimoji="0" lang="ru-R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85" name="Oval 69"/>
            <p:cNvSpPr>
              <a:spLocks noChangeArrowheads="1"/>
            </p:cNvSpPr>
            <p:nvPr/>
          </p:nvSpPr>
          <p:spPr bwMode="auto">
            <a:xfrm>
              <a:off x="7318" y="1845"/>
              <a:ext cx="1418" cy="10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ДООШ №1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84" name="Oval 68"/>
            <p:cNvSpPr>
              <a:spLocks noChangeArrowheads="1"/>
            </p:cNvSpPr>
            <p:nvPr/>
          </p:nvSpPr>
          <p:spPr bwMode="auto">
            <a:xfrm>
              <a:off x="2326" y="7705"/>
              <a:ext cx="1343" cy="100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Гаринская ООШ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83" name="Oval 67"/>
            <p:cNvSpPr>
              <a:spLocks noChangeArrowheads="1"/>
            </p:cNvSpPr>
            <p:nvPr/>
          </p:nvSpPr>
          <p:spPr bwMode="auto">
            <a:xfrm>
              <a:off x="2326" y="6790"/>
              <a:ext cx="1224" cy="103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Сенькинская ООШ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82" name="Oval 66"/>
            <p:cNvSpPr>
              <a:spLocks noChangeArrowheads="1"/>
            </p:cNvSpPr>
            <p:nvPr/>
          </p:nvSpPr>
          <p:spPr bwMode="auto">
            <a:xfrm>
              <a:off x="3290" y="6109"/>
              <a:ext cx="1342" cy="100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75107" tIns="37552" rIns="75107" bIns="3755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Камская СОШООШ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1443</TotalTime>
  <Words>555</Words>
  <Application>Microsoft Office PowerPoint</Application>
  <PresentationFormat>Экран (4:3)</PresentationFormat>
  <Paragraphs>153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           ПРОЕКТ  «Формирование метапредметных компетенций педагога  в условиях внедрения ФГОС основного общего образования» /на 2016-2019гг/</vt:lpstr>
      <vt:lpstr>Цель</vt:lpstr>
      <vt:lpstr>Образовательные организации,  участвующие в проекте </vt:lpstr>
      <vt:lpstr>Формы проведения </vt:lpstr>
      <vt:lpstr>МАТРИЦА «Формирование метапредметных компетенций» https://docs.google.com/spreadsheets/d/1iRWd98m0atEcNeakH-63ckYR3U0HH0_1x_M_6ZKQlwQ/edit?usp=sharing</vt:lpstr>
      <vt:lpstr>Предполагаемый результат реализации проекта</vt:lpstr>
      <vt:lpstr>Критерии эффективности проекта</vt:lpstr>
      <vt:lpstr>Слайд 8</vt:lpstr>
      <vt:lpstr>Сетевое пространство проекта   </vt:lpstr>
      <vt:lpstr>Количество педагогов - слушателей,  принявших участие в сетевом подпроекте (чел) </vt:lpstr>
      <vt:lpstr> Количество педагогов – исполнителей, принявших участие в сетевом проекте (чел) </vt:lpstr>
      <vt:lpstr>Количество педагогов, получивших статус «Сетевой педагог»</vt:lpstr>
      <vt:lpstr>Количество педагогов, получивших сертификат о повышении квалификации</vt:lpstr>
      <vt:lpstr>Школы, получившие  статус «Сетевая площадка»</vt:lpstr>
      <vt:lpstr>Фотоокно мероприятий </vt:lpstr>
      <vt:lpstr>Фотоокно мероприятий </vt:lpstr>
      <vt:lpstr>Сборник материалов  муниципального проекта     </vt:lpstr>
      <vt:lpstr>Слайд 18</vt:lpstr>
      <vt:lpstr>Литература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Чухланцева Т.Л.</dc:creator>
  <cp:lastModifiedBy>User</cp:lastModifiedBy>
  <cp:revision>321</cp:revision>
  <dcterms:created xsi:type="dcterms:W3CDTF">2015-12-07T05:08:47Z</dcterms:created>
  <dcterms:modified xsi:type="dcterms:W3CDTF">2018-10-19T06:56:17Z</dcterms:modified>
</cp:coreProperties>
</file>