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263" r:id="rId3"/>
    <p:sldId id="264" r:id="rId4"/>
    <p:sldId id="266" r:id="rId5"/>
    <p:sldId id="285" r:id="rId6"/>
    <p:sldId id="267" r:id="rId7"/>
    <p:sldId id="274" r:id="rId8"/>
    <p:sldId id="277" r:id="rId9"/>
    <p:sldId id="268" r:id="rId10"/>
    <p:sldId id="270" r:id="rId11"/>
    <p:sldId id="269" r:id="rId12"/>
    <p:sldId id="282" r:id="rId13"/>
    <p:sldId id="286" r:id="rId14"/>
    <p:sldId id="287" r:id="rId15"/>
    <p:sldId id="284" r:id="rId16"/>
    <p:sldId id="292" r:id="rId17"/>
    <p:sldId id="293" r:id="rId18"/>
    <p:sldId id="294" r:id="rId19"/>
    <p:sldId id="299" r:id="rId20"/>
    <p:sldId id="300" r:id="rId21"/>
    <p:sldId id="273"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2C7C62C-6075-426B-B9CE-B65FA7FF71B9}">
          <p14:sldIdLst>
            <p14:sldId id="256"/>
            <p14:sldId id="263"/>
            <p14:sldId id="264"/>
            <p14:sldId id="266"/>
            <p14:sldId id="285"/>
            <p14:sldId id="267"/>
            <p14:sldId id="274"/>
            <p14:sldId id="277"/>
            <p14:sldId id="268"/>
            <p14:sldId id="270"/>
            <p14:sldId id="269"/>
            <p14:sldId id="282"/>
            <p14:sldId id="286"/>
            <p14:sldId id="287"/>
            <p14:sldId id="284"/>
            <p14:sldId id="292"/>
            <p14:sldId id="293"/>
            <p14:sldId id="294"/>
            <p14:sldId id="299"/>
            <p14:sldId id="300"/>
            <p14:sldId id="27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3AB"/>
    <a:srgbClr val="3F72C2"/>
    <a:srgbClr val="6EAEE3"/>
    <a:srgbClr val="D8CEC8"/>
    <a:srgbClr val="CEC2BA"/>
    <a:srgbClr val="F6F6F6"/>
    <a:srgbClr val="3A5896"/>
    <a:srgbClr val="2473AC"/>
    <a:srgbClr val="323A3C"/>
    <a:srgbClr val="8A5A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58" autoAdjust="0"/>
    <p:restoredTop sz="94660"/>
  </p:normalViewPr>
  <p:slideViewPr>
    <p:cSldViewPr snapToGrid="0">
      <p:cViewPr>
        <p:scale>
          <a:sx n="81" d="100"/>
          <a:sy n="81" d="100"/>
        </p:scale>
        <p:origin x="-804" y="-72"/>
      </p:cViewPr>
      <p:guideLst>
        <p:guide orient="horz" pos="2160"/>
        <p:guide pos="2880"/>
      </p:guideLst>
    </p:cSldViewPr>
  </p:slideViewPr>
  <p:notesTextViewPr>
    <p:cViewPr>
      <p:scale>
        <a:sx n="1" d="1"/>
        <a:sy n="1" d="1"/>
      </p:scale>
      <p:origin x="0" y="0"/>
    </p:cViewPr>
  </p:notesTextViewPr>
  <p:notesViewPr>
    <p:cSldViewPr snapToGrid="0">
      <p:cViewPr varScale="1">
        <p:scale>
          <a:sx n="85" d="100"/>
          <a:sy n="85" d="100"/>
        </p:scale>
        <p:origin x="29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E2DD1C9-4BB6-422A-8F34-C157EA500BD9}" type="datetimeFigureOut">
              <a:rPr lang="en-US" smtClean="0"/>
              <a:t>8/23/2019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5A997E4-EE34-411C-9FF1-22B934EF5337}" type="slidenum">
              <a:rPr lang="en-US" smtClean="0"/>
              <a:t>‹#›</a:t>
            </a:fld>
            <a:endParaRPr lang="en-US"/>
          </a:p>
        </p:txBody>
      </p:sp>
    </p:spTree>
    <p:extLst>
      <p:ext uri="{BB962C8B-B14F-4D97-AF65-F5344CB8AC3E}">
        <p14:creationId xmlns:p14="http://schemas.microsoft.com/office/powerpoint/2010/main" val="2127411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77A730-75D3-445D-90D3-374E450009F0}" type="datetimeFigureOut">
              <a:rPr lang="ru-RU" smtClean="0"/>
              <a:t>23.08.2019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840916-4563-483A-B08D-D2CD9EBA0464}" type="slidenum">
              <a:rPr lang="ru-RU" smtClean="0"/>
              <a:t>‹#›</a:t>
            </a:fld>
            <a:endParaRPr lang="ru-RU"/>
          </a:p>
        </p:txBody>
      </p:sp>
    </p:spTree>
    <p:extLst>
      <p:ext uri="{BB962C8B-B14F-4D97-AF65-F5344CB8AC3E}">
        <p14:creationId xmlns:p14="http://schemas.microsoft.com/office/powerpoint/2010/main" val="11592736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33796"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A49D7252-0F40-4ED5-904D-A50029DDCA58}" type="slidenum">
              <a:rPr lang="ru-RU" altLang="ru-RU" smtClean="0">
                <a:latin typeface="Palatino Linotype" pitchFamily="18" charset="0"/>
              </a:rPr>
              <a:pPr eaLnBrk="1" hangingPunct="1">
                <a:spcBef>
                  <a:spcPct val="0"/>
                </a:spcBef>
              </a:pPr>
              <a:t>13</a:t>
            </a:fld>
            <a:endParaRPr lang="ru-RU" altLang="ru-RU" smtClean="0">
              <a:latin typeface="Palatino Linotype"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34820"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91CAD78-74E4-4195-8F37-B23B52AFA495}" type="slidenum">
              <a:rPr lang="ru-RU" altLang="ru-RU" smtClean="0">
                <a:latin typeface="Palatino Linotype" pitchFamily="18" charset="0"/>
              </a:rPr>
              <a:pPr eaLnBrk="1" hangingPunct="1">
                <a:spcBef>
                  <a:spcPct val="0"/>
                </a:spcBef>
              </a:pPr>
              <a:t>14</a:t>
            </a:fld>
            <a:endParaRPr lang="ru-RU" altLang="ru-RU" smtClean="0">
              <a:latin typeface="Palatino Linotype"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35844"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5757F09C-046D-4051-8BB0-4AC3E6A68786}" type="slidenum">
              <a:rPr lang="ru-RU" altLang="ru-RU" smtClean="0">
                <a:latin typeface="Palatino Linotype" pitchFamily="18" charset="0"/>
              </a:rPr>
              <a:pPr eaLnBrk="1" hangingPunct="1">
                <a:spcBef>
                  <a:spcPct val="0"/>
                </a:spcBef>
              </a:pPr>
              <a:t>17</a:t>
            </a:fld>
            <a:endParaRPr lang="ru-RU" altLang="ru-RU" smtClean="0">
              <a:latin typeface="Palatino Linotype"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35844"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5757F09C-046D-4051-8BB0-4AC3E6A68786}" type="slidenum">
              <a:rPr lang="ru-RU" altLang="ru-RU" smtClean="0">
                <a:latin typeface="Palatino Linotype" pitchFamily="18" charset="0"/>
              </a:rPr>
              <a:pPr eaLnBrk="1" hangingPunct="1">
                <a:spcBef>
                  <a:spcPct val="0"/>
                </a:spcBef>
              </a:pPr>
              <a:t>18</a:t>
            </a:fld>
            <a:endParaRPr lang="ru-RU" altLang="ru-RU" smtClean="0">
              <a:latin typeface="Palatino Linotype"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BD9794-A4CC-42D0-9A65-24C6B9EF4076}" type="datetimeFigureOut">
              <a:rPr lang="en-US" smtClean="0"/>
              <a:t>8/23/2019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8DF1E-33BB-4377-9A26-35481BA06C7C}" type="slidenum">
              <a:rPr lang="en-US" smtClean="0"/>
              <a:t>‹#›</a:t>
            </a:fld>
            <a:endParaRPr lang="en-US"/>
          </a:p>
        </p:txBody>
      </p:sp>
    </p:spTree>
    <p:extLst>
      <p:ext uri="{BB962C8B-B14F-4D97-AF65-F5344CB8AC3E}">
        <p14:creationId xmlns:p14="http://schemas.microsoft.com/office/powerpoint/2010/main" val="27508456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BD9794-A4CC-42D0-9A65-24C6B9EF4076}" type="datetimeFigureOut">
              <a:rPr lang="en-US" smtClean="0"/>
              <a:t>8/23/2019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8DF1E-33BB-4377-9A26-35481BA06C7C}" type="slidenum">
              <a:rPr lang="en-US" smtClean="0"/>
              <a:t>‹#›</a:t>
            </a:fld>
            <a:endParaRPr lang="en-US"/>
          </a:p>
        </p:txBody>
      </p:sp>
    </p:spTree>
    <p:extLst>
      <p:ext uri="{BB962C8B-B14F-4D97-AF65-F5344CB8AC3E}">
        <p14:creationId xmlns:p14="http://schemas.microsoft.com/office/powerpoint/2010/main" val="712725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BD9794-A4CC-42D0-9A65-24C6B9EF4076}" type="datetimeFigureOut">
              <a:rPr lang="en-US" smtClean="0"/>
              <a:t>8/23/2019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8DF1E-33BB-4377-9A26-35481BA06C7C}" type="slidenum">
              <a:rPr lang="en-US" smtClean="0"/>
              <a:t>‹#›</a:t>
            </a:fld>
            <a:endParaRPr lang="en-US"/>
          </a:p>
        </p:txBody>
      </p:sp>
    </p:spTree>
    <p:extLst>
      <p:ext uri="{BB962C8B-B14F-4D97-AF65-F5344CB8AC3E}">
        <p14:creationId xmlns:p14="http://schemas.microsoft.com/office/powerpoint/2010/main" val="3382581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BD9794-A4CC-42D0-9A65-24C6B9EF4076}" type="datetimeFigureOut">
              <a:rPr lang="en-US" smtClean="0"/>
              <a:t>8/23/2019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8DF1E-33BB-4377-9A26-35481BA06C7C}" type="slidenum">
              <a:rPr lang="en-US" smtClean="0"/>
              <a:t>‹#›</a:t>
            </a:fld>
            <a:endParaRPr lang="en-US"/>
          </a:p>
        </p:txBody>
      </p:sp>
    </p:spTree>
    <p:extLst>
      <p:ext uri="{BB962C8B-B14F-4D97-AF65-F5344CB8AC3E}">
        <p14:creationId xmlns:p14="http://schemas.microsoft.com/office/powerpoint/2010/main" val="53009493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BD9794-A4CC-42D0-9A65-24C6B9EF4076}" type="datetimeFigureOut">
              <a:rPr lang="en-US" smtClean="0"/>
              <a:t>8/23/2019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8DF1E-33BB-4377-9A26-35481BA06C7C}" type="slidenum">
              <a:rPr lang="en-US" smtClean="0"/>
              <a:t>‹#›</a:t>
            </a:fld>
            <a:endParaRPr lang="en-US"/>
          </a:p>
        </p:txBody>
      </p:sp>
    </p:spTree>
    <p:extLst>
      <p:ext uri="{BB962C8B-B14F-4D97-AF65-F5344CB8AC3E}">
        <p14:creationId xmlns:p14="http://schemas.microsoft.com/office/powerpoint/2010/main" val="2309467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BD9794-A4CC-42D0-9A65-24C6B9EF4076}" type="datetimeFigureOut">
              <a:rPr lang="en-US" smtClean="0"/>
              <a:t>8/23/2019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8DF1E-33BB-4377-9A26-35481BA06C7C}" type="slidenum">
              <a:rPr lang="en-US" smtClean="0"/>
              <a:t>‹#›</a:t>
            </a:fld>
            <a:endParaRPr lang="en-US"/>
          </a:p>
        </p:txBody>
      </p:sp>
    </p:spTree>
    <p:extLst>
      <p:ext uri="{BB962C8B-B14F-4D97-AF65-F5344CB8AC3E}">
        <p14:creationId xmlns:p14="http://schemas.microsoft.com/office/powerpoint/2010/main" val="2018750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BD9794-A4CC-42D0-9A65-24C6B9EF4076}" type="datetimeFigureOut">
              <a:rPr lang="en-US" smtClean="0"/>
              <a:t>8/23/2019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E8DF1E-33BB-4377-9A26-35481BA06C7C}" type="slidenum">
              <a:rPr lang="en-US" smtClean="0"/>
              <a:t>‹#›</a:t>
            </a:fld>
            <a:endParaRPr lang="en-US"/>
          </a:p>
        </p:txBody>
      </p:sp>
    </p:spTree>
    <p:extLst>
      <p:ext uri="{BB962C8B-B14F-4D97-AF65-F5344CB8AC3E}">
        <p14:creationId xmlns:p14="http://schemas.microsoft.com/office/powerpoint/2010/main" val="2648137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BD9794-A4CC-42D0-9A65-24C6B9EF4076}" type="datetimeFigureOut">
              <a:rPr lang="en-US" smtClean="0"/>
              <a:t>8/23/2019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E8DF1E-33BB-4377-9A26-35481BA06C7C}" type="slidenum">
              <a:rPr lang="en-US" smtClean="0"/>
              <a:t>‹#›</a:t>
            </a:fld>
            <a:endParaRPr lang="en-US"/>
          </a:p>
        </p:txBody>
      </p:sp>
    </p:spTree>
    <p:extLst>
      <p:ext uri="{BB962C8B-B14F-4D97-AF65-F5344CB8AC3E}">
        <p14:creationId xmlns:p14="http://schemas.microsoft.com/office/powerpoint/2010/main" val="2817867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BD9794-A4CC-42D0-9A65-24C6B9EF4076}" type="datetimeFigureOut">
              <a:rPr lang="en-US" smtClean="0"/>
              <a:t>8/23/2019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E8DF1E-33BB-4377-9A26-35481BA06C7C}" type="slidenum">
              <a:rPr lang="en-US" smtClean="0"/>
              <a:t>‹#›</a:t>
            </a:fld>
            <a:endParaRPr lang="en-US"/>
          </a:p>
        </p:txBody>
      </p:sp>
    </p:spTree>
    <p:extLst>
      <p:ext uri="{BB962C8B-B14F-4D97-AF65-F5344CB8AC3E}">
        <p14:creationId xmlns:p14="http://schemas.microsoft.com/office/powerpoint/2010/main" val="1400246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BD9794-A4CC-42D0-9A65-24C6B9EF4076}" type="datetimeFigureOut">
              <a:rPr lang="en-US" smtClean="0"/>
              <a:t>8/23/2019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8DF1E-33BB-4377-9A26-35481BA06C7C}" type="slidenum">
              <a:rPr lang="en-US" smtClean="0"/>
              <a:t>‹#›</a:t>
            </a:fld>
            <a:endParaRPr lang="en-US"/>
          </a:p>
        </p:txBody>
      </p:sp>
    </p:spTree>
    <p:extLst>
      <p:ext uri="{BB962C8B-B14F-4D97-AF65-F5344CB8AC3E}">
        <p14:creationId xmlns:p14="http://schemas.microsoft.com/office/powerpoint/2010/main" val="3354897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BD9794-A4CC-42D0-9A65-24C6B9EF4076}" type="datetimeFigureOut">
              <a:rPr lang="en-US" smtClean="0"/>
              <a:t>8/23/2019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8DF1E-33BB-4377-9A26-35481BA06C7C}" type="slidenum">
              <a:rPr lang="en-US" smtClean="0"/>
              <a:t>‹#›</a:t>
            </a:fld>
            <a:endParaRPr lang="en-US"/>
          </a:p>
        </p:txBody>
      </p:sp>
    </p:spTree>
    <p:extLst>
      <p:ext uri="{BB962C8B-B14F-4D97-AF65-F5344CB8AC3E}">
        <p14:creationId xmlns:p14="http://schemas.microsoft.com/office/powerpoint/2010/main" val="2508639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6" name="Picture 15"/>
          <p:cNvPicPr>
            <a:picLocks noChangeAspect="1"/>
          </p:cNvPicPr>
          <p:nvPr userDrawn="1"/>
        </p:nvPicPr>
        <p:blipFill rotWithShape="1">
          <a:blip r:embed="rId13" cstate="print">
            <a:extLst>
              <a:ext uri="{28A0092B-C50C-407E-A947-70E740481C1C}">
                <a14:useLocalDpi xmlns:a14="http://schemas.microsoft.com/office/drawing/2010/main" val="0"/>
              </a:ext>
            </a:extLst>
          </a:blip>
          <a:srcRect l="84897" t="15615"/>
          <a:stretch/>
        </p:blipFill>
        <p:spPr>
          <a:xfrm>
            <a:off x="0" y="0"/>
            <a:ext cx="1594884" cy="6858000"/>
          </a:xfrm>
          <a:prstGeom prst="rect">
            <a:avLst/>
          </a:prstGeom>
        </p:spPr>
      </p:pic>
      <p:sp>
        <p:nvSpPr>
          <p:cNvPr id="20" name="Rectangle 19"/>
          <p:cNvSpPr/>
          <p:nvPr userDrawn="1"/>
        </p:nvSpPr>
        <p:spPr>
          <a:xfrm>
            <a:off x="0" y="0"/>
            <a:ext cx="9144000" cy="6858000"/>
          </a:xfrm>
          <a:prstGeom prst="rect">
            <a:avLst/>
          </a:prstGeom>
          <a:gradFill flip="none" rotWithShape="1">
            <a:gsLst>
              <a:gs pos="57500">
                <a:srgbClr val="FFFFFF">
                  <a:alpha val="0"/>
                </a:srgbClr>
              </a:gs>
              <a:gs pos="0">
                <a:schemeClr val="bg1">
                  <a:alpha val="0"/>
                </a:schemeClr>
              </a:gs>
              <a:gs pos="100000">
                <a:schemeClr val="bg1">
                  <a:lumMod val="9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645459" y="1287254"/>
            <a:ext cx="7869890" cy="4889709"/>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BD9794-A4CC-42D0-9A65-24C6B9EF4076}" type="datetimeFigureOut">
              <a:rPr lang="en-US" smtClean="0"/>
              <a:t>8/23/2019</a:t>
            </a:fld>
            <a:endParaRPr 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E8DF1E-33BB-4377-9A26-35481BA06C7C}" type="slidenum">
              <a:rPr lang="en-US" smtClean="0"/>
              <a:t>‹#›</a:t>
            </a:fld>
            <a:endParaRPr lang="en-US"/>
          </a:p>
        </p:txBody>
      </p:sp>
      <p:sp>
        <p:nvSpPr>
          <p:cNvPr id="2" name="Title Placeholder 1"/>
          <p:cNvSpPr>
            <a:spLocks noGrp="1"/>
          </p:cNvSpPr>
          <p:nvPr>
            <p:ph type="title"/>
          </p:nvPr>
        </p:nvSpPr>
        <p:spPr>
          <a:xfrm>
            <a:off x="1594884" y="151990"/>
            <a:ext cx="6920465" cy="998742"/>
          </a:xfrm>
          <a:prstGeom prst="rect">
            <a:avLst/>
          </a:prstGeom>
          <a:noFill/>
        </p:spPr>
        <p:txBody>
          <a:bodyPr vert="horz" lIns="91440" tIns="45720" rIns="91440" bIns="45720" rtlCol="0" anchor="ctr">
            <a:normAutofit/>
          </a:bodyPr>
          <a:lstStyle/>
          <a:p>
            <a:r>
              <a:rPr lang="en-US" dirty="0" smtClean="0"/>
              <a:t>Click to edit Master title style</a:t>
            </a:r>
            <a:endParaRPr lang="en-US" dirty="0"/>
          </a:p>
        </p:txBody>
      </p:sp>
    </p:spTree>
    <p:extLst>
      <p:ext uri="{BB962C8B-B14F-4D97-AF65-F5344CB8AC3E}">
        <p14:creationId xmlns:p14="http://schemas.microsoft.com/office/powerpoint/2010/main" val="12233214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000"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3F0ED"/>
        </a:solidFill>
        <a:effectLst/>
      </p:bgPr>
    </p:bg>
    <p:spTree>
      <p:nvGrpSpPr>
        <p:cNvPr id="1" name=""/>
        <p:cNvGrpSpPr/>
        <p:nvPr/>
      </p:nvGrpSpPr>
      <p:grpSpPr>
        <a:xfrm>
          <a:off x="0" y="0"/>
          <a:ext cx="0" cy="0"/>
          <a:chOff x="0" y="0"/>
          <a:chExt cx="0" cy="0"/>
        </a:xfrm>
      </p:grpSpPr>
      <p:sp>
        <p:nvSpPr>
          <p:cNvPr id="3" name="Rectangle 2"/>
          <p:cNvSpPr/>
          <p:nvPr/>
        </p:nvSpPr>
        <p:spPr>
          <a:xfrm>
            <a:off x="1" y="0"/>
            <a:ext cx="9143999" cy="17331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l="13459" r="4541"/>
          <a:stretch/>
        </p:blipFill>
        <p:spPr>
          <a:xfrm>
            <a:off x="1" y="0"/>
            <a:ext cx="9143999" cy="6858000"/>
          </a:xfrm>
          <a:prstGeom prst="rect">
            <a:avLst/>
          </a:prstGeom>
        </p:spPr>
      </p:pic>
      <p:sp>
        <p:nvSpPr>
          <p:cNvPr id="6" name="Title 1"/>
          <p:cNvSpPr txBox="1">
            <a:spLocks/>
          </p:cNvSpPr>
          <p:nvPr/>
        </p:nvSpPr>
        <p:spPr>
          <a:xfrm>
            <a:off x="1395046" y="6141056"/>
            <a:ext cx="7631722" cy="68180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ru-RU" sz="5400" b="1" dirty="0" smtClean="0">
              <a:ln w="0"/>
              <a:solidFill>
                <a:srgbClr val="C00000"/>
              </a:solidFill>
              <a:latin typeface="+mn-lt"/>
            </a:endParaRPr>
          </a:p>
          <a:p>
            <a:r>
              <a:rPr lang="ru-RU" sz="5400" b="1" dirty="0" smtClean="0">
                <a:ln w="0"/>
                <a:solidFill>
                  <a:srgbClr val="C00000"/>
                </a:solidFill>
                <a:latin typeface="+mn-lt"/>
              </a:rPr>
              <a:t>Результаты ЕГЭ по истории 2019</a:t>
            </a:r>
            <a:endParaRPr lang="en-US" sz="5400" b="1" dirty="0">
              <a:ln w="0"/>
              <a:solidFill>
                <a:srgbClr val="C00000"/>
              </a:solidFill>
              <a:latin typeface="+mn-lt"/>
            </a:endParaRPr>
          </a:p>
        </p:txBody>
      </p:sp>
    </p:spTree>
    <p:extLst>
      <p:ext uri="{BB962C8B-B14F-4D97-AF65-F5344CB8AC3E}">
        <p14:creationId xmlns:p14="http://schemas.microsoft.com/office/powerpoint/2010/main" val="24806521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908" y="151990"/>
            <a:ext cx="8768861" cy="998742"/>
          </a:xfrm>
        </p:spPr>
        <p:txBody>
          <a:bodyPr>
            <a:normAutofit fontScale="90000"/>
          </a:bodyPr>
          <a:lstStyle/>
          <a:p>
            <a:r>
              <a:rPr lang="ru-RU" b="1" dirty="0">
                <a:solidFill>
                  <a:srgbClr val="C00000"/>
                </a:solidFill>
              </a:rPr>
              <a:t>Анализ результатов выполнения</a:t>
            </a:r>
            <a:br>
              <a:rPr lang="ru-RU" b="1" dirty="0">
                <a:solidFill>
                  <a:srgbClr val="C00000"/>
                </a:solidFill>
              </a:rPr>
            </a:br>
            <a:r>
              <a:rPr lang="ru-RU" b="1" dirty="0">
                <a:solidFill>
                  <a:srgbClr val="C00000"/>
                </a:solidFill>
              </a:rPr>
              <a:t>отдельных заданий 1 </a:t>
            </a:r>
            <a:r>
              <a:rPr lang="ru-RU" b="1" dirty="0" smtClean="0">
                <a:solidFill>
                  <a:srgbClr val="C00000"/>
                </a:solidFill>
              </a:rPr>
              <a:t>части</a:t>
            </a:r>
            <a:br>
              <a:rPr lang="ru-RU" b="1" dirty="0" smtClean="0">
                <a:solidFill>
                  <a:srgbClr val="C00000"/>
                </a:solidFill>
              </a:rPr>
            </a:br>
            <a:endParaRPr lang="ru-RU" b="1" dirty="0">
              <a:solidFill>
                <a:srgbClr val="C00000"/>
              </a:solidFill>
            </a:endParaRPr>
          </a:p>
        </p:txBody>
      </p:sp>
      <p:sp>
        <p:nvSpPr>
          <p:cNvPr id="3" name="Прямоугольник 2"/>
          <p:cNvSpPr/>
          <p:nvPr/>
        </p:nvSpPr>
        <p:spPr>
          <a:xfrm>
            <a:off x="152398" y="839718"/>
            <a:ext cx="8850923" cy="5632311"/>
          </a:xfrm>
          <a:prstGeom prst="rect">
            <a:avLst/>
          </a:prstGeom>
        </p:spPr>
        <p:txBody>
          <a:bodyPr wrap="square">
            <a:spAutoFit/>
          </a:bodyPr>
          <a:lstStyle/>
          <a:p>
            <a:r>
              <a:rPr lang="ru-RU" dirty="0"/>
              <a:t>Большинство выпускников </a:t>
            </a:r>
            <a:r>
              <a:rPr lang="ru-RU" dirty="0" smtClean="0"/>
              <a:t>достигли </a:t>
            </a:r>
            <a:r>
              <a:rPr lang="ru-RU" dirty="0"/>
              <a:t>базовой подготовки по </a:t>
            </a:r>
            <a:r>
              <a:rPr lang="ru-RU" dirty="0" smtClean="0"/>
              <a:t>предмету</a:t>
            </a:r>
            <a:endParaRPr lang="ru-RU" dirty="0"/>
          </a:p>
          <a:p>
            <a:r>
              <a:rPr lang="ru-RU" dirty="0" smtClean="0"/>
              <a:t>•</a:t>
            </a:r>
            <a:r>
              <a:rPr lang="ru-RU" dirty="0"/>
              <a:t>	Качество подготовки выпускников по разным типам заданий представлено не всегда равномерно, </a:t>
            </a:r>
            <a:r>
              <a:rPr lang="ru-RU" dirty="0" smtClean="0"/>
              <a:t>(</a:t>
            </a:r>
            <a:r>
              <a:rPr lang="ru-RU" dirty="0"/>
              <a:t>от 15,9% до 89,2% ) в основном он зависит от уровня овладения историческими знаниями и  сложности формата предложенных заданий. Отсутствует стабильность в выполнении заданий по разным видам деятельности, </a:t>
            </a:r>
            <a:endParaRPr lang="ru-RU" dirty="0" smtClean="0"/>
          </a:p>
          <a:p>
            <a:r>
              <a:rPr lang="ru-RU" dirty="0" smtClean="0"/>
              <a:t>•</a:t>
            </a:r>
            <a:r>
              <a:rPr lang="ru-RU" dirty="0"/>
              <a:t>	Отмечается позитивная динамика выполнения заданий на умение определять последовательность событий, систематизация исторической информации (соответствие по датам событий, знание персоналий), определение терминов (множественный выбор), систематизация исторической информации, представленной в различных знаковых системах (таблица). </a:t>
            </a:r>
          </a:p>
          <a:p>
            <a:r>
              <a:rPr lang="ru-RU" dirty="0"/>
              <a:t>•	Отмечается тенденция снижения качества работы с исторической информацией, особенно в части  анализа и характеристики исторических текстов ХХ в и региональной истории. Ниже результаты выполнения заданий на систематизацию исторической информации (соотнесение внешнеполитических событий),  на понимание </a:t>
            </a:r>
            <a:r>
              <a:rPr lang="ru-RU" dirty="0" err="1"/>
              <a:t>частноисторических</a:t>
            </a:r>
            <a:r>
              <a:rPr lang="ru-RU" dirty="0"/>
              <a:t> понятий. Для выполнения данных заданий, безусловно, требуется знание </a:t>
            </a:r>
            <a:r>
              <a:rPr lang="ru-RU" dirty="0" err="1"/>
              <a:t>фактологии</a:t>
            </a:r>
            <a:r>
              <a:rPr lang="ru-RU" dirty="0"/>
              <a:t>, что, так или иначе, демонстрируется выпускниками на базовом уровне, но не всегда есть понимание сути событий и понятий.</a:t>
            </a:r>
          </a:p>
          <a:p>
            <a:r>
              <a:rPr lang="ru-RU" dirty="0"/>
              <a:t>•	Выполнение комплексного задания по работе с картой и иллюстрациями, пока недостаточно освоено выпускниками и требует постоянной работы с этим видом источников исторических знаний на уроках в школе. </a:t>
            </a:r>
          </a:p>
        </p:txBody>
      </p:sp>
      <p:sp>
        <p:nvSpPr>
          <p:cNvPr id="4" name="Объект 3"/>
          <p:cNvSpPr>
            <a:spLocks noGrp="1"/>
          </p:cNvSpPr>
          <p:nvPr>
            <p:ph idx="1"/>
          </p:nvPr>
        </p:nvSpPr>
        <p:spPr/>
        <p:txBody>
          <a:bodyPr/>
          <a:lstStyle/>
          <a:p>
            <a:endParaRPr lang="ru-RU" dirty="0"/>
          </a:p>
        </p:txBody>
      </p:sp>
    </p:spTree>
    <p:extLst>
      <p:ext uri="{BB962C8B-B14F-4D97-AF65-F5344CB8AC3E}">
        <p14:creationId xmlns:p14="http://schemas.microsoft.com/office/powerpoint/2010/main" val="39238429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908" y="151990"/>
            <a:ext cx="8768861" cy="998742"/>
          </a:xfrm>
        </p:spPr>
        <p:txBody>
          <a:bodyPr>
            <a:normAutofit fontScale="90000"/>
          </a:bodyPr>
          <a:lstStyle/>
          <a:p>
            <a:r>
              <a:rPr lang="ru-RU" b="1" dirty="0">
                <a:solidFill>
                  <a:srgbClr val="C00000"/>
                </a:solidFill>
              </a:rPr>
              <a:t>Анализ результатов выполнения</a:t>
            </a:r>
            <a:br>
              <a:rPr lang="ru-RU" b="1" dirty="0">
                <a:solidFill>
                  <a:srgbClr val="C00000"/>
                </a:solidFill>
              </a:rPr>
            </a:br>
            <a:r>
              <a:rPr lang="ru-RU" b="1" dirty="0">
                <a:solidFill>
                  <a:srgbClr val="C00000"/>
                </a:solidFill>
              </a:rPr>
              <a:t>отдельных заданий </a:t>
            </a:r>
            <a:r>
              <a:rPr lang="ru-RU" b="1" dirty="0" smtClean="0">
                <a:solidFill>
                  <a:srgbClr val="C00000"/>
                </a:solidFill>
              </a:rPr>
              <a:t>2 части</a:t>
            </a:r>
            <a:endParaRPr lang="ru-RU" b="1" dirty="0">
              <a:solidFill>
                <a:srgbClr val="C00000"/>
              </a:solidFill>
            </a:endParaRPr>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0677" y="5476154"/>
            <a:ext cx="5033152" cy="1297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0" y="1101969"/>
            <a:ext cx="9026770" cy="1938992"/>
          </a:xfrm>
          <a:prstGeom prst="rect">
            <a:avLst/>
          </a:prstGeom>
        </p:spPr>
        <p:txBody>
          <a:bodyPr wrap="square">
            <a:spAutoFit/>
          </a:bodyPr>
          <a:lstStyle/>
          <a:p>
            <a:r>
              <a:rPr lang="ru-RU" sz="2000" dirty="0">
                <a:latin typeface="Times New Roman" panose="02020603050405020304" pitchFamily="18" charset="0"/>
                <a:cs typeface="Times New Roman" panose="02020603050405020304" pitchFamily="18" charset="0"/>
              </a:rPr>
              <a:t>Традиционно – 6 заданий. </a:t>
            </a:r>
          </a:p>
          <a:p>
            <a:r>
              <a:rPr lang="ru-RU" sz="2000" dirty="0">
                <a:latin typeface="Times New Roman" panose="02020603050405020304" pitchFamily="18" charset="0"/>
                <a:cs typeface="Times New Roman" panose="02020603050405020304" pitchFamily="18" charset="0"/>
              </a:rPr>
              <a:t>Включены блоки заданий, каждый из которых нацелен на проверку комплексных умений</a:t>
            </a:r>
          </a:p>
          <a:p>
            <a:r>
              <a:rPr lang="ru-RU" sz="2000" dirty="0">
                <a:latin typeface="Times New Roman" panose="02020603050405020304" pitchFamily="18" charset="0"/>
                <a:cs typeface="Times New Roman" panose="02020603050405020304" pitchFamily="18" charset="0"/>
              </a:rPr>
              <a:t>Вторая  часть  работы в большей мере реализует дифференцирующую способность заданий (23-25). </a:t>
            </a:r>
            <a:endParaRPr lang="ru-RU" sz="2000" dirty="0" smtClean="0">
              <a:latin typeface="Times New Roman" panose="02020603050405020304" pitchFamily="18" charset="0"/>
              <a:cs typeface="Times New Roman" panose="02020603050405020304" pitchFamily="18" charset="0"/>
            </a:endParaRPr>
          </a:p>
          <a:p>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25428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title"/>
          </p:nvPr>
        </p:nvSpPr>
        <p:spPr>
          <a:xfrm>
            <a:off x="250825" y="0"/>
            <a:ext cx="8569325" cy="1443038"/>
          </a:xfrm>
        </p:spPr>
        <p:txBody>
          <a:bodyPr/>
          <a:lstStyle/>
          <a:p>
            <a:pPr eaLnBrk="1" hangingPunct="1"/>
            <a:r>
              <a:rPr lang="ru-RU" altLang="ru-RU" i="1" smtClean="0"/>
              <a:t>Составное  задание 20-22</a:t>
            </a:r>
            <a:r>
              <a:rPr lang="ru-RU" altLang="ru-RU" smtClean="0"/>
              <a:t/>
            </a:r>
            <a:br>
              <a:rPr lang="ru-RU" altLang="ru-RU" smtClean="0"/>
            </a:br>
            <a:endParaRPr lang="ru-RU" altLang="ru-RU" smtClean="0"/>
          </a:p>
        </p:txBody>
      </p:sp>
      <p:graphicFrame>
        <p:nvGraphicFramePr>
          <p:cNvPr id="4" name="Объект 3"/>
          <p:cNvGraphicFramePr>
            <a:graphicFrameLocks noGrp="1"/>
          </p:cNvGraphicFramePr>
          <p:nvPr>
            <p:ph idx="1"/>
            <p:extLst>
              <p:ext uri="{D42A27DB-BD31-4B8C-83A1-F6EECF244321}">
                <p14:modId xmlns:p14="http://schemas.microsoft.com/office/powerpoint/2010/main" val="3975618654"/>
              </p:ext>
            </p:extLst>
          </p:nvPr>
        </p:nvGraphicFramePr>
        <p:xfrm>
          <a:off x="93663" y="836613"/>
          <a:ext cx="9036050" cy="5852200"/>
        </p:xfrm>
        <a:graphic>
          <a:graphicData uri="http://schemas.openxmlformats.org/drawingml/2006/table">
            <a:tbl>
              <a:tblPr firstRow="1" bandRow="1">
                <a:tableStyleId>{21E4AEA4-8DFA-4A89-87EB-49C32662AFE0}</a:tableStyleId>
              </a:tblPr>
              <a:tblGrid>
                <a:gridCol w="821657"/>
                <a:gridCol w="1805997"/>
                <a:gridCol w="4968306"/>
                <a:gridCol w="864053"/>
                <a:gridCol w="576037"/>
              </a:tblGrid>
              <a:tr h="1737351">
                <a:tc>
                  <a:txBody>
                    <a:bodyPr/>
                    <a:lstStyle/>
                    <a:p>
                      <a:r>
                        <a:rPr lang="ru-RU" sz="1800" u="none" strike="noStrike" kern="1200" baseline="0" dirty="0" smtClean="0"/>
                        <a:t>Части</a:t>
                      </a:r>
                    </a:p>
                    <a:p>
                      <a:r>
                        <a:rPr lang="ru-RU" sz="1800" u="none" strike="noStrike" kern="1200" baseline="0" dirty="0" smtClean="0"/>
                        <a:t>работы</a:t>
                      </a:r>
                      <a:endParaRPr lang="ru-RU" sz="1800" dirty="0"/>
                    </a:p>
                  </a:txBody>
                  <a:tcPr marL="91438" marR="91438" marT="45716" marB="45716">
                    <a:solidFill>
                      <a:srgbClr val="FFC000"/>
                    </a:solidFill>
                  </a:tcPr>
                </a:tc>
                <a:tc>
                  <a:txBody>
                    <a:bodyPr/>
                    <a:lstStyle/>
                    <a:p>
                      <a:r>
                        <a:rPr lang="ru-RU" sz="1800" u="none" strike="noStrike" kern="1200" baseline="0" dirty="0" smtClean="0"/>
                        <a:t>критерии</a:t>
                      </a:r>
                      <a:endParaRPr lang="ru-RU" sz="1800" dirty="0"/>
                    </a:p>
                  </a:txBody>
                  <a:tcPr marL="91438" marR="91438" marT="45716" marB="45716">
                    <a:solidFill>
                      <a:srgbClr val="FFC000"/>
                    </a:solidFill>
                  </a:tcPr>
                </a:tc>
                <a:tc>
                  <a:txBody>
                    <a:bodyPr/>
                    <a:lstStyle/>
                    <a:p>
                      <a:r>
                        <a:rPr lang="ru-RU" sz="1800" u="none" strike="noStrike" kern="1200" baseline="0" dirty="0" smtClean="0"/>
                        <a:t>Проверяемые умения, виды</a:t>
                      </a:r>
                    </a:p>
                    <a:p>
                      <a:r>
                        <a:rPr lang="ru-RU" sz="1800" u="none" strike="noStrike" kern="1200" baseline="0" dirty="0" smtClean="0"/>
                        <a:t>деятельности</a:t>
                      </a:r>
                      <a:endParaRPr lang="ru-RU" sz="1800" b="1" i="0" u="none" strike="noStrike" kern="1200" baseline="0" dirty="0" smtClean="0">
                        <a:solidFill>
                          <a:schemeClr val="lt1"/>
                        </a:solidFill>
                        <a:latin typeface="+mn-lt"/>
                        <a:ea typeface="+mn-ea"/>
                        <a:cs typeface="+mn-cs"/>
                      </a:endParaRPr>
                    </a:p>
                  </a:txBody>
                  <a:tcPr marL="91438" marR="91438" marT="45716" marB="45716">
                    <a:solidFill>
                      <a:srgbClr val="FFC000"/>
                    </a:solidFill>
                  </a:tcPr>
                </a:tc>
                <a:tc>
                  <a:txBody>
                    <a:bodyPr/>
                    <a:lstStyle/>
                    <a:p>
                      <a:r>
                        <a:rPr lang="ru-RU" sz="1800" u="none" strike="noStrike" kern="1200" baseline="0" dirty="0" smtClean="0"/>
                        <a:t>Уровень</a:t>
                      </a:r>
                    </a:p>
                    <a:p>
                      <a:r>
                        <a:rPr lang="ru-RU" sz="1800" u="none" strike="noStrike" kern="1200" baseline="0" dirty="0" smtClean="0"/>
                        <a:t>сложности</a:t>
                      </a:r>
                    </a:p>
                    <a:p>
                      <a:r>
                        <a:rPr lang="ru-RU" sz="1800" u="none" strike="noStrike" kern="1200" baseline="0" dirty="0" smtClean="0"/>
                        <a:t>задания</a:t>
                      </a:r>
                      <a:endParaRPr lang="ru-RU" sz="1800" dirty="0"/>
                    </a:p>
                  </a:txBody>
                  <a:tcPr marL="91438" marR="91438" marT="45716" marB="45716">
                    <a:solidFill>
                      <a:srgbClr val="FFC000"/>
                    </a:solidFill>
                  </a:tcPr>
                </a:tc>
                <a:tc>
                  <a:txBody>
                    <a:bodyPr/>
                    <a:lstStyle/>
                    <a:p>
                      <a:r>
                        <a:rPr lang="ru-RU" sz="1800" u="none" strike="noStrike" kern="1200" baseline="0" dirty="0" smtClean="0"/>
                        <a:t>Макс.</a:t>
                      </a:r>
                    </a:p>
                    <a:p>
                      <a:r>
                        <a:rPr lang="ru-RU" sz="1800" u="none" strike="noStrike" kern="1200" baseline="0" dirty="0" smtClean="0"/>
                        <a:t>балл</a:t>
                      </a:r>
                      <a:endParaRPr lang="ru-RU" sz="1800" b="0" i="0" u="none" strike="noStrike" kern="1200" baseline="0" dirty="0" smtClean="0">
                        <a:solidFill>
                          <a:schemeClr val="lt1"/>
                        </a:solidFill>
                        <a:latin typeface="+mn-lt"/>
                        <a:ea typeface="+mn-ea"/>
                        <a:cs typeface="+mn-cs"/>
                      </a:endParaRPr>
                    </a:p>
                  </a:txBody>
                  <a:tcPr marL="91438" marR="91438" marT="45716" marB="45716">
                    <a:solidFill>
                      <a:srgbClr val="FFC000"/>
                    </a:solidFill>
                  </a:tcPr>
                </a:tc>
              </a:tr>
              <a:tr h="1188732">
                <a:tc>
                  <a:txBody>
                    <a:bodyPr/>
                    <a:lstStyle/>
                    <a:p>
                      <a:r>
                        <a:rPr lang="ru-RU" sz="2400" u="none" strike="noStrike" kern="1200" baseline="0" dirty="0" smtClean="0"/>
                        <a:t>20</a:t>
                      </a:r>
                      <a:endParaRPr lang="ru-RU" sz="2400" dirty="0"/>
                    </a:p>
                  </a:txBody>
                  <a:tcPr marL="91438" marR="91438" marT="45716" marB="45716"/>
                </a:tc>
                <a:tc>
                  <a:txBody>
                    <a:bodyPr/>
                    <a:lstStyle/>
                    <a:p>
                      <a:r>
                        <a:rPr lang="ru-RU" sz="2400" u="none" strike="noStrike" kern="1200" baseline="0" dirty="0" smtClean="0"/>
                        <a:t>«Закрытый» </a:t>
                      </a:r>
                      <a:endParaRPr lang="ru-RU" sz="2400" dirty="0"/>
                    </a:p>
                  </a:txBody>
                  <a:tcPr marL="91438" marR="91438" marT="45716" marB="45716"/>
                </a:tc>
                <a:tc>
                  <a:txBody>
                    <a:bodyPr/>
                    <a:lstStyle/>
                    <a:p>
                      <a:r>
                        <a:rPr lang="ru-RU" sz="2400" u="none" strike="noStrike" kern="1200" baseline="0" dirty="0" smtClean="0"/>
                        <a:t>Характеристика авторства, времени, обстоятельств создания источника</a:t>
                      </a:r>
                      <a:endParaRPr lang="ru-RU" sz="2400" b="0" i="0" u="none" strike="noStrike" kern="1200" baseline="0" dirty="0" smtClean="0">
                        <a:solidFill>
                          <a:schemeClr val="dk1"/>
                        </a:solidFill>
                        <a:latin typeface="+mn-lt"/>
                        <a:ea typeface="+mn-ea"/>
                        <a:cs typeface="+mn-cs"/>
                      </a:endParaRPr>
                    </a:p>
                  </a:txBody>
                  <a:tcPr marL="91438" marR="91438" marT="45716" marB="45716"/>
                </a:tc>
                <a:tc>
                  <a:txBody>
                    <a:bodyPr/>
                    <a:lstStyle/>
                    <a:p>
                      <a:r>
                        <a:rPr lang="ru-RU" sz="2400" u="none" strike="noStrike" kern="1200" baseline="0" dirty="0" smtClean="0"/>
                        <a:t>П</a:t>
                      </a:r>
                      <a:endParaRPr lang="ru-RU" sz="2400" dirty="0"/>
                    </a:p>
                  </a:txBody>
                  <a:tcPr marL="91438" marR="91438" marT="45716" marB="45716"/>
                </a:tc>
                <a:tc>
                  <a:txBody>
                    <a:bodyPr/>
                    <a:lstStyle/>
                    <a:p>
                      <a:r>
                        <a:rPr lang="ru-RU" sz="2400" u="none" strike="noStrike" kern="1200" baseline="0" dirty="0" smtClean="0"/>
                        <a:t>2</a:t>
                      </a:r>
                      <a:endParaRPr lang="ru-RU" sz="2400" dirty="0"/>
                    </a:p>
                  </a:txBody>
                  <a:tcPr marL="91438" marR="91438" marT="45716" marB="45716"/>
                </a:tc>
              </a:tr>
              <a:tr h="1188732">
                <a:tc>
                  <a:txBody>
                    <a:bodyPr/>
                    <a:lstStyle/>
                    <a:p>
                      <a:r>
                        <a:rPr lang="ru-RU" sz="2400" u="none" strike="noStrike" kern="1200" baseline="0" dirty="0" smtClean="0"/>
                        <a:t>21</a:t>
                      </a:r>
                      <a:endParaRPr lang="ru-RU" sz="2400" dirty="0"/>
                    </a:p>
                  </a:txBody>
                  <a:tcPr marL="91438" marR="91438" marT="45716" marB="45716"/>
                </a:tc>
                <a:tc>
                  <a:txBody>
                    <a:bodyPr/>
                    <a:lstStyle/>
                    <a:p>
                      <a:r>
                        <a:rPr lang="ru-RU" sz="2400" u="none" strike="noStrike" kern="1200" baseline="0" dirty="0" smtClean="0"/>
                        <a:t>«Закрытый»</a:t>
                      </a:r>
                      <a:endParaRPr lang="ru-RU" sz="2400" dirty="0"/>
                    </a:p>
                  </a:txBody>
                  <a:tcPr marL="91438" marR="91438" marT="45716" marB="45716"/>
                </a:tc>
                <a:tc>
                  <a:txBody>
                    <a:bodyPr/>
                    <a:lstStyle/>
                    <a:p>
                      <a:r>
                        <a:rPr lang="ru-RU" sz="2400" u="none" strike="noStrike" kern="1200" baseline="0" dirty="0" smtClean="0"/>
                        <a:t>Умение проводить поиск исторической информации в источниках разного типа</a:t>
                      </a:r>
                      <a:endParaRPr lang="ru-RU" sz="2400" dirty="0"/>
                    </a:p>
                  </a:txBody>
                  <a:tcPr marL="91438" marR="91438" marT="45716" marB="45716"/>
                </a:tc>
                <a:tc>
                  <a:txBody>
                    <a:bodyPr/>
                    <a:lstStyle/>
                    <a:p>
                      <a:r>
                        <a:rPr lang="ru-RU" sz="2400" u="none" strike="noStrike" kern="1200" baseline="0" dirty="0" smtClean="0"/>
                        <a:t>Б</a:t>
                      </a:r>
                      <a:endParaRPr lang="ru-RU" sz="2400" dirty="0"/>
                    </a:p>
                  </a:txBody>
                  <a:tcPr marL="91438" marR="91438" marT="45716" marB="45716"/>
                </a:tc>
                <a:tc>
                  <a:txBody>
                    <a:bodyPr/>
                    <a:lstStyle/>
                    <a:p>
                      <a:r>
                        <a:rPr lang="ru-RU" sz="2400" u="none" strike="noStrike" kern="1200" baseline="0" dirty="0" smtClean="0"/>
                        <a:t>2</a:t>
                      </a:r>
                      <a:endParaRPr lang="ru-RU" sz="2400" dirty="0"/>
                    </a:p>
                  </a:txBody>
                  <a:tcPr marL="91438" marR="91438" marT="45716" marB="45716"/>
                </a:tc>
              </a:tr>
              <a:tr h="1737384">
                <a:tc>
                  <a:txBody>
                    <a:bodyPr/>
                    <a:lstStyle/>
                    <a:p>
                      <a:r>
                        <a:rPr lang="ru-RU" sz="2400" u="none" strike="noStrike" kern="1200" baseline="0" dirty="0" smtClean="0"/>
                        <a:t>22</a:t>
                      </a:r>
                      <a:endParaRPr lang="ru-RU" sz="2400" dirty="0"/>
                    </a:p>
                  </a:txBody>
                  <a:tcPr marL="91438" marR="91438" marT="45716" marB="45716"/>
                </a:tc>
                <a:tc>
                  <a:txBody>
                    <a:bodyPr/>
                    <a:lstStyle/>
                    <a:p>
                      <a:r>
                        <a:rPr lang="ru-RU" sz="2400" u="none" strike="noStrike" kern="1200" baseline="0" dirty="0" smtClean="0"/>
                        <a:t>«Открытый»</a:t>
                      </a:r>
                      <a:endParaRPr lang="ru-RU" sz="2400" dirty="0"/>
                    </a:p>
                  </a:txBody>
                  <a:tcPr marL="91438" marR="91438" marT="45716" marB="45716"/>
                </a:tc>
                <a:tc>
                  <a:txBody>
                    <a:bodyPr/>
                    <a:lstStyle/>
                    <a:p>
                      <a:r>
                        <a:rPr lang="ru-RU" sz="2400" u="none" strike="noStrike" kern="1200" baseline="0" dirty="0" smtClean="0"/>
                        <a:t>Умение использовать контекстные знания работе с источником</a:t>
                      </a:r>
                      <a:endParaRPr lang="ru-RU" sz="2400" b="0" i="0" u="none" strike="noStrike" kern="1200" baseline="0" dirty="0" smtClean="0">
                        <a:solidFill>
                          <a:schemeClr val="dk1"/>
                        </a:solidFill>
                        <a:latin typeface="+mn-lt"/>
                        <a:ea typeface="+mn-ea"/>
                        <a:cs typeface="+mn-cs"/>
                      </a:endParaRPr>
                    </a:p>
                  </a:txBody>
                  <a:tcPr marL="91438" marR="91438" marT="45716" marB="45716"/>
                </a:tc>
                <a:tc>
                  <a:txBody>
                    <a:bodyPr/>
                    <a:lstStyle/>
                    <a:p>
                      <a:r>
                        <a:rPr lang="ru-RU" sz="2400" u="none" strike="noStrike" kern="1200" baseline="0" dirty="0" smtClean="0"/>
                        <a:t>В</a:t>
                      </a:r>
                      <a:endParaRPr lang="ru-RU" sz="2400" dirty="0"/>
                    </a:p>
                  </a:txBody>
                  <a:tcPr marL="91438" marR="91438" marT="45716" marB="45716"/>
                </a:tc>
                <a:tc>
                  <a:txBody>
                    <a:bodyPr/>
                    <a:lstStyle/>
                    <a:p>
                      <a:r>
                        <a:rPr lang="ru-RU" sz="2400" u="none" strike="noStrike" kern="1200" baseline="0" dirty="0" smtClean="0"/>
                        <a:t>2</a:t>
                      </a:r>
                      <a:endParaRPr lang="ru-RU" sz="2400" dirty="0"/>
                    </a:p>
                  </a:txBody>
                  <a:tcPr marL="91438" marR="91438" marT="45716" marB="45716"/>
                </a:tc>
              </a:tr>
            </a:tbl>
          </a:graphicData>
        </a:graphic>
      </p:graphicFrame>
    </p:spTree>
    <p:extLst>
      <p:ext uri="{BB962C8B-B14F-4D97-AF65-F5344CB8AC3E}">
        <p14:creationId xmlns:p14="http://schemas.microsoft.com/office/powerpoint/2010/main" val="3744327022"/>
      </p:ext>
    </p:extLst>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4402138" cy="941388"/>
          </a:xfrm>
        </p:spPr>
        <p:txBody>
          <a:bodyPr/>
          <a:lstStyle/>
          <a:p>
            <a:pPr>
              <a:defRPr/>
            </a:pPr>
            <a:r>
              <a:rPr lang="ru-RU" dirty="0" smtClean="0"/>
              <a:t>Задание 23</a:t>
            </a:r>
            <a:endParaRPr lang="ru-RU" dirty="0"/>
          </a:p>
        </p:txBody>
      </p:sp>
      <p:sp>
        <p:nvSpPr>
          <p:cNvPr id="22531" name="Объект 4"/>
          <p:cNvSpPr>
            <a:spLocks noGrp="1"/>
          </p:cNvSpPr>
          <p:nvPr>
            <p:ph idx="1"/>
          </p:nvPr>
        </p:nvSpPr>
        <p:spPr>
          <a:xfrm>
            <a:off x="0" y="942975"/>
            <a:ext cx="9144000" cy="4933950"/>
          </a:xfrm>
        </p:spPr>
        <p:txBody>
          <a:bodyPr/>
          <a:lstStyle/>
          <a:p>
            <a:pPr marL="0" indent="0">
              <a:buFont typeface="Arial" pitchFamily="34" charset="0"/>
              <a:buNone/>
              <a:defRPr/>
            </a:pPr>
            <a:r>
              <a:rPr lang="ru-RU" altLang="ru-RU" sz="1600" dirty="0" smtClean="0"/>
              <a:t>Основной проблемой, по-прежнему, является неумение выпускниками соотносить исторические факты и направления внутренней политики: социальной, экономической и пр. Так, в одном из вариантов в задании 23 необходимо привести  3 направления перестройки работы промышленных предприятий в конце июня 1941 г. Экзаменуемые в качестве направлений указывали: «</a:t>
            </a:r>
            <a:r>
              <a:rPr lang="ru-RU" altLang="ru-RU" sz="1800" i="1" dirty="0" smtClean="0"/>
              <a:t>уничтожение командирского состава перед войной, продолжение репрессий и пр</a:t>
            </a:r>
            <a:r>
              <a:rPr lang="ru-RU" altLang="ru-RU" sz="1600" dirty="0" smtClean="0"/>
              <a:t>.»</a:t>
            </a:r>
          </a:p>
          <a:p>
            <a:pPr>
              <a:defRPr/>
            </a:pPr>
            <a:r>
              <a:rPr lang="ru-RU" altLang="ru-RU" sz="1600" dirty="0" smtClean="0"/>
              <a:t>Неконкретные расплывчатые положения: </a:t>
            </a:r>
            <a:r>
              <a:rPr lang="ru-RU" altLang="ru-RU" sz="2000" i="1" dirty="0" smtClean="0"/>
              <a:t>«Владимир крестил Русь в 988 г. Причины6 1. князь прислушивался к народу; 2. Владимир сам был верующий</a:t>
            </a:r>
          </a:p>
          <a:p>
            <a:pPr>
              <a:defRPr/>
            </a:pPr>
            <a:r>
              <a:rPr lang="ru-RU" altLang="ru-RU" sz="1600" dirty="0" smtClean="0"/>
              <a:t> По-прежнему, выпускники не умеют четко выделять алгоритм решения задачи, невнимательно прочитывают задание.</a:t>
            </a:r>
          </a:p>
        </p:txBody>
      </p:sp>
      <p:sp>
        <p:nvSpPr>
          <p:cNvPr id="4" name="Прямоугольник 3"/>
          <p:cNvSpPr/>
          <p:nvPr/>
        </p:nvSpPr>
        <p:spPr>
          <a:xfrm>
            <a:off x="4859338" y="260350"/>
            <a:ext cx="4284662" cy="681038"/>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ru-RU" dirty="0"/>
              <a:t>Ответ предполагает поиск решения (задача). </a:t>
            </a:r>
          </a:p>
        </p:txBody>
      </p:sp>
      <p:graphicFrame>
        <p:nvGraphicFramePr>
          <p:cNvPr id="3" name="Таблица 2"/>
          <p:cNvGraphicFramePr>
            <a:graphicFrameLocks noGrp="1"/>
          </p:cNvGraphicFramePr>
          <p:nvPr>
            <p:extLst>
              <p:ext uri="{D42A27DB-BD31-4B8C-83A1-F6EECF244321}">
                <p14:modId xmlns:p14="http://schemas.microsoft.com/office/powerpoint/2010/main" val="1706595744"/>
              </p:ext>
            </p:extLst>
          </p:nvPr>
        </p:nvGraphicFramePr>
        <p:xfrm>
          <a:off x="11723" y="3403600"/>
          <a:ext cx="9143999" cy="3141663"/>
        </p:xfrm>
        <a:graphic>
          <a:graphicData uri="http://schemas.openxmlformats.org/drawingml/2006/table">
            <a:tbl>
              <a:tblPr firstRow="1" bandRow="1">
                <a:tableStyleId>{5C22544A-7EE6-4342-B048-85BDC9FD1C3A}</a:tableStyleId>
              </a:tblPr>
              <a:tblGrid>
                <a:gridCol w="3047999"/>
                <a:gridCol w="1524000"/>
                <a:gridCol w="1524000"/>
                <a:gridCol w="1524000"/>
                <a:gridCol w="1524000"/>
              </a:tblGrid>
              <a:tr h="581521">
                <a:tc>
                  <a:txBody>
                    <a:bodyPr/>
                    <a:lstStyle/>
                    <a:p>
                      <a:r>
                        <a:rPr lang="ru-RU" altLang="ru-RU" sz="1800" dirty="0" smtClean="0"/>
                        <a:t>Задание 23 </a:t>
                      </a:r>
                      <a:endParaRPr lang="ru-RU" sz="1800" dirty="0"/>
                    </a:p>
                  </a:txBody>
                  <a:tcPr marL="91419" marR="91419" marT="45692" marB="45692">
                    <a:solidFill>
                      <a:schemeClr val="accent4"/>
                    </a:solidFill>
                  </a:tcPr>
                </a:tc>
                <a:tc>
                  <a:txBody>
                    <a:bodyPr/>
                    <a:lstStyle/>
                    <a:p>
                      <a:r>
                        <a:rPr lang="ru-RU" sz="1800" dirty="0" smtClean="0"/>
                        <a:t>2016</a:t>
                      </a:r>
                      <a:endParaRPr lang="ru-RU" sz="1800" dirty="0"/>
                    </a:p>
                  </a:txBody>
                  <a:tcPr marL="91419" marR="91419" marT="45692" marB="45692">
                    <a:solidFill>
                      <a:schemeClr val="accent4"/>
                    </a:solidFill>
                  </a:tcPr>
                </a:tc>
                <a:tc>
                  <a:txBody>
                    <a:bodyPr/>
                    <a:lstStyle/>
                    <a:p>
                      <a:r>
                        <a:rPr lang="ru-RU" sz="1800" dirty="0" smtClean="0"/>
                        <a:t>2017</a:t>
                      </a:r>
                      <a:endParaRPr lang="ru-RU" sz="1800" dirty="0"/>
                    </a:p>
                  </a:txBody>
                  <a:tcPr marL="91419" marR="91419" marT="45692" marB="45692">
                    <a:solidFill>
                      <a:schemeClr val="accent4"/>
                    </a:solidFill>
                  </a:tcPr>
                </a:tc>
                <a:tc>
                  <a:txBody>
                    <a:bodyPr/>
                    <a:lstStyle/>
                    <a:p>
                      <a:r>
                        <a:rPr lang="ru-RU" sz="1800" dirty="0" smtClean="0"/>
                        <a:t>2018</a:t>
                      </a:r>
                      <a:endParaRPr lang="ru-RU" sz="1800" dirty="0"/>
                    </a:p>
                  </a:txBody>
                  <a:tcPr marL="91419" marR="91419" marT="45692" marB="45692">
                    <a:solidFill>
                      <a:schemeClr val="accent4"/>
                    </a:solidFill>
                  </a:tcPr>
                </a:tc>
                <a:tc>
                  <a:txBody>
                    <a:bodyPr/>
                    <a:lstStyle/>
                    <a:p>
                      <a:r>
                        <a:rPr lang="ru-RU" sz="1800" dirty="0" smtClean="0"/>
                        <a:t>2019</a:t>
                      </a:r>
                      <a:endParaRPr lang="ru-RU" sz="1800" dirty="0"/>
                    </a:p>
                  </a:txBody>
                  <a:tcPr marL="91419" marR="91419" marT="45692" marB="45692">
                    <a:solidFill>
                      <a:schemeClr val="accent4"/>
                    </a:solidFill>
                  </a:tcPr>
                </a:tc>
              </a:tr>
              <a:tr h="2560142">
                <a:tc>
                  <a:txBody>
                    <a:bodyPr/>
                    <a:lstStyle/>
                    <a:p>
                      <a:r>
                        <a:rPr lang="ru-RU" sz="1800" dirty="0" smtClean="0"/>
                        <a:t>Умения использовать принципы структурно-функционального, </a:t>
                      </a:r>
                      <a:r>
                        <a:rPr lang="ru-RU" sz="1800" dirty="0" err="1" smtClean="0"/>
                        <a:t>временнόго</a:t>
                      </a:r>
                      <a:r>
                        <a:rPr lang="ru-RU" sz="1800" dirty="0" smtClean="0"/>
                        <a:t> и пространственного анализа при рассмотрении фактов, явлений, процессов.</a:t>
                      </a:r>
                    </a:p>
                    <a:p>
                      <a:endParaRPr lang="ru-RU" sz="1800" dirty="0"/>
                    </a:p>
                  </a:txBody>
                  <a:tcPr marL="91419" marR="91419" marT="45692" marB="45692">
                    <a:solidFill>
                      <a:schemeClr val="accent4"/>
                    </a:solidFill>
                  </a:tcPr>
                </a:tc>
                <a:tc>
                  <a:txBody>
                    <a:bodyPr/>
                    <a:lstStyle/>
                    <a:p>
                      <a:r>
                        <a:rPr lang="ru-RU" sz="1800" dirty="0" smtClean="0"/>
                        <a:t>31,6</a:t>
                      </a:r>
                      <a:endParaRPr lang="ru-RU" sz="1800" dirty="0"/>
                    </a:p>
                  </a:txBody>
                  <a:tcPr marL="91419" marR="91419" marT="45692" marB="45692">
                    <a:solidFill>
                      <a:schemeClr val="accent4"/>
                    </a:solidFill>
                  </a:tcPr>
                </a:tc>
                <a:tc>
                  <a:txBody>
                    <a:bodyPr/>
                    <a:lstStyle/>
                    <a:p>
                      <a:r>
                        <a:rPr lang="ru-RU" altLang="ru-RU" sz="1800" dirty="0" smtClean="0"/>
                        <a:t>42,7%</a:t>
                      </a:r>
                      <a:endParaRPr lang="ru-RU" sz="1800" dirty="0"/>
                    </a:p>
                  </a:txBody>
                  <a:tcPr marL="91419" marR="91419" marT="45692" marB="45692">
                    <a:solidFill>
                      <a:schemeClr val="accent4"/>
                    </a:solidFill>
                  </a:tcPr>
                </a:tc>
                <a:tc>
                  <a:txBody>
                    <a:bodyPr/>
                    <a:lstStyle/>
                    <a:p>
                      <a:r>
                        <a:rPr lang="ru-RU" sz="1800" dirty="0" smtClean="0"/>
                        <a:t>34,6%</a:t>
                      </a:r>
                      <a:endParaRPr lang="ru-RU" sz="1800" dirty="0"/>
                    </a:p>
                  </a:txBody>
                  <a:tcPr marL="91419" marR="91419" marT="45692" marB="45692">
                    <a:solidFill>
                      <a:schemeClr val="accent4"/>
                    </a:solidFill>
                  </a:tcPr>
                </a:tc>
                <a:tc>
                  <a:txBody>
                    <a:bodyPr/>
                    <a:lstStyle/>
                    <a:p>
                      <a:r>
                        <a:rPr lang="ru-RU" sz="1800" b="1" dirty="0" smtClean="0">
                          <a:solidFill>
                            <a:srgbClr val="FF0000"/>
                          </a:solidFill>
                        </a:rPr>
                        <a:t>71,1%</a:t>
                      </a:r>
                      <a:endParaRPr lang="ru-RU" sz="1800" b="1" dirty="0">
                        <a:solidFill>
                          <a:srgbClr val="FF0000"/>
                        </a:solidFill>
                      </a:endParaRPr>
                    </a:p>
                  </a:txBody>
                  <a:tcPr marL="91419" marR="91419" marT="45692" marB="45692">
                    <a:solidFill>
                      <a:schemeClr val="accent4"/>
                    </a:solidFill>
                  </a:tcPr>
                </a:tc>
              </a:tr>
            </a:tbl>
          </a:graphicData>
        </a:graphic>
      </p:graphicFrame>
      <p:sp>
        <p:nvSpPr>
          <p:cNvPr id="5" name="Прямоугольник 4"/>
          <p:cNvSpPr/>
          <p:nvPr/>
        </p:nvSpPr>
        <p:spPr>
          <a:xfrm>
            <a:off x="3429246" y="4671158"/>
            <a:ext cx="5113338" cy="15069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dirty="0"/>
              <a:t>Формулировки заданий четко указывают границы решения задачи ( </a:t>
            </a:r>
            <a:r>
              <a:rPr lang="ru-RU" dirty="0" smtClean="0"/>
              <a:t>В конце 1941 года началась перестройка промышленных предприятий…, В 980 г. киевский князь провел религиозную реформу)</a:t>
            </a:r>
            <a:endParaRPr lang="ru-RU" dirty="0"/>
          </a:p>
        </p:txBody>
      </p:sp>
    </p:spTree>
    <p:extLst>
      <p:ext uri="{BB962C8B-B14F-4D97-AF65-F5344CB8AC3E}">
        <p14:creationId xmlns:p14="http://schemas.microsoft.com/office/powerpoint/2010/main" val="24764641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435975" cy="620713"/>
          </a:xfrm>
        </p:spPr>
        <p:txBody>
          <a:bodyPr/>
          <a:lstStyle/>
          <a:p>
            <a:pPr>
              <a:defRPr/>
            </a:pPr>
            <a:r>
              <a:rPr lang="ru-RU" sz="3200" dirty="0" smtClean="0"/>
              <a:t>Задание 24</a:t>
            </a:r>
            <a:endParaRPr lang="ru-RU" sz="3200" dirty="0"/>
          </a:p>
        </p:txBody>
      </p:sp>
      <p:sp>
        <p:nvSpPr>
          <p:cNvPr id="22531" name="Объект 4"/>
          <p:cNvSpPr>
            <a:spLocks noGrp="1"/>
          </p:cNvSpPr>
          <p:nvPr>
            <p:ph idx="1"/>
          </p:nvPr>
        </p:nvSpPr>
        <p:spPr>
          <a:xfrm>
            <a:off x="-12700" y="333375"/>
            <a:ext cx="9144000" cy="5327650"/>
          </a:xfrm>
        </p:spPr>
        <p:txBody>
          <a:bodyPr/>
          <a:lstStyle/>
          <a:p>
            <a:pPr marL="0" indent="0">
              <a:buFont typeface="Arial" pitchFamily="34" charset="0"/>
              <a:buNone/>
              <a:defRPr/>
            </a:pPr>
            <a:r>
              <a:rPr lang="ru-RU" altLang="ru-RU" sz="1600" dirty="0" smtClean="0"/>
              <a:t>Аргументация:</a:t>
            </a:r>
          </a:p>
          <a:p>
            <a:pPr marL="0" indent="0">
              <a:buFont typeface="Arial" pitchFamily="34" charset="0"/>
              <a:buNone/>
              <a:defRPr/>
            </a:pPr>
            <a:r>
              <a:rPr lang="ru-RU" altLang="ru-RU" sz="1600" dirty="0" smtClean="0"/>
              <a:t>Должна содержать полные развернутые аргументы, а не отдельные факты;</a:t>
            </a:r>
          </a:p>
          <a:p>
            <a:pPr marL="0" indent="0">
              <a:buFont typeface="Arial" pitchFamily="34" charset="0"/>
              <a:buNone/>
              <a:defRPr/>
            </a:pPr>
            <a:r>
              <a:rPr lang="ru-RU" altLang="ru-RU" sz="1600" dirty="0" smtClean="0"/>
              <a:t>Должна содержать пояснения как приводимый факт, положение подтверждают выбранную точку зрения;</a:t>
            </a:r>
          </a:p>
          <a:p>
            <a:pPr marL="0" indent="0">
              <a:buFont typeface="Arial" pitchFamily="34" charset="0"/>
              <a:buNone/>
              <a:defRPr/>
            </a:pPr>
            <a:r>
              <a:rPr lang="ru-RU" altLang="ru-RU" sz="1600" dirty="0" smtClean="0"/>
              <a:t>Может не содержать такого пояснения, если связь между фактом и аргументируемой точкой зрения очевидна;</a:t>
            </a:r>
          </a:p>
          <a:p>
            <a:pPr>
              <a:defRPr/>
            </a:pPr>
            <a:r>
              <a:rPr lang="ru-RU" altLang="ru-RU" sz="1600" dirty="0" smtClean="0"/>
              <a:t>Часть выпускников из-за недостатка знаний </a:t>
            </a:r>
            <a:r>
              <a:rPr lang="ru-RU" altLang="ru-RU" sz="1600" dirty="0" err="1" smtClean="0"/>
              <a:t>фактологии</a:t>
            </a:r>
            <a:r>
              <a:rPr lang="ru-RU" altLang="ru-RU" sz="1600" dirty="0" smtClean="0"/>
              <a:t> и понимания тенденции развития конкретного периода , формулировала ответы описательно или оценочно, недотягивая до аргументации. Например,  приводя аргументы о реакционной политики  Александра I , приводились факты – конституционный проект Новосильцева».</a:t>
            </a:r>
          </a:p>
          <a:p>
            <a:pPr>
              <a:defRPr/>
            </a:pPr>
            <a:r>
              <a:rPr lang="ru-RU" altLang="ru-RU" sz="1600" dirty="0" smtClean="0"/>
              <a:t> Наиболее распространенная ошибка : приводились положения, лишенные опоры на конкретные факты - «непредсказуемость плана действий,»</a:t>
            </a:r>
          </a:p>
          <a:p>
            <a:pPr>
              <a:defRPr/>
            </a:pPr>
            <a:r>
              <a:rPr lang="ru-RU" altLang="ru-RU" sz="1600" dirty="0" smtClean="0"/>
              <a:t>.</a:t>
            </a:r>
          </a:p>
        </p:txBody>
      </p:sp>
      <p:graphicFrame>
        <p:nvGraphicFramePr>
          <p:cNvPr id="3" name="Таблица 2"/>
          <p:cNvGraphicFramePr>
            <a:graphicFrameLocks noGrp="1"/>
          </p:cNvGraphicFramePr>
          <p:nvPr>
            <p:extLst>
              <p:ext uri="{D42A27DB-BD31-4B8C-83A1-F6EECF244321}">
                <p14:modId xmlns:p14="http://schemas.microsoft.com/office/powerpoint/2010/main" val="1965922149"/>
              </p:ext>
            </p:extLst>
          </p:nvPr>
        </p:nvGraphicFramePr>
        <p:xfrm>
          <a:off x="0" y="3973513"/>
          <a:ext cx="9143999" cy="2884487"/>
        </p:xfrm>
        <a:graphic>
          <a:graphicData uri="http://schemas.openxmlformats.org/drawingml/2006/table">
            <a:tbl>
              <a:tblPr firstRow="1" bandRow="1">
                <a:tableStyleId>{5C22544A-7EE6-4342-B048-85BDC9FD1C3A}</a:tableStyleId>
              </a:tblPr>
              <a:tblGrid>
                <a:gridCol w="3047999"/>
                <a:gridCol w="1524000"/>
                <a:gridCol w="1524000"/>
                <a:gridCol w="1524000"/>
                <a:gridCol w="1524000"/>
              </a:tblGrid>
              <a:tr h="581909">
                <a:tc>
                  <a:txBody>
                    <a:bodyPr/>
                    <a:lstStyle/>
                    <a:p>
                      <a:r>
                        <a:rPr lang="ru-RU" altLang="ru-RU" sz="1800" dirty="0" smtClean="0"/>
                        <a:t>Задание 24</a:t>
                      </a:r>
                      <a:endParaRPr lang="ru-RU" sz="1800" dirty="0"/>
                    </a:p>
                  </a:txBody>
                  <a:tcPr marL="91419" marR="91419" marT="45723" marB="45723">
                    <a:solidFill>
                      <a:schemeClr val="accent4"/>
                    </a:solidFill>
                  </a:tcPr>
                </a:tc>
                <a:tc>
                  <a:txBody>
                    <a:bodyPr/>
                    <a:lstStyle/>
                    <a:p>
                      <a:r>
                        <a:rPr lang="ru-RU" sz="1800" dirty="0" smtClean="0"/>
                        <a:t>2016</a:t>
                      </a:r>
                      <a:endParaRPr lang="ru-RU" sz="1800" dirty="0"/>
                    </a:p>
                  </a:txBody>
                  <a:tcPr marL="91419" marR="91419" marT="45723" marB="45723">
                    <a:solidFill>
                      <a:schemeClr val="accent4"/>
                    </a:solidFill>
                  </a:tcPr>
                </a:tc>
                <a:tc>
                  <a:txBody>
                    <a:bodyPr/>
                    <a:lstStyle/>
                    <a:p>
                      <a:r>
                        <a:rPr lang="ru-RU" sz="1800" dirty="0" smtClean="0"/>
                        <a:t>2017</a:t>
                      </a:r>
                      <a:endParaRPr lang="ru-RU" sz="1800" dirty="0"/>
                    </a:p>
                  </a:txBody>
                  <a:tcPr marL="91419" marR="91419" marT="45723" marB="45723">
                    <a:solidFill>
                      <a:schemeClr val="accent4"/>
                    </a:solidFill>
                  </a:tcPr>
                </a:tc>
                <a:tc>
                  <a:txBody>
                    <a:bodyPr/>
                    <a:lstStyle/>
                    <a:p>
                      <a:r>
                        <a:rPr lang="ru-RU" sz="1800" dirty="0" smtClean="0"/>
                        <a:t>2018</a:t>
                      </a:r>
                      <a:endParaRPr lang="ru-RU" sz="1800" dirty="0"/>
                    </a:p>
                  </a:txBody>
                  <a:tcPr marL="91419" marR="91419" marT="45723" marB="45723">
                    <a:solidFill>
                      <a:schemeClr val="accent4"/>
                    </a:solidFill>
                  </a:tcPr>
                </a:tc>
                <a:tc>
                  <a:txBody>
                    <a:bodyPr/>
                    <a:lstStyle/>
                    <a:p>
                      <a:r>
                        <a:rPr lang="ru-RU" sz="1800" dirty="0" smtClean="0"/>
                        <a:t>2019</a:t>
                      </a:r>
                      <a:endParaRPr lang="ru-RU" sz="1800" dirty="0"/>
                    </a:p>
                  </a:txBody>
                  <a:tcPr marL="91419" marR="91419" marT="45723" marB="45723">
                    <a:solidFill>
                      <a:schemeClr val="accent4"/>
                    </a:solidFill>
                  </a:tcPr>
                </a:tc>
              </a:tr>
              <a:tr h="2302578">
                <a:tc>
                  <a:txBody>
                    <a:bodyPr/>
                    <a:lstStyle/>
                    <a:p>
                      <a:r>
                        <a:rPr lang="ru-RU" sz="1800" dirty="0" smtClean="0"/>
                        <a:t>Проверяется умение формулировать собственную позицию по обсуждаемым вопросам, используя для аргументации исторические сведения.</a:t>
                      </a:r>
                      <a:endParaRPr lang="ru-RU" sz="1800" dirty="0"/>
                    </a:p>
                  </a:txBody>
                  <a:tcPr marL="91419" marR="91419" marT="45723" marB="45723">
                    <a:solidFill>
                      <a:schemeClr val="accent4"/>
                    </a:solidFill>
                  </a:tcPr>
                </a:tc>
                <a:tc>
                  <a:txBody>
                    <a:bodyPr/>
                    <a:lstStyle/>
                    <a:p>
                      <a:r>
                        <a:rPr lang="ru-RU" sz="1800" dirty="0" smtClean="0"/>
                        <a:t>17,6</a:t>
                      </a:r>
                      <a:endParaRPr lang="ru-RU" sz="1800" dirty="0"/>
                    </a:p>
                  </a:txBody>
                  <a:tcPr marL="91419" marR="91419" marT="45723" marB="45723">
                    <a:solidFill>
                      <a:schemeClr val="accent4"/>
                    </a:solidFill>
                  </a:tcPr>
                </a:tc>
                <a:tc>
                  <a:txBody>
                    <a:bodyPr/>
                    <a:lstStyle/>
                    <a:p>
                      <a:r>
                        <a:rPr lang="ru-RU" altLang="ru-RU" sz="1800" dirty="0" smtClean="0"/>
                        <a:t>16,7%</a:t>
                      </a:r>
                      <a:endParaRPr lang="ru-RU" sz="1800" dirty="0"/>
                    </a:p>
                  </a:txBody>
                  <a:tcPr marL="91419" marR="91419" marT="45723" marB="45723">
                    <a:solidFill>
                      <a:schemeClr val="accent4"/>
                    </a:solidFill>
                  </a:tcPr>
                </a:tc>
                <a:tc>
                  <a:txBody>
                    <a:bodyPr/>
                    <a:lstStyle/>
                    <a:p>
                      <a:r>
                        <a:rPr lang="ru-RU" sz="1800" dirty="0" smtClean="0"/>
                        <a:t>11,6%</a:t>
                      </a:r>
                      <a:endParaRPr lang="ru-RU" sz="1800" dirty="0"/>
                    </a:p>
                  </a:txBody>
                  <a:tcPr marL="91419" marR="91419" marT="45723" marB="45723">
                    <a:solidFill>
                      <a:schemeClr val="accent4"/>
                    </a:solidFill>
                  </a:tcPr>
                </a:tc>
                <a:tc>
                  <a:txBody>
                    <a:bodyPr/>
                    <a:lstStyle/>
                    <a:p>
                      <a:r>
                        <a:rPr lang="ru-RU" sz="1800" dirty="0" smtClean="0"/>
                        <a:t>15,9%</a:t>
                      </a:r>
                      <a:endParaRPr lang="ru-RU" sz="1800" dirty="0"/>
                    </a:p>
                  </a:txBody>
                  <a:tcPr marL="91419" marR="91419" marT="45723" marB="45723">
                    <a:solidFill>
                      <a:schemeClr val="accent4"/>
                    </a:solidFill>
                  </a:tcPr>
                </a:tc>
              </a:tr>
            </a:tbl>
          </a:graphicData>
        </a:graphic>
      </p:graphicFrame>
    </p:spTree>
    <p:extLst>
      <p:ext uri="{BB962C8B-B14F-4D97-AF65-F5344CB8AC3E}">
        <p14:creationId xmlns:p14="http://schemas.microsoft.com/office/powerpoint/2010/main" val="36840001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908" y="151990"/>
            <a:ext cx="8768861" cy="998742"/>
          </a:xfrm>
        </p:spPr>
        <p:txBody>
          <a:bodyPr>
            <a:normAutofit fontScale="90000"/>
          </a:bodyPr>
          <a:lstStyle/>
          <a:p>
            <a:r>
              <a:rPr lang="ru-RU" b="1" dirty="0">
                <a:solidFill>
                  <a:srgbClr val="C00000"/>
                </a:solidFill>
              </a:rPr>
              <a:t>Анализ результатов выполнения</a:t>
            </a:r>
            <a:br>
              <a:rPr lang="ru-RU" b="1" dirty="0">
                <a:solidFill>
                  <a:srgbClr val="C00000"/>
                </a:solidFill>
              </a:rPr>
            </a:br>
            <a:r>
              <a:rPr lang="ru-RU" b="1" dirty="0">
                <a:solidFill>
                  <a:srgbClr val="C00000"/>
                </a:solidFill>
              </a:rPr>
              <a:t>отдельных заданий </a:t>
            </a:r>
            <a:r>
              <a:rPr lang="ru-RU" b="1" dirty="0" smtClean="0">
                <a:solidFill>
                  <a:srgbClr val="C00000"/>
                </a:solidFill>
              </a:rPr>
              <a:t>2 части</a:t>
            </a:r>
            <a:endParaRPr lang="ru-RU" b="1" dirty="0">
              <a:solidFill>
                <a:srgbClr val="C00000"/>
              </a:solidFill>
            </a:endParaRPr>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0677" y="5476154"/>
            <a:ext cx="5033152" cy="1297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Прямоугольник 2"/>
          <p:cNvSpPr/>
          <p:nvPr/>
        </p:nvSpPr>
        <p:spPr>
          <a:xfrm>
            <a:off x="82062" y="1212064"/>
            <a:ext cx="9061938" cy="4708981"/>
          </a:xfrm>
          <a:prstGeom prst="rect">
            <a:avLst/>
          </a:prstGeom>
        </p:spPr>
        <p:txBody>
          <a:bodyPr wrap="square">
            <a:spAutoFit/>
          </a:bodyPr>
          <a:lstStyle/>
          <a:p>
            <a:r>
              <a:rPr lang="ru-RU" sz="2000" dirty="0" smtClean="0"/>
              <a:t>Так</a:t>
            </a:r>
            <a:r>
              <a:rPr lang="ru-RU" sz="2000" dirty="0"/>
              <a:t>, аргументацией не считалось только приведение факта, необходимо было интерпретировать данный факт сообразно выдвинутому тезису. Например,  приводя аргументы о том, </a:t>
            </a:r>
            <a:r>
              <a:rPr lang="ru-RU" sz="2000" dirty="0" smtClean="0"/>
              <a:t>что </a:t>
            </a:r>
            <a:r>
              <a:rPr lang="ru-RU" sz="2000" b="1" dirty="0" smtClean="0"/>
              <a:t>«создание военных поселений в первой четверти XIX в. могло стать одним из эффективных способов решения экономических и социальных проблем страны»</a:t>
            </a:r>
            <a:r>
              <a:rPr lang="ru-RU" sz="2000" dirty="0" smtClean="0"/>
              <a:t> </a:t>
            </a:r>
            <a:r>
              <a:rPr lang="ru-RU" sz="2000" dirty="0"/>
              <a:t>без соответствующего суждения, например, </a:t>
            </a:r>
            <a:r>
              <a:rPr lang="ru-RU" sz="2000" b="1" i="1" dirty="0">
                <a:solidFill>
                  <a:schemeClr val="accent5">
                    <a:lumMod val="75000"/>
                  </a:schemeClr>
                </a:solidFill>
              </a:rPr>
              <a:t>«были бунты крестьян». </a:t>
            </a:r>
            <a:endParaRPr lang="ru-RU" sz="2000" b="1" i="1" dirty="0" smtClean="0">
              <a:solidFill>
                <a:schemeClr val="accent5">
                  <a:lumMod val="75000"/>
                </a:schemeClr>
              </a:solidFill>
            </a:endParaRPr>
          </a:p>
          <a:p>
            <a:r>
              <a:rPr lang="ru-RU" sz="2000" dirty="0" smtClean="0"/>
              <a:t>Имеют </a:t>
            </a:r>
            <a:r>
              <a:rPr lang="ru-RU" sz="2000" dirty="0"/>
              <a:t>место случаи перефразирования, передачи смысла точки зрения (это требуется при  написании эссе по обществознанию), без аргументации, таким образом, имеет место перенос требований заданий разных экзаменов. Наиболее распространенной была ошибка следующего содержания: приводились положения, лишенные опоры на конкретные факты. Например, положение </a:t>
            </a:r>
            <a:r>
              <a:rPr lang="ru-RU" sz="2000" b="1" i="1" dirty="0">
                <a:solidFill>
                  <a:schemeClr val="accent5">
                    <a:lumMod val="75000"/>
                  </a:schemeClr>
                </a:solidFill>
              </a:rPr>
              <a:t>«благодаря этим поселениям армия стала более организованной и дисциплинированной» </a:t>
            </a:r>
            <a:r>
              <a:rPr lang="ru-RU" sz="2000" dirty="0"/>
              <a:t>или </a:t>
            </a:r>
            <a:r>
              <a:rPr lang="ru-RU" sz="2000" b="1" i="1" dirty="0">
                <a:solidFill>
                  <a:schemeClr val="accent5">
                    <a:lumMod val="75000"/>
                  </a:schemeClr>
                </a:solidFill>
              </a:rPr>
              <a:t>«крестьянам стало жить плохо» </a:t>
            </a:r>
            <a:r>
              <a:rPr lang="ru-RU" sz="2000" dirty="0"/>
              <a:t>не будет принято, так как в нем отсутствует опора на конкретные факты, суждения общего порядка.</a:t>
            </a:r>
          </a:p>
        </p:txBody>
      </p:sp>
    </p:spTree>
    <p:extLst>
      <p:ext uri="{BB962C8B-B14F-4D97-AF65-F5344CB8AC3E}">
        <p14:creationId xmlns:p14="http://schemas.microsoft.com/office/powerpoint/2010/main" val="12938684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908050"/>
          </a:xfrm>
        </p:spPr>
        <p:txBody>
          <a:bodyPr/>
          <a:lstStyle/>
          <a:p>
            <a:pPr>
              <a:defRPr/>
            </a:pPr>
            <a:r>
              <a:rPr lang="ru-RU" dirty="0" smtClean="0"/>
              <a:t>Задание 25</a:t>
            </a:r>
            <a:endParaRPr lang="ru-RU" dirty="0"/>
          </a:p>
        </p:txBody>
      </p:sp>
      <p:sp>
        <p:nvSpPr>
          <p:cNvPr id="29699" name="Объект 2"/>
          <p:cNvSpPr>
            <a:spLocks noGrp="1"/>
          </p:cNvSpPr>
          <p:nvPr>
            <p:ph idx="1"/>
          </p:nvPr>
        </p:nvSpPr>
        <p:spPr>
          <a:xfrm>
            <a:off x="457200" y="1600200"/>
            <a:ext cx="8578850" cy="4525963"/>
          </a:xfrm>
        </p:spPr>
        <p:txBody>
          <a:bodyPr/>
          <a:lstStyle/>
          <a:p>
            <a:r>
              <a:rPr lang="ru-RU" altLang="ru-RU" smtClean="0"/>
              <a:t>Предполагает написание исторического сочинения по одному из трёх предложенных периодов истории России по выбору выпускника. Формулировка этого задания включает в себя указание всех требований, которые предъявляются к историческому сочинению, включённому в Единый государственный экзамен по истории. </a:t>
            </a:r>
          </a:p>
        </p:txBody>
      </p:sp>
      <p:sp>
        <p:nvSpPr>
          <p:cNvPr id="5" name="Прямоугольник 4"/>
          <p:cNvSpPr/>
          <p:nvPr/>
        </p:nvSpPr>
        <p:spPr>
          <a:xfrm>
            <a:off x="107950" y="981075"/>
            <a:ext cx="9036050" cy="5876925"/>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defRPr/>
            </a:pPr>
            <a:r>
              <a:rPr lang="ru-RU" sz="2000" dirty="0"/>
              <a:t>Выпускнику предлагается написать сочинение, в котором необходимо: </a:t>
            </a:r>
          </a:p>
          <a:p>
            <a:pPr>
              <a:defRPr/>
            </a:pPr>
            <a:r>
              <a:rPr lang="ru-RU" sz="2000" dirty="0"/>
              <a:t>– указать не менее двух событий (явлений, процессов), относящихся к выбранному периоду истории; </a:t>
            </a:r>
            <a:r>
              <a:rPr lang="ru-RU" sz="2000" dirty="0" smtClean="0"/>
              <a:t>(Б)</a:t>
            </a:r>
            <a:endParaRPr lang="ru-RU" sz="2000" dirty="0"/>
          </a:p>
          <a:p>
            <a:pPr>
              <a:defRPr/>
            </a:pPr>
            <a:r>
              <a:rPr lang="ru-RU" sz="2000" dirty="0"/>
              <a:t>– назвать две исторические личности, деятельность которых связана</a:t>
            </a:r>
          </a:p>
          <a:p>
            <a:pPr>
              <a:defRPr/>
            </a:pPr>
            <a:r>
              <a:rPr lang="ru-RU" sz="2000" dirty="0"/>
              <a:t>с указанными событиями (явлениями, процессами), и, используя знание исторических фактов, охарактеризовать роль названных личностей в этих событиях (явлениях, процессах); </a:t>
            </a:r>
            <a:r>
              <a:rPr lang="ru-RU" sz="2000" dirty="0" smtClean="0"/>
              <a:t>(В)</a:t>
            </a:r>
            <a:endParaRPr lang="ru-RU" sz="2000" dirty="0"/>
          </a:p>
          <a:p>
            <a:pPr>
              <a:defRPr/>
            </a:pPr>
            <a:r>
              <a:rPr lang="ru-RU" sz="2000" dirty="0"/>
              <a:t>– указать не менее двух причинно-следственных связей, существовавших между событиями (явлениями, процессами) в рамках данного периода истории. </a:t>
            </a:r>
            <a:r>
              <a:rPr lang="ru-RU" sz="2000" dirty="0" smtClean="0"/>
              <a:t>(П)</a:t>
            </a:r>
            <a:endParaRPr lang="ru-RU" sz="2000" dirty="0"/>
          </a:p>
          <a:p>
            <a:pPr>
              <a:defRPr/>
            </a:pPr>
            <a:r>
              <a:rPr lang="ru-RU" sz="2000" dirty="0"/>
              <a:t>– используя знание исторических фактов и (или) мнений историков, дайте одну оценку значения данного периода для истории России; </a:t>
            </a:r>
            <a:r>
              <a:rPr lang="ru-RU" sz="2000" dirty="0" smtClean="0"/>
              <a:t>(В)</a:t>
            </a:r>
            <a:endParaRPr lang="ru-RU" sz="2000" dirty="0"/>
          </a:p>
          <a:p>
            <a:pPr>
              <a:defRPr/>
            </a:pPr>
            <a:r>
              <a:rPr lang="ru-RU" sz="2000" dirty="0"/>
              <a:t>– в ходе изложения использовать исторические термины, понятия, относящиеся к данному периоду</a:t>
            </a:r>
            <a:r>
              <a:rPr lang="ru-RU" sz="2000" dirty="0" smtClean="0"/>
              <a:t>;(Б)</a:t>
            </a:r>
            <a:endParaRPr lang="ru-RU" sz="2000" dirty="0"/>
          </a:p>
          <a:p>
            <a:pPr>
              <a:defRPr/>
            </a:pPr>
            <a:r>
              <a:rPr lang="ru-RU" sz="2000" dirty="0"/>
              <a:t>– стараться не допускать фактических ошибок;</a:t>
            </a:r>
          </a:p>
          <a:p>
            <a:pPr>
              <a:defRPr/>
            </a:pPr>
            <a:r>
              <a:rPr lang="ru-RU" sz="2000" dirty="0"/>
              <a:t>– написать ответ в форме последовательного, связного изложения материала</a:t>
            </a:r>
            <a:r>
              <a:rPr lang="ru-RU" sz="2000" dirty="0" smtClean="0"/>
              <a:t>.(Б)</a:t>
            </a:r>
            <a:endParaRPr lang="ru-RU" sz="2000" dirty="0"/>
          </a:p>
          <a:p>
            <a:pPr>
              <a:defRPr/>
            </a:pPr>
            <a:r>
              <a:rPr lang="ru-RU" sz="2000" dirty="0"/>
              <a:t>Выпускники вправе самостоятельно выбрать композицию (структуру) сочинения.</a:t>
            </a:r>
          </a:p>
        </p:txBody>
      </p:sp>
    </p:spTree>
    <p:extLst>
      <p:ext uri="{BB962C8B-B14F-4D97-AF65-F5344CB8AC3E}">
        <p14:creationId xmlns:p14="http://schemas.microsoft.com/office/powerpoint/2010/main" val="16825826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33754"/>
            <a:ext cx="8686800" cy="620713"/>
          </a:xfrm>
        </p:spPr>
        <p:txBody>
          <a:bodyPr>
            <a:normAutofit fontScale="90000"/>
          </a:bodyPr>
          <a:lstStyle/>
          <a:p>
            <a:pPr>
              <a:defRPr/>
            </a:pPr>
            <a:r>
              <a:rPr lang="ru-RU" sz="3200" b="1" dirty="0">
                <a:solidFill>
                  <a:srgbClr val="C00000"/>
                </a:solidFill>
              </a:rPr>
              <a:t>Анализ результатов выполнения</a:t>
            </a:r>
            <a:br>
              <a:rPr lang="ru-RU" sz="3200" b="1" dirty="0">
                <a:solidFill>
                  <a:srgbClr val="C00000"/>
                </a:solidFill>
              </a:rPr>
            </a:br>
            <a:r>
              <a:rPr lang="ru-RU" sz="3200" b="1" dirty="0">
                <a:solidFill>
                  <a:srgbClr val="C00000"/>
                </a:solidFill>
              </a:rPr>
              <a:t>отдельных заданий 2 части</a:t>
            </a:r>
          </a:p>
        </p:txBody>
      </p:sp>
      <p:sp>
        <p:nvSpPr>
          <p:cNvPr id="30723" name="Объект 4"/>
          <p:cNvSpPr>
            <a:spLocks noGrp="1"/>
          </p:cNvSpPr>
          <p:nvPr>
            <p:ph idx="1"/>
          </p:nvPr>
        </p:nvSpPr>
        <p:spPr>
          <a:xfrm>
            <a:off x="-12700" y="549275"/>
            <a:ext cx="9156700" cy="935038"/>
          </a:xfrm>
        </p:spPr>
        <p:txBody>
          <a:bodyPr/>
          <a:lstStyle/>
          <a:p>
            <a:pPr marL="0" indent="0">
              <a:buNone/>
            </a:pPr>
            <a:endParaRPr lang="ru-RU" altLang="ru-RU" sz="1600" dirty="0" smtClean="0"/>
          </a:p>
        </p:txBody>
      </p:sp>
      <p:graphicFrame>
        <p:nvGraphicFramePr>
          <p:cNvPr id="3" name="Таблица 2"/>
          <p:cNvGraphicFramePr>
            <a:graphicFrameLocks noGrp="1"/>
          </p:cNvGraphicFramePr>
          <p:nvPr>
            <p:extLst>
              <p:ext uri="{D42A27DB-BD31-4B8C-83A1-F6EECF244321}">
                <p14:modId xmlns:p14="http://schemas.microsoft.com/office/powerpoint/2010/main" val="1350837068"/>
              </p:ext>
            </p:extLst>
          </p:nvPr>
        </p:nvGraphicFramePr>
        <p:xfrm>
          <a:off x="107951" y="1312985"/>
          <a:ext cx="9036049" cy="4020290"/>
        </p:xfrm>
        <a:graphic>
          <a:graphicData uri="http://schemas.openxmlformats.org/drawingml/2006/table">
            <a:tbl>
              <a:tblPr firstRow="1" bandRow="1">
                <a:tableStyleId>{5C22544A-7EE6-4342-B048-85BDC9FD1C3A}</a:tableStyleId>
              </a:tblPr>
              <a:tblGrid>
                <a:gridCol w="3456384"/>
                <a:gridCol w="1043385"/>
                <a:gridCol w="684807"/>
                <a:gridCol w="3851473"/>
              </a:tblGrid>
              <a:tr h="454040">
                <a:tc>
                  <a:txBody>
                    <a:bodyPr/>
                    <a:lstStyle/>
                    <a:p>
                      <a:r>
                        <a:rPr lang="ru-RU" altLang="ru-RU" sz="1800" dirty="0" smtClean="0"/>
                        <a:t>Задание 25</a:t>
                      </a:r>
                      <a:endParaRPr lang="ru-RU" sz="1800" dirty="0"/>
                    </a:p>
                  </a:txBody>
                  <a:tcPr marL="91415" marR="91415" marT="45735" marB="45735">
                    <a:solidFill>
                      <a:schemeClr val="accent4"/>
                    </a:solidFill>
                  </a:tcPr>
                </a:tc>
                <a:tc>
                  <a:txBody>
                    <a:bodyPr/>
                    <a:lstStyle/>
                    <a:p>
                      <a:r>
                        <a:rPr lang="ru-RU" sz="1800" dirty="0" smtClean="0"/>
                        <a:t>2017</a:t>
                      </a:r>
                      <a:endParaRPr lang="ru-RU" sz="1800" dirty="0"/>
                    </a:p>
                  </a:txBody>
                  <a:tcPr marL="91415" marR="91415" marT="45735" marB="45735">
                    <a:solidFill>
                      <a:schemeClr val="accent4"/>
                    </a:solidFill>
                  </a:tcPr>
                </a:tc>
                <a:tc>
                  <a:txBody>
                    <a:bodyPr/>
                    <a:lstStyle/>
                    <a:p>
                      <a:r>
                        <a:rPr lang="ru-RU" sz="1800" dirty="0" smtClean="0"/>
                        <a:t>2018</a:t>
                      </a:r>
                      <a:endParaRPr lang="ru-RU" sz="1800" dirty="0"/>
                    </a:p>
                  </a:txBody>
                  <a:tcPr marL="91415" marR="91415" marT="45735" marB="45735">
                    <a:solidFill>
                      <a:schemeClr val="accent4"/>
                    </a:solidFill>
                  </a:tcPr>
                </a:tc>
                <a:tc>
                  <a:txBody>
                    <a:bodyPr/>
                    <a:lstStyle/>
                    <a:p>
                      <a:r>
                        <a:rPr lang="ru-RU" sz="1800" dirty="0" smtClean="0"/>
                        <a:t>2019</a:t>
                      </a:r>
                      <a:endParaRPr lang="ru-RU" sz="1800" dirty="0"/>
                    </a:p>
                  </a:txBody>
                  <a:tcPr marL="91415" marR="91415" marT="45735" marB="45735">
                    <a:solidFill>
                      <a:schemeClr val="accent4"/>
                    </a:solidFill>
                  </a:tcPr>
                </a:tc>
              </a:tr>
              <a:tr h="4572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2400" dirty="0" smtClean="0"/>
                        <a:t>К 1. Базовый уровень</a:t>
                      </a:r>
                    </a:p>
                    <a:p>
                      <a:r>
                        <a:rPr lang="ru-RU" sz="2400" dirty="0" smtClean="0"/>
                        <a:t>Знание фактов . </a:t>
                      </a:r>
                      <a:endParaRPr lang="ru-RU" sz="2400" dirty="0"/>
                    </a:p>
                  </a:txBody>
                  <a:tcPr marL="91415" marR="91415" marT="45735" marB="45735">
                    <a:solidFill>
                      <a:schemeClr val="accent4">
                        <a:lumMod val="20000"/>
                        <a:lumOff val="80000"/>
                      </a:schemeClr>
                    </a:solidFill>
                  </a:tcPr>
                </a:tc>
                <a:tc>
                  <a:txBody>
                    <a:bodyPr/>
                    <a:lstStyle/>
                    <a:p>
                      <a:r>
                        <a:rPr lang="ru-RU" sz="1800" dirty="0" smtClean="0"/>
                        <a:t>85, 6</a:t>
                      </a:r>
                      <a:endParaRPr lang="ru-RU" sz="1800" dirty="0"/>
                    </a:p>
                  </a:txBody>
                  <a:tcPr marL="91415" marR="91415" marT="45735" marB="45735">
                    <a:solidFill>
                      <a:schemeClr val="accent4">
                        <a:lumMod val="20000"/>
                        <a:lumOff val="80000"/>
                      </a:schemeClr>
                    </a:solidFill>
                  </a:tcPr>
                </a:tc>
                <a:tc>
                  <a:txBody>
                    <a:bodyPr/>
                    <a:lstStyle/>
                    <a:p>
                      <a:r>
                        <a:rPr lang="ru-RU" sz="1800" dirty="0" smtClean="0">
                          <a:solidFill>
                            <a:schemeClr val="tx1"/>
                          </a:solidFill>
                        </a:rPr>
                        <a:t>86,5</a:t>
                      </a:r>
                    </a:p>
                  </a:txBody>
                  <a:tcPr marL="91415" marR="91415" marT="45735" marB="45735">
                    <a:solidFill>
                      <a:schemeClr val="accent4">
                        <a:lumMod val="20000"/>
                        <a:lumOff val="80000"/>
                      </a:schemeClr>
                    </a:solidFill>
                  </a:tcPr>
                </a:tc>
                <a:tc>
                  <a:txBody>
                    <a:bodyPr/>
                    <a:lstStyle/>
                    <a:p>
                      <a:r>
                        <a:rPr lang="ru-RU" sz="1800" b="1" kern="1200" dirty="0" smtClean="0">
                          <a:solidFill>
                            <a:srgbClr val="00B050"/>
                          </a:solidFill>
                          <a:effectLst/>
                          <a:latin typeface="+mn-lt"/>
                          <a:ea typeface="+mn-ea"/>
                          <a:cs typeface="+mn-cs"/>
                        </a:rPr>
                        <a:t>84,1%</a:t>
                      </a:r>
                      <a:endParaRPr lang="ru-RU" sz="1200" b="1" dirty="0">
                        <a:solidFill>
                          <a:srgbClr val="00B050"/>
                        </a:solidFill>
                      </a:endParaRPr>
                    </a:p>
                  </a:txBody>
                  <a:tcPr marL="91415" marR="91415" marT="45735" marB="45735">
                    <a:solidFill>
                      <a:schemeClr val="accent4">
                        <a:lumMod val="20000"/>
                        <a:lumOff val="80000"/>
                      </a:schemeClr>
                    </a:solidFill>
                  </a:tcPr>
                </a:tc>
              </a:tr>
              <a:tr h="457254">
                <a:tc>
                  <a:txBody>
                    <a:bodyPr/>
                    <a:lstStyle/>
                    <a:p>
                      <a:r>
                        <a:rPr lang="ru-RU" sz="2400" dirty="0" smtClean="0"/>
                        <a:t>К</a:t>
                      </a:r>
                      <a:r>
                        <a:rPr lang="ru-RU" sz="2400" baseline="0" dirty="0" smtClean="0"/>
                        <a:t> 5 Базовый уровень Знание и использование терминов</a:t>
                      </a:r>
                      <a:endParaRPr lang="ru-RU" sz="2400" dirty="0"/>
                    </a:p>
                  </a:txBody>
                  <a:tcPr marL="91415" marR="91415" marT="45735" marB="45735">
                    <a:solidFill>
                      <a:schemeClr val="accent4">
                        <a:lumMod val="20000"/>
                        <a:lumOff val="80000"/>
                      </a:schemeClr>
                    </a:solidFill>
                  </a:tcPr>
                </a:tc>
                <a:tc>
                  <a:txBody>
                    <a:bodyPr/>
                    <a:lstStyle/>
                    <a:p>
                      <a:r>
                        <a:rPr lang="ru-RU" sz="1800" dirty="0" smtClean="0"/>
                        <a:t>85,1</a:t>
                      </a:r>
                      <a:endParaRPr lang="ru-RU" sz="1800" dirty="0"/>
                    </a:p>
                  </a:txBody>
                  <a:tcPr marL="91415" marR="91415" marT="45735" marB="45735">
                    <a:solidFill>
                      <a:schemeClr val="accent4">
                        <a:lumMod val="20000"/>
                        <a:lumOff val="80000"/>
                      </a:schemeClr>
                    </a:solidFill>
                  </a:tcPr>
                </a:tc>
                <a:tc>
                  <a:txBody>
                    <a:bodyPr/>
                    <a:lstStyle/>
                    <a:p>
                      <a:r>
                        <a:rPr lang="ru-RU" sz="1800" dirty="0" smtClean="0"/>
                        <a:t>85,0</a:t>
                      </a:r>
                    </a:p>
                  </a:txBody>
                  <a:tcPr marL="91415" marR="91415" marT="45735" marB="45735">
                    <a:solidFill>
                      <a:schemeClr val="accent4">
                        <a:lumMod val="20000"/>
                        <a:lumOff val="80000"/>
                      </a:schemeClr>
                    </a:solidFill>
                  </a:tcPr>
                </a:tc>
                <a:tc>
                  <a:txBody>
                    <a:bodyPr/>
                    <a:lstStyle/>
                    <a:p>
                      <a:r>
                        <a:rPr lang="ru-RU" sz="1800" b="1" kern="1200" dirty="0" smtClean="0">
                          <a:solidFill>
                            <a:srgbClr val="00B050"/>
                          </a:solidFill>
                          <a:effectLst/>
                          <a:latin typeface="+mn-lt"/>
                          <a:ea typeface="+mn-ea"/>
                          <a:cs typeface="+mn-cs"/>
                        </a:rPr>
                        <a:t>84,7%</a:t>
                      </a:r>
                      <a:endParaRPr lang="ru-RU" sz="1200" b="1" dirty="0">
                        <a:solidFill>
                          <a:srgbClr val="00B050"/>
                        </a:solidFill>
                      </a:endParaRPr>
                    </a:p>
                  </a:txBody>
                  <a:tcPr marL="91415" marR="91415" marT="45735" marB="45735">
                    <a:solidFill>
                      <a:schemeClr val="accent4">
                        <a:lumMod val="20000"/>
                        <a:lumOff val="80000"/>
                      </a:schemeClr>
                    </a:solidFill>
                  </a:tcPr>
                </a:tc>
              </a:tr>
              <a:tr h="457254">
                <a:tc>
                  <a:txBody>
                    <a:bodyPr/>
                    <a:lstStyle/>
                    <a:p>
                      <a:r>
                        <a:rPr lang="ru-RU" sz="2400" dirty="0" smtClean="0"/>
                        <a:t>К 7. Базовый уровень . умение последовательно излагать свои мысли  </a:t>
                      </a:r>
                      <a:endParaRPr lang="ru-RU" sz="2400" dirty="0"/>
                    </a:p>
                  </a:txBody>
                  <a:tcPr marL="91415" marR="91415" marT="45735" marB="45735">
                    <a:solidFill>
                      <a:schemeClr val="accent4">
                        <a:lumMod val="20000"/>
                        <a:lumOff val="80000"/>
                      </a:schemeClr>
                    </a:solidFill>
                  </a:tcPr>
                </a:tc>
                <a:tc>
                  <a:txBody>
                    <a:bodyPr/>
                    <a:lstStyle/>
                    <a:p>
                      <a:r>
                        <a:rPr lang="ru-RU" sz="1800" dirty="0" smtClean="0"/>
                        <a:t>54,3</a:t>
                      </a:r>
                      <a:endParaRPr lang="ru-RU" sz="1800" dirty="0"/>
                    </a:p>
                  </a:txBody>
                  <a:tcPr marL="91415" marR="91415" marT="45735" marB="45735">
                    <a:solidFill>
                      <a:schemeClr val="accent4">
                        <a:lumMod val="20000"/>
                        <a:lumOff val="80000"/>
                      </a:schemeClr>
                    </a:solidFill>
                  </a:tcPr>
                </a:tc>
                <a:tc>
                  <a:txBody>
                    <a:bodyPr/>
                    <a:lstStyle/>
                    <a:p>
                      <a:r>
                        <a:rPr lang="ru-RU" sz="1800" dirty="0" smtClean="0"/>
                        <a:t>55,3</a:t>
                      </a:r>
                      <a:endParaRPr lang="ru-RU" sz="1800" dirty="0"/>
                    </a:p>
                  </a:txBody>
                  <a:tcPr marL="91415" marR="91415" marT="45735" marB="45735">
                    <a:solidFill>
                      <a:schemeClr val="accent4">
                        <a:lumMod val="20000"/>
                        <a:lumOff val="80000"/>
                      </a:schemeClr>
                    </a:solidFill>
                  </a:tcPr>
                </a:tc>
                <a:tc>
                  <a:txBody>
                    <a:bodyPr/>
                    <a:lstStyle/>
                    <a:p>
                      <a:r>
                        <a:rPr lang="ru-RU" sz="1800" b="1" kern="1200" dirty="0" smtClean="0">
                          <a:solidFill>
                            <a:srgbClr val="00B050"/>
                          </a:solidFill>
                          <a:effectLst/>
                          <a:latin typeface="+mn-lt"/>
                          <a:ea typeface="+mn-ea"/>
                          <a:cs typeface="+mn-cs"/>
                        </a:rPr>
                        <a:t>36,5%</a:t>
                      </a:r>
                    </a:p>
                    <a:p>
                      <a:r>
                        <a:rPr lang="ru-RU" sz="1800" b="1" kern="1200" dirty="0" smtClean="0">
                          <a:solidFill>
                            <a:srgbClr val="00B050"/>
                          </a:solidFill>
                          <a:effectLst/>
                          <a:latin typeface="+mn-lt"/>
                          <a:ea typeface="+mn-ea"/>
                          <a:cs typeface="+mn-cs"/>
                        </a:rPr>
                        <a:t>(Оценивается при условии получения не менее 4-х баллов за К1-К4)</a:t>
                      </a:r>
                      <a:endParaRPr lang="ru-RU" sz="1200" b="1" dirty="0">
                        <a:solidFill>
                          <a:srgbClr val="00B050"/>
                        </a:solidFill>
                      </a:endParaRPr>
                    </a:p>
                  </a:txBody>
                  <a:tcPr marL="91415" marR="91415" marT="45735" marB="45735">
                    <a:solidFill>
                      <a:schemeClr val="accent4">
                        <a:lumMod val="20000"/>
                        <a:lumOff val="80000"/>
                      </a:schemeClr>
                    </a:solidFill>
                  </a:tcPr>
                </a:tc>
              </a:tr>
            </a:tbl>
          </a:graphicData>
        </a:graphic>
      </p:graphicFrame>
    </p:spTree>
    <p:extLst>
      <p:ext uri="{BB962C8B-B14F-4D97-AF65-F5344CB8AC3E}">
        <p14:creationId xmlns:p14="http://schemas.microsoft.com/office/powerpoint/2010/main" val="1656252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435975" cy="620713"/>
          </a:xfrm>
        </p:spPr>
        <p:txBody>
          <a:bodyPr/>
          <a:lstStyle/>
          <a:p>
            <a:pPr>
              <a:defRPr/>
            </a:pPr>
            <a:endParaRPr lang="ru-RU" sz="3200" dirty="0"/>
          </a:p>
        </p:txBody>
      </p:sp>
      <p:sp>
        <p:nvSpPr>
          <p:cNvPr id="30723" name="Объект 4"/>
          <p:cNvSpPr>
            <a:spLocks noGrp="1"/>
          </p:cNvSpPr>
          <p:nvPr>
            <p:ph idx="1"/>
          </p:nvPr>
        </p:nvSpPr>
        <p:spPr>
          <a:xfrm>
            <a:off x="-12700" y="549275"/>
            <a:ext cx="9156700" cy="935038"/>
          </a:xfrm>
        </p:spPr>
        <p:txBody>
          <a:bodyPr/>
          <a:lstStyle/>
          <a:p>
            <a:r>
              <a:rPr lang="ru-RU" altLang="ru-RU" sz="1600" smtClean="0"/>
              <a:t>.</a:t>
            </a:r>
          </a:p>
        </p:txBody>
      </p:sp>
      <p:graphicFrame>
        <p:nvGraphicFramePr>
          <p:cNvPr id="3" name="Таблица 2"/>
          <p:cNvGraphicFramePr>
            <a:graphicFrameLocks noGrp="1"/>
          </p:cNvGraphicFramePr>
          <p:nvPr>
            <p:extLst>
              <p:ext uri="{D42A27DB-BD31-4B8C-83A1-F6EECF244321}">
                <p14:modId xmlns:p14="http://schemas.microsoft.com/office/powerpoint/2010/main" val="3151272199"/>
              </p:ext>
            </p:extLst>
          </p:nvPr>
        </p:nvGraphicFramePr>
        <p:xfrm>
          <a:off x="107952" y="175847"/>
          <a:ext cx="9036048" cy="6428336"/>
        </p:xfrm>
        <a:graphic>
          <a:graphicData uri="http://schemas.openxmlformats.org/drawingml/2006/table">
            <a:tbl>
              <a:tblPr firstRow="1" bandRow="1">
                <a:tableStyleId>{5C22544A-7EE6-4342-B048-85BDC9FD1C3A}</a:tableStyleId>
              </a:tblPr>
              <a:tblGrid>
                <a:gridCol w="2874596"/>
                <a:gridCol w="679939"/>
                <a:gridCol w="691661"/>
                <a:gridCol w="820616"/>
                <a:gridCol w="3969236"/>
              </a:tblGrid>
              <a:tr h="454040">
                <a:tc>
                  <a:txBody>
                    <a:bodyPr/>
                    <a:lstStyle/>
                    <a:p>
                      <a:r>
                        <a:rPr lang="ru-RU" altLang="ru-RU" sz="1800" dirty="0" smtClean="0"/>
                        <a:t>Задание 25</a:t>
                      </a:r>
                      <a:endParaRPr lang="ru-RU" sz="1800" dirty="0"/>
                    </a:p>
                  </a:txBody>
                  <a:tcPr marL="91415" marR="91415" marT="45735" marB="45735">
                    <a:solidFill>
                      <a:schemeClr val="accent4"/>
                    </a:solidFill>
                  </a:tcPr>
                </a:tc>
                <a:tc>
                  <a:txBody>
                    <a:bodyPr/>
                    <a:lstStyle/>
                    <a:p>
                      <a:r>
                        <a:rPr lang="ru-RU" sz="1800" dirty="0" smtClean="0"/>
                        <a:t>2017</a:t>
                      </a:r>
                      <a:endParaRPr lang="ru-RU" sz="1800" dirty="0"/>
                    </a:p>
                  </a:txBody>
                  <a:tcPr marL="91415" marR="91415" marT="45735" marB="45735">
                    <a:solidFill>
                      <a:schemeClr val="accent4"/>
                    </a:solidFill>
                  </a:tcPr>
                </a:tc>
                <a:tc>
                  <a:txBody>
                    <a:bodyPr/>
                    <a:lstStyle/>
                    <a:p>
                      <a:r>
                        <a:rPr lang="ru-RU" sz="1800" dirty="0" smtClean="0"/>
                        <a:t>2018</a:t>
                      </a:r>
                      <a:endParaRPr lang="ru-RU" sz="1800" dirty="0"/>
                    </a:p>
                  </a:txBody>
                  <a:tcPr marL="91415" marR="91415" marT="45735" marB="45735">
                    <a:solidFill>
                      <a:schemeClr val="accent4"/>
                    </a:solidFill>
                  </a:tcPr>
                </a:tc>
                <a:tc>
                  <a:txBody>
                    <a:bodyPr/>
                    <a:lstStyle/>
                    <a:p>
                      <a:r>
                        <a:rPr lang="ru-RU" sz="1800" dirty="0" smtClean="0"/>
                        <a:t>2019</a:t>
                      </a:r>
                      <a:endParaRPr lang="ru-RU" sz="1800" dirty="0"/>
                    </a:p>
                  </a:txBody>
                  <a:tcPr marL="91415" marR="91415" marT="45735" marB="45735">
                    <a:solidFill>
                      <a:schemeClr val="accent4"/>
                    </a:solidFill>
                  </a:tcPr>
                </a:tc>
                <a:tc>
                  <a:txBody>
                    <a:bodyPr/>
                    <a:lstStyle/>
                    <a:p>
                      <a:r>
                        <a:rPr lang="ru-RU" sz="1800" dirty="0" smtClean="0"/>
                        <a:t>Примечание</a:t>
                      </a:r>
                      <a:endParaRPr lang="ru-RU" sz="1800" dirty="0"/>
                    </a:p>
                  </a:txBody>
                  <a:tcPr marL="91415" marR="91415" marT="45735" marB="45735">
                    <a:solidFill>
                      <a:schemeClr val="accent4"/>
                    </a:solidFill>
                  </a:tcPr>
                </a:tc>
              </a:tr>
              <a:tr h="123668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smtClean="0"/>
                        <a:t>К 2 </a:t>
                      </a:r>
                      <a:r>
                        <a:rPr lang="ru-RU" sz="1600" baseline="0" dirty="0" smtClean="0"/>
                        <a:t>Умение охарактеризовать роль исторической личности с указанием их конкретных действий, повлиявших на ход и (или) результат названных событий периода истории</a:t>
                      </a:r>
                      <a:endParaRPr lang="ru-RU" sz="1600" dirty="0" smtClean="0"/>
                    </a:p>
                  </a:txBody>
                  <a:tcPr marL="91415" marR="91415" marT="45735" marB="45735">
                    <a:solidFill>
                      <a:schemeClr val="accent4"/>
                    </a:solidFill>
                  </a:tcPr>
                </a:tc>
                <a:tc>
                  <a:txBody>
                    <a:bodyPr/>
                    <a:lstStyle/>
                    <a:p>
                      <a:r>
                        <a:rPr lang="ru-RU" sz="1600" dirty="0" smtClean="0"/>
                        <a:t>45,2%</a:t>
                      </a:r>
                      <a:endParaRPr lang="ru-RU" sz="1600" dirty="0"/>
                    </a:p>
                  </a:txBody>
                  <a:tcPr marL="91415" marR="91415" marT="45735" marB="45735">
                    <a:solidFill>
                      <a:schemeClr val="accent4"/>
                    </a:solidFill>
                  </a:tcPr>
                </a:tc>
                <a:tc>
                  <a:txBody>
                    <a:bodyPr/>
                    <a:lstStyle/>
                    <a:p>
                      <a:r>
                        <a:rPr lang="ru-RU" sz="1600" dirty="0" smtClean="0"/>
                        <a:t>37,3</a:t>
                      </a:r>
                    </a:p>
                  </a:txBody>
                  <a:tcPr marL="91415" marR="91415" marT="45735" marB="45735">
                    <a:solidFill>
                      <a:schemeClr val="accent4"/>
                    </a:solidFill>
                  </a:tcPr>
                </a:tc>
                <a:tc>
                  <a:txBody>
                    <a:bodyPr/>
                    <a:lstStyle/>
                    <a:p>
                      <a:r>
                        <a:rPr lang="ru-RU" sz="1600" dirty="0" smtClean="0"/>
                        <a:t>24,1%</a:t>
                      </a:r>
                      <a:endParaRPr lang="ru-RU" sz="1600" dirty="0"/>
                    </a:p>
                  </a:txBody>
                  <a:tcPr marL="91415" marR="91415" marT="45735" marB="45735">
                    <a:solidFill>
                      <a:schemeClr val="accent4"/>
                    </a:solidFill>
                  </a:tcPr>
                </a:tc>
                <a:tc>
                  <a:txBody>
                    <a:bodyPr/>
                    <a:lstStyle/>
                    <a:p>
                      <a:r>
                        <a:rPr lang="ru-RU" sz="1600" dirty="0" smtClean="0"/>
                        <a:t>Если личностей и их действие в тот или иной период экзаменуемые в основном называют, то роль практически не определяют.</a:t>
                      </a:r>
                      <a:endParaRPr lang="ru-RU" sz="1600" dirty="0"/>
                    </a:p>
                  </a:txBody>
                  <a:tcPr marL="91415" marR="91415" marT="45735" marB="45735">
                    <a:solidFill>
                      <a:schemeClr val="accent4"/>
                    </a:solidFill>
                  </a:tcPr>
                </a:tc>
              </a:tr>
              <a:tr h="1070208">
                <a:tc>
                  <a:txBody>
                    <a:bodyPr/>
                    <a:lstStyle/>
                    <a:p>
                      <a:r>
                        <a:rPr lang="ru-RU" sz="1600" dirty="0" smtClean="0"/>
                        <a:t>К 3 Умение указать две причинно-следственные связи, характеризующие причины возникновения событий (явлений, процессов), в данный период</a:t>
                      </a:r>
                      <a:endParaRPr lang="ru-RU" sz="1600" dirty="0"/>
                    </a:p>
                  </a:txBody>
                  <a:tcPr marL="91415" marR="91415" marT="45735" marB="45735">
                    <a:solidFill>
                      <a:schemeClr val="accent4">
                        <a:lumMod val="20000"/>
                        <a:lumOff val="80000"/>
                      </a:schemeClr>
                    </a:solidFill>
                  </a:tcPr>
                </a:tc>
                <a:tc>
                  <a:txBody>
                    <a:bodyPr/>
                    <a:lstStyle/>
                    <a:p>
                      <a:r>
                        <a:rPr lang="ru-RU" sz="1600" dirty="0" smtClean="0"/>
                        <a:t>40,3.</a:t>
                      </a:r>
                    </a:p>
                    <a:p>
                      <a:endParaRPr lang="ru-RU" sz="1600" dirty="0"/>
                    </a:p>
                  </a:txBody>
                  <a:tcPr marL="91415" marR="91415" marT="45735" marB="45735">
                    <a:solidFill>
                      <a:schemeClr val="accent4">
                        <a:lumMod val="20000"/>
                        <a:lumOff val="80000"/>
                      </a:schemeClr>
                    </a:solidFill>
                  </a:tcPr>
                </a:tc>
                <a:tc>
                  <a:txBody>
                    <a:bodyPr/>
                    <a:lstStyle/>
                    <a:p>
                      <a:r>
                        <a:rPr lang="ru-RU" sz="1600" dirty="0" smtClean="0">
                          <a:solidFill>
                            <a:srgbClr val="FF0000"/>
                          </a:solidFill>
                        </a:rPr>
                        <a:t>46,6</a:t>
                      </a:r>
                    </a:p>
                  </a:txBody>
                  <a:tcPr marL="91415" marR="91415" marT="45735" marB="45735">
                    <a:solidFill>
                      <a:schemeClr val="accent4">
                        <a:lumMod val="20000"/>
                        <a:lumOff val="80000"/>
                      </a:schemeClr>
                    </a:solidFill>
                  </a:tcPr>
                </a:tc>
                <a:tc>
                  <a:txBody>
                    <a:bodyPr/>
                    <a:lstStyle/>
                    <a:p>
                      <a:r>
                        <a:rPr lang="ru-RU" sz="1600" kern="1200" dirty="0" smtClean="0">
                          <a:solidFill>
                            <a:schemeClr val="dk1"/>
                          </a:solidFill>
                          <a:effectLst/>
                          <a:latin typeface="+mn-lt"/>
                          <a:ea typeface="+mn-ea"/>
                          <a:cs typeface="+mn-cs"/>
                        </a:rPr>
                        <a:t>37,0%</a:t>
                      </a:r>
                      <a:endParaRPr lang="ru-RU" sz="1600" dirty="0" smtClean="0"/>
                    </a:p>
                  </a:txBody>
                  <a:tcPr marL="91415" marR="91415" marT="45735" marB="45735">
                    <a:solidFill>
                      <a:schemeClr val="accent4">
                        <a:lumMod val="20000"/>
                        <a:lumOff val="80000"/>
                      </a:schemeClr>
                    </a:solidFill>
                  </a:tcPr>
                </a:tc>
                <a:tc>
                  <a:txBody>
                    <a:bodyPr/>
                    <a:lstStyle/>
                    <a:p>
                      <a:r>
                        <a:rPr lang="ru-RU" sz="1600" dirty="0" smtClean="0"/>
                        <a:t>актуализирует проблему знаний о причинно-следственных связях</a:t>
                      </a:r>
                      <a:r>
                        <a:rPr lang="ru-RU" sz="1600" baseline="0" dirty="0" smtClean="0"/>
                        <a:t> </a:t>
                      </a:r>
                      <a:r>
                        <a:rPr lang="ru-RU" sz="1600" dirty="0" smtClean="0"/>
                        <a:t>и  умение правильно письменно формулировать свою мысль при выделении исторически обусловленных событий.</a:t>
                      </a:r>
                    </a:p>
                  </a:txBody>
                  <a:tcPr marL="91415" marR="91415" marT="45735" marB="45735">
                    <a:solidFill>
                      <a:schemeClr val="accent4">
                        <a:lumMod val="20000"/>
                        <a:lumOff val="80000"/>
                      </a:schemeClr>
                    </a:solidFill>
                  </a:tcPr>
                </a:tc>
              </a:tr>
              <a:tr h="823038">
                <a:tc>
                  <a:txBody>
                    <a:bodyPr/>
                    <a:lstStyle/>
                    <a:p>
                      <a:r>
                        <a:rPr lang="ru-RU" sz="1600" dirty="0" smtClean="0"/>
                        <a:t>К 4Умение используя знание исторических фактов и (или) мнений историков, дайте одну оценку значения данного периода для истории России</a:t>
                      </a:r>
                      <a:endParaRPr lang="ru-RU" sz="1600" dirty="0"/>
                    </a:p>
                  </a:txBody>
                  <a:tcPr marL="91415" marR="91415" marT="45735" marB="45735">
                    <a:solidFill>
                      <a:schemeClr val="accent4"/>
                    </a:solidFill>
                  </a:tcPr>
                </a:tc>
                <a:tc>
                  <a:txBody>
                    <a:bodyPr/>
                    <a:lstStyle/>
                    <a:p>
                      <a:r>
                        <a:rPr lang="ru-RU" sz="1600" dirty="0" smtClean="0"/>
                        <a:t>35,9</a:t>
                      </a:r>
                      <a:endParaRPr lang="ru-RU" sz="1600" dirty="0"/>
                    </a:p>
                  </a:txBody>
                  <a:tcPr marL="91415" marR="91415" marT="45735" marB="45735">
                    <a:solidFill>
                      <a:schemeClr val="accent4"/>
                    </a:solidFill>
                  </a:tcPr>
                </a:tc>
                <a:tc>
                  <a:txBody>
                    <a:bodyPr/>
                    <a:lstStyle/>
                    <a:p>
                      <a:r>
                        <a:rPr lang="ru-RU" sz="1600" dirty="0" smtClean="0"/>
                        <a:t>35,2</a:t>
                      </a:r>
                    </a:p>
                  </a:txBody>
                  <a:tcPr marL="91415" marR="91415" marT="45735" marB="45735">
                    <a:solidFill>
                      <a:schemeClr val="accent4"/>
                    </a:solidFill>
                  </a:tcPr>
                </a:tc>
                <a:tc>
                  <a:txBody>
                    <a:bodyPr/>
                    <a:lstStyle/>
                    <a:p>
                      <a:r>
                        <a:rPr lang="ru-RU" sz="1600" kern="1200" dirty="0" smtClean="0">
                          <a:solidFill>
                            <a:schemeClr val="dk1"/>
                          </a:solidFill>
                          <a:effectLst/>
                          <a:latin typeface="+mn-lt"/>
                          <a:ea typeface="+mn-ea"/>
                          <a:cs typeface="+mn-cs"/>
                        </a:rPr>
                        <a:t>17,5%</a:t>
                      </a:r>
                      <a:endParaRPr lang="ru-RU" sz="1600" dirty="0" smtClean="0"/>
                    </a:p>
                  </a:txBody>
                  <a:tcPr marL="91415" marR="91415" marT="45735" marB="45735">
                    <a:solidFill>
                      <a:schemeClr val="accent4"/>
                    </a:solidFill>
                  </a:tcPr>
                </a:tc>
                <a:tc>
                  <a:txBody>
                    <a:bodyPr/>
                    <a:lstStyle/>
                    <a:p>
                      <a:r>
                        <a:rPr lang="ru-RU" sz="1600" dirty="0" smtClean="0"/>
                        <a:t>Неудача в выполнении требований критерия К4 также связана с неумением выпускников выделять значимость событий. Подмена</a:t>
                      </a:r>
                      <a:r>
                        <a:rPr lang="ru-RU" sz="1600" baseline="0" dirty="0" smtClean="0"/>
                        <a:t> выводов</a:t>
                      </a:r>
                      <a:r>
                        <a:rPr lang="ru-RU" sz="1600" dirty="0" smtClean="0"/>
                        <a:t>- итогами </a:t>
                      </a:r>
                    </a:p>
                  </a:txBody>
                  <a:tcPr marL="91415" marR="91415" marT="45735" marB="45735">
                    <a:solidFill>
                      <a:schemeClr val="accent4"/>
                    </a:solidFill>
                  </a:tcPr>
                </a:tc>
              </a:tr>
              <a:tr h="1554606">
                <a:tc>
                  <a:txBody>
                    <a:bodyPr/>
                    <a:lstStyle/>
                    <a:p>
                      <a:r>
                        <a:rPr lang="ru-RU" sz="1600" dirty="0" smtClean="0"/>
                        <a:t>К 6. Ошибки </a:t>
                      </a:r>
                      <a:endParaRPr lang="ru-RU" sz="1600" dirty="0"/>
                    </a:p>
                  </a:txBody>
                  <a:tcPr marL="91415" marR="91415" marT="45735" marB="45735">
                    <a:solidFill>
                      <a:schemeClr val="accent4"/>
                    </a:solidFill>
                  </a:tcPr>
                </a:tc>
                <a:tc>
                  <a:txBody>
                    <a:bodyPr/>
                    <a:lstStyle/>
                    <a:p>
                      <a:r>
                        <a:rPr lang="ru-RU" sz="1600" dirty="0" smtClean="0"/>
                        <a:t>32,2</a:t>
                      </a:r>
                      <a:endParaRPr lang="ru-RU" sz="1600" dirty="0"/>
                    </a:p>
                  </a:txBody>
                  <a:tcPr marL="91415" marR="91415" marT="45735" marB="45735">
                    <a:solidFill>
                      <a:schemeClr val="accent4"/>
                    </a:solidFill>
                  </a:tcPr>
                </a:tc>
                <a:tc>
                  <a:txBody>
                    <a:bodyPr/>
                    <a:lstStyle/>
                    <a:p>
                      <a:r>
                        <a:rPr lang="ru-RU" sz="1600" dirty="0" smtClean="0"/>
                        <a:t>20,4</a:t>
                      </a:r>
                    </a:p>
                  </a:txBody>
                  <a:tcPr marL="91415" marR="91415" marT="45735" marB="45735">
                    <a:solidFill>
                      <a:schemeClr val="accent4"/>
                    </a:solidFill>
                  </a:tcPr>
                </a:tc>
                <a:tc>
                  <a:txBody>
                    <a:bodyPr/>
                    <a:lstStyle/>
                    <a:p>
                      <a:r>
                        <a:rPr lang="ru-RU" sz="1600" dirty="0" smtClean="0"/>
                        <a:t>14,0%</a:t>
                      </a:r>
                      <a:endParaRPr lang="ru-RU" sz="1600" dirty="0"/>
                    </a:p>
                  </a:txBody>
                  <a:tcPr marL="91415" marR="91415" marT="45735" marB="45735">
                    <a:solidFill>
                      <a:schemeClr val="accent4"/>
                    </a:solidFill>
                  </a:tcPr>
                </a:tc>
                <a:tc>
                  <a:txBody>
                    <a:bodyPr/>
                    <a:lstStyle/>
                    <a:p>
                      <a:r>
                        <a:rPr lang="ru-RU" sz="1600" dirty="0" smtClean="0"/>
                        <a:t>Содержательные ошибки. «В эпоху Николая I проводил свои реформы Косыгин»</a:t>
                      </a:r>
                    </a:p>
                    <a:p>
                      <a:endParaRPr lang="ru-RU" sz="1600" dirty="0"/>
                    </a:p>
                  </a:txBody>
                  <a:tcPr marL="91415" marR="91415" marT="45735" marB="45735">
                    <a:solidFill>
                      <a:schemeClr val="accent4"/>
                    </a:solidFill>
                  </a:tcPr>
                </a:tc>
              </a:tr>
            </a:tbl>
          </a:graphicData>
        </a:graphic>
      </p:graphicFrame>
    </p:spTree>
    <p:extLst>
      <p:ext uri="{BB962C8B-B14F-4D97-AF65-F5344CB8AC3E}">
        <p14:creationId xmlns:p14="http://schemas.microsoft.com/office/powerpoint/2010/main" val="23863091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9218"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10560" t="22598" r="58453" b="16820"/>
          <a:stretch/>
        </p:blipFill>
        <p:spPr bwMode="auto">
          <a:xfrm>
            <a:off x="1406769" y="8116"/>
            <a:ext cx="5439507" cy="63809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823508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dirty="0" smtClean="0"/>
              <a:t>Ключевые вопросы:</a:t>
            </a:r>
            <a:endParaRPr lang="en-US" dirty="0"/>
          </a:p>
        </p:txBody>
      </p:sp>
      <p:grpSp>
        <p:nvGrpSpPr>
          <p:cNvPr id="33" name="Group 2"/>
          <p:cNvGrpSpPr>
            <a:grpSpLocks/>
          </p:cNvGrpSpPr>
          <p:nvPr/>
        </p:nvGrpSpPr>
        <p:grpSpPr bwMode="auto">
          <a:xfrm>
            <a:off x="2047875" y="4017344"/>
            <a:ext cx="5430838" cy="830263"/>
            <a:chOff x="1248" y="1375"/>
            <a:chExt cx="3421" cy="523"/>
          </a:xfrm>
        </p:grpSpPr>
        <p:sp>
          <p:nvSpPr>
            <p:cNvPr id="34" name="Line 3"/>
            <p:cNvSpPr>
              <a:spLocks noChangeShapeType="1"/>
            </p:cNvSpPr>
            <p:nvPr/>
          </p:nvSpPr>
          <p:spPr bwMode="gray">
            <a:xfrm>
              <a:off x="1440" y="1790"/>
              <a:ext cx="3024" cy="0"/>
            </a:xfrm>
            <a:prstGeom prst="line">
              <a:avLst/>
            </a:prstGeom>
            <a:noFill/>
            <a:ln w="25400">
              <a:solidFill>
                <a:srgbClr val="969696"/>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 name="Rectangle 4"/>
            <p:cNvSpPr>
              <a:spLocks noChangeArrowheads="1"/>
            </p:cNvSpPr>
            <p:nvPr/>
          </p:nvSpPr>
          <p:spPr bwMode="gray">
            <a:xfrm rot="3419336">
              <a:off x="1261" y="1427"/>
              <a:ext cx="302" cy="328"/>
            </a:xfrm>
            <a:prstGeom prst="rect">
              <a:avLst/>
            </a:prstGeom>
            <a:gradFill rotWithShape="1">
              <a:gsLst>
                <a:gs pos="0">
                  <a:srgbClr val="FF7C80"/>
                </a:gs>
                <a:gs pos="100000">
                  <a:srgbClr val="FF7C80">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rgbClr val="FF7C8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36" name="Text Box 5"/>
            <p:cNvSpPr txBox="1">
              <a:spLocks noChangeArrowheads="1"/>
            </p:cNvSpPr>
            <p:nvPr/>
          </p:nvSpPr>
          <p:spPr bwMode="gray">
            <a:xfrm>
              <a:off x="1871" y="1375"/>
              <a:ext cx="2798"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ru-RU" sz="2400" dirty="0">
                  <a:solidFill>
                    <a:srgbClr val="000000"/>
                  </a:solidFill>
                </a:rPr>
                <a:t>Анализ результатов выполнения</a:t>
              </a:r>
            </a:p>
            <a:p>
              <a:r>
                <a:rPr lang="ru-RU" sz="2400" dirty="0">
                  <a:solidFill>
                    <a:srgbClr val="000000"/>
                  </a:solidFill>
                </a:rPr>
                <a:t>отдельных заданий </a:t>
              </a:r>
              <a:r>
                <a:rPr lang="ru-RU" sz="2400" dirty="0" smtClean="0">
                  <a:solidFill>
                    <a:srgbClr val="000000"/>
                  </a:solidFill>
                </a:rPr>
                <a:t>2 части</a:t>
              </a:r>
              <a:endParaRPr lang="ru-RU" sz="2400" dirty="0">
                <a:solidFill>
                  <a:srgbClr val="000000"/>
                </a:solidFill>
              </a:endParaRPr>
            </a:p>
          </p:txBody>
        </p:sp>
        <p:sp>
          <p:nvSpPr>
            <p:cNvPr id="37" name="Text Box 6"/>
            <p:cNvSpPr txBox="1">
              <a:spLocks noChangeArrowheads="1"/>
            </p:cNvSpPr>
            <p:nvPr/>
          </p:nvSpPr>
          <p:spPr bwMode="gray">
            <a:xfrm>
              <a:off x="1296" y="1454"/>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FFFF"/>
                  </a:solidFill>
                </a:rPr>
                <a:t>4</a:t>
              </a:r>
            </a:p>
          </p:txBody>
        </p:sp>
      </p:grpSp>
      <p:grpSp>
        <p:nvGrpSpPr>
          <p:cNvPr id="38" name="Group 7"/>
          <p:cNvGrpSpPr>
            <a:grpSpLocks/>
          </p:cNvGrpSpPr>
          <p:nvPr/>
        </p:nvGrpSpPr>
        <p:grpSpPr bwMode="auto">
          <a:xfrm>
            <a:off x="2047875" y="1605930"/>
            <a:ext cx="6656396" cy="555625"/>
            <a:chOff x="1248" y="2030"/>
            <a:chExt cx="4193" cy="350"/>
          </a:xfrm>
        </p:grpSpPr>
        <p:sp>
          <p:nvSpPr>
            <p:cNvPr id="39" name="Line 8"/>
            <p:cNvSpPr>
              <a:spLocks noChangeShapeType="1"/>
            </p:cNvSpPr>
            <p:nvPr/>
          </p:nvSpPr>
          <p:spPr bwMode="gray">
            <a:xfrm>
              <a:off x="1440" y="2380"/>
              <a:ext cx="3024" cy="0"/>
            </a:xfrm>
            <a:prstGeom prst="line">
              <a:avLst/>
            </a:prstGeom>
            <a:noFill/>
            <a:ln w="25400">
              <a:solidFill>
                <a:srgbClr val="969696"/>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 name="Rectangle 9"/>
            <p:cNvSpPr>
              <a:spLocks noChangeArrowheads="1"/>
            </p:cNvSpPr>
            <p:nvPr/>
          </p:nvSpPr>
          <p:spPr bwMode="gray">
            <a:xfrm rot="3419336">
              <a:off x="1261" y="2017"/>
              <a:ext cx="302" cy="328"/>
            </a:xfrm>
            <a:prstGeom prst="rect">
              <a:avLst/>
            </a:prstGeom>
            <a:gradFill rotWithShape="1">
              <a:gsLst>
                <a:gs pos="0">
                  <a:srgbClr val="99CC00"/>
                </a:gs>
                <a:gs pos="100000">
                  <a:srgbClr val="99CC00">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rgbClr val="99CC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41" name="Text Box 10"/>
            <p:cNvSpPr txBox="1">
              <a:spLocks noChangeArrowheads="1"/>
            </p:cNvSpPr>
            <p:nvPr/>
          </p:nvSpPr>
          <p:spPr bwMode="gray">
            <a:xfrm>
              <a:off x="1776" y="2035"/>
              <a:ext cx="3665"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ru-RU" sz="2400" dirty="0" smtClean="0">
                  <a:solidFill>
                    <a:srgbClr val="000000"/>
                  </a:solidFill>
                </a:rPr>
                <a:t>Характеристика участников ЕГЭ по истории</a:t>
              </a:r>
              <a:endParaRPr lang="en-US" sz="2400" dirty="0">
                <a:solidFill>
                  <a:srgbClr val="000000"/>
                </a:solidFill>
              </a:endParaRPr>
            </a:p>
          </p:txBody>
        </p:sp>
        <p:sp>
          <p:nvSpPr>
            <p:cNvPr id="42" name="Text Box 11"/>
            <p:cNvSpPr txBox="1">
              <a:spLocks noChangeArrowheads="1"/>
            </p:cNvSpPr>
            <p:nvPr/>
          </p:nvSpPr>
          <p:spPr bwMode="gray">
            <a:xfrm>
              <a:off x="1296" y="2044"/>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FFFF"/>
                  </a:solidFill>
                </a:rPr>
                <a:t>1</a:t>
              </a:r>
            </a:p>
          </p:txBody>
        </p:sp>
      </p:grpSp>
      <p:grpSp>
        <p:nvGrpSpPr>
          <p:cNvPr id="43" name="Group 12"/>
          <p:cNvGrpSpPr>
            <a:grpSpLocks/>
          </p:cNvGrpSpPr>
          <p:nvPr/>
        </p:nvGrpSpPr>
        <p:grpSpPr bwMode="auto">
          <a:xfrm>
            <a:off x="2047875" y="2398096"/>
            <a:ext cx="6076956" cy="601663"/>
            <a:chOff x="1248" y="2611"/>
            <a:chExt cx="3828" cy="379"/>
          </a:xfrm>
        </p:grpSpPr>
        <p:sp>
          <p:nvSpPr>
            <p:cNvPr id="44" name="Line 13"/>
            <p:cNvSpPr>
              <a:spLocks noChangeShapeType="1"/>
            </p:cNvSpPr>
            <p:nvPr/>
          </p:nvSpPr>
          <p:spPr bwMode="gray">
            <a:xfrm>
              <a:off x="1440" y="2990"/>
              <a:ext cx="3024" cy="0"/>
            </a:xfrm>
            <a:prstGeom prst="line">
              <a:avLst/>
            </a:prstGeom>
            <a:noFill/>
            <a:ln w="25400">
              <a:solidFill>
                <a:srgbClr val="969696"/>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 name="Rectangle 14"/>
            <p:cNvSpPr>
              <a:spLocks noChangeArrowheads="1"/>
            </p:cNvSpPr>
            <p:nvPr/>
          </p:nvSpPr>
          <p:spPr bwMode="gray">
            <a:xfrm rot="3419336">
              <a:off x="1261" y="2627"/>
              <a:ext cx="302" cy="328"/>
            </a:xfrm>
            <a:prstGeom prst="rect">
              <a:avLst/>
            </a:prstGeom>
            <a:gradFill rotWithShape="1">
              <a:gsLst>
                <a:gs pos="0">
                  <a:srgbClr val="006699"/>
                </a:gs>
                <a:gs pos="100000">
                  <a:srgbClr val="006699">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rgbClr val="006699"/>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46" name="Text Box 15"/>
            <p:cNvSpPr txBox="1">
              <a:spLocks noChangeArrowheads="1"/>
            </p:cNvSpPr>
            <p:nvPr/>
          </p:nvSpPr>
          <p:spPr bwMode="gray">
            <a:xfrm>
              <a:off x="1871" y="2611"/>
              <a:ext cx="3205"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ru-RU" sz="2400" dirty="0" smtClean="0">
                  <a:solidFill>
                    <a:srgbClr val="000000"/>
                  </a:solidFill>
                </a:rPr>
                <a:t>Основные результаты ЕГЭ по истории</a:t>
              </a:r>
              <a:endParaRPr lang="en-US" sz="2400" dirty="0">
                <a:solidFill>
                  <a:srgbClr val="000000"/>
                </a:solidFill>
              </a:endParaRPr>
            </a:p>
          </p:txBody>
        </p:sp>
        <p:sp>
          <p:nvSpPr>
            <p:cNvPr id="47" name="Text Box 16"/>
            <p:cNvSpPr txBox="1">
              <a:spLocks noChangeArrowheads="1"/>
            </p:cNvSpPr>
            <p:nvPr/>
          </p:nvSpPr>
          <p:spPr bwMode="gray">
            <a:xfrm>
              <a:off x="1296" y="2654"/>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FFFF"/>
                  </a:solidFill>
                </a:rPr>
                <a:t>2</a:t>
              </a:r>
            </a:p>
          </p:txBody>
        </p:sp>
      </p:grpSp>
      <p:grpSp>
        <p:nvGrpSpPr>
          <p:cNvPr id="48" name="Group 17"/>
          <p:cNvGrpSpPr>
            <a:grpSpLocks/>
          </p:cNvGrpSpPr>
          <p:nvPr/>
        </p:nvGrpSpPr>
        <p:grpSpPr bwMode="auto">
          <a:xfrm>
            <a:off x="2047875" y="2975945"/>
            <a:ext cx="6970719" cy="862013"/>
            <a:chOff x="1248" y="3037"/>
            <a:chExt cx="4391" cy="543"/>
          </a:xfrm>
        </p:grpSpPr>
        <p:sp>
          <p:nvSpPr>
            <p:cNvPr id="49" name="Line 18"/>
            <p:cNvSpPr>
              <a:spLocks noChangeShapeType="1"/>
            </p:cNvSpPr>
            <p:nvPr/>
          </p:nvSpPr>
          <p:spPr bwMode="gray">
            <a:xfrm>
              <a:off x="1441" y="3579"/>
              <a:ext cx="3023" cy="1"/>
            </a:xfrm>
            <a:prstGeom prst="line">
              <a:avLst/>
            </a:prstGeom>
            <a:noFill/>
            <a:ln w="25400">
              <a:solidFill>
                <a:srgbClr val="969696"/>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 name="Rectangle 19"/>
            <p:cNvSpPr>
              <a:spLocks noChangeArrowheads="1"/>
            </p:cNvSpPr>
            <p:nvPr/>
          </p:nvSpPr>
          <p:spPr bwMode="gray">
            <a:xfrm rot="3419336">
              <a:off x="1261" y="3217"/>
              <a:ext cx="302" cy="328"/>
            </a:xfrm>
            <a:prstGeom prst="rect">
              <a:avLst/>
            </a:prstGeom>
            <a:gradFill rotWithShape="1">
              <a:gsLst>
                <a:gs pos="0">
                  <a:srgbClr val="FF9933"/>
                </a:gs>
                <a:gs pos="100000">
                  <a:srgbClr val="FF9933">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rgbClr val="FF9933"/>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51" name="Text Box 20"/>
            <p:cNvSpPr txBox="1">
              <a:spLocks noChangeArrowheads="1"/>
            </p:cNvSpPr>
            <p:nvPr/>
          </p:nvSpPr>
          <p:spPr bwMode="gray">
            <a:xfrm>
              <a:off x="1801" y="3037"/>
              <a:ext cx="3838"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ru-RU" sz="2400" dirty="0" smtClean="0">
                  <a:solidFill>
                    <a:srgbClr val="000000"/>
                  </a:solidFill>
                </a:rPr>
                <a:t>Анализ результатов выполнения</a:t>
              </a:r>
            </a:p>
            <a:p>
              <a:r>
                <a:rPr lang="ru-RU" sz="2400" dirty="0" smtClean="0">
                  <a:solidFill>
                    <a:srgbClr val="000000"/>
                  </a:solidFill>
                </a:rPr>
                <a:t>отдельных заданий 1 части</a:t>
              </a:r>
              <a:endParaRPr lang="en-US" sz="2400" dirty="0">
                <a:solidFill>
                  <a:srgbClr val="000000"/>
                </a:solidFill>
              </a:endParaRPr>
            </a:p>
          </p:txBody>
        </p:sp>
        <p:sp>
          <p:nvSpPr>
            <p:cNvPr id="52" name="Text Box 21"/>
            <p:cNvSpPr txBox="1">
              <a:spLocks noChangeArrowheads="1"/>
            </p:cNvSpPr>
            <p:nvPr/>
          </p:nvSpPr>
          <p:spPr bwMode="gray">
            <a:xfrm>
              <a:off x="1296" y="3244"/>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FFFF"/>
                  </a:solidFill>
                </a:rPr>
                <a:t>3</a:t>
              </a:r>
            </a:p>
          </p:txBody>
        </p:sp>
      </p:grpSp>
      <p:grpSp>
        <p:nvGrpSpPr>
          <p:cNvPr id="53" name="Group 22"/>
          <p:cNvGrpSpPr>
            <a:grpSpLocks/>
          </p:cNvGrpSpPr>
          <p:nvPr/>
        </p:nvGrpSpPr>
        <p:grpSpPr bwMode="auto">
          <a:xfrm>
            <a:off x="2047875" y="4980955"/>
            <a:ext cx="6505579" cy="555625"/>
            <a:chOff x="1248" y="3230"/>
            <a:chExt cx="4098" cy="350"/>
          </a:xfrm>
        </p:grpSpPr>
        <p:sp>
          <p:nvSpPr>
            <p:cNvPr id="54" name="Line 23"/>
            <p:cNvSpPr>
              <a:spLocks noChangeShapeType="1"/>
            </p:cNvSpPr>
            <p:nvPr/>
          </p:nvSpPr>
          <p:spPr bwMode="gray">
            <a:xfrm>
              <a:off x="1440" y="3580"/>
              <a:ext cx="3024" cy="0"/>
            </a:xfrm>
            <a:prstGeom prst="line">
              <a:avLst/>
            </a:prstGeom>
            <a:noFill/>
            <a:ln w="25400">
              <a:solidFill>
                <a:srgbClr val="969696"/>
              </a:solidFill>
              <a:prstDash val="sysDot"/>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 name="Rectangle 24"/>
            <p:cNvSpPr>
              <a:spLocks noChangeArrowheads="1"/>
            </p:cNvSpPr>
            <p:nvPr/>
          </p:nvSpPr>
          <p:spPr bwMode="gray">
            <a:xfrm rot="3419336">
              <a:off x="1261" y="3217"/>
              <a:ext cx="302" cy="328"/>
            </a:xfrm>
            <a:prstGeom prst="rect">
              <a:avLst/>
            </a:prstGeom>
            <a:gradFill rotWithShape="1">
              <a:gsLst>
                <a:gs pos="0">
                  <a:srgbClr val="990099"/>
                </a:gs>
                <a:gs pos="100000">
                  <a:srgbClr val="990099">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430200" prstMaterial="legacyMatte">
              <a:bevelT w="13500" h="13500" prst="angle"/>
              <a:bevelB w="13500" h="13500" prst="angle"/>
              <a:extrusionClr>
                <a:srgbClr val="990099"/>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n-US"/>
            </a:p>
          </p:txBody>
        </p:sp>
        <p:sp>
          <p:nvSpPr>
            <p:cNvPr id="56" name="Text Box 25"/>
            <p:cNvSpPr txBox="1">
              <a:spLocks noChangeArrowheads="1"/>
            </p:cNvSpPr>
            <p:nvPr/>
          </p:nvSpPr>
          <p:spPr bwMode="gray">
            <a:xfrm>
              <a:off x="1801" y="3272"/>
              <a:ext cx="3545"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ru-RU" sz="2400" dirty="0" smtClean="0">
                  <a:solidFill>
                    <a:srgbClr val="000000"/>
                  </a:solidFill>
                </a:rPr>
                <a:t>Рекомендации для системы образования</a:t>
              </a:r>
              <a:endParaRPr lang="en-US" sz="2400" dirty="0">
                <a:solidFill>
                  <a:srgbClr val="000000"/>
                </a:solidFill>
              </a:endParaRPr>
            </a:p>
          </p:txBody>
        </p:sp>
        <p:sp>
          <p:nvSpPr>
            <p:cNvPr id="57" name="Text Box 26"/>
            <p:cNvSpPr txBox="1">
              <a:spLocks noChangeArrowheads="1"/>
            </p:cNvSpPr>
            <p:nvPr/>
          </p:nvSpPr>
          <p:spPr bwMode="gray">
            <a:xfrm>
              <a:off x="1296" y="3244"/>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400" b="1">
                  <a:solidFill>
                    <a:srgbClr val="FFFFFF"/>
                  </a:solidFill>
                </a:rPr>
                <a:t>5</a:t>
              </a:r>
            </a:p>
          </p:txBody>
        </p:sp>
      </p:grpSp>
    </p:spTree>
    <p:extLst>
      <p:ext uri="{BB962C8B-B14F-4D97-AF65-F5344CB8AC3E}">
        <p14:creationId xmlns:p14="http://schemas.microsoft.com/office/powerpoint/2010/main" val="41724106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42"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42440" t="16638" r="25530" b="10861"/>
          <a:stretch/>
        </p:blipFill>
        <p:spPr bwMode="auto">
          <a:xfrm>
            <a:off x="1910861" y="-529609"/>
            <a:ext cx="5439507" cy="73876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323044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908" y="151990"/>
            <a:ext cx="8768861" cy="998742"/>
          </a:xfrm>
        </p:spPr>
        <p:txBody>
          <a:bodyPr>
            <a:normAutofit fontScale="90000"/>
          </a:bodyPr>
          <a:lstStyle/>
          <a:p>
            <a:r>
              <a:rPr lang="ru-RU" b="1" dirty="0">
                <a:solidFill>
                  <a:srgbClr val="C00000"/>
                </a:solidFill>
              </a:rPr>
              <a:t>Анализ результатов выполнения</a:t>
            </a:r>
            <a:br>
              <a:rPr lang="ru-RU" b="1" dirty="0">
                <a:solidFill>
                  <a:srgbClr val="C00000"/>
                </a:solidFill>
              </a:rPr>
            </a:br>
            <a:r>
              <a:rPr lang="ru-RU" b="1" dirty="0">
                <a:solidFill>
                  <a:srgbClr val="C00000"/>
                </a:solidFill>
              </a:rPr>
              <a:t>отдельных заданий </a:t>
            </a:r>
            <a:r>
              <a:rPr lang="ru-RU" b="1" dirty="0" smtClean="0">
                <a:solidFill>
                  <a:srgbClr val="C00000"/>
                </a:solidFill>
              </a:rPr>
              <a:t>2 части</a:t>
            </a:r>
            <a:endParaRPr lang="ru-RU" b="1" dirty="0">
              <a:solidFill>
                <a:srgbClr val="C00000"/>
              </a:solidFill>
            </a:endParaRPr>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0677" y="5476154"/>
            <a:ext cx="5033152" cy="1297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35168" y="1606293"/>
            <a:ext cx="8804031" cy="4339650"/>
          </a:xfrm>
          <a:prstGeom prst="rect">
            <a:avLst/>
          </a:prstGeom>
        </p:spPr>
        <p:txBody>
          <a:bodyPr wrap="square">
            <a:spAutoFit/>
          </a:bodyPr>
          <a:lstStyle/>
          <a:p>
            <a:r>
              <a:rPr lang="ru-RU" sz="2400" b="1" i="1" dirty="0">
                <a:solidFill>
                  <a:srgbClr val="C00000"/>
                </a:solidFill>
              </a:rPr>
              <a:t>Изменения в ЕГЭ 2020 </a:t>
            </a:r>
            <a:r>
              <a:rPr lang="ru-RU" sz="2400" b="1" i="1" dirty="0" smtClean="0">
                <a:solidFill>
                  <a:srgbClr val="C00000"/>
                </a:solidFill>
              </a:rPr>
              <a:t>коснутся только оценивания задания 25</a:t>
            </a:r>
            <a:endParaRPr lang="ru-RU" sz="2400" b="1" i="1" dirty="0">
              <a:solidFill>
                <a:srgbClr val="C00000"/>
              </a:solidFill>
            </a:endParaRPr>
          </a:p>
          <a:p>
            <a:r>
              <a:rPr lang="ru-RU" dirty="0"/>
              <a:t>Задание </a:t>
            </a:r>
            <a:r>
              <a:rPr lang="ru-RU" dirty="0" smtClean="0"/>
              <a:t>25 носит </a:t>
            </a:r>
            <a:r>
              <a:rPr lang="ru-RU" dirty="0"/>
              <a:t>творческий характер, который проявляется, </a:t>
            </a:r>
          </a:p>
          <a:p>
            <a:r>
              <a:rPr lang="ru-RU" dirty="0"/>
              <a:t>во-первых, в самостоятельном отборе выпускником учебного материала, используемого для написания сочинения (сочинение может быть посвящено, например, внутренней политике, внешней политике, какому-либо важному событию, развитию культуры, спорту и др.), </a:t>
            </a:r>
          </a:p>
          <a:p>
            <a:r>
              <a:rPr lang="ru-RU" dirty="0"/>
              <a:t>во- вторых, в самостоятельном построении композиции сочинения, </a:t>
            </a:r>
          </a:p>
          <a:p>
            <a:r>
              <a:rPr lang="ru-RU" dirty="0"/>
              <a:t>в-третьих, в самостоятельном формулировании своих мыслей, выраженных в отдельных суждениях. </a:t>
            </a:r>
          </a:p>
          <a:p>
            <a:r>
              <a:rPr lang="ru-RU" dirty="0"/>
              <a:t>Проект </a:t>
            </a:r>
          </a:p>
          <a:p>
            <a:r>
              <a:rPr lang="ru-RU" dirty="0"/>
              <a:t>В задании 25 изменены условия выставления баллов по критериям К6 и К7: баллы по этим критериям выставляются только в случае, если по критериям К1–К4 выставлено в сумме не менее 5 баллов.</a:t>
            </a:r>
          </a:p>
          <a:p>
            <a:r>
              <a:rPr lang="ru-RU" dirty="0"/>
              <a:t>По критерию К6 может быть выставлен максимальный балл – 3, а не 2, как было ранее</a:t>
            </a:r>
            <a:r>
              <a:rPr lang="ru-RU" dirty="0" smtClean="0"/>
              <a:t>.</a:t>
            </a:r>
          </a:p>
          <a:p>
            <a:r>
              <a:rPr lang="ru-RU" dirty="0" smtClean="0"/>
              <a:t>Суммарно </a:t>
            </a:r>
            <a:r>
              <a:rPr lang="ru-RU" smtClean="0"/>
              <a:t>за сочинение </a:t>
            </a:r>
            <a:r>
              <a:rPr lang="ru-RU" dirty="0" smtClean="0"/>
              <a:t>можно получить не 11, а 12 баллов.</a:t>
            </a:r>
            <a:endParaRPr lang="ru-RU" dirty="0"/>
          </a:p>
        </p:txBody>
      </p:sp>
    </p:spTree>
    <p:extLst>
      <p:ext uri="{BB962C8B-B14F-4D97-AF65-F5344CB8AC3E}">
        <p14:creationId xmlns:p14="http://schemas.microsoft.com/office/powerpoint/2010/main" val="9832895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51990"/>
            <a:ext cx="9144000" cy="998742"/>
          </a:xfrm>
        </p:spPr>
        <p:txBody>
          <a:bodyPr>
            <a:normAutofit fontScale="90000"/>
          </a:bodyPr>
          <a:lstStyle/>
          <a:p>
            <a:r>
              <a:rPr lang="ru-RU" b="1" dirty="0">
                <a:solidFill>
                  <a:srgbClr val="C00000"/>
                </a:solidFill>
                <a:effectLst>
                  <a:outerShdw blurRad="38100" dist="38100" dir="2700000" algn="tl">
                    <a:srgbClr val="000000">
                      <a:alpha val="43137"/>
                    </a:srgbClr>
                  </a:outerShdw>
                </a:effectLst>
              </a:rPr>
              <a:t>Характеристика участников ЕГЭ </a:t>
            </a:r>
            <a:r>
              <a:rPr lang="ru-RU" b="1" dirty="0" smtClean="0">
                <a:solidFill>
                  <a:srgbClr val="C00000"/>
                </a:solidFill>
                <a:effectLst>
                  <a:outerShdw blurRad="38100" dist="38100" dir="2700000" algn="tl">
                    <a:srgbClr val="000000">
                      <a:alpha val="43137"/>
                    </a:srgbClr>
                  </a:outerShdw>
                </a:effectLst>
              </a:rPr>
              <a:t>по истории</a:t>
            </a:r>
            <a:endParaRPr lang="ru-RU" dirty="0">
              <a:solidFill>
                <a:srgbClr val="C00000"/>
              </a:solidFill>
            </a:endParaRPr>
          </a:p>
        </p:txBody>
      </p:sp>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17231" y="1008186"/>
            <a:ext cx="8815754" cy="4000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756150"/>
            <a:ext cx="8804031" cy="2255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4" name="Прямая соединительная линия 3"/>
          <p:cNvCxnSpPr/>
          <p:nvPr/>
        </p:nvCxnSpPr>
        <p:spPr>
          <a:xfrm>
            <a:off x="2825262" y="1559169"/>
            <a:ext cx="23446" cy="111369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Прямая соединительная линия 6"/>
          <p:cNvCxnSpPr/>
          <p:nvPr/>
        </p:nvCxnSpPr>
        <p:spPr>
          <a:xfrm flipV="1">
            <a:off x="281354" y="1289538"/>
            <a:ext cx="6682154" cy="23447"/>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354" y="3177441"/>
            <a:ext cx="6688137" cy="7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692" y="4994519"/>
            <a:ext cx="6688137" cy="7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99463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9632" y="151990"/>
            <a:ext cx="8245718" cy="998742"/>
          </a:xfrm>
        </p:spPr>
        <p:txBody>
          <a:bodyPr>
            <a:normAutofit fontScale="90000"/>
          </a:bodyPr>
          <a:lstStyle/>
          <a:p>
            <a:r>
              <a:rPr lang="ru-RU" b="1" dirty="0">
                <a:solidFill>
                  <a:srgbClr val="C00000"/>
                </a:solidFill>
              </a:rPr>
              <a:t>Основные результаты ЕГЭ по </a:t>
            </a:r>
            <a:r>
              <a:rPr lang="ru-RU" b="1" dirty="0" smtClean="0">
                <a:solidFill>
                  <a:srgbClr val="C00000"/>
                </a:solidFill>
              </a:rPr>
              <a:t>истории</a:t>
            </a:r>
            <a:endParaRPr lang="ru-RU" b="1" dirty="0">
              <a:solidFill>
                <a:srgbClr val="C00000"/>
              </a:solidFill>
            </a:endParaRPr>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8277" y="949569"/>
            <a:ext cx="8435593" cy="2567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4123" y="1266580"/>
            <a:ext cx="6688137" cy="7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4123" y="3411415"/>
            <a:ext cx="8768861" cy="34465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816" y="3579308"/>
            <a:ext cx="7399460" cy="87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64171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908" y="151990"/>
            <a:ext cx="8768861" cy="998742"/>
          </a:xfrm>
        </p:spPr>
        <p:txBody>
          <a:bodyPr>
            <a:normAutofit fontScale="90000"/>
          </a:bodyPr>
          <a:lstStyle/>
          <a:p>
            <a:r>
              <a:rPr lang="ru-RU" b="1" dirty="0">
                <a:solidFill>
                  <a:srgbClr val="C00000"/>
                </a:solidFill>
              </a:rPr>
              <a:t>Анализ результатов выполнения</a:t>
            </a:r>
            <a:br>
              <a:rPr lang="ru-RU" b="1" dirty="0">
                <a:solidFill>
                  <a:srgbClr val="C00000"/>
                </a:solidFill>
              </a:rPr>
            </a:br>
            <a:r>
              <a:rPr lang="ru-RU" b="1" dirty="0">
                <a:solidFill>
                  <a:srgbClr val="C00000"/>
                </a:solidFill>
              </a:rPr>
              <a:t>отдельных заданий 1 </a:t>
            </a:r>
            <a:r>
              <a:rPr lang="ru-RU" b="1" dirty="0" smtClean="0">
                <a:solidFill>
                  <a:srgbClr val="C00000"/>
                </a:solidFill>
              </a:rPr>
              <a:t>части </a:t>
            </a:r>
            <a:endParaRPr lang="ru-RU" b="1" dirty="0">
              <a:solidFill>
                <a:srgbClr val="C00000"/>
              </a:solidFill>
            </a:endParaRPr>
          </a:p>
        </p:txBody>
      </p:sp>
      <p:sp>
        <p:nvSpPr>
          <p:cNvPr id="4" name="Прямоугольник 3"/>
          <p:cNvSpPr/>
          <p:nvPr/>
        </p:nvSpPr>
        <p:spPr>
          <a:xfrm>
            <a:off x="2286000" y="3105835"/>
            <a:ext cx="4572000" cy="369332"/>
          </a:xfrm>
          <a:prstGeom prst="rect">
            <a:avLst/>
          </a:prstGeom>
        </p:spPr>
        <p:txBody>
          <a:bodyPr>
            <a:spAutoFit/>
          </a:bodyPr>
          <a:lstStyle/>
          <a:p>
            <a:endParaRPr lang="ru-RU" dirty="0"/>
          </a:p>
        </p:txBody>
      </p:sp>
      <p:cxnSp>
        <p:nvCxnSpPr>
          <p:cNvPr id="6" name="Прямая соединительная линия 5"/>
          <p:cNvCxnSpPr/>
          <p:nvPr/>
        </p:nvCxnSpPr>
        <p:spPr>
          <a:xfrm>
            <a:off x="8452338" y="4337538"/>
            <a:ext cx="691662" cy="11723"/>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
        <p:nvSpPr>
          <p:cNvPr id="8" name="Объект 7"/>
          <p:cNvSpPr>
            <a:spLocks noGrp="1"/>
          </p:cNvSpPr>
          <p:nvPr>
            <p:ph idx="1"/>
          </p:nvPr>
        </p:nvSpPr>
        <p:spPr/>
        <p:txBody>
          <a:bodyPr>
            <a:normAutofit fontScale="77500" lnSpcReduction="20000"/>
          </a:bodyPr>
          <a:lstStyle/>
          <a:p>
            <a:r>
              <a:rPr lang="ru-RU" dirty="0"/>
              <a:t>19 заданий - исключены все задания с выбором одного ответа. </a:t>
            </a:r>
          </a:p>
          <a:p>
            <a:r>
              <a:rPr lang="ru-RU" dirty="0"/>
              <a:t>Включены блоки заданий, каждый из которых нацелен на проверку определённых требований ИКС (знание хронологии, знание терминов и понятий, знание персоналий, работа с источниками и т.д.). </a:t>
            </a:r>
          </a:p>
          <a:p>
            <a:r>
              <a:rPr lang="ru-RU" dirty="0"/>
              <a:t>В часть 1 работы имеются задания на установление соответствия: на знание дат (задание 2); на знание основных фактов, процессов, явлений (5); на знание исторических деятелей (9); на знание основных фактов истории культуры (17). Данные задания на установление соответствия требовали систематизации исторического материала. Задания составлены таким образом, что проверяли знание дат, фактов, персоналий по каждому из следующих периодов истории России: 1) VIII–XV вв.; 2) XVI–XVII вв.; 3) XVIII–XIX вв.; 4) XX – начало XXI в. </a:t>
            </a:r>
          </a:p>
          <a:p>
            <a:r>
              <a:rPr lang="ru-RU" dirty="0"/>
              <a:t>Комплексные задания по работе с картой и иллюстративными материалами</a:t>
            </a:r>
          </a:p>
          <a:p>
            <a:endParaRPr lang="ru-RU" dirty="0"/>
          </a:p>
        </p:txBody>
      </p:sp>
      <p:pic>
        <p:nvPicPr>
          <p:cNvPr id="51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18184" y="5742452"/>
            <a:ext cx="4325815" cy="1115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76156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908" y="151990"/>
            <a:ext cx="8768861" cy="998742"/>
          </a:xfrm>
        </p:spPr>
        <p:txBody>
          <a:bodyPr>
            <a:normAutofit fontScale="90000"/>
          </a:bodyPr>
          <a:lstStyle/>
          <a:p>
            <a:r>
              <a:rPr lang="ru-RU" b="1" dirty="0">
                <a:solidFill>
                  <a:srgbClr val="C00000"/>
                </a:solidFill>
              </a:rPr>
              <a:t>Анализ результатов выполнения</a:t>
            </a:r>
            <a:br>
              <a:rPr lang="ru-RU" b="1" dirty="0">
                <a:solidFill>
                  <a:srgbClr val="C00000"/>
                </a:solidFill>
              </a:rPr>
            </a:br>
            <a:r>
              <a:rPr lang="ru-RU" b="1" dirty="0">
                <a:solidFill>
                  <a:srgbClr val="C00000"/>
                </a:solidFill>
              </a:rPr>
              <a:t>отдельных заданий 1 </a:t>
            </a:r>
            <a:r>
              <a:rPr lang="ru-RU" b="1" dirty="0" smtClean="0">
                <a:solidFill>
                  <a:srgbClr val="C00000"/>
                </a:solidFill>
              </a:rPr>
              <a:t>части </a:t>
            </a:r>
            <a:endParaRPr lang="ru-RU" b="1" dirty="0">
              <a:solidFill>
                <a:srgbClr val="C00000"/>
              </a:solidFill>
            </a:endParaRPr>
          </a:p>
        </p:txBody>
      </p:sp>
      <p:sp>
        <p:nvSpPr>
          <p:cNvPr id="4" name="Прямоугольник 3"/>
          <p:cNvSpPr/>
          <p:nvPr/>
        </p:nvSpPr>
        <p:spPr>
          <a:xfrm>
            <a:off x="2286000" y="3105835"/>
            <a:ext cx="4572000" cy="369332"/>
          </a:xfrm>
          <a:prstGeom prst="rect">
            <a:avLst/>
          </a:prstGeom>
        </p:spPr>
        <p:txBody>
          <a:bodyPr>
            <a:spAutoFit/>
          </a:bodyPr>
          <a:lstStyle/>
          <a:p>
            <a:endParaRPr lang="ru-RU" dirty="0"/>
          </a:p>
        </p:txBody>
      </p:sp>
      <p:graphicFrame>
        <p:nvGraphicFramePr>
          <p:cNvPr id="7" name="Объект 5"/>
          <p:cNvGraphicFramePr>
            <a:graphicFrameLocks/>
          </p:cNvGraphicFramePr>
          <p:nvPr>
            <p:extLst>
              <p:ext uri="{D42A27DB-BD31-4B8C-83A1-F6EECF244321}">
                <p14:modId xmlns:p14="http://schemas.microsoft.com/office/powerpoint/2010/main" val="2265405463"/>
              </p:ext>
            </p:extLst>
          </p:nvPr>
        </p:nvGraphicFramePr>
        <p:xfrm>
          <a:off x="23446" y="1572765"/>
          <a:ext cx="9143999" cy="4416613"/>
        </p:xfrm>
        <a:graphic>
          <a:graphicData uri="http://schemas.openxmlformats.org/drawingml/2006/table">
            <a:tbl>
              <a:tblPr firstRow="1" firstCol="1" bandRow="1">
                <a:tableStyleId>{5C22544A-7EE6-4342-B048-85BDC9FD1C3A}</a:tableStyleId>
              </a:tblPr>
              <a:tblGrid>
                <a:gridCol w="1954418"/>
                <a:gridCol w="4816352"/>
                <a:gridCol w="977193"/>
                <a:gridCol w="698018"/>
                <a:gridCol w="698018"/>
              </a:tblGrid>
              <a:tr h="560893">
                <a:tc>
                  <a:txBody>
                    <a:bodyPr/>
                    <a:lstStyle/>
                    <a:p>
                      <a:pPr algn="just">
                        <a:lnSpc>
                          <a:spcPct val="115000"/>
                        </a:lnSpc>
                        <a:spcAft>
                          <a:spcPts val="0"/>
                        </a:spcAft>
                      </a:pPr>
                      <a:r>
                        <a:rPr lang="ru-RU" sz="1600" dirty="0" smtClean="0">
                          <a:effectLst/>
                        </a:rPr>
                        <a:t>Группы заданий</a:t>
                      </a:r>
                      <a:endParaRPr lang="ru-RU" sz="1600" dirty="0">
                        <a:effectLst/>
                      </a:endParaRPr>
                    </a:p>
                  </a:txBody>
                  <a:tcPr marL="57686" marR="57686" marT="0" marB="0"/>
                </a:tc>
                <a:tc>
                  <a:txBody>
                    <a:bodyPr/>
                    <a:lstStyle/>
                    <a:p>
                      <a:pPr algn="just">
                        <a:lnSpc>
                          <a:spcPct val="115000"/>
                        </a:lnSpc>
                        <a:spcAft>
                          <a:spcPts val="0"/>
                        </a:spcAft>
                      </a:pPr>
                      <a:r>
                        <a:rPr lang="ru-RU" sz="1600" dirty="0">
                          <a:effectLst/>
                        </a:rPr>
                        <a:t>Задания части 1</a:t>
                      </a:r>
                      <a:endParaRPr lang="ru-RU" sz="1600" dirty="0">
                        <a:effectLst/>
                        <a:latin typeface="Calibri"/>
                        <a:ea typeface="Calibri"/>
                        <a:cs typeface="Times New Roman"/>
                      </a:endParaRPr>
                    </a:p>
                  </a:txBody>
                  <a:tcPr marL="57686" marR="57686" marT="0" marB="0"/>
                </a:tc>
                <a:tc>
                  <a:txBody>
                    <a:bodyPr/>
                    <a:lstStyle/>
                    <a:p>
                      <a:pPr algn="just">
                        <a:lnSpc>
                          <a:spcPct val="115000"/>
                        </a:lnSpc>
                        <a:spcAft>
                          <a:spcPts val="0"/>
                        </a:spcAft>
                      </a:pPr>
                      <a:r>
                        <a:rPr lang="ru-RU" sz="1600" dirty="0" smtClean="0">
                          <a:effectLst/>
                          <a:latin typeface="Calibri"/>
                          <a:ea typeface="Calibri"/>
                          <a:cs typeface="Times New Roman"/>
                        </a:rPr>
                        <a:t>2017</a:t>
                      </a:r>
                      <a:endParaRPr lang="ru-RU" sz="1600" dirty="0">
                        <a:effectLst/>
                        <a:latin typeface="Calibri"/>
                        <a:ea typeface="Calibri"/>
                        <a:cs typeface="Times New Roman"/>
                      </a:endParaRPr>
                    </a:p>
                  </a:txBody>
                  <a:tcPr marL="57686" marR="57686" marT="0" marB="0"/>
                </a:tc>
                <a:tc>
                  <a:txBody>
                    <a:bodyPr/>
                    <a:lstStyle/>
                    <a:p>
                      <a:pPr algn="just">
                        <a:lnSpc>
                          <a:spcPct val="115000"/>
                        </a:lnSpc>
                        <a:spcAft>
                          <a:spcPts val="0"/>
                        </a:spcAft>
                      </a:pPr>
                      <a:r>
                        <a:rPr lang="ru-RU" sz="1600" dirty="0" smtClean="0">
                          <a:effectLst/>
                          <a:latin typeface="Calibri"/>
                          <a:ea typeface="Calibri"/>
                          <a:cs typeface="Times New Roman"/>
                        </a:rPr>
                        <a:t>2018</a:t>
                      </a:r>
                      <a:endParaRPr lang="ru-RU" sz="1600" dirty="0">
                        <a:effectLst/>
                        <a:latin typeface="Calibri"/>
                        <a:ea typeface="Calibri"/>
                        <a:cs typeface="Times New Roman"/>
                      </a:endParaRPr>
                    </a:p>
                  </a:txBody>
                  <a:tcPr marL="57686" marR="57686" marT="0" marB="0"/>
                </a:tc>
                <a:tc>
                  <a:txBody>
                    <a:bodyPr/>
                    <a:lstStyle/>
                    <a:p>
                      <a:pPr algn="just">
                        <a:lnSpc>
                          <a:spcPct val="115000"/>
                        </a:lnSpc>
                        <a:spcAft>
                          <a:spcPts val="0"/>
                        </a:spcAft>
                      </a:pPr>
                      <a:r>
                        <a:rPr lang="ru-RU" sz="1600" dirty="0" smtClean="0">
                          <a:effectLst/>
                          <a:latin typeface="Calibri"/>
                          <a:ea typeface="Calibri"/>
                          <a:cs typeface="Times New Roman"/>
                        </a:rPr>
                        <a:t>2019</a:t>
                      </a:r>
                      <a:endParaRPr lang="ru-RU" sz="1600" dirty="0">
                        <a:effectLst/>
                        <a:latin typeface="Calibri"/>
                        <a:ea typeface="Calibri"/>
                        <a:cs typeface="Times New Roman"/>
                      </a:endParaRPr>
                    </a:p>
                  </a:txBody>
                  <a:tcPr marL="57686" marR="57686" marT="0" marB="0"/>
                </a:tc>
              </a:tr>
              <a:tr h="1963127">
                <a:tc>
                  <a:txBody>
                    <a:bodyPr/>
                    <a:lstStyle/>
                    <a:p>
                      <a:pPr algn="just">
                        <a:lnSpc>
                          <a:spcPct val="115000"/>
                        </a:lnSpc>
                        <a:spcAft>
                          <a:spcPts val="0"/>
                        </a:spcAft>
                      </a:pPr>
                      <a:r>
                        <a:rPr lang="ru-RU" sz="1800" b="1" dirty="0">
                          <a:effectLst/>
                        </a:rPr>
                        <a:t>Знание основных событий, явлений </a:t>
                      </a:r>
                      <a:r>
                        <a:rPr lang="ru-RU" sz="1800" b="1" dirty="0" smtClean="0">
                          <a:effectLst/>
                        </a:rPr>
                        <a:t>процессов</a:t>
                      </a:r>
                      <a:endParaRPr lang="ru-RU" sz="1800" b="1" dirty="0">
                        <a:effectLst/>
                      </a:endParaRPr>
                    </a:p>
                  </a:txBody>
                  <a:tcPr marL="57686" marR="57686"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ru-RU" sz="2000" dirty="0">
                          <a:effectLst/>
                          <a:latin typeface="Times New Roman" panose="02020603050405020304" pitchFamily="18" charset="0"/>
                          <a:cs typeface="Times New Roman" panose="02020603050405020304" pitchFamily="18" charset="0"/>
                        </a:rPr>
                        <a:t>1. Задание на установление соответствия между событиями (явлениями, процессами) и историческими фактами (5</a:t>
                      </a:r>
                      <a:r>
                        <a:rPr lang="ru-RU" sz="2000" dirty="0" smtClean="0">
                          <a:effectLst/>
                          <a:latin typeface="Times New Roman" panose="02020603050405020304" pitchFamily="18" charset="0"/>
                          <a:cs typeface="Times New Roman" panose="02020603050405020304" pitchFamily="18" charset="0"/>
                        </a:rPr>
                        <a:t>)</a:t>
                      </a:r>
                      <a:endParaRPr lang="ru-RU" sz="2000" b="1" dirty="0">
                        <a:solidFill>
                          <a:srgbClr val="FF0000"/>
                        </a:solidFill>
                        <a:effectLst/>
                        <a:latin typeface="Times New Roman" panose="02020603050405020304" pitchFamily="18" charset="0"/>
                        <a:cs typeface="Times New Roman" panose="02020603050405020304" pitchFamily="18" charset="0"/>
                      </a:endParaRPr>
                    </a:p>
                    <a:p>
                      <a:pPr marL="0" marR="0" indent="0" algn="just" defTabSz="914400" rtl="0" eaLnBrk="1" fontAlgn="auto" latinLnBrk="0" hangingPunct="1">
                        <a:lnSpc>
                          <a:spcPct val="115000"/>
                        </a:lnSpc>
                        <a:spcBef>
                          <a:spcPts val="0"/>
                        </a:spcBef>
                        <a:spcAft>
                          <a:spcPts val="0"/>
                        </a:spcAft>
                        <a:buClrTx/>
                        <a:buSzTx/>
                        <a:buFontTx/>
                        <a:buNone/>
                        <a:tabLst/>
                        <a:defRPr/>
                      </a:pPr>
                      <a:r>
                        <a:rPr lang="ru-RU" sz="2000" dirty="0">
                          <a:effectLst/>
                          <a:latin typeface="Times New Roman" panose="02020603050405020304" pitchFamily="18" charset="0"/>
                          <a:cs typeface="Times New Roman" panose="02020603050405020304" pitchFamily="18" charset="0"/>
                        </a:rPr>
                        <a:t>2. Задание на множественный выбор событий по определённому критерию (7</a:t>
                      </a:r>
                      <a:r>
                        <a:rPr lang="ru-RU" sz="2000" dirty="0" smtClean="0">
                          <a:effectLst/>
                          <a:latin typeface="Times New Roman" panose="02020603050405020304" pitchFamily="18" charset="0"/>
                          <a:cs typeface="Times New Roman" panose="02020603050405020304" pitchFamily="18" charset="0"/>
                        </a:rPr>
                        <a:t>)</a:t>
                      </a:r>
                      <a:endParaRPr lang="ru-RU" sz="2000" b="1" dirty="0">
                        <a:solidFill>
                          <a:srgbClr val="FF0000"/>
                        </a:solidFill>
                        <a:effectLst/>
                        <a:latin typeface="Times New Roman" panose="02020603050405020304" pitchFamily="18" charset="0"/>
                        <a:cs typeface="Times New Roman" panose="02020603050405020304" pitchFamily="18" charset="0"/>
                      </a:endParaRPr>
                    </a:p>
                    <a:p>
                      <a:pPr marL="0" marR="0" indent="0" algn="just" defTabSz="914400" rtl="0" eaLnBrk="1" fontAlgn="auto" latinLnBrk="0" hangingPunct="1">
                        <a:lnSpc>
                          <a:spcPct val="115000"/>
                        </a:lnSpc>
                        <a:spcBef>
                          <a:spcPts val="0"/>
                        </a:spcBef>
                        <a:spcAft>
                          <a:spcPts val="0"/>
                        </a:spcAft>
                        <a:buClrTx/>
                        <a:buSzTx/>
                        <a:buFontTx/>
                        <a:buNone/>
                        <a:tabLst/>
                        <a:defRPr/>
                      </a:pPr>
                      <a:r>
                        <a:rPr lang="ru-RU" sz="2000" dirty="0">
                          <a:effectLst/>
                          <a:latin typeface="Times New Roman" panose="02020603050405020304" pitchFamily="18" charset="0"/>
                          <a:cs typeface="Times New Roman" panose="02020603050405020304" pitchFamily="18" charset="0"/>
                        </a:rPr>
                        <a:t>3. Задание на заполнение таблицы элементами предложенного списка (11</a:t>
                      </a:r>
                      <a:r>
                        <a:rPr lang="ru-RU" sz="2000" dirty="0" smtClean="0">
                          <a:effectLst/>
                          <a:latin typeface="Times New Roman" panose="02020603050405020304" pitchFamily="18" charset="0"/>
                          <a:cs typeface="Times New Roman" panose="02020603050405020304" pitchFamily="18" charset="0"/>
                        </a:rPr>
                        <a:t>)</a:t>
                      </a:r>
                      <a:endParaRPr lang="ru-RU" sz="2000" b="1" kern="1200" dirty="0" smtClean="0">
                        <a:solidFill>
                          <a:srgbClr val="FF0000"/>
                        </a:solidFill>
                        <a:effectLst/>
                        <a:latin typeface="Times New Roman" panose="02020603050405020304" pitchFamily="18" charset="0"/>
                        <a:ea typeface="+mn-ea"/>
                        <a:cs typeface="Times New Roman" panose="02020603050405020304" pitchFamily="18" charset="0"/>
                      </a:endParaRPr>
                    </a:p>
                  </a:txBody>
                  <a:tcPr marL="57686" marR="57686"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ru-RU" sz="1800" b="1" kern="1200" dirty="0" smtClean="0">
                          <a:solidFill>
                            <a:schemeClr val="tx1"/>
                          </a:solidFill>
                          <a:effectLst/>
                          <a:latin typeface="+mn-lt"/>
                          <a:ea typeface="+mn-ea"/>
                          <a:cs typeface="+mn-cs"/>
                        </a:rPr>
                        <a:t>52,7%</a:t>
                      </a:r>
                    </a:p>
                    <a:p>
                      <a:pPr marL="0" marR="0" indent="0" algn="just" defTabSz="914400" rtl="0" eaLnBrk="1" fontAlgn="auto" latinLnBrk="0" hangingPunct="1">
                        <a:lnSpc>
                          <a:spcPct val="115000"/>
                        </a:lnSpc>
                        <a:spcBef>
                          <a:spcPts val="0"/>
                        </a:spcBef>
                        <a:spcAft>
                          <a:spcPts val="0"/>
                        </a:spcAft>
                        <a:buClrTx/>
                        <a:buSzTx/>
                        <a:buFontTx/>
                        <a:buNone/>
                        <a:tabLst/>
                        <a:defRPr/>
                      </a:pPr>
                      <a:endParaRPr lang="ru-RU" sz="1800" b="1" kern="1200" dirty="0" smtClean="0">
                        <a:solidFill>
                          <a:schemeClr val="tx1"/>
                        </a:solidFill>
                        <a:effectLst/>
                        <a:latin typeface="+mn-lt"/>
                        <a:ea typeface="+mn-ea"/>
                        <a:cs typeface="+mn-cs"/>
                      </a:endParaRPr>
                    </a:p>
                    <a:p>
                      <a:pPr marL="0" marR="0" indent="0" algn="just" defTabSz="914400" rtl="0" eaLnBrk="1" fontAlgn="auto" latinLnBrk="0" hangingPunct="1">
                        <a:lnSpc>
                          <a:spcPct val="115000"/>
                        </a:lnSpc>
                        <a:spcBef>
                          <a:spcPts val="0"/>
                        </a:spcBef>
                        <a:spcAft>
                          <a:spcPts val="0"/>
                        </a:spcAft>
                        <a:buClrTx/>
                        <a:buSzTx/>
                        <a:buFontTx/>
                        <a:buNone/>
                        <a:tabLst/>
                        <a:defRPr/>
                      </a:pPr>
                      <a:r>
                        <a:rPr lang="ru-RU" sz="1600" dirty="0" smtClean="0">
                          <a:solidFill>
                            <a:schemeClr val="tx1"/>
                          </a:solidFill>
                          <a:effectLst/>
                        </a:rPr>
                        <a:t> </a:t>
                      </a:r>
                      <a:r>
                        <a:rPr lang="ru-RU" sz="1800" b="1" kern="1200" dirty="0" smtClean="0">
                          <a:solidFill>
                            <a:schemeClr val="tx1"/>
                          </a:solidFill>
                          <a:effectLst/>
                          <a:latin typeface="+mn-lt"/>
                          <a:ea typeface="+mn-ea"/>
                          <a:cs typeface="+mn-cs"/>
                        </a:rPr>
                        <a:t>55,6%</a:t>
                      </a:r>
                    </a:p>
                    <a:p>
                      <a:pPr marL="0" marR="0" indent="0" algn="just" defTabSz="914400" rtl="0" eaLnBrk="1" fontAlgn="auto" latinLnBrk="0" hangingPunct="1">
                        <a:lnSpc>
                          <a:spcPct val="115000"/>
                        </a:lnSpc>
                        <a:spcBef>
                          <a:spcPts val="0"/>
                        </a:spcBef>
                        <a:spcAft>
                          <a:spcPts val="0"/>
                        </a:spcAft>
                        <a:buClrTx/>
                        <a:buSzTx/>
                        <a:buFontTx/>
                        <a:buNone/>
                        <a:tabLst/>
                        <a:defRPr/>
                      </a:pPr>
                      <a:endParaRPr lang="ru-RU" sz="1800" b="1" kern="1200" dirty="0" smtClean="0">
                        <a:solidFill>
                          <a:schemeClr val="tx1"/>
                        </a:solidFill>
                        <a:effectLst/>
                        <a:latin typeface="+mn-lt"/>
                        <a:ea typeface="+mn-ea"/>
                        <a:cs typeface="+mn-cs"/>
                      </a:endParaRPr>
                    </a:p>
                    <a:p>
                      <a:pPr marL="0" marR="0" indent="0" algn="just" defTabSz="914400" rtl="0" eaLnBrk="1" fontAlgn="auto" latinLnBrk="0" hangingPunct="1">
                        <a:lnSpc>
                          <a:spcPct val="115000"/>
                        </a:lnSpc>
                        <a:spcBef>
                          <a:spcPts val="0"/>
                        </a:spcBef>
                        <a:spcAft>
                          <a:spcPts val="0"/>
                        </a:spcAft>
                        <a:buClrTx/>
                        <a:buSzTx/>
                        <a:buFontTx/>
                        <a:buNone/>
                        <a:tabLst/>
                        <a:defRPr/>
                      </a:pPr>
                      <a:endParaRPr lang="ru-RU" sz="1800" b="1" kern="1200" dirty="0" smtClean="0">
                        <a:solidFill>
                          <a:schemeClr val="tx1"/>
                        </a:solidFill>
                        <a:effectLst/>
                        <a:latin typeface="+mn-lt"/>
                        <a:ea typeface="+mn-ea"/>
                        <a:cs typeface="+mn-cs"/>
                      </a:endParaRPr>
                    </a:p>
                    <a:p>
                      <a:pPr marL="0" marR="0" indent="0" algn="just" defTabSz="914400" rtl="0" eaLnBrk="1" fontAlgn="auto" latinLnBrk="0" hangingPunct="1">
                        <a:lnSpc>
                          <a:spcPct val="115000"/>
                        </a:lnSpc>
                        <a:spcBef>
                          <a:spcPts val="0"/>
                        </a:spcBef>
                        <a:spcAft>
                          <a:spcPts val="0"/>
                        </a:spcAft>
                        <a:buClrTx/>
                        <a:buSzTx/>
                        <a:buFontTx/>
                        <a:buNone/>
                        <a:tabLst/>
                        <a:defRPr/>
                      </a:pPr>
                      <a:r>
                        <a:rPr lang="ru-RU" sz="1800" b="1" kern="1200" dirty="0" smtClean="0">
                          <a:solidFill>
                            <a:schemeClr val="tx1"/>
                          </a:solidFill>
                          <a:effectLst/>
                          <a:latin typeface="+mn-lt"/>
                          <a:ea typeface="+mn-ea"/>
                          <a:cs typeface="+mn-cs"/>
                        </a:rPr>
                        <a:t>64,9%</a:t>
                      </a:r>
                    </a:p>
                  </a:txBody>
                  <a:tcPr marL="57686" marR="57686"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ru-RU" sz="1800" b="1" kern="1200" dirty="0" smtClean="0">
                          <a:solidFill>
                            <a:schemeClr val="tx1"/>
                          </a:solidFill>
                          <a:latin typeface="+mn-lt"/>
                          <a:ea typeface="+mn-ea"/>
                          <a:cs typeface="+mn-cs"/>
                        </a:rPr>
                        <a:t>67,3%</a:t>
                      </a:r>
                    </a:p>
                    <a:p>
                      <a:pPr marL="0" marR="0" indent="0" algn="just" defTabSz="914400" rtl="0" eaLnBrk="1" fontAlgn="auto" latinLnBrk="0" hangingPunct="1">
                        <a:lnSpc>
                          <a:spcPct val="115000"/>
                        </a:lnSpc>
                        <a:spcBef>
                          <a:spcPts val="0"/>
                        </a:spcBef>
                        <a:spcAft>
                          <a:spcPts val="0"/>
                        </a:spcAft>
                        <a:buClrTx/>
                        <a:buSzTx/>
                        <a:buFontTx/>
                        <a:buNone/>
                        <a:tabLst/>
                        <a:defRPr/>
                      </a:pPr>
                      <a:endParaRPr lang="ru-RU" sz="1800" b="1" kern="1200" dirty="0" smtClean="0">
                        <a:solidFill>
                          <a:schemeClr val="tx1"/>
                        </a:solidFill>
                        <a:effectLst/>
                        <a:latin typeface="+mn-lt"/>
                        <a:ea typeface="+mn-ea"/>
                        <a:cs typeface="+mn-cs"/>
                      </a:endParaRPr>
                    </a:p>
                    <a:p>
                      <a:pPr marL="0" marR="0" indent="0" algn="just" defTabSz="914400" rtl="0" eaLnBrk="1" fontAlgn="auto" latinLnBrk="0" hangingPunct="1">
                        <a:lnSpc>
                          <a:spcPct val="115000"/>
                        </a:lnSpc>
                        <a:spcBef>
                          <a:spcPts val="0"/>
                        </a:spcBef>
                        <a:spcAft>
                          <a:spcPts val="0"/>
                        </a:spcAft>
                        <a:buClrTx/>
                        <a:buSzTx/>
                        <a:buFontTx/>
                        <a:buNone/>
                        <a:tabLst/>
                        <a:defRPr/>
                      </a:pPr>
                      <a:r>
                        <a:rPr lang="ru-RU" sz="1800" b="1" kern="1200" dirty="0" smtClean="0">
                          <a:solidFill>
                            <a:schemeClr val="tx1"/>
                          </a:solidFill>
                          <a:latin typeface="+mn-lt"/>
                          <a:ea typeface="+mn-ea"/>
                          <a:cs typeface="+mn-cs"/>
                        </a:rPr>
                        <a:t>58,8%</a:t>
                      </a:r>
                    </a:p>
                    <a:p>
                      <a:pPr marL="0" marR="0" indent="0" algn="just" defTabSz="914400" rtl="0" eaLnBrk="1" fontAlgn="auto" latinLnBrk="0" hangingPunct="1">
                        <a:lnSpc>
                          <a:spcPct val="115000"/>
                        </a:lnSpc>
                        <a:spcBef>
                          <a:spcPts val="0"/>
                        </a:spcBef>
                        <a:spcAft>
                          <a:spcPts val="0"/>
                        </a:spcAft>
                        <a:buClrTx/>
                        <a:buSzTx/>
                        <a:buFontTx/>
                        <a:buNone/>
                        <a:tabLst/>
                        <a:defRPr/>
                      </a:pPr>
                      <a:endParaRPr lang="ru-RU" sz="1800" b="1" kern="1200" dirty="0" smtClean="0">
                        <a:solidFill>
                          <a:schemeClr val="tx1"/>
                        </a:solidFill>
                        <a:effectLst/>
                        <a:latin typeface="+mn-lt"/>
                        <a:ea typeface="+mn-ea"/>
                        <a:cs typeface="+mn-cs"/>
                      </a:endParaRPr>
                    </a:p>
                    <a:p>
                      <a:pPr marL="0" marR="0" indent="0" algn="just" defTabSz="914400" rtl="0" eaLnBrk="1" fontAlgn="auto" latinLnBrk="0" hangingPunct="1">
                        <a:lnSpc>
                          <a:spcPct val="115000"/>
                        </a:lnSpc>
                        <a:spcBef>
                          <a:spcPts val="0"/>
                        </a:spcBef>
                        <a:spcAft>
                          <a:spcPts val="0"/>
                        </a:spcAft>
                        <a:buClrTx/>
                        <a:buSzTx/>
                        <a:buFontTx/>
                        <a:buNone/>
                        <a:tabLst/>
                        <a:defRPr/>
                      </a:pPr>
                      <a:endParaRPr lang="ru-RU" sz="1800" b="1" kern="1200" dirty="0" smtClean="0">
                        <a:solidFill>
                          <a:schemeClr val="tx1"/>
                        </a:solidFill>
                        <a:effectLst/>
                        <a:latin typeface="+mn-lt"/>
                        <a:ea typeface="+mn-ea"/>
                        <a:cs typeface="+mn-cs"/>
                      </a:endParaRPr>
                    </a:p>
                    <a:p>
                      <a:pPr marL="0" marR="0" indent="0" algn="just" defTabSz="914400" rtl="0" eaLnBrk="1" fontAlgn="auto" latinLnBrk="0" hangingPunct="1">
                        <a:lnSpc>
                          <a:spcPct val="115000"/>
                        </a:lnSpc>
                        <a:spcBef>
                          <a:spcPts val="0"/>
                        </a:spcBef>
                        <a:spcAft>
                          <a:spcPts val="0"/>
                        </a:spcAft>
                        <a:buClrTx/>
                        <a:buSzTx/>
                        <a:buFontTx/>
                        <a:buNone/>
                        <a:tabLst/>
                        <a:defRPr/>
                      </a:pPr>
                      <a:r>
                        <a:rPr lang="ru-RU" sz="1800" b="1" kern="1200" dirty="0" smtClean="0">
                          <a:solidFill>
                            <a:schemeClr val="tx1"/>
                          </a:solidFill>
                          <a:latin typeface="+mn-lt"/>
                          <a:ea typeface="+mn-ea"/>
                          <a:cs typeface="+mn-cs"/>
                        </a:rPr>
                        <a:t>65,1%</a:t>
                      </a:r>
                      <a:endParaRPr lang="ru-RU" sz="1800" b="1" kern="1200" dirty="0" smtClean="0">
                        <a:solidFill>
                          <a:schemeClr val="tx1"/>
                        </a:solidFill>
                        <a:effectLst/>
                        <a:latin typeface="+mn-lt"/>
                        <a:ea typeface="+mn-ea"/>
                        <a:cs typeface="+mn-cs"/>
                      </a:endParaRPr>
                    </a:p>
                  </a:txBody>
                  <a:tcPr marL="57686" marR="57686"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ru-RU" sz="1800" b="1" kern="1200" dirty="0" smtClean="0">
                          <a:solidFill>
                            <a:schemeClr val="accent6">
                              <a:lumMod val="75000"/>
                            </a:schemeClr>
                          </a:solidFill>
                          <a:effectLst/>
                          <a:latin typeface="+mn-lt"/>
                          <a:ea typeface="+mn-ea"/>
                          <a:cs typeface="+mn-cs"/>
                        </a:rPr>
                        <a:t>46,3%</a:t>
                      </a:r>
                    </a:p>
                    <a:p>
                      <a:pPr marL="0" marR="0" indent="0" algn="just" defTabSz="914400" rtl="0" eaLnBrk="1" fontAlgn="auto" latinLnBrk="0" hangingPunct="1">
                        <a:lnSpc>
                          <a:spcPct val="115000"/>
                        </a:lnSpc>
                        <a:spcBef>
                          <a:spcPts val="0"/>
                        </a:spcBef>
                        <a:spcAft>
                          <a:spcPts val="0"/>
                        </a:spcAft>
                        <a:buClrTx/>
                        <a:buSzTx/>
                        <a:buFontTx/>
                        <a:buNone/>
                        <a:tabLst/>
                        <a:defRPr/>
                      </a:pPr>
                      <a:endParaRPr lang="ru-RU" sz="1800" b="1" kern="1200" dirty="0" smtClean="0">
                        <a:solidFill>
                          <a:srgbClr val="FF0000"/>
                        </a:solidFill>
                        <a:effectLst/>
                        <a:latin typeface="+mn-lt"/>
                        <a:ea typeface="+mn-ea"/>
                        <a:cs typeface="+mn-cs"/>
                      </a:endParaRPr>
                    </a:p>
                    <a:p>
                      <a:pPr marL="0" marR="0" indent="0" algn="just" defTabSz="914400" rtl="0" eaLnBrk="1" fontAlgn="auto" latinLnBrk="0" hangingPunct="1">
                        <a:lnSpc>
                          <a:spcPct val="115000"/>
                        </a:lnSpc>
                        <a:spcBef>
                          <a:spcPts val="0"/>
                        </a:spcBef>
                        <a:spcAft>
                          <a:spcPts val="0"/>
                        </a:spcAft>
                        <a:buClrTx/>
                        <a:buSzTx/>
                        <a:buFontTx/>
                        <a:buNone/>
                        <a:tabLst/>
                        <a:defRPr/>
                      </a:pPr>
                      <a:r>
                        <a:rPr lang="ru-RU" sz="1800" b="1" kern="1200" dirty="0" smtClean="0">
                          <a:solidFill>
                            <a:srgbClr val="FF0000"/>
                          </a:solidFill>
                          <a:effectLst/>
                          <a:latin typeface="+mn-lt"/>
                          <a:ea typeface="+mn-ea"/>
                          <a:cs typeface="+mn-cs"/>
                        </a:rPr>
                        <a:t>57,4%</a:t>
                      </a:r>
                    </a:p>
                    <a:p>
                      <a:pPr marL="0" marR="0" indent="0" algn="just" defTabSz="914400" rtl="0" eaLnBrk="1" fontAlgn="auto" latinLnBrk="0" hangingPunct="1">
                        <a:lnSpc>
                          <a:spcPct val="115000"/>
                        </a:lnSpc>
                        <a:spcBef>
                          <a:spcPts val="0"/>
                        </a:spcBef>
                        <a:spcAft>
                          <a:spcPts val="0"/>
                        </a:spcAft>
                        <a:buClrTx/>
                        <a:buSzTx/>
                        <a:buFontTx/>
                        <a:buNone/>
                        <a:tabLst/>
                        <a:defRPr/>
                      </a:pPr>
                      <a:endParaRPr lang="ru-RU" sz="1800" b="1" kern="1200" dirty="0" smtClean="0">
                        <a:solidFill>
                          <a:srgbClr val="FF0000"/>
                        </a:solidFill>
                        <a:effectLst/>
                        <a:latin typeface="+mn-lt"/>
                        <a:ea typeface="+mn-ea"/>
                        <a:cs typeface="+mn-cs"/>
                      </a:endParaRPr>
                    </a:p>
                    <a:p>
                      <a:pPr marL="0" marR="0" indent="0" algn="just" defTabSz="914400" rtl="0" eaLnBrk="1" fontAlgn="auto" latinLnBrk="0" hangingPunct="1">
                        <a:lnSpc>
                          <a:spcPct val="115000"/>
                        </a:lnSpc>
                        <a:spcBef>
                          <a:spcPts val="0"/>
                        </a:spcBef>
                        <a:spcAft>
                          <a:spcPts val="0"/>
                        </a:spcAft>
                        <a:buClrTx/>
                        <a:buSzTx/>
                        <a:buFontTx/>
                        <a:buNone/>
                        <a:tabLst/>
                        <a:defRPr/>
                      </a:pPr>
                      <a:endParaRPr lang="ru-RU" sz="1800" b="1" kern="1200" dirty="0" smtClean="0">
                        <a:solidFill>
                          <a:srgbClr val="FF0000"/>
                        </a:solidFill>
                        <a:effectLst/>
                        <a:latin typeface="+mn-lt"/>
                        <a:ea typeface="+mn-ea"/>
                        <a:cs typeface="+mn-cs"/>
                      </a:endParaRPr>
                    </a:p>
                    <a:p>
                      <a:pPr marL="0" marR="0" indent="0" algn="just" defTabSz="914400" rtl="0" eaLnBrk="1" fontAlgn="auto" latinLnBrk="0" hangingPunct="1">
                        <a:lnSpc>
                          <a:spcPct val="115000"/>
                        </a:lnSpc>
                        <a:spcBef>
                          <a:spcPts val="0"/>
                        </a:spcBef>
                        <a:spcAft>
                          <a:spcPts val="0"/>
                        </a:spcAft>
                        <a:buClrTx/>
                        <a:buSzTx/>
                        <a:buFontTx/>
                        <a:buNone/>
                        <a:tabLst/>
                        <a:defRPr/>
                      </a:pPr>
                      <a:r>
                        <a:rPr lang="ru-RU" sz="1800" b="1" kern="1200" dirty="0" smtClean="0">
                          <a:solidFill>
                            <a:srgbClr val="FF0000"/>
                          </a:solidFill>
                          <a:effectLst/>
                          <a:latin typeface="+mn-lt"/>
                          <a:ea typeface="+mn-ea"/>
                          <a:cs typeface="+mn-cs"/>
                        </a:rPr>
                        <a:t>69,1%</a:t>
                      </a:r>
                    </a:p>
                  </a:txBody>
                  <a:tcPr marL="57686" marR="57686" marT="0" marB="0"/>
                </a:tc>
              </a:tr>
              <a:tr h="911452">
                <a:tc>
                  <a:txBody>
                    <a:bodyPr/>
                    <a:lstStyle/>
                    <a:p>
                      <a:pPr algn="just">
                        <a:lnSpc>
                          <a:spcPct val="115000"/>
                        </a:lnSpc>
                        <a:spcAft>
                          <a:spcPts val="0"/>
                        </a:spcAft>
                      </a:pPr>
                      <a:r>
                        <a:rPr lang="ru-RU" sz="1800" b="1" dirty="0">
                          <a:effectLst/>
                        </a:rPr>
                        <a:t>Знание основных </a:t>
                      </a:r>
                      <a:r>
                        <a:rPr lang="ru-RU" sz="1800" b="1" dirty="0" smtClean="0">
                          <a:effectLst/>
                        </a:rPr>
                        <a:t>дат</a:t>
                      </a:r>
                      <a:endParaRPr lang="ru-RU" sz="1800" b="1" dirty="0">
                        <a:effectLst/>
                      </a:endParaRPr>
                    </a:p>
                  </a:txBody>
                  <a:tcPr marL="57686" marR="57686"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ru-RU" sz="2000" dirty="0">
                          <a:effectLst/>
                          <a:latin typeface="Times New Roman" panose="02020603050405020304" pitchFamily="18" charset="0"/>
                          <a:cs typeface="Times New Roman" panose="02020603050405020304" pitchFamily="18" charset="0"/>
                        </a:rPr>
                        <a:t>1. Задание на установление хронологической последовательности (1</a:t>
                      </a:r>
                      <a:r>
                        <a:rPr lang="ru-RU" sz="2000" dirty="0" smtClean="0">
                          <a:effectLst/>
                          <a:latin typeface="Times New Roman" panose="02020603050405020304" pitchFamily="18" charset="0"/>
                          <a:cs typeface="Times New Roman" panose="02020603050405020304" pitchFamily="18" charset="0"/>
                        </a:rPr>
                        <a:t>)</a:t>
                      </a:r>
                      <a:r>
                        <a:rPr lang="ru-RU" sz="2000" kern="1200" dirty="0" smtClean="0">
                          <a:solidFill>
                            <a:schemeClr val="dk1"/>
                          </a:solidFill>
                          <a:effectLst/>
                          <a:latin typeface="Times New Roman" panose="02020603050405020304" pitchFamily="18" charset="0"/>
                          <a:ea typeface="+mn-ea"/>
                          <a:cs typeface="Times New Roman" panose="02020603050405020304" pitchFamily="18" charset="0"/>
                        </a:rPr>
                        <a:t> </a:t>
                      </a:r>
                    </a:p>
                    <a:p>
                      <a:pPr marL="0" marR="0" indent="0" algn="just" defTabSz="914400" rtl="0" eaLnBrk="1" fontAlgn="auto" latinLnBrk="0" hangingPunct="1">
                        <a:lnSpc>
                          <a:spcPct val="115000"/>
                        </a:lnSpc>
                        <a:spcBef>
                          <a:spcPts val="0"/>
                        </a:spcBef>
                        <a:spcAft>
                          <a:spcPts val="0"/>
                        </a:spcAft>
                        <a:buClrTx/>
                        <a:buSzTx/>
                        <a:buFontTx/>
                        <a:buNone/>
                        <a:tabLst/>
                        <a:defRPr/>
                      </a:pPr>
                      <a:r>
                        <a:rPr lang="ru-RU" sz="2000" dirty="0" smtClean="0">
                          <a:effectLst/>
                          <a:latin typeface="Times New Roman" panose="02020603050405020304" pitchFamily="18" charset="0"/>
                          <a:cs typeface="Times New Roman" panose="02020603050405020304" pitchFamily="18" charset="0"/>
                        </a:rPr>
                        <a:t>2</a:t>
                      </a:r>
                      <a:r>
                        <a:rPr lang="ru-RU" sz="2000" dirty="0">
                          <a:effectLst/>
                          <a:latin typeface="Times New Roman" panose="02020603050405020304" pitchFamily="18" charset="0"/>
                          <a:cs typeface="Times New Roman" panose="02020603050405020304" pitchFamily="18" charset="0"/>
                        </a:rPr>
                        <a:t>. Задание на установление соответствия (2</a:t>
                      </a:r>
                      <a:r>
                        <a:rPr lang="ru-RU" sz="2000" dirty="0" smtClean="0">
                          <a:effectLst/>
                          <a:latin typeface="Times New Roman" panose="02020603050405020304" pitchFamily="18" charset="0"/>
                          <a:cs typeface="Times New Roman" panose="02020603050405020304" pitchFamily="18" charset="0"/>
                        </a:rPr>
                        <a:t>)</a:t>
                      </a:r>
                      <a:endParaRPr lang="ru-RU" sz="2000" b="1" dirty="0">
                        <a:solidFill>
                          <a:srgbClr val="FF0000"/>
                        </a:solidFill>
                        <a:effectLst/>
                        <a:latin typeface="Times New Roman" panose="02020603050405020304" pitchFamily="18" charset="0"/>
                        <a:cs typeface="Times New Roman" panose="02020603050405020304" pitchFamily="18" charset="0"/>
                      </a:endParaRPr>
                    </a:p>
                  </a:txBody>
                  <a:tcPr marL="57686" marR="57686"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ru-RU" sz="1400" b="1" dirty="0" smtClean="0">
                          <a:solidFill>
                            <a:schemeClr val="tx1"/>
                          </a:solidFill>
                          <a:effectLst/>
                        </a:rPr>
                        <a:t> </a:t>
                      </a:r>
                      <a:r>
                        <a:rPr lang="ru-RU" sz="1600" b="1" kern="1200" dirty="0" smtClean="0">
                          <a:solidFill>
                            <a:schemeClr val="tx1"/>
                          </a:solidFill>
                          <a:effectLst/>
                          <a:latin typeface="+mn-lt"/>
                          <a:ea typeface="+mn-ea"/>
                          <a:cs typeface="+mn-cs"/>
                        </a:rPr>
                        <a:t>71,7%</a:t>
                      </a:r>
                      <a:endParaRPr lang="ru-RU" sz="1400" b="1" dirty="0" smtClean="0">
                        <a:solidFill>
                          <a:schemeClr val="tx1"/>
                        </a:solidFill>
                        <a:effectLst/>
                      </a:endParaRPr>
                    </a:p>
                    <a:p>
                      <a:pPr marL="0" marR="0" indent="0" algn="just" defTabSz="914400" rtl="0" eaLnBrk="1" fontAlgn="auto" latinLnBrk="0" hangingPunct="1">
                        <a:lnSpc>
                          <a:spcPct val="115000"/>
                        </a:lnSpc>
                        <a:spcBef>
                          <a:spcPts val="0"/>
                        </a:spcBef>
                        <a:spcAft>
                          <a:spcPts val="0"/>
                        </a:spcAft>
                        <a:buClrTx/>
                        <a:buSzTx/>
                        <a:buFontTx/>
                        <a:buNone/>
                        <a:tabLst/>
                        <a:defRPr/>
                      </a:pPr>
                      <a:endParaRPr lang="ru-RU" sz="1600" b="1" kern="1200" dirty="0" smtClean="0">
                        <a:solidFill>
                          <a:schemeClr val="tx1"/>
                        </a:solidFill>
                        <a:effectLst/>
                        <a:latin typeface="+mn-lt"/>
                        <a:ea typeface="+mn-ea"/>
                        <a:cs typeface="+mn-cs"/>
                      </a:endParaRPr>
                    </a:p>
                    <a:p>
                      <a:pPr marL="0" marR="0" indent="0" algn="just" defTabSz="914400" rtl="0" eaLnBrk="1" fontAlgn="auto" latinLnBrk="0" hangingPunct="1">
                        <a:lnSpc>
                          <a:spcPct val="115000"/>
                        </a:lnSpc>
                        <a:spcBef>
                          <a:spcPts val="0"/>
                        </a:spcBef>
                        <a:spcAft>
                          <a:spcPts val="0"/>
                        </a:spcAft>
                        <a:buClrTx/>
                        <a:buSzTx/>
                        <a:buFontTx/>
                        <a:buNone/>
                        <a:tabLst/>
                        <a:defRPr/>
                      </a:pPr>
                      <a:r>
                        <a:rPr lang="ru-RU" sz="1600" b="1" kern="1200" dirty="0" smtClean="0">
                          <a:solidFill>
                            <a:schemeClr val="tx1"/>
                          </a:solidFill>
                          <a:effectLst/>
                          <a:latin typeface="+mn-lt"/>
                          <a:ea typeface="+mn-ea"/>
                          <a:cs typeface="+mn-cs"/>
                        </a:rPr>
                        <a:t>59,3%</a:t>
                      </a:r>
                      <a:r>
                        <a:rPr lang="ru-RU" sz="1400" b="1" dirty="0" smtClean="0">
                          <a:solidFill>
                            <a:schemeClr val="tx1"/>
                          </a:solidFill>
                          <a:effectLst/>
                        </a:rPr>
                        <a:t> </a:t>
                      </a:r>
                      <a:endParaRPr lang="ru-RU" sz="1600" b="1" dirty="0">
                        <a:solidFill>
                          <a:schemeClr val="tx1"/>
                        </a:solidFill>
                        <a:effectLst/>
                      </a:endParaRPr>
                    </a:p>
                  </a:txBody>
                  <a:tcPr marL="57686" marR="57686"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ru-RU" sz="1800" b="1" kern="1200" dirty="0" smtClean="0">
                          <a:solidFill>
                            <a:schemeClr val="tx1"/>
                          </a:solidFill>
                          <a:latin typeface="+mn-lt"/>
                          <a:ea typeface="+mn-ea"/>
                          <a:cs typeface="+mn-cs"/>
                        </a:rPr>
                        <a:t>53,9%</a:t>
                      </a:r>
                    </a:p>
                    <a:p>
                      <a:pPr marL="0" marR="0" indent="0" algn="just" defTabSz="914400" rtl="0" eaLnBrk="1" fontAlgn="auto" latinLnBrk="0" hangingPunct="1">
                        <a:lnSpc>
                          <a:spcPct val="115000"/>
                        </a:lnSpc>
                        <a:spcBef>
                          <a:spcPts val="0"/>
                        </a:spcBef>
                        <a:spcAft>
                          <a:spcPts val="0"/>
                        </a:spcAft>
                        <a:buClrTx/>
                        <a:buSzTx/>
                        <a:buFontTx/>
                        <a:buNone/>
                        <a:tabLst/>
                        <a:defRPr/>
                      </a:pPr>
                      <a:endParaRPr lang="ru-RU" sz="1600" b="1" dirty="0" smtClean="0">
                        <a:solidFill>
                          <a:schemeClr val="tx1"/>
                        </a:solidFill>
                        <a:effectLst/>
                      </a:endParaRPr>
                    </a:p>
                    <a:p>
                      <a:pPr marL="0" marR="0" indent="0" algn="just" defTabSz="914400" rtl="0" eaLnBrk="1" fontAlgn="auto" latinLnBrk="0" hangingPunct="1">
                        <a:lnSpc>
                          <a:spcPct val="115000"/>
                        </a:lnSpc>
                        <a:spcBef>
                          <a:spcPts val="0"/>
                        </a:spcBef>
                        <a:spcAft>
                          <a:spcPts val="0"/>
                        </a:spcAft>
                        <a:buClrTx/>
                        <a:buSzTx/>
                        <a:buFontTx/>
                        <a:buNone/>
                        <a:tabLst/>
                        <a:defRPr/>
                      </a:pPr>
                      <a:r>
                        <a:rPr lang="ru-RU" sz="1800" b="1" kern="1200" dirty="0" smtClean="0">
                          <a:solidFill>
                            <a:schemeClr val="tx1"/>
                          </a:solidFill>
                          <a:latin typeface="+mn-lt"/>
                          <a:ea typeface="+mn-ea"/>
                          <a:cs typeface="+mn-cs"/>
                        </a:rPr>
                        <a:t>74,1%</a:t>
                      </a:r>
                      <a:endParaRPr lang="ru-RU" sz="1600" b="1" dirty="0">
                        <a:solidFill>
                          <a:schemeClr val="tx1"/>
                        </a:solidFill>
                        <a:effectLst/>
                      </a:endParaRPr>
                    </a:p>
                  </a:txBody>
                  <a:tcPr marL="57686" marR="57686"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ru-RU" sz="1600" b="1" dirty="0" smtClean="0">
                          <a:solidFill>
                            <a:srgbClr val="FF0000"/>
                          </a:solidFill>
                          <a:effectLst/>
                        </a:rPr>
                        <a:t>77,2%</a:t>
                      </a:r>
                    </a:p>
                    <a:p>
                      <a:pPr marL="0" marR="0" indent="0" algn="just" defTabSz="914400" rtl="0" eaLnBrk="1" fontAlgn="auto" latinLnBrk="0" hangingPunct="1">
                        <a:lnSpc>
                          <a:spcPct val="115000"/>
                        </a:lnSpc>
                        <a:spcBef>
                          <a:spcPts val="0"/>
                        </a:spcBef>
                        <a:spcAft>
                          <a:spcPts val="0"/>
                        </a:spcAft>
                        <a:buClrTx/>
                        <a:buSzTx/>
                        <a:buFontTx/>
                        <a:buNone/>
                        <a:tabLst/>
                        <a:defRPr/>
                      </a:pPr>
                      <a:endParaRPr lang="ru-RU" sz="1600" b="1" dirty="0" smtClean="0">
                        <a:solidFill>
                          <a:srgbClr val="FF0000"/>
                        </a:solidFill>
                        <a:effectLst/>
                      </a:endParaRPr>
                    </a:p>
                    <a:p>
                      <a:pPr marL="0" marR="0" indent="0" algn="just" defTabSz="914400" rtl="0" eaLnBrk="1" fontAlgn="auto" latinLnBrk="0" hangingPunct="1">
                        <a:lnSpc>
                          <a:spcPct val="115000"/>
                        </a:lnSpc>
                        <a:spcBef>
                          <a:spcPts val="0"/>
                        </a:spcBef>
                        <a:spcAft>
                          <a:spcPts val="0"/>
                        </a:spcAft>
                        <a:buClrTx/>
                        <a:buSzTx/>
                        <a:buFontTx/>
                        <a:buNone/>
                        <a:tabLst/>
                        <a:defRPr/>
                      </a:pPr>
                      <a:r>
                        <a:rPr lang="ru-RU" sz="1600" b="1" dirty="0" smtClean="0">
                          <a:solidFill>
                            <a:srgbClr val="FF0000"/>
                          </a:solidFill>
                          <a:effectLst/>
                        </a:rPr>
                        <a:t>77,5%</a:t>
                      </a:r>
                      <a:endParaRPr lang="ru-RU" sz="1600" b="1" dirty="0">
                        <a:solidFill>
                          <a:srgbClr val="FF0000"/>
                        </a:solidFill>
                        <a:effectLst/>
                      </a:endParaRPr>
                    </a:p>
                  </a:txBody>
                  <a:tcPr marL="57686" marR="57686" marT="0" marB="0"/>
                </a:tc>
              </a:tr>
            </a:tbl>
          </a:graphicData>
        </a:graphic>
      </p:graphicFrame>
      <p:cxnSp>
        <p:nvCxnSpPr>
          <p:cNvPr id="6" name="Прямая соединительная линия 5"/>
          <p:cNvCxnSpPr/>
          <p:nvPr/>
        </p:nvCxnSpPr>
        <p:spPr>
          <a:xfrm>
            <a:off x="8452338" y="4337538"/>
            <a:ext cx="691662" cy="11723"/>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
        <p:nvSpPr>
          <p:cNvPr id="8" name="Объект 7"/>
          <p:cNvSpPr>
            <a:spLocks noGrp="1"/>
          </p:cNvSpPr>
          <p:nvPr>
            <p:ph idx="1"/>
          </p:nvPr>
        </p:nvSpPr>
        <p:spPr/>
        <p:txBody>
          <a:bodyPr/>
          <a:lstStyle/>
          <a:p>
            <a:endParaRPr lang="ru-RU"/>
          </a:p>
        </p:txBody>
      </p:sp>
      <p:pic>
        <p:nvPicPr>
          <p:cNvPr id="51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08450" y="5559425"/>
            <a:ext cx="5035550" cy="129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90945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908" y="151990"/>
            <a:ext cx="8768861" cy="998742"/>
          </a:xfrm>
        </p:spPr>
        <p:txBody>
          <a:bodyPr>
            <a:normAutofit fontScale="90000"/>
          </a:bodyPr>
          <a:lstStyle/>
          <a:p>
            <a:r>
              <a:rPr lang="ru-RU" b="1" dirty="0">
                <a:solidFill>
                  <a:srgbClr val="C00000"/>
                </a:solidFill>
              </a:rPr>
              <a:t>Анализ результатов выполнения</a:t>
            </a:r>
            <a:br>
              <a:rPr lang="ru-RU" b="1" dirty="0">
                <a:solidFill>
                  <a:srgbClr val="C00000"/>
                </a:solidFill>
              </a:rPr>
            </a:br>
            <a:r>
              <a:rPr lang="ru-RU" b="1" dirty="0">
                <a:solidFill>
                  <a:srgbClr val="C00000"/>
                </a:solidFill>
              </a:rPr>
              <a:t>отдельных заданий 1 </a:t>
            </a:r>
            <a:r>
              <a:rPr lang="ru-RU" b="1" dirty="0" smtClean="0">
                <a:solidFill>
                  <a:srgbClr val="C00000"/>
                </a:solidFill>
              </a:rPr>
              <a:t>части </a:t>
            </a:r>
            <a:endParaRPr lang="ru-RU" b="1" dirty="0">
              <a:solidFill>
                <a:srgbClr val="C00000"/>
              </a:solidFill>
            </a:endParaRPr>
          </a:p>
        </p:txBody>
      </p:sp>
      <p:sp>
        <p:nvSpPr>
          <p:cNvPr id="4" name="Прямоугольник 3"/>
          <p:cNvSpPr/>
          <p:nvPr/>
        </p:nvSpPr>
        <p:spPr>
          <a:xfrm>
            <a:off x="2286000" y="3105835"/>
            <a:ext cx="4572000" cy="369332"/>
          </a:xfrm>
          <a:prstGeom prst="rect">
            <a:avLst/>
          </a:prstGeom>
        </p:spPr>
        <p:txBody>
          <a:bodyPr>
            <a:spAutoFit/>
          </a:bodyPr>
          <a:lstStyle/>
          <a:p>
            <a:endParaRPr lang="ru-RU" dirty="0"/>
          </a:p>
        </p:txBody>
      </p:sp>
      <p:graphicFrame>
        <p:nvGraphicFramePr>
          <p:cNvPr id="7" name="Объект 5"/>
          <p:cNvGraphicFramePr>
            <a:graphicFrameLocks/>
          </p:cNvGraphicFramePr>
          <p:nvPr>
            <p:extLst>
              <p:ext uri="{D42A27DB-BD31-4B8C-83A1-F6EECF244321}">
                <p14:modId xmlns:p14="http://schemas.microsoft.com/office/powerpoint/2010/main" val="471165473"/>
              </p:ext>
            </p:extLst>
          </p:nvPr>
        </p:nvGraphicFramePr>
        <p:xfrm>
          <a:off x="11723" y="1878258"/>
          <a:ext cx="9015045" cy="4206470"/>
        </p:xfrm>
        <a:graphic>
          <a:graphicData uri="http://schemas.openxmlformats.org/drawingml/2006/table">
            <a:tbl>
              <a:tblPr firstRow="1" firstCol="1" bandRow="1">
                <a:tableStyleId>{5C22544A-7EE6-4342-B048-85BDC9FD1C3A}</a:tableStyleId>
              </a:tblPr>
              <a:tblGrid>
                <a:gridCol w="1918452"/>
                <a:gridCol w="4754059"/>
                <a:gridCol w="964554"/>
                <a:gridCol w="688990"/>
                <a:gridCol w="688990"/>
              </a:tblGrid>
              <a:tr h="560893">
                <a:tc>
                  <a:txBody>
                    <a:bodyPr/>
                    <a:lstStyle/>
                    <a:p>
                      <a:pPr algn="just">
                        <a:lnSpc>
                          <a:spcPct val="115000"/>
                        </a:lnSpc>
                        <a:spcAft>
                          <a:spcPts val="0"/>
                        </a:spcAft>
                      </a:pPr>
                      <a:r>
                        <a:rPr lang="ru-RU" sz="1600" dirty="0" smtClean="0">
                          <a:effectLst/>
                        </a:rPr>
                        <a:t>Группа</a:t>
                      </a:r>
                      <a:r>
                        <a:rPr lang="ru-RU" sz="1600" baseline="0" dirty="0" smtClean="0">
                          <a:effectLst/>
                        </a:rPr>
                        <a:t> заданий</a:t>
                      </a:r>
                      <a:endParaRPr lang="ru-RU" sz="1600" dirty="0">
                        <a:effectLst/>
                      </a:endParaRPr>
                    </a:p>
                  </a:txBody>
                  <a:tcPr marL="57686" marR="57686" marT="0" marB="0"/>
                </a:tc>
                <a:tc>
                  <a:txBody>
                    <a:bodyPr/>
                    <a:lstStyle/>
                    <a:p>
                      <a:pPr algn="just">
                        <a:lnSpc>
                          <a:spcPct val="115000"/>
                        </a:lnSpc>
                        <a:spcAft>
                          <a:spcPts val="0"/>
                        </a:spcAft>
                      </a:pPr>
                      <a:r>
                        <a:rPr lang="ru-RU" sz="1600" dirty="0">
                          <a:effectLst/>
                        </a:rPr>
                        <a:t>Задания части 1</a:t>
                      </a:r>
                      <a:endParaRPr lang="ru-RU" sz="1600" dirty="0">
                        <a:effectLst/>
                        <a:latin typeface="Calibri"/>
                        <a:ea typeface="Calibri"/>
                        <a:cs typeface="Times New Roman"/>
                      </a:endParaRPr>
                    </a:p>
                  </a:txBody>
                  <a:tcPr marL="57686" marR="57686" marT="0" marB="0"/>
                </a:tc>
                <a:tc>
                  <a:txBody>
                    <a:bodyPr/>
                    <a:lstStyle/>
                    <a:p>
                      <a:pPr algn="just">
                        <a:lnSpc>
                          <a:spcPct val="115000"/>
                        </a:lnSpc>
                        <a:spcAft>
                          <a:spcPts val="0"/>
                        </a:spcAft>
                      </a:pPr>
                      <a:r>
                        <a:rPr lang="ru-RU" sz="1600" dirty="0" smtClean="0">
                          <a:effectLst/>
                          <a:latin typeface="Calibri"/>
                          <a:ea typeface="Calibri"/>
                          <a:cs typeface="Times New Roman"/>
                        </a:rPr>
                        <a:t>2017</a:t>
                      </a:r>
                      <a:endParaRPr lang="ru-RU" sz="1600" dirty="0">
                        <a:effectLst/>
                        <a:latin typeface="Calibri"/>
                        <a:ea typeface="Calibri"/>
                        <a:cs typeface="Times New Roman"/>
                      </a:endParaRPr>
                    </a:p>
                  </a:txBody>
                  <a:tcPr marL="57686" marR="57686" marT="0" marB="0"/>
                </a:tc>
                <a:tc>
                  <a:txBody>
                    <a:bodyPr/>
                    <a:lstStyle/>
                    <a:p>
                      <a:pPr algn="just">
                        <a:lnSpc>
                          <a:spcPct val="115000"/>
                        </a:lnSpc>
                        <a:spcAft>
                          <a:spcPts val="0"/>
                        </a:spcAft>
                      </a:pPr>
                      <a:r>
                        <a:rPr lang="ru-RU" sz="1600" dirty="0" smtClean="0">
                          <a:effectLst/>
                          <a:latin typeface="Calibri"/>
                          <a:ea typeface="Calibri"/>
                          <a:cs typeface="Times New Roman"/>
                        </a:rPr>
                        <a:t>2018</a:t>
                      </a:r>
                      <a:endParaRPr lang="ru-RU" sz="1600" dirty="0">
                        <a:effectLst/>
                        <a:latin typeface="Calibri"/>
                        <a:ea typeface="Calibri"/>
                        <a:cs typeface="Times New Roman"/>
                      </a:endParaRPr>
                    </a:p>
                  </a:txBody>
                  <a:tcPr marL="57686" marR="57686" marT="0" marB="0"/>
                </a:tc>
                <a:tc>
                  <a:txBody>
                    <a:bodyPr/>
                    <a:lstStyle/>
                    <a:p>
                      <a:pPr algn="just">
                        <a:lnSpc>
                          <a:spcPct val="115000"/>
                        </a:lnSpc>
                        <a:spcAft>
                          <a:spcPts val="0"/>
                        </a:spcAft>
                      </a:pPr>
                      <a:r>
                        <a:rPr lang="ru-RU" sz="1600" dirty="0" smtClean="0">
                          <a:effectLst/>
                          <a:latin typeface="Calibri"/>
                          <a:ea typeface="Calibri"/>
                          <a:cs typeface="Times New Roman"/>
                        </a:rPr>
                        <a:t>2019</a:t>
                      </a:r>
                      <a:endParaRPr lang="ru-RU" sz="1600" dirty="0">
                        <a:effectLst/>
                        <a:latin typeface="Calibri"/>
                        <a:ea typeface="Calibri"/>
                        <a:cs typeface="Times New Roman"/>
                      </a:endParaRPr>
                    </a:p>
                  </a:txBody>
                  <a:tcPr marL="57686" marR="57686" marT="0" marB="0"/>
                </a:tc>
              </a:tr>
              <a:tr h="1402233">
                <a:tc>
                  <a:txBody>
                    <a:bodyPr/>
                    <a:lstStyle/>
                    <a:p>
                      <a:pPr algn="just">
                        <a:lnSpc>
                          <a:spcPct val="115000"/>
                        </a:lnSpc>
                        <a:spcAft>
                          <a:spcPts val="0"/>
                        </a:spcAft>
                      </a:pPr>
                      <a:r>
                        <a:rPr lang="ru-RU" sz="1800" dirty="0">
                          <a:effectLst/>
                        </a:rPr>
                        <a:t>Знание исторических понятий, </a:t>
                      </a:r>
                      <a:r>
                        <a:rPr lang="ru-RU" sz="1800" dirty="0" smtClean="0">
                          <a:effectLst/>
                        </a:rPr>
                        <a:t>терминов</a:t>
                      </a:r>
                      <a:endParaRPr lang="ru-RU" sz="1800" dirty="0">
                        <a:effectLst/>
                      </a:endParaRPr>
                    </a:p>
                  </a:txBody>
                  <a:tcPr marL="57686" marR="57686" marT="0" marB="0"/>
                </a:tc>
                <a:tc>
                  <a:txBody>
                    <a:bodyPr/>
                    <a:lstStyle/>
                    <a:p>
                      <a:pPr algn="just">
                        <a:lnSpc>
                          <a:spcPct val="115000"/>
                        </a:lnSpc>
                        <a:spcAft>
                          <a:spcPts val="0"/>
                        </a:spcAft>
                      </a:pPr>
                      <a:r>
                        <a:rPr lang="ru-RU" sz="2000" dirty="0">
                          <a:effectLst/>
                          <a:latin typeface="Times New Roman" panose="02020603050405020304" pitchFamily="18" charset="0"/>
                          <a:cs typeface="Times New Roman" panose="02020603050405020304" pitchFamily="18" charset="0"/>
                        </a:rPr>
                        <a:t>1. Задание на установление лишнего</a:t>
                      </a:r>
                    </a:p>
                    <a:p>
                      <a:pPr marL="0" marR="0" indent="0" algn="just" defTabSz="914400" rtl="0" eaLnBrk="1" fontAlgn="auto" latinLnBrk="0" hangingPunct="1">
                        <a:lnSpc>
                          <a:spcPct val="115000"/>
                        </a:lnSpc>
                        <a:spcBef>
                          <a:spcPts val="0"/>
                        </a:spcBef>
                        <a:spcAft>
                          <a:spcPts val="0"/>
                        </a:spcAft>
                        <a:buClrTx/>
                        <a:buSzTx/>
                        <a:buFontTx/>
                        <a:buNone/>
                        <a:tabLst/>
                        <a:defRPr/>
                      </a:pPr>
                      <a:r>
                        <a:rPr lang="ru-RU" sz="2000" dirty="0">
                          <a:effectLst/>
                          <a:latin typeface="Times New Roman" panose="02020603050405020304" pitchFamily="18" charset="0"/>
                          <a:cs typeface="Times New Roman" panose="02020603050405020304" pitchFamily="18" charset="0"/>
                        </a:rPr>
                        <a:t>в ряду термина по определённому критерию (3</a:t>
                      </a:r>
                      <a:r>
                        <a:rPr lang="ru-RU" sz="2000" dirty="0" smtClean="0">
                          <a:effectLst/>
                          <a:latin typeface="Times New Roman" panose="02020603050405020304" pitchFamily="18" charset="0"/>
                          <a:cs typeface="Times New Roman" panose="02020603050405020304" pitchFamily="18" charset="0"/>
                        </a:rPr>
                        <a:t>)</a:t>
                      </a:r>
                      <a:endParaRPr lang="ru-RU" sz="2000" b="1" dirty="0">
                        <a:solidFill>
                          <a:srgbClr val="FF0000"/>
                        </a:solidFill>
                        <a:effectLst/>
                        <a:latin typeface="Times New Roman" panose="02020603050405020304" pitchFamily="18" charset="0"/>
                        <a:cs typeface="Times New Roman" panose="02020603050405020304" pitchFamily="18" charset="0"/>
                      </a:endParaRPr>
                    </a:p>
                    <a:p>
                      <a:pPr marL="0" marR="0" indent="0" algn="just" defTabSz="914400" rtl="0" eaLnBrk="1" fontAlgn="auto" latinLnBrk="0" hangingPunct="1">
                        <a:lnSpc>
                          <a:spcPct val="115000"/>
                        </a:lnSpc>
                        <a:spcBef>
                          <a:spcPts val="0"/>
                        </a:spcBef>
                        <a:spcAft>
                          <a:spcPts val="0"/>
                        </a:spcAft>
                        <a:buClrTx/>
                        <a:buSzTx/>
                        <a:buFontTx/>
                        <a:buNone/>
                        <a:tabLst/>
                        <a:defRPr/>
                      </a:pPr>
                      <a:r>
                        <a:rPr lang="ru-RU" sz="2000" dirty="0">
                          <a:effectLst/>
                          <a:latin typeface="Times New Roman" panose="02020603050405020304" pitchFamily="18" charset="0"/>
                          <a:cs typeface="Times New Roman" panose="02020603050405020304" pitchFamily="18" charset="0"/>
                        </a:rPr>
                        <a:t>2. Установление исторического термина по данному определению понятия (4</a:t>
                      </a:r>
                      <a:r>
                        <a:rPr lang="ru-RU" sz="2000" dirty="0" smtClean="0">
                          <a:effectLst/>
                          <a:latin typeface="Times New Roman" panose="02020603050405020304" pitchFamily="18" charset="0"/>
                          <a:cs typeface="Times New Roman" panose="02020603050405020304" pitchFamily="18" charset="0"/>
                        </a:rPr>
                        <a:t>)</a:t>
                      </a:r>
                      <a:endParaRPr lang="ru-RU" sz="2000" b="1" kern="1200" dirty="0" smtClean="0">
                        <a:solidFill>
                          <a:srgbClr val="FF0000"/>
                        </a:solidFill>
                        <a:effectLst/>
                        <a:latin typeface="Times New Roman" panose="02020603050405020304" pitchFamily="18" charset="0"/>
                        <a:ea typeface="+mn-ea"/>
                        <a:cs typeface="Times New Roman" panose="02020603050405020304" pitchFamily="18" charset="0"/>
                      </a:endParaRPr>
                    </a:p>
                    <a:p>
                      <a:pPr algn="just">
                        <a:lnSpc>
                          <a:spcPct val="115000"/>
                        </a:lnSpc>
                        <a:spcAft>
                          <a:spcPts val="0"/>
                        </a:spcAft>
                      </a:pPr>
                      <a:endParaRPr lang="ru-RU" sz="2000" dirty="0">
                        <a:effectLst/>
                        <a:latin typeface="Times New Roman" panose="02020603050405020304" pitchFamily="18" charset="0"/>
                        <a:cs typeface="Times New Roman" panose="02020603050405020304" pitchFamily="18" charset="0"/>
                      </a:endParaRPr>
                    </a:p>
                  </a:txBody>
                  <a:tcPr marL="57686" marR="57686" marT="0" marB="0"/>
                </a:tc>
                <a:tc>
                  <a:txBody>
                    <a:bodyPr/>
                    <a:lstStyle/>
                    <a:p>
                      <a:pPr algn="just">
                        <a:lnSpc>
                          <a:spcPct val="115000"/>
                        </a:lnSpc>
                        <a:spcAft>
                          <a:spcPts val="0"/>
                        </a:spcAft>
                      </a:pPr>
                      <a:r>
                        <a:rPr lang="ru-RU" sz="1600" b="1" kern="1200" dirty="0" smtClean="0">
                          <a:solidFill>
                            <a:schemeClr val="tx1"/>
                          </a:solidFill>
                          <a:effectLst/>
                          <a:latin typeface="+mn-lt"/>
                          <a:ea typeface="+mn-ea"/>
                          <a:cs typeface="+mn-cs"/>
                        </a:rPr>
                        <a:t>67,0%</a:t>
                      </a:r>
                    </a:p>
                    <a:p>
                      <a:pPr algn="just">
                        <a:lnSpc>
                          <a:spcPct val="115000"/>
                        </a:lnSpc>
                        <a:spcAft>
                          <a:spcPts val="0"/>
                        </a:spcAft>
                      </a:pPr>
                      <a:endParaRPr lang="ru-RU" sz="1600" b="1" kern="1200" dirty="0" smtClean="0">
                        <a:solidFill>
                          <a:schemeClr val="tx1"/>
                        </a:solidFill>
                        <a:effectLst/>
                        <a:latin typeface="+mn-lt"/>
                        <a:ea typeface="+mn-ea"/>
                        <a:cs typeface="+mn-cs"/>
                      </a:endParaRPr>
                    </a:p>
                    <a:p>
                      <a:pPr algn="just">
                        <a:lnSpc>
                          <a:spcPct val="115000"/>
                        </a:lnSpc>
                        <a:spcAft>
                          <a:spcPts val="0"/>
                        </a:spcAft>
                      </a:pPr>
                      <a:r>
                        <a:rPr lang="ru-RU" sz="1600" b="1" kern="1200" dirty="0" smtClean="0">
                          <a:solidFill>
                            <a:schemeClr val="tx1"/>
                          </a:solidFill>
                          <a:effectLst/>
                          <a:latin typeface="+mn-lt"/>
                          <a:ea typeface="+mn-ea"/>
                          <a:cs typeface="+mn-cs"/>
                        </a:rPr>
                        <a:t>67,3%</a:t>
                      </a:r>
                      <a:endParaRPr lang="ru-RU" sz="1600" dirty="0">
                        <a:solidFill>
                          <a:schemeClr val="tx1"/>
                        </a:solidFill>
                        <a:effectLst/>
                      </a:endParaRPr>
                    </a:p>
                  </a:txBody>
                  <a:tcPr marL="57686" marR="57686"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ru-RU" sz="1800" b="1" kern="1200" dirty="0" smtClean="0">
                          <a:solidFill>
                            <a:schemeClr val="tx1"/>
                          </a:solidFill>
                          <a:latin typeface="+mn-lt"/>
                          <a:ea typeface="+mn-ea"/>
                          <a:cs typeface="+mn-cs"/>
                        </a:rPr>
                        <a:t>74,4%</a:t>
                      </a:r>
                    </a:p>
                    <a:p>
                      <a:pPr algn="just">
                        <a:lnSpc>
                          <a:spcPct val="115000"/>
                        </a:lnSpc>
                        <a:spcAft>
                          <a:spcPts val="0"/>
                        </a:spcAft>
                      </a:pPr>
                      <a:endParaRPr lang="ru-RU" sz="1600" dirty="0" smtClean="0">
                        <a:solidFill>
                          <a:schemeClr val="tx1"/>
                        </a:solidFill>
                        <a:effectLst/>
                      </a:endParaRPr>
                    </a:p>
                    <a:p>
                      <a:pPr marL="0" marR="0" indent="0" algn="just" defTabSz="914400" rtl="0" eaLnBrk="1" fontAlgn="auto" latinLnBrk="0" hangingPunct="1">
                        <a:lnSpc>
                          <a:spcPct val="115000"/>
                        </a:lnSpc>
                        <a:spcBef>
                          <a:spcPts val="0"/>
                        </a:spcBef>
                        <a:spcAft>
                          <a:spcPts val="0"/>
                        </a:spcAft>
                        <a:buClrTx/>
                        <a:buSzTx/>
                        <a:buFontTx/>
                        <a:buNone/>
                        <a:tabLst/>
                        <a:defRPr/>
                      </a:pPr>
                      <a:r>
                        <a:rPr lang="ru-RU" sz="1800" b="1" kern="1200" dirty="0" smtClean="0">
                          <a:solidFill>
                            <a:schemeClr val="tx1"/>
                          </a:solidFill>
                          <a:latin typeface="+mn-lt"/>
                          <a:ea typeface="+mn-ea"/>
                          <a:cs typeface="+mn-cs"/>
                        </a:rPr>
                        <a:t>49,9%</a:t>
                      </a:r>
                    </a:p>
                    <a:p>
                      <a:pPr algn="just">
                        <a:lnSpc>
                          <a:spcPct val="115000"/>
                        </a:lnSpc>
                        <a:spcAft>
                          <a:spcPts val="0"/>
                        </a:spcAft>
                      </a:pPr>
                      <a:endParaRPr lang="ru-RU" sz="1600" dirty="0">
                        <a:solidFill>
                          <a:schemeClr val="tx1"/>
                        </a:solidFill>
                        <a:effectLst/>
                      </a:endParaRPr>
                    </a:p>
                  </a:txBody>
                  <a:tcPr marL="57686" marR="57686" marT="0" marB="0"/>
                </a:tc>
                <a:tc>
                  <a:txBody>
                    <a:bodyPr/>
                    <a:lstStyle/>
                    <a:p>
                      <a:pPr algn="just">
                        <a:lnSpc>
                          <a:spcPct val="115000"/>
                        </a:lnSpc>
                        <a:spcAft>
                          <a:spcPts val="0"/>
                        </a:spcAft>
                      </a:pPr>
                      <a:r>
                        <a:rPr lang="ru-RU" sz="1600" b="1" dirty="0" smtClean="0">
                          <a:solidFill>
                            <a:srgbClr val="FF0000"/>
                          </a:solidFill>
                          <a:effectLst/>
                        </a:rPr>
                        <a:t>89,2%</a:t>
                      </a:r>
                    </a:p>
                    <a:p>
                      <a:pPr algn="just">
                        <a:lnSpc>
                          <a:spcPct val="115000"/>
                        </a:lnSpc>
                        <a:spcAft>
                          <a:spcPts val="0"/>
                        </a:spcAft>
                      </a:pPr>
                      <a:endParaRPr lang="ru-RU" sz="1600" dirty="0" smtClean="0">
                        <a:effectLst/>
                      </a:endParaRPr>
                    </a:p>
                    <a:p>
                      <a:pPr algn="just">
                        <a:lnSpc>
                          <a:spcPct val="115000"/>
                        </a:lnSpc>
                        <a:spcAft>
                          <a:spcPts val="0"/>
                        </a:spcAft>
                      </a:pPr>
                      <a:r>
                        <a:rPr lang="ru-RU" sz="1600" b="1" dirty="0" smtClean="0">
                          <a:solidFill>
                            <a:schemeClr val="accent6">
                              <a:lumMod val="75000"/>
                            </a:schemeClr>
                          </a:solidFill>
                          <a:effectLst/>
                        </a:rPr>
                        <a:t>15,9%</a:t>
                      </a:r>
                      <a:endParaRPr lang="ru-RU" sz="1600" b="1" dirty="0">
                        <a:solidFill>
                          <a:schemeClr val="accent6">
                            <a:lumMod val="75000"/>
                          </a:schemeClr>
                        </a:solidFill>
                        <a:effectLst/>
                      </a:endParaRPr>
                    </a:p>
                  </a:txBody>
                  <a:tcPr marL="57686" marR="57686" marT="0" marB="0"/>
                </a:tc>
              </a:tr>
              <a:tr h="1542457">
                <a:tc>
                  <a:txBody>
                    <a:bodyPr/>
                    <a:lstStyle/>
                    <a:p>
                      <a:pPr algn="just">
                        <a:lnSpc>
                          <a:spcPct val="115000"/>
                        </a:lnSpc>
                        <a:spcAft>
                          <a:spcPts val="0"/>
                        </a:spcAft>
                      </a:pPr>
                      <a:r>
                        <a:rPr lang="ru-RU" sz="1800" dirty="0">
                          <a:effectLst/>
                        </a:rPr>
                        <a:t>Знание исторических деятелей</a:t>
                      </a:r>
                    </a:p>
                    <a:p>
                      <a:pPr algn="just">
                        <a:lnSpc>
                          <a:spcPct val="115000"/>
                        </a:lnSpc>
                        <a:spcAft>
                          <a:spcPts val="0"/>
                        </a:spcAft>
                      </a:pPr>
                      <a:r>
                        <a:rPr lang="ru-RU" sz="1800" dirty="0">
                          <a:effectLst/>
                        </a:rPr>
                        <a:t>(персоналий)</a:t>
                      </a:r>
                    </a:p>
                    <a:p>
                      <a:pPr algn="just">
                        <a:lnSpc>
                          <a:spcPct val="115000"/>
                        </a:lnSpc>
                        <a:spcAft>
                          <a:spcPts val="0"/>
                        </a:spcAft>
                      </a:pPr>
                      <a:r>
                        <a:rPr lang="ru-RU" sz="1600" dirty="0">
                          <a:effectLst/>
                        </a:rPr>
                        <a:t> </a:t>
                      </a:r>
                      <a:endParaRPr lang="ru-RU" sz="1600" dirty="0">
                        <a:effectLst/>
                        <a:latin typeface="Calibri"/>
                        <a:ea typeface="Calibri"/>
                        <a:cs typeface="Times New Roman"/>
                      </a:endParaRPr>
                    </a:p>
                  </a:txBody>
                  <a:tcPr marL="57686" marR="57686" marT="0" marB="0"/>
                </a:tc>
                <a:tc>
                  <a:txBody>
                    <a:bodyPr/>
                    <a:lstStyle/>
                    <a:p>
                      <a:pPr algn="just">
                        <a:lnSpc>
                          <a:spcPct val="115000"/>
                        </a:lnSpc>
                        <a:spcAft>
                          <a:spcPts val="0"/>
                        </a:spcAft>
                      </a:pPr>
                      <a:r>
                        <a:rPr lang="ru-RU" sz="2000" dirty="0">
                          <a:effectLst/>
                          <a:latin typeface="Times New Roman" panose="02020603050405020304" pitchFamily="18" charset="0"/>
                          <a:cs typeface="Times New Roman" panose="02020603050405020304" pitchFamily="18" charset="0"/>
                        </a:rPr>
                        <a:t>Задание на установление соответствия</a:t>
                      </a:r>
                    </a:p>
                    <a:p>
                      <a:r>
                        <a:rPr lang="ru-RU" sz="2000" dirty="0">
                          <a:effectLst/>
                          <a:latin typeface="Times New Roman" panose="02020603050405020304" pitchFamily="18" charset="0"/>
                          <a:cs typeface="Times New Roman" panose="02020603050405020304" pitchFamily="18" charset="0"/>
                        </a:rPr>
                        <a:t>между событиями и историческими деятелями (9</a:t>
                      </a:r>
                      <a:r>
                        <a:rPr lang="ru-RU" sz="2000" dirty="0" smtClean="0">
                          <a:effectLst/>
                          <a:latin typeface="Times New Roman" panose="02020603050405020304" pitchFamily="18" charset="0"/>
                          <a:cs typeface="Times New Roman" panose="02020603050405020304" pitchFamily="18" charset="0"/>
                        </a:rPr>
                        <a:t>)</a:t>
                      </a:r>
                      <a:endParaRPr lang="ru-RU" sz="2000" b="1" kern="1200" dirty="0">
                        <a:solidFill>
                          <a:srgbClr val="FF0000"/>
                        </a:solidFill>
                        <a:effectLst/>
                        <a:latin typeface="Times New Roman" panose="02020603050405020304" pitchFamily="18" charset="0"/>
                        <a:ea typeface="+mn-ea"/>
                        <a:cs typeface="Times New Roman" panose="02020603050405020304" pitchFamily="18" charset="0"/>
                      </a:endParaRPr>
                    </a:p>
                  </a:txBody>
                  <a:tcPr marL="57686" marR="57686" marT="0" marB="0"/>
                </a:tc>
                <a:tc>
                  <a:txBody>
                    <a:bodyPr/>
                    <a:lstStyle/>
                    <a:p>
                      <a:r>
                        <a:rPr lang="ru-RU" sz="1800" b="1" kern="1200" dirty="0" smtClean="0">
                          <a:solidFill>
                            <a:schemeClr val="tx1"/>
                          </a:solidFill>
                          <a:effectLst/>
                          <a:latin typeface="+mn-lt"/>
                          <a:ea typeface="+mn-ea"/>
                          <a:cs typeface="+mn-cs"/>
                        </a:rPr>
                        <a:t>56,5%</a:t>
                      </a:r>
                      <a:endParaRPr lang="ru-RU" sz="1800" b="1" kern="1200" dirty="0">
                        <a:solidFill>
                          <a:schemeClr val="tx1"/>
                        </a:solidFill>
                        <a:effectLst/>
                        <a:latin typeface="+mn-lt"/>
                        <a:ea typeface="+mn-ea"/>
                        <a:cs typeface="+mn-cs"/>
                      </a:endParaRPr>
                    </a:p>
                  </a:txBody>
                  <a:tcPr marL="57686" marR="57686" marT="0" marB="0"/>
                </a:tc>
                <a:tc>
                  <a:txBody>
                    <a:bodyPr/>
                    <a:lstStyle/>
                    <a:p>
                      <a:r>
                        <a:rPr lang="ru-RU" sz="1800" b="1" kern="1200" dirty="0" smtClean="0">
                          <a:solidFill>
                            <a:schemeClr val="tx1"/>
                          </a:solidFill>
                          <a:latin typeface="+mn-lt"/>
                          <a:ea typeface="+mn-ea"/>
                          <a:cs typeface="+mn-cs"/>
                        </a:rPr>
                        <a:t>48,2%</a:t>
                      </a:r>
                      <a:endParaRPr lang="ru-RU" sz="1800" b="1" kern="1200" dirty="0">
                        <a:solidFill>
                          <a:schemeClr val="tx1"/>
                        </a:solidFill>
                        <a:effectLst/>
                        <a:latin typeface="+mn-lt"/>
                        <a:ea typeface="+mn-ea"/>
                        <a:cs typeface="+mn-cs"/>
                      </a:endParaRPr>
                    </a:p>
                  </a:txBody>
                  <a:tcPr marL="57686" marR="57686" marT="0" marB="0"/>
                </a:tc>
                <a:tc>
                  <a:txBody>
                    <a:bodyPr/>
                    <a:lstStyle/>
                    <a:p>
                      <a:r>
                        <a:rPr lang="ru-RU" sz="1800" b="1" kern="1200" dirty="0" smtClean="0">
                          <a:solidFill>
                            <a:srgbClr val="FF0000"/>
                          </a:solidFill>
                          <a:effectLst/>
                          <a:latin typeface="+mn-lt"/>
                          <a:ea typeface="+mn-ea"/>
                          <a:cs typeface="+mn-cs"/>
                        </a:rPr>
                        <a:t>67,7%</a:t>
                      </a:r>
                      <a:endParaRPr lang="ru-RU" sz="1800" b="1" kern="1200" dirty="0">
                        <a:solidFill>
                          <a:srgbClr val="FF0000"/>
                        </a:solidFill>
                        <a:effectLst/>
                        <a:latin typeface="+mn-lt"/>
                        <a:ea typeface="+mn-ea"/>
                        <a:cs typeface="+mn-cs"/>
                      </a:endParaRPr>
                    </a:p>
                  </a:txBody>
                  <a:tcPr marL="57686" marR="57686" marT="0" marB="0"/>
                </a:tc>
              </a:tr>
            </a:tbl>
          </a:graphicData>
        </a:graphic>
      </p:graphicFrame>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73727" y="5559439"/>
            <a:ext cx="5035732" cy="12985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226188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908" y="151990"/>
            <a:ext cx="8768861" cy="998742"/>
          </a:xfrm>
        </p:spPr>
        <p:txBody>
          <a:bodyPr>
            <a:normAutofit fontScale="90000"/>
          </a:bodyPr>
          <a:lstStyle/>
          <a:p>
            <a:r>
              <a:rPr lang="ru-RU" b="1" dirty="0">
                <a:solidFill>
                  <a:srgbClr val="C00000"/>
                </a:solidFill>
              </a:rPr>
              <a:t>Анализ результатов выполнения</a:t>
            </a:r>
            <a:br>
              <a:rPr lang="ru-RU" b="1" dirty="0">
                <a:solidFill>
                  <a:srgbClr val="C00000"/>
                </a:solidFill>
              </a:rPr>
            </a:br>
            <a:r>
              <a:rPr lang="ru-RU" b="1" dirty="0">
                <a:solidFill>
                  <a:srgbClr val="C00000"/>
                </a:solidFill>
              </a:rPr>
              <a:t>отдельных заданий 1 </a:t>
            </a:r>
            <a:r>
              <a:rPr lang="ru-RU" b="1" dirty="0" smtClean="0">
                <a:solidFill>
                  <a:srgbClr val="C00000"/>
                </a:solidFill>
              </a:rPr>
              <a:t>части</a:t>
            </a:r>
            <a:endParaRPr lang="ru-RU" b="1" dirty="0">
              <a:solidFill>
                <a:srgbClr val="C00000"/>
              </a:solidFill>
            </a:endParaRPr>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0677" y="5476154"/>
            <a:ext cx="5033152" cy="1297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Объект 5"/>
          <p:cNvGraphicFramePr>
            <a:graphicFrameLocks/>
          </p:cNvGraphicFramePr>
          <p:nvPr>
            <p:extLst>
              <p:ext uri="{D42A27DB-BD31-4B8C-83A1-F6EECF244321}">
                <p14:modId xmlns:p14="http://schemas.microsoft.com/office/powerpoint/2010/main" val="1099157921"/>
              </p:ext>
            </p:extLst>
          </p:nvPr>
        </p:nvGraphicFramePr>
        <p:xfrm>
          <a:off x="0" y="1071563"/>
          <a:ext cx="9144000" cy="4604160"/>
        </p:xfrm>
        <a:graphic>
          <a:graphicData uri="http://schemas.openxmlformats.org/drawingml/2006/table">
            <a:tbl>
              <a:tblPr firstRow="1" firstCol="1" bandRow="1">
                <a:tableStyleId>{5C22544A-7EE6-4342-B048-85BDC9FD1C3A}</a:tableStyleId>
              </a:tblPr>
              <a:tblGrid>
                <a:gridCol w="2046095"/>
                <a:gridCol w="4811941"/>
                <a:gridCol w="718464"/>
                <a:gridCol w="783750"/>
                <a:gridCol w="783750"/>
              </a:tblGrid>
              <a:tr h="661260">
                <a:tc>
                  <a:txBody>
                    <a:bodyPr/>
                    <a:lstStyle/>
                    <a:p>
                      <a:pPr algn="just">
                        <a:lnSpc>
                          <a:spcPct val="115000"/>
                        </a:lnSpc>
                        <a:spcAft>
                          <a:spcPts val="0"/>
                        </a:spcAft>
                      </a:pPr>
                      <a:r>
                        <a:rPr lang="ru-RU" sz="1400" dirty="0" smtClean="0">
                          <a:effectLst/>
                          <a:latin typeface="Times New Roman" panose="02020603050405020304" pitchFamily="18" charset="0"/>
                          <a:cs typeface="Times New Roman" panose="02020603050405020304" pitchFamily="18" charset="0"/>
                        </a:rPr>
                        <a:t>Группа заданий</a:t>
                      </a:r>
                      <a:endParaRPr lang="ru-RU" sz="1400" dirty="0">
                        <a:effectLst/>
                        <a:latin typeface="Times New Roman" panose="02020603050405020304" pitchFamily="18" charset="0"/>
                        <a:cs typeface="Times New Roman" panose="02020603050405020304" pitchFamily="18" charset="0"/>
                      </a:endParaRPr>
                    </a:p>
                  </a:txBody>
                  <a:tcPr marL="57686" marR="57686" marT="0" marB="0"/>
                </a:tc>
                <a:tc>
                  <a:txBody>
                    <a:bodyPr/>
                    <a:lstStyle/>
                    <a:p>
                      <a:pPr algn="just">
                        <a:lnSpc>
                          <a:spcPct val="115000"/>
                        </a:lnSpc>
                        <a:spcAft>
                          <a:spcPts val="0"/>
                        </a:spcAft>
                      </a:pPr>
                      <a:r>
                        <a:rPr lang="ru-RU" sz="1400" dirty="0">
                          <a:effectLst/>
                          <a:latin typeface="Times New Roman" panose="02020603050405020304" pitchFamily="18" charset="0"/>
                          <a:cs typeface="Times New Roman" panose="02020603050405020304" pitchFamily="18" charset="0"/>
                        </a:rPr>
                        <a:t>Задания части 1</a:t>
                      </a:r>
                      <a:endParaRPr lang="ru-RU" sz="1400" dirty="0">
                        <a:effectLst/>
                        <a:latin typeface="Times New Roman" panose="02020603050405020304" pitchFamily="18" charset="0"/>
                        <a:ea typeface="Calibri"/>
                        <a:cs typeface="Times New Roman" panose="02020603050405020304" pitchFamily="18" charset="0"/>
                      </a:endParaRPr>
                    </a:p>
                  </a:txBody>
                  <a:tcPr marL="57686" marR="57686" marT="0" marB="0"/>
                </a:tc>
                <a:tc>
                  <a:txBody>
                    <a:bodyPr/>
                    <a:lstStyle/>
                    <a:p>
                      <a:pPr algn="just">
                        <a:lnSpc>
                          <a:spcPct val="115000"/>
                        </a:lnSpc>
                        <a:spcAft>
                          <a:spcPts val="0"/>
                        </a:spcAft>
                      </a:pPr>
                      <a:r>
                        <a:rPr lang="ru-RU" sz="1400" dirty="0" smtClean="0">
                          <a:effectLst/>
                          <a:latin typeface="Times New Roman" panose="02020603050405020304" pitchFamily="18" charset="0"/>
                          <a:ea typeface="Calibri"/>
                          <a:cs typeface="Times New Roman" panose="02020603050405020304" pitchFamily="18" charset="0"/>
                        </a:rPr>
                        <a:t>2017</a:t>
                      </a:r>
                      <a:endParaRPr lang="ru-RU" sz="1400" dirty="0">
                        <a:effectLst/>
                        <a:latin typeface="Times New Roman" panose="02020603050405020304" pitchFamily="18" charset="0"/>
                        <a:ea typeface="Calibri"/>
                        <a:cs typeface="Times New Roman" panose="02020603050405020304" pitchFamily="18" charset="0"/>
                      </a:endParaRPr>
                    </a:p>
                  </a:txBody>
                  <a:tcPr marL="57686" marR="57686" marT="0" marB="0"/>
                </a:tc>
                <a:tc>
                  <a:txBody>
                    <a:bodyPr/>
                    <a:lstStyle/>
                    <a:p>
                      <a:pPr algn="just">
                        <a:lnSpc>
                          <a:spcPct val="115000"/>
                        </a:lnSpc>
                        <a:spcAft>
                          <a:spcPts val="0"/>
                        </a:spcAft>
                      </a:pPr>
                      <a:r>
                        <a:rPr lang="ru-RU" sz="1400" dirty="0" smtClean="0">
                          <a:effectLst/>
                          <a:latin typeface="Times New Roman" panose="02020603050405020304" pitchFamily="18" charset="0"/>
                          <a:ea typeface="Calibri"/>
                          <a:cs typeface="Times New Roman" panose="02020603050405020304" pitchFamily="18" charset="0"/>
                        </a:rPr>
                        <a:t>2018</a:t>
                      </a:r>
                      <a:endParaRPr lang="ru-RU" sz="1400" dirty="0">
                        <a:effectLst/>
                        <a:latin typeface="Times New Roman" panose="02020603050405020304" pitchFamily="18" charset="0"/>
                        <a:ea typeface="Calibri"/>
                        <a:cs typeface="Times New Roman" panose="02020603050405020304" pitchFamily="18" charset="0"/>
                      </a:endParaRPr>
                    </a:p>
                  </a:txBody>
                  <a:tcPr marL="57686" marR="57686" marT="0" marB="0"/>
                </a:tc>
                <a:tc>
                  <a:txBody>
                    <a:bodyPr/>
                    <a:lstStyle/>
                    <a:p>
                      <a:pPr algn="just">
                        <a:lnSpc>
                          <a:spcPct val="115000"/>
                        </a:lnSpc>
                        <a:spcAft>
                          <a:spcPts val="0"/>
                        </a:spcAft>
                      </a:pPr>
                      <a:r>
                        <a:rPr lang="ru-RU" sz="1400" dirty="0" smtClean="0">
                          <a:effectLst/>
                          <a:latin typeface="Times New Roman" panose="02020603050405020304" pitchFamily="18" charset="0"/>
                          <a:ea typeface="Calibri"/>
                          <a:cs typeface="Times New Roman" panose="02020603050405020304" pitchFamily="18" charset="0"/>
                        </a:rPr>
                        <a:t>2019</a:t>
                      </a:r>
                      <a:endParaRPr lang="ru-RU" sz="1400" dirty="0">
                        <a:effectLst/>
                        <a:latin typeface="Times New Roman" panose="02020603050405020304" pitchFamily="18" charset="0"/>
                        <a:ea typeface="Calibri"/>
                        <a:cs typeface="Times New Roman" panose="02020603050405020304" pitchFamily="18" charset="0"/>
                      </a:endParaRPr>
                    </a:p>
                  </a:txBody>
                  <a:tcPr marL="57686" marR="57686" marT="0" marB="0"/>
                </a:tc>
              </a:tr>
              <a:tr h="2365560">
                <a:tc>
                  <a:txBody>
                    <a:bodyPr/>
                    <a:lstStyle/>
                    <a:p>
                      <a:pPr algn="just">
                        <a:lnSpc>
                          <a:spcPct val="115000"/>
                        </a:lnSpc>
                        <a:spcAft>
                          <a:spcPts val="0"/>
                        </a:spcAft>
                      </a:pPr>
                      <a:r>
                        <a:rPr lang="ru-RU" sz="1600" dirty="0">
                          <a:effectLst/>
                          <a:latin typeface="Times New Roman" panose="02020603050405020304" pitchFamily="18" charset="0"/>
                          <a:ea typeface="TimesNewRomanPSMT"/>
                          <a:cs typeface="Times New Roman" panose="02020603050405020304" pitchFamily="18" charset="0"/>
                        </a:rPr>
                        <a:t>Работа с историческими</a:t>
                      </a:r>
                      <a:endParaRPr lang="ru-RU" sz="1600" dirty="0">
                        <a:effectLst/>
                        <a:latin typeface="Times New Roman" panose="02020603050405020304" pitchFamily="18" charset="0"/>
                        <a:ea typeface="Calibri"/>
                        <a:cs typeface="Times New Roman" panose="02020603050405020304" pitchFamily="18" charset="0"/>
                      </a:endParaRPr>
                    </a:p>
                    <a:p>
                      <a:pPr algn="just">
                        <a:lnSpc>
                          <a:spcPct val="115000"/>
                        </a:lnSpc>
                        <a:spcAft>
                          <a:spcPts val="0"/>
                        </a:spcAft>
                      </a:pPr>
                      <a:r>
                        <a:rPr lang="ru-RU" sz="1600" dirty="0">
                          <a:effectLst/>
                          <a:latin typeface="Times New Roman" panose="02020603050405020304" pitchFamily="18" charset="0"/>
                          <a:ea typeface="TimesNewRomanPSMT"/>
                          <a:cs typeface="Times New Roman" panose="02020603050405020304" pitchFamily="18" charset="0"/>
                        </a:rPr>
                        <a:t>источниками</a:t>
                      </a:r>
                      <a:endParaRPr lang="ru-RU" sz="1600" dirty="0">
                        <a:effectLst/>
                        <a:latin typeface="Times New Roman" panose="02020603050405020304" pitchFamily="18" charset="0"/>
                        <a:ea typeface="Calibri"/>
                        <a:cs typeface="Times New Roman" panose="02020603050405020304" pitchFamily="18" charset="0"/>
                      </a:endParaRPr>
                    </a:p>
                    <a:p>
                      <a:pPr algn="just">
                        <a:lnSpc>
                          <a:spcPct val="115000"/>
                        </a:lnSpc>
                        <a:spcAft>
                          <a:spcPts val="0"/>
                        </a:spcAft>
                      </a:pPr>
                      <a:r>
                        <a:rPr lang="ru-RU" sz="1600" dirty="0">
                          <a:effectLst/>
                          <a:latin typeface="Times New Roman" panose="02020603050405020304" pitchFamily="18" charset="0"/>
                          <a:ea typeface="Calibri"/>
                          <a:cs typeface="Times New Roman" panose="02020603050405020304" pitchFamily="18" charset="0"/>
                        </a:rPr>
                        <a:t> </a:t>
                      </a:r>
                    </a:p>
                  </a:txBody>
                  <a:tcPr marL="68578" marR="68578" marT="0" marB="0"/>
                </a:tc>
                <a:tc>
                  <a:txBody>
                    <a:bodyPr/>
                    <a:lstStyle/>
                    <a:p>
                      <a:r>
                        <a:rPr lang="ru-RU" sz="1800" dirty="0">
                          <a:effectLst/>
                          <a:latin typeface="Times New Roman" panose="02020603050405020304" pitchFamily="18" charset="0"/>
                          <a:ea typeface="TimesNewRomanPSMT"/>
                          <a:cs typeface="Times New Roman" panose="02020603050405020304" pitchFamily="18" charset="0"/>
                        </a:rPr>
                        <a:t>1. Задание на установление соответствия между историческими источниками и их характеристиками (IX–XIX вв.) (6</a:t>
                      </a:r>
                      <a:r>
                        <a:rPr lang="ru-RU" sz="1800" dirty="0" smtClean="0">
                          <a:effectLst/>
                          <a:latin typeface="Times New Roman" panose="02020603050405020304" pitchFamily="18" charset="0"/>
                          <a:ea typeface="TimesNewRomanPSMT"/>
                          <a:cs typeface="Times New Roman" panose="02020603050405020304" pitchFamily="18" charset="0"/>
                        </a:rPr>
                        <a:t>)</a:t>
                      </a:r>
                      <a:endParaRPr lang="ru-RU" sz="1800" b="1" kern="1200" dirty="0" smtClean="0">
                        <a:solidFill>
                          <a:srgbClr val="FF0000"/>
                        </a:solidFill>
                        <a:effectLst/>
                        <a:latin typeface="+mn-lt"/>
                        <a:ea typeface="+mn-ea"/>
                        <a:cs typeface="+mn-cs"/>
                      </a:endParaRPr>
                    </a:p>
                    <a:p>
                      <a:pPr algn="just">
                        <a:lnSpc>
                          <a:spcPct val="115000"/>
                        </a:lnSpc>
                        <a:spcAft>
                          <a:spcPts val="0"/>
                        </a:spcAft>
                      </a:pPr>
                      <a:r>
                        <a:rPr lang="ru-RU" sz="1800" dirty="0" smtClean="0">
                          <a:effectLst/>
                          <a:latin typeface="Times New Roman" panose="02020603050405020304" pitchFamily="18" charset="0"/>
                          <a:ea typeface="TimesNewRomanPSMT"/>
                          <a:cs typeface="Times New Roman" panose="02020603050405020304" pitchFamily="18" charset="0"/>
                        </a:rPr>
                        <a:t>2</a:t>
                      </a:r>
                      <a:r>
                        <a:rPr lang="ru-RU" sz="1800" dirty="0">
                          <a:effectLst/>
                          <a:latin typeface="Times New Roman" panose="02020603050405020304" pitchFamily="18" charset="0"/>
                          <a:ea typeface="TimesNewRomanPSMT"/>
                          <a:cs typeface="Times New Roman" panose="02020603050405020304" pitchFamily="18" charset="0"/>
                        </a:rPr>
                        <a:t>. Задание на атрибуцию исторического</a:t>
                      </a:r>
                      <a:endParaRPr lang="ru-RU" sz="1800" dirty="0">
                        <a:effectLst/>
                        <a:latin typeface="Times New Roman" panose="02020603050405020304" pitchFamily="18" charset="0"/>
                        <a:ea typeface="Calibri"/>
                        <a:cs typeface="Times New Roman" panose="02020603050405020304" pitchFamily="18" charset="0"/>
                      </a:endParaRPr>
                    </a:p>
                    <a:p>
                      <a:pPr marL="0" marR="0" indent="0" algn="just" defTabSz="914400" rtl="0" eaLnBrk="1" fontAlgn="auto" latinLnBrk="0" hangingPunct="1">
                        <a:lnSpc>
                          <a:spcPct val="115000"/>
                        </a:lnSpc>
                        <a:spcBef>
                          <a:spcPts val="0"/>
                        </a:spcBef>
                        <a:spcAft>
                          <a:spcPts val="0"/>
                        </a:spcAft>
                        <a:buClrTx/>
                        <a:buSzTx/>
                        <a:buFontTx/>
                        <a:buNone/>
                        <a:tabLst/>
                        <a:defRPr/>
                      </a:pPr>
                      <a:r>
                        <a:rPr lang="ru-RU" sz="1800" dirty="0">
                          <a:effectLst/>
                          <a:latin typeface="Times New Roman" panose="02020603050405020304" pitchFamily="18" charset="0"/>
                          <a:ea typeface="TimesNewRomanPSMT"/>
                          <a:cs typeface="Times New Roman" panose="02020603050405020304" pitchFamily="18" charset="0"/>
                        </a:rPr>
                        <a:t>источника (XX в., предполагается краткий ответ в виде слова) (10</a:t>
                      </a:r>
                      <a:r>
                        <a:rPr lang="ru-RU" sz="1800" dirty="0" smtClean="0">
                          <a:effectLst/>
                          <a:latin typeface="Times New Roman" panose="02020603050405020304" pitchFamily="18" charset="0"/>
                          <a:ea typeface="TimesNewRomanPSMT"/>
                          <a:cs typeface="Times New Roman" panose="02020603050405020304" pitchFamily="18" charset="0"/>
                        </a:rPr>
                        <a:t>)</a:t>
                      </a:r>
                      <a:endParaRPr lang="ru-RU" sz="1800" dirty="0">
                        <a:effectLst/>
                        <a:latin typeface="Times New Roman" panose="02020603050405020304" pitchFamily="18" charset="0"/>
                        <a:ea typeface="Calibri"/>
                        <a:cs typeface="Times New Roman" panose="02020603050405020304" pitchFamily="18" charset="0"/>
                      </a:endParaRPr>
                    </a:p>
                    <a:p>
                      <a:r>
                        <a:rPr lang="ru-RU" sz="1800" dirty="0">
                          <a:effectLst/>
                          <a:latin typeface="Times New Roman" panose="02020603050405020304" pitchFamily="18" charset="0"/>
                          <a:ea typeface="TimesNewRomanPSMT"/>
                          <a:cs typeface="Times New Roman" panose="02020603050405020304" pitchFamily="18" charset="0"/>
                        </a:rPr>
                        <a:t>3. Задание на анализ исторического источника (множественный выбор) (</a:t>
                      </a:r>
                      <a:r>
                        <a:rPr lang="ru-RU" sz="1800" dirty="0" smtClean="0">
                          <a:effectLst/>
                          <a:latin typeface="Times New Roman" panose="02020603050405020304" pitchFamily="18" charset="0"/>
                          <a:ea typeface="TimesNewRomanPSMT"/>
                          <a:cs typeface="Times New Roman" panose="02020603050405020304" pitchFamily="18" charset="0"/>
                        </a:rPr>
                        <a:t>12)</a:t>
                      </a:r>
                      <a:endParaRPr lang="ru-RU" sz="1800" b="1" kern="1200" dirty="0">
                        <a:solidFill>
                          <a:srgbClr val="FF0000"/>
                        </a:solidFill>
                        <a:effectLst/>
                        <a:latin typeface="+mn-lt"/>
                        <a:ea typeface="+mn-ea"/>
                        <a:cs typeface="+mn-cs"/>
                      </a:endParaRPr>
                    </a:p>
                  </a:txBody>
                  <a:tcPr marL="68578" marR="68578" marT="0" marB="0"/>
                </a:tc>
                <a:tc>
                  <a:txBody>
                    <a:bodyPr/>
                    <a:lstStyle/>
                    <a:p>
                      <a:r>
                        <a:rPr lang="ru-RU" sz="1600" b="1" kern="1200" dirty="0" smtClean="0">
                          <a:solidFill>
                            <a:schemeClr val="tx1"/>
                          </a:solidFill>
                          <a:effectLst/>
                          <a:latin typeface="+mn-lt"/>
                          <a:ea typeface="+mn-ea"/>
                          <a:cs typeface="+mn-cs"/>
                        </a:rPr>
                        <a:t>45,7%</a:t>
                      </a:r>
                    </a:p>
                    <a:p>
                      <a:endParaRPr lang="ru-RU" sz="1600" b="1" kern="1200" dirty="0" smtClean="0">
                        <a:solidFill>
                          <a:schemeClr val="tx1"/>
                        </a:solidFill>
                        <a:effectLst/>
                        <a:latin typeface="+mn-lt"/>
                        <a:ea typeface="+mn-ea"/>
                        <a:cs typeface="+mn-cs"/>
                      </a:endParaRPr>
                    </a:p>
                    <a:p>
                      <a:endParaRPr lang="ru-RU" sz="1600" b="1" kern="1200" dirty="0" smtClean="0">
                        <a:solidFill>
                          <a:schemeClr val="tx1"/>
                        </a:solidFill>
                        <a:effectLst/>
                        <a:latin typeface="+mn-lt"/>
                        <a:ea typeface="+mn-ea"/>
                        <a:cs typeface="+mn-cs"/>
                      </a:endParaRPr>
                    </a:p>
                    <a:p>
                      <a:r>
                        <a:rPr lang="ru-RU" sz="1600" b="1" kern="1200" dirty="0" smtClean="0">
                          <a:solidFill>
                            <a:schemeClr val="tx1"/>
                          </a:solidFill>
                          <a:effectLst/>
                          <a:latin typeface="+mn-lt"/>
                          <a:ea typeface="+mn-ea"/>
                          <a:cs typeface="+mn-cs"/>
                        </a:rPr>
                        <a:t>51,9%</a:t>
                      </a:r>
                    </a:p>
                    <a:p>
                      <a:endParaRPr lang="ru-RU" sz="1600" b="1" kern="1200" dirty="0" smtClean="0">
                        <a:solidFill>
                          <a:schemeClr val="tx1"/>
                        </a:solidFill>
                        <a:effectLst/>
                        <a:latin typeface="+mn-lt"/>
                        <a:ea typeface="+mn-ea"/>
                        <a:cs typeface="+mn-cs"/>
                      </a:endParaRPr>
                    </a:p>
                    <a:p>
                      <a:endParaRPr lang="ru-RU" sz="1600" b="1" kern="1200" dirty="0" smtClean="0">
                        <a:solidFill>
                          <a:schemeClr val="tx1"/>
                        </a:solidFill>
                        <a:effectLst/>
                        <a:latin typeface="+mn-lt"/>
                        <a:ea typeface="+mn-ea"/>
                        <a:cs typeface="+mn-cs"/>
                      </a:endParaRPr>
                    </a:p>
                    <a:p>
                      <a:r>
                        <a:rPr lang="ru-RU" sz="1600" b="1" kern="1200" dirty="0" smtClean="0">
                          <a:solidFill>
                            <a:schemeClr val="tx1"/>
                          </a:solidFill>
                          <a:effectLst/>
                          <a:latin typeface="+mn-lt"/>
                          <a:ea typeface="+mn-ea"/>
                          <a:cs typeface="+mn-cs"/>
                        </a:rPr>
                        <a:t>58,0%</a:t>
                      </a:r>
                      <a:endParaRPr lang="ru-RU" sz="1600" b="1" kern="1200" dirty="0">
                        <a:solidFill>
                          <a:schemeClr val="tx1"/>
                        </a:solidFill>
                        <a:effectLst/>
                        <a:latin typeface="+mn-lt"/>
                        <a:ea typeface="+mn-ea"/>
                        <a:cs typeface="+mn-cs"/>
                      </a:endParaRPr>
                    </a:p>
                  </a:txBody>
                  <a:tcPr marL="68578" marR="68578"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kern="1200" dirty="0" smtClean="0">
                          <a:solidFill>
                            <a:schemeClr val="tx1"/>
                          </a:solidFill>
                          <a:latin typeface="+mn-lt"/>
                          <a:ea typeface="+mn-ea"/>
                          <a:cs typeface="+mn-cs"/>
                        </a:rPr>
                        <a:t>45,2%</a:t>
                      </a:r>
                    </a:p>
                    <a:p>
                      <a:endParaRPr lang="ru-RU" sz="1600" b="1"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u-RU" sz="16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600" b="1" kern="1200" dirty="0" smtClean="0">
                          <a:solidFill>
                            <a:schemeClr val="tx1"/>
                          </a:solidFill>
                          <a:latin typeface="+mn-lt"/>
                          <a:ea typeface="+mn-ea"/>
                          <a:cs typeface="+mn-cs"/>
                        </a:rPr>
                        <a:t>67,0%</a:t>
                      </a:r>
                    </a:p>
                    <a:p>
                      <a:endParaRPr lang="ru-RU" sz="1600" b="1" kern="1200" dirty="0" smtClean="0">
                        <a:solidFill>
                          <a:schemeClr val="tx1"/>
                        </a:solidFill>
                        <a:effectLst/>
                        <a:latin typeface="+mn-lt"/>
                        <a:ea typeface="+mn-ea"/>
                        <a:cs typeface="+mn-cs"/>
                      </a:endParaRPr>
                    </a:p>
                    <a:p>
                      <a:endParaRPr lang="ru-RU" sz="1600" kern="1200" dirty="0" smtClean="0">
                        <a:solidFill>
                          <a:schemeClr val="tx1"/>
                        </a:solidFill>
                        <a:latin typeface="+mn-lt"/>
                        <a:ea typeface="+mn-ea"/>
                        <a:cs typeface="+mn-cs"/>
                      </a:endParaRPr>
                    </a:p>
                    <a:p>
                      <a:r>
                        <a:rPr lang="ru-RU" sz="1600" b="1" kern="1200" dirty="0" smtClean="0">
                          <a:solidFill>
                            <a:schemeClr val="tx1"/>
                          </a:solidFill>
                          <a:latin typeface="+mn-lt"/>
                          <a:ea typeface="+mn-ea"/>
                          <a:cs typeface="+mn-cs"/>
                        </a:rPr>
                        <a:t>61,7%</a:t>
                      </a:r>
                      <a:endParaRPr lang="ru-RU" sz="1600" b="1" kern="1200" dirty="0">
                        <a:solidFill>
                          <a:schemeClr val="tx1"/>
                        </a:solidFill>
                        <a:effectLst/>
                        <a:latin typeface="+mn-lt"/>
                        <a:ea typeface="+mn-ea"/>
                        <a:cs typeface="+mn-cs"/>
                      </a:endParaRPr>
                    </a:p>
                  </a:txBody>
                  <a:tcPr marL="68578" marR="68578" marT="0" marB="0"/>
                </a:tc>
                <a:tc>
                  <a:txBody>
                    <a:bodyPr/>
                    <a:lstStyle/>
                    <a:p>
                      <a:r>
                        <a:rPr lang="ru-RU" sz="1600" b="1" kern="1200" dirty="0" smtClean="0">
                          <a:solidFill>
                            <a:srgbClr val="FF0000"/>
                          </a:solidFill>
                          <a:effectLst/>
                          <a:latin typeface="+mn-lt"/>
                          <a:ea typeface="+mn-ea"/>
                          <a:cs typeface="+mn-cs"/>
                        </a:rPr>
                        <a:t>70,1%</a:t>
                      </a:r>
                    </a:p>
                    <a:p>
                      <a:endParaRPr lang="ru-RU" sz="1600" b="1" kern="1200" dirty="0" smtClean="0">
                        <a:solidFill>
                          <a:srgbClr val="FF0000"/>
                        </a:solidFill>
                        <a:effectLst/>
                        <a:latin typeface="+mn-lt"/>
                        <a:ea typeface="+mn-ea"/>
                        <a:cs typeface="+mn-cs"/>
                      </a:endParaRPr>
                    </a:p>
                    <a:p>
                      <a:endParaRPr lang="ru-RU" sz="1600" b="1" kern="1200" dirty="0" smtClean="0">
                        <a:solidFill>
                          <a:srgbClr val="FF0000"/>
                        </a:solidFill>
                        <a:effectLst/>
                        <a:latin typeface="+mn-lt"/>
                        <a:ea typeface="+mn-ea"/>
                        <a:cs typeface="+mn-cs"/>
                      </a:endParaRPr>
                    </a:p>
                    <a:p>
                      <a:r>
                        <a:rPr lang="ru-RU" sz="1600" b="1" kern="1200" dirty="0" smtClean="0">
                          <a:solidFill>
                            <a:schemeClr val="accent6">
                              <a:lumMod val="75000"/>
                            </a:schemeClr>
                          </a:solidFill>
                          <a:effectLst/>
                          <a:latin typeface="+mn-lt"/>
                          <a:ea typeface="+mn-ea"/>
                          <a:cs typeface="+mn-cs"/>
                        </a:rPr>
                        <a:t>39,7%</a:t>
                      </a:r>
                    </a:p>
                    <a:p>
                      <a:endParaRPr lang="ru-RU" sz="1600" b="1" kern="1200" dirty="0" smtClean="0">
                        <a:solidFill>
                          <a:srgbClr val="FF0000"/>
                        </a:solidFill>
                        <a:effectLst/>
                        <a:latin typeface="+mn-lt"/>
                        <a:ea typeface="+mn-ea"/>
                        <a:cs typeface="+mn-cs"/>
                      </a:endParaRPr>
                    </a:p>
                    <a:p>
                      <a:endParaRPr lang="ru-RU" sz="1600" b="1" kern="1200" dirty="0" smtClean="0">
                        <a:solidFill>
                          <a:srgbClr val="FF0000"/>
                        </a:solidFill>
                        <a:effectLst/>
                        <a:latin typeface="+mn-lt"/>
                        <a:ea typeface="+mn-ea"/>
                        <a:cs typeface="+mn-cs"/>
                      </a:endParaRPr>
                    </a:p>
                    <a:p>
                      <a:r>
                        <a:rPr lang="ru-RU" sz="1600" b="1" kern="1200" dirty="0" smtClean="0">
                          <a:solidFill>
                            <a:schemeClr val="accent6">
                              <a:lumMod val="75000"/>
                            </a:schemeClr>
                          </a:solidFill>
                          <a:effectLst/>
                          <a:latin typeface="+mn-lt"/>
                          <a:ea typeface="+mn-ea"/>
                          <a:cs typeface="+mn-cs"/>
                        </a:rPr>
                        <a:t>42,9%</a:t>
                      </a:r>
                      <a:endParaRPr lang="ru-RU" sz="1600" b="1" kern="1200" dirty="0">
                        <a:solidFill>
                          <a:schemeClr val="accent6">
                            <a:lumMod val="75000"/>
                          </a:schemeClr>
                        </a:solidFill>
                        <a:effectLst/>
                        <a:latin typeface="+mn-lt"/>
                        <a:ea typeface="+mn-ea"/>
                        <a:cs typeface="+mn-cs"/>
                      </a:endParaRPr>
                    </a:p>
                  </a:txBody>
                  <a:tcPr marL="68578" marR="68578" marT="0" marB="0"/>
                </a:tc>
              </a:tr>
              <a:tr h="1399740">
                <a:tc>
                  <a:txBody>
                    <a:bodyPr/>
                    <a:lstStyle/>
                    <a:p>
                      <a:pPr algn="just">
                        <a:lnSpc>
                          <a:spcPct val="115000"/>
                        </a:lnSpc>
                        <a:spcAft>
                          <a:spcPts val="0"/>
                        </a:spcAft>
                      </a:pPr>
                      <a:r>
                        <a:rPr lang="ru-RU" sz="1600" dirty="0">
                          <a:effectLst/>
                          <a:latin typeface="Times New Roman" panose="02020603050405020304" pitchFamily="18" charset="0"/>
                          <a:ea typeface="TimesNewRomanPSMT"/>
                          <a:cs typeface="Times New Roman" panose="02020603050405020304" pitchFamily="18" charset="0"/>
                        </a:rPr>
                        <a:t>Знание фактов истории культуры</a:t>
                      </a:r>
                      <a:endParaRPr lang="ru-RU" sz="1600" dirty="0">
                        <a:effectLst/>
                        <a:latin typeface="Times New Roman" panose="02020603050405020304" pitchFamily="18" charset="0"/>
                        <a:ea typeface="Calibri"/>
                        <a:cs typeface="Times New Roman" panose="02020603050405020304" pitchFamily="18" charset="0"/>
                      </a:endParaRPr>
                    </a:p>
                    <a:p>
                      <a:pPr algn="just">
                        <a:lnSpc>
                          <a:spcPct val="115000"/>
                        </a:lnSpc>
                        <a:spcAft>
                          <a:spcPts val="0"/>
                        </a:spcAft>
                      </a:pPr>
                      <a:r>
                        <a:rPr lang="ru-RU" sz="1600" dirty="0">
                          <a:effectLst/>
                          <a:latin typeface="Times New Roman" panose="02020603050405020304" pitchFamily="18" charset="0"/>
                          <a:ea typeface="Calibri"/>
                          <a:cs typeface="Times New Roman" panose="02020603050405020304" pitchFamily="18" charset="0"/>
                        </a:rPr>
                        <a:t> </a:t>
                      </a:r>
                    </a:p>
                  </a:txBody>
                  <a:tcPr marL="68578" marR="68578"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ru-RU" sz="1800" dirty="0">
                          <a:effectLst/>
                          <a:latin typeface="Times New Roman" panose="02020603050405020304" pitchFamily="18" charset="0"/>
                          <a:ea typeface="TimesNewRomanPSMT"/>
                          <a:cs typeface="Times New Roman" panose="02020603050405020304" pitchFamily="18" charset="0"/>
                        </a:rPr>
                        <a:t>1. Задание на установление соответствия между памятниками культуры и их характеристиками (17</a:t>
                      </a:r>
                      <a:r>
                        <a:rPr lang="ru-RU" sz="1800" dirty="0" smtClean="0">
                          <a:effectLst/>
                          <a:latin typeface="Times New Roman" panose="02020603050405020304" pitchFamily="18" charset="0"/>
                          <a:ea typeface="TimesNewRomanPSMT"/>
                          <a:cs typeface="Times New Roman" panose="02020603050405020304" pitchFamily="18" charset="0"/>
                        </a:rPr>
                        <a:t>)</a:t>
                      </a:r>
                      <a:endParaRPr lang="ru-RU" sz="1800" dirty="0">
                        <a:effectLst/>
                        <a:latin typeface="Times New Roman" panose="02020603050405020304" pitchFamily="18" charset="0"/>
                        <a:ea typeface="Calibri"/>
                        <a:cs typeface="Times New Roman" panose="02020603050405020304" pitchFamily="18" charset="0"/>
                      </a:endParaRPr>
                    </a:p>
                    <a:p>
                      <a:pPr marL="0" marR="0" indent="0" algn="just" defTabSz="914400" rtl="0" eaLnBrk="1" fontAlgn="auto" latinLnBrk="0" hangingPunct="1">
                        <a:lnSpc>
                          <a:spcPct val="115000"/>
                        </a:lnSpc>
                        <a:spcBef>
                          <a:spcPts val="0"/>
                        </a:spcBef>
                        <a:spcAft>
                          <a:spcPts val="0"/>
                        </a:spcAft>
                        <a:buClrTx/>
                        <a:buSzTx/>
                        <a:buFontTx/>
                        <a:buNone/>
                        <a:tabLst/>
                        <a:defRPr/>
                      </a:pPr>
                      <a:r>
                        <a:rPr lang="ru-RU" sz="1800" dirty="0">
                          <a:effectLst/>
                          <a:latin typeface="Times New Roman" panose="02020603050405020304" pitchFamily="18" charset="0"/>
                          <a:ea typeface="TimesNewRomanPSMT"/>
                          <a:cs typeface="Times New Roman" panose="02020603050405020304" pitchFamily="18" charset="0"/>
                        </a:rPr>
                        <a:t>2. Комплекс из двух заданий на работу с иллюстративным материалом (18, 19</a:t>
                      </a:r>
                      <a:r>
                        <a:rPr lang="ru-RU" sz="1800" dirty="0" smtClean="0">
                          <a:effectLst/>
                          <a:latin typeface="Times New Roman" panose="02020603050405020304" pitchFamily="18" charset="0"/>
                          <a:ea typeface="TimesNewRomanPSMT"/>
                          <a:cs typeface="Times New Roman" panose="02020603050405020304" pitchFamily="18" charset="0"/>
                        </a:rPr>
                        <a:t>)</a:t>
                      </a:r>
                      <a:endParaRPr lang="ru-RU" sz="1800" b="1" kern="1200" dirty="0" smtClean="0">
                        <a:solidFill>
                          <a:srgbClr val="FF0000"/>
                        </a:solidFill>
                        <a:effectLst/>
                        <a:latin typeface="+mn-lt"/>
                        <a:ea typeface="+mn-ea"/>
                        <a:cs typeface="+mn-cs"/>
                      </a:endParaRPr>
                    </a:p>
                  </a:txBody>
                  <a:tcPr marL="68578" marR="68578"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ru-RU" sz="1600" b="1" kern="1200" dirty="0" smtClean="0">
                          <a:solidFill>
                            <a:schemeClr val="tx1"/>
                          </a:solidFill>
                          <a:effectLst/>
                          <a:latin typeface="+mn-lt"/>
                          <a:ea typeface="+mn-ea"/>
                          <a:cs typeface="+mn-cs"/>
                        </a:rPr>
                        <a:t>26,0%</a:t>
                      </a:r>
                    </a:p>
                    <a:p>
                      <a:pPr marL="0" marR="0" indent="0" algn="just" defTabSz="914400" rtl="0" eaLnBrk="1" fontAlgn="auto" latinLnBrk="0" hangingPunct="1">
                        <a:lnSpc>
                          <a:spcPct val="115000"/>
                        </a:lnSpc>
                        <a:spcBef>
                          <a:spcPts val="0"/>
                        </a:spcBef>
                        <a:spcAft>
                          <a:spcPts val="0"/>
                        </a:spcAft>
                        <a:buClrTx/>
                        <a:buSzTx/>
                        <a:buFontTx/>
                        <a:buNone/>
                        <a:tabLst/>
                        <a:defRPr/>
                      </a:pPr>
                      <a:endParaRPr lang="ru-RU" sz="1600" b="1" kern="1200" dirty="0" smtClean="0">
                        <a:solidFill>
                          <a:schemeClr val="tx1"/>
                        </a:solidFill>
                        <a:effectLst/>
                        <a:latin typeface="+mn-lt"/>
                        <a:ea typeface="+mn-ea"/>
                        <a:cs typeface="+mn-cs"/>
                      </a:endParaRPr>
                    </a:p>
                    <a:p>
                      <a:pPr marL="0" marR="0" indent="0" algn="just" defTabSz="914400" rtl="0" eaLnBrk="1" fontAlgn="auto" latinLnBrk="0" hangingPunct="1">
                        <a:lnSpc>
                          <a:spcPct val="115000"/>
                        </a:lnSpc>
                        <a:spcBef>
                          <a:spcPts val="0"/>
                        </a:spcBef>
                        <a:spcAft>
                          <a:spcPts val="0"/>
                        </a:spcAft>
                        <a:buClrTx/>
                        <a:buSzTx/>
                        <a:buFontTx/>
                        <a:buNone/>
                        <a:tabLst/>
                        <a:defRPr/>
                      </a:pPr>
                      <a:r>
                        <a:rPr lang="ru-RU" sz="1600" b="1" kern="1200" dirty="0" smtClean="0">
                          <a:solidFill>
                            <a:schemeClr val="tx1"/>
                          </a:solidFill>
                          <a:effectLst/>
                          <a:latin typeface="+mn-lt"/>
                          <a:ea typeface="+mn-ea"/>
                          <a:cs typeface="+mn-cs"/>
                        </a:rPr>
                        <a:t>51,6%</a:t>
                      </a:r>
                    </a:p>
                    <a:p>
                      <a:pPr marL="0" marR="0" indent="0" algn="just" defTabSz="914400" rtl="0" eaLnBrk="1" fontAlgn="auto" latinLnBrk="0" hangingPunct="1">
                        <a:lnSpc>
                          <a:spcPct val="115000"/>
                        </a:lnSpc>
                        <a:spcBef>
                          <a:spcPts val="0"/>
                        </a:spcBef>
                        <a:spcAft>
                          <a:spcPts val="0"/>
                        </a:spcAft>
                        <a:buClrTx/>
                        <a:buSzTx/>
                        <a:buFontTx/>
                        <a:buNone/>
                        <a:tabLst/>
                        <a:defRPr/>
                      </a:pPr>
                      <a:r>
                        <a:rPr lang="ru-RU" sz="1600" b="1" kern="1200" dirty="0" smtClean="0">
                          <a:solidFill>
                            <a:schemeClr val="tx1"/>
                          </a:solidFill>
                          <a:effectLst/>
                          <a:latin typeface="+mn-lt"/>
                          <a:ea typeface="+mn-ea"/>
                          <a:cs typeface="+mn-cs"/>
                        </a:rPr>
                        <a:t>57,6%</a:t>
                      </a:r>
                    </a:p>
                  </a:txBody>
                  <a:tcPr marL="68578" marR="68578" marT="0" marB="0"/>
                </a:tc>
                <a:tc>
                  <a:txBody>
                    <a:bodyPr/>
                    <a:lstStyle/>
                    <a:p>
                      <a:r>
                        <a:rPr lang="ru-RU" sz="1600" b="1" kern="1200" dirty="0" smtClean="0">
                          <a:solidFill>
                            <a:srgbClr val="FF0000"/>
                          </a:solidFill>
                          <a:latin typeface="+mn-lt"/>
                          <a:ea typeface="+mn-ea"/>
                          <a:cs typeface="+mn-cs"/>
                        </a:rPr>
                        <a:t>33,6%</a:t>
                      </a:r>
                    </a:p>
                    <a:p>
                      <a:endParaRPr lang="ru-RU" sz="1600" kern="1200" dirty="0" smtClean="0">
                        <a:solidFill>
                          <a:schemeClr val="dk1"/>
                        </a:solidFill>
                        <a:latin typeface="+mn-lt"/>
                        <a:ea typeface="+mn-ea"/>
                        <a:cs typeface="+mn-cs"/>
                      </a:endParaRPr>
                    </a:p>
                    <a:p>
                      <a:r>
                        <a:rPr lang="ru-RU" sz="1600" b="1" kern="1200" dirty="0" smtClean="0">
                          <a:solidFill>
                            <a:srgbClr val="00B050"/>
                          </a:solidFill>
                          <a:latin typeface="+mn-lt"/>
                          <a:ea typeface="+mn-ea"/>
                          <a:cs typeface="+mn-cs"/>
                        </a:rPr>
                        <a:t>42,3%</a:t>
                      </a:r>
                    </a:p>
                    <a:p>
                      <a:r>
                        <a:rPr lang="ru-RU" sz="1600" b="1" kern="1200" dirty="0" smtClean="0">
                          <a:solidFill>
                            <a:srgbClr val="00B050"/>
                          </a:solidFill>
                          <a:latin typeface="+mn-lt"/>
                          <a:ea typeface="+mn-ea"/>
                          <a:cs typeface="+mn-cs"/>
                        </a:rPr>
                        <a:t>48,9%</a:t>
                      </a:r>
                    </a:p>
                    <a:p>
                      <a:endParaRPr lang="ru-RU" sz="1600" kern="1200" dirty="0">
                        <a:solidFill>
                          <a:schemeClr val="dk1"/>
                        </a:solidFill>
                        <a:latin typeface="+mn-lt"/>
                        <a:ea typeface="+mn-ea"/>
                        <a:cs typeface="+mn-cs"/>
                      </a:endParaRPr>
                    </a:p>
                  </a:txBody>
                  <a:tcPr marL="68578" marR="68578" marT="0" marB="0"/>
                </a:tc>
                <a:tc>
                  <a:txBody>
                    <a:bodyPr/>
                    <a:lstStyle/>
                    <a:p>
                      <a:r>
                        <a:rPr lang="ru-RU" sz="1600" b="1" kern="1200" dirty="0" smtClean="0">
                          <a:solidFill>
                            <a:srgbClr val="C00000"/>
                          </a:solidFill>
                          <a:latin typeface="+mn-lt"/>
                          <a:ea typeface="+mn-ea"/>
                          <a:cs typeface="+mn-cs"/>
                        </a:rPr>
                        <a:t>53,7%</a:t>
                      </a:r>
                    </a:p>
                    <a:p>
                      <a:endParaRPr lang="ru-RU" sz="1600" kern="1200" dirty="0" smtClean="0">
                        <a:solidFill>
                          <a:schemeClr val="dk1"/>
                        </a:solidFill>
                        <a:latin typeface="+mn-lt"/>
                        <a:ea typeface="+mn-ea"/>
                        <a:cs typeface="+mn-cs"/>
                      </a:endParaRPr>
                    </a:p>
                    <a:p>
                      <a:r>
                        <a:rPr lang="ru-RU" sz="1600" b="1" kern="1200" dirty="0" smtClean="0">
                          <a:solidFill>
                            <a:schemeClr val="accent6">
                              <a:lumMod val="75000"/>
                            </a:schemeClr>
                          </a:solidFill>
                          <a:latin typeface="+mn-lt"/>
                          <a:ea typeface="+mn-ea"/>
                          <a:cs typeface="+mn-cs"/>
                        </a:rPr>
                        <a:t>38,6%</a:t>
                      </a:r>
                    </a:p>
                    <a:p>
                      <a:r>
                        <a:rPr lang="ru-RU" sz="1600" b="1" kern="1200" dirty="0" smtClean="0">
                          <a:solidFill>
                            <a:srgbClr val="C00000"/>
                          </a:solidFill>
                          <a:latin typeface="+mn-lt"/>
                          <a:ea typeface="+mn-ea"/>
                          <a:cs typeface="+mn-cs"/>
                        </a:rPr>
                        <a:t>72,0%</a:t>
                      </a:r>
                      <a:endParaRPr lang="ru-RU" sz="1600" b="1" kern="1200" dirty="0">
                        <a:solidFill>
                          <a:srgbClr val="C00000"/>
                        </a:solidFill>
                        <a:latin typeface="+mn-lt"/>
                        <a:ea typeface="+mn-ea"/>
                        <a:cs typeface="+mn-cs"/>
                      </a:endParaRPr>
                    </a:p>
                  </a:txBody>
                  <a:tcPr marL="68578" marR="68578" marT="0" marB="0"/>
                </a:tc>
              </a:tr>
            </a:tbl>
          </a:graphicData>
        </a:graphic>
      </p:graphicFrame>
    </p:spTree>
    <p:extLst>
      <p:ext uri="{BB962C8B-B14F-4D97-AF65-F5344CB8AC3E}">
        <p14:creationId xmlns:p14="http://schemas.microsoft.com/office/powerpoint/2010/main" val="12137950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908" y="151990"/>
            <a:ext cx="8768861" cy="998742"/>
          </a:xfrm>
        </p:spPr>
        <p:txBody>
          <a:bodyPr>
            <a:normAutofit fontScale="90000"/>
          </a:bodyPr>
          <a:lstStyle/>
          <a:p>
            <a:r>
              <a:rPr lang="ru-RU" b="1" dirty="0">
                <a:solidFill>
                  <a:srgbClr val="C00000"/>
                </a:solidFill>
              </a:rPr>
              <a:t>Анализ результатов выполнения</a:t>
            </a:r>
            <a:br>
              <a:rPr lang="ru-RU" b="1" dirty="0">
                <a:solidFill>
                  <a:srgbClr val="C00000"/>
                </a:solidFill>
              </a:rPr>
            </a:br>
            <a:r>
              <a:rPr lang="ru-RU" b="1" dirty="0">
                <a:solidFill>
                  <a:srgbClr val="C00000"/>
                </a:solidFill>
              </a:rPr>
              <a:t>отдельных заданий 1 </a:t>
            </a:r>
            <a:r>
              <a:rPr lang="ru-RU" b="1" dirty="0" smtClean="0">
                <a:solidFill>
                  <a:srgbClr val="C00000"/>
                </a:solidFill>
              </a:rPr>
              <a:t>части</a:t>
            </a:r>
            <a:endParaRPr lang="ru-RU" b="1" dirty="0">
              <a:solidFill>
                <a:srgbClr val="C00000"/>
              </a:solidFill>
            </a:endParaRPr>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74123" y="5560635"/>
            <a:ext cx="5033152" cy="1297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6" name="Объект 5"/>
          <p:cNvGraphicFramePr>
            <a:graphicFrameLocks/>
          </p:cNvGraphicFramePr>
          <p:nvPr>
            <p:extLst>
              <p:ext uri="{D42A27DB-BD31-4B8C-83A1-F6EECF244321}">
                <p14:modId xmlns:p14="http://schemas.microsoft.com/office/powerpoint/2010/main" val="833932314"/>
              </p:ext>
            </p:extLst>
          </p:nvPr>
        </p:nvGraphicFramePr>
        <p:xfrm>
          <a:off x="23446" y="1125414"/>
          <a:ext cx="9144000" cy="4651429"/>
        </p:xfrm>
        <a:graphic>
          <a:graphicData uri="http://schemas.openxmlformats.org/drawingml/2006/table">
            <a:tbl>
              <a:tblPr firstRow="1" firstCol="1" bandRow="1">
                <a:tableStyleId>{5C22544A-7EE6-4342-B048-85BDC9FD1C3A}</a:tableStyleId>
              </a:tblPr>
              <a:tblGrid>
                <a:gridCol w="2046095"/>
                <a:gridCol w="4811941"/>
                <a:gridCol w="718464"/>
                <a:gridCol w="783750"/>
                <a:gridCol w="783750"/>
              </a:tblGrid>
              <a:tr h="864586">
                <a:tc>
                  <a:txBody>
                    <a:bodyPr/>
                    <a:lstStyle/>
                    <a:p>
                      <a:pPr algn="just">
                        <a:lnSpc>
                          <a:spcPct val="115000"/>
                        </a:lnSpc>
                        <a:spcAft>
                          <a:spcPts val="0"/>
                        </a:spcAft>
                      </a:pPr>
                      <a:r>
                        <a:rPr lang="ru-RU" sz="1400" dirty="0" smtClean="0">
                          <a:effectLst/>
                          <a:latin typeface="Times New Roman" panose="02020603050405020304" pitchFamily="18" charset="0"/>
                          <a:cs typeface="Times New Roman" panose="02020603050405020304" pitchFamily="18" charset="0"/>
                        </a:rPr>
                        <a:t>Группа заданий</a:t>
                      </a:r>
                      <a:endParaRPr lang="ru-RU" sz="1400" dirty="0">
                        <a:effectLst/>
                        <a:latin typeface="Times New Roman" panose="02020603050405020304" pitchFamily="18" charset="0"/>
                        <a:cs typeface="Times New Roman" panose="02020603050405020304" pitchFamily="18" charset="0"/>
                      </a:endParaRPr>
                    </a:p>
                  </a:txBody>
                  <a:tcPr marL="57686" marR="57686" marT="0" marB="0"/>
                </a:tc>
                <a:tc>
                  <a:txBody>
                    <a:bodyPr/>
                    <a:lstStyle/>
                    <a:p>
                      <a:pPr algn="just">
                        <a:lnSpc>
                          <a:spcPct val="115000"/>
                        </a:lnSpc>
                        <a:spcAft>
                          <a:spcPts val="0"/>
                        </a:spcAft>
                      </a:pPr>
                      <a:r>
                        <a:rPr lang="ru-RU" sz="1400" dirty="0">
                          <a:effectLst/>
                          <a:latin typeface="Times New Roman" panose="02020603050405020304" pitchFamily="18" charset="0"/>
                          <a:cs typeface="Times New Roman" panose="02020603050405020304" pitchFamily="18" charset="0"/>
                        </a:rPr>
                        <a:t>Задания части 1</a:t>
                      </a:r>
                      <a:endParaRPr lang="ru-RU" sz="1400" dirty="0">
                        <a:effectLst/>
                        <a:latin typeface="Times New Roman" panose="02020603050405020304" pitchFamily="18" charset="0"/>
                        <a:ea typeface="Calibri"/>
                        <a:cs typeface="Times New Roman" panose="02020603050405020304" pitchFamily="18" charset="0"/>
                      </a:endParaRPr>
                    </a:p>
                  </a:txBody>
                  <a:tcPr marL="57686" marR="57686" marT="0" marB="0"/>
                </a:tc>
                <a:tc>
                  <a:txBody>
                    <a:bodyPr/>
                    <a:lstStyle/>
                    <a:p>
                      <a:pPr algn="just">
                        <a:lnSpc>
                          <a:spcPct val="115000"/>
                        </a:lnSpc>
                        <a:spcAft>
                          <a:spcPts val="0"/>
                        </a:spcAft>
                      </a:pPr>
                      <a:r>
                        <a:rPr lang="ru-RU" sz="1400" dirty="0" smtClean="0">
                          <a:effectLst/>
                          <a:latin typeface="Times New Roman" panose="02020603050405020304" pitchFamily="18" charset="0"/>
                          <a:ea typeface="Calibri"/>
                          <a:cs typeface="Times New Roman" panose="02020603050405020304" pitchFamily="18" charset="0"/>
                        </a:rPr>
                        <a:t>2017</a:t>
                      </a:r>
                      <a:endParaRPr lang="ru-RU" sz="1400" dirty="0">
                        <a:effectLst/>
                        <a:latin typeface="Times New Roman" panose="02020603050405020304" pitchFamily="18" charset="0"/>
                        <a:ea typeface="Calibri"/>
                        <a:cs typeface="Times New Roman" panose="02020603050405020304" pitchFamily="18" charset="0"/>
                      </a:endParaRPr>
                    </a:p>
                  </a:txBody>
                  <a:tcPr marL="57686" marR="57686" marT="0" marB="0"/>
                </a:tc>
                <a:tc>
                  <a:txBody>
                    <a:bodyPr/>
                    <a:lstStyle/>
                    <a:p>
                      <a:pPr algn="just">
                        <a:lnSpc>
                          <a:spcPct val="115000"/>
                        </a:lnSpc>
                        <a:spcAft>
                          <a:spcPts val="0"/>
                        </a:spcAft>
                      </a:pPr>
                      <a:r>
                        <a:rPr lang="ru-RU" sz="1400" dirty="0" smtClean="0">
                          <a:effectLst/>
                          <a:latin typeface="Times New Roman" panose="02020603050405020304" pitchFamily="18" charset="0"/>
                          <a:ea typeface="Calibri"/>
                          <a:cs typeface="Times New Roman" panose="02020603050405020304" pitchFamily="18" charset="0"/>
                        </a:rPr>
                        <a:t>2018</a:t>
                      </a:r>
                      <a:endParaRPr lang="ru-RU" sz="1400" dirty="0">
                        <a:effectLst/>
                        <a:latin typeface="Times New Roman" panose="02020603050405020304" pitchFamily="18" charset="0"/>
                        <a:ea typeface="Calibri"/>
                        <a:cs typeface="Times New Roman" panose="02020603050405020304" pitchFamily="18" charset="0"/>
                      </a:endParaRPr>
                    </a:p>
                  </a:txBody>
                  <a:tcPr marL="57686" marR="57686" marT="0" marB="0"/>
                </a:tc>
                <a:tc>
                  <a:txBody>
                    <a:bodyPr/>
                    <a:lstStyle/>
                    <a:p>
                      <a:pPr algn="just">
                        <a:lnSpc>
                          <a:spcPct val="115000"/>
                        </a:lnSpc>
                        <a:spcAft>
                          <a:spcPts val="0"/>
                        </a:spcAft>
                      </a:pPr>
                      <a:r>
                        <a:rPr lang="ru-RU" sz="1400" dirty="0" smtClean="0">
                          <a:effectLst/>
                          <a:latin typeface="Times New Roman" panose="02020603050405020304" pitchFamily="18" charset="0"/>
                          <a:ea typeface="Calibri"/>
                          <a:cs typeface="Times New Roman" panose="02020603050405020304" pitchFamily="18" charset="0"/>
                        </a:rPr>
                        <a:t>2019</a:t>
                      </a:r>
                      <a:endParaRPr lang="ru-RU" sz="1400" dirty="0">
                        <a:effectLst/>
                        <a:latin typeface="Times New Roman" panose="02020603050405020304" pitchFamily="18" charset="0"/>
                        <a:ea typeface="Calibri"/>
                        <a:cs typeface="Times New Roman" panose="02020603050405020304" pitchFamily="18" charset="0"/>
                      </a:endParaRPr>
                    </a:p>
                  </a:txBody>
                  <a:tcPr marL="57686" marR="57686" marT="0" marB="0"/>
                </a:tc>
              </a:tr>
              <a:tr h="1683723">
                <a:tc>
                  <a:txBody>
                    <a:bodyPr/>
                    <a:lstStyle/>
                    <a:p>
                      <a:pPr algn="just">
                        <a:lnSpc>
                          <a:spcPct val="115000"/>
                        </a:lnSpc>
                        <a:spcAft>
                          <a:spcPts val="0"/>
                        </a:spcAft>
                      </a:pPr>
                      <a:r>
                        <a:rPr lang="ru-RU" sz="1600" dirty="0">
                          <a:effectLst/>
                          <a:latin typeface="Times New Roman" panose="02020603050405020304" pitchFamily="18" charset="0"/>
                          <a:ea typeface="TimesNewRomanPSMT"/>
                          <a:cs typeface="Times New Roman" panose="02020603050405020304" pitchFamily="18" charset="0"/>
                        </a:rPr>
                        <a:t>Работа с исторической </a:t>
                      </a:r>
                      <a:r>
                        <a:rPr lang="ru-RU" sz="1600" dirty="0" smtClean="0">
                          <a:effectLst/>
                          <a:latin typeface="Times New Roman" panose="02020603050405020304" pitchFamily="18" charset="0"/>
                          <a:ea typeface="TimesNewRomanPSMT"/>
                          <a:cs typeface="Times New Roman" panose="02020603050405020304" pitchFamily="18" charset="0"/>
                        </a:rPr>
                        <a:t>картой</a:t>
                      </a:r>
                      <a:endParaRPr lang="ru-RU" sz="1600" dirty="0">
                        <a:effectLst/>
                        <a:latin typeface="Times New Roman" panose="02020603050405020304" pitchFamily="18" charset="0"/>
                        <a:ea typeface="Calibri"/>
                        <a:cs typeface="Times New Roman" panose="02020603050405020304" pitchFamily="18" charset="0"/>
                      </a:endParaRPr>
                    </a:p>
                  </a:txBody>
                  <a:tcPr marL="68578" marR="68578"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ru-RU" sz="2400" dirty="0">
                          <a:effectLst/>
                          <a:latin typeface="Times New Roman" panose="02020603050405020304" pitchFamily="18" charset="0"/>
                          <a:ea typeface="TimesNewRomanPSMT"/>
                          <a:cs typeface="Times New Roman" panose="02020603050405020304" pitchFamily="18" charset="0"/>
                        </a:rPr>
                        <a:t>Комплекс из четырёх заданий на работу с исторической картой (краткий ответ и множественный выбор) (13–16</a:t>
                      </a:r>
                      <a:r>
                        <a:rPr lang="ru-RU" sz="2400" dirty="0" smtClean="0">
                          <a:effectLst/>
                          <a:latin typeface="Times New Roman" panose="02020603050405020304" pitchFamily="18" charset="0"/>
                          <a:ea typeface="TimesNewRomanPSMT"/>
                          <a:cs typeface="Times New Roman" panose="02020603050405020304" pitchFamily="18" charset="0"/>
                        </a:rPr>
                        <a:t>)</a:t>
                      </a:r>
                      <a:endParaRPr lang="ru-RU" sz="2400" b="1" kern="1200" dirty="0" smtClean="0">
                        <a:solidFill>
                          <a:srgbClr val="FF0000"/>
                        </a:solidFill>
                        <a:effectLst/>
                        <a:latin typeface="Times New Roman" panose="02020603050405020304" pitchFamily="18" charset="0"/>
                        <a:ea typeface="+mn-ea"/>
                        <a:cs typeface="Times New Roman" panose="02020603050405020304" pitchFamily="18" charset="0"/>
                      </a:endParaRPr>
                    </a:p>
                  </a:txBody>
                  <a:tcPr marL="68578" marR="68578" marT="0" marB="0"/>
                </a:tc>
                <a:tc>
                  <a:txBody>
                    <a:bodyPr/>
                    <a:lstStyle/>
                    <a:p>
                      <a:pPr marL="0" marR="0" indent="0" algn="just" defTabSz="914400" rtl="0" eaLnBrk="1" fontAlgn="auto" latinLnBrk="0" hangingPunct="1">
                        <a:lnSpc>
                          <a:spcPct val="150000"/>
                        </a:lnSpc>
                        <a:spcBef>
                          <a:spcPts val="0"/>
                        </a:spcBef>
                        <a:spcAft>
                          <a:spcPts val="0"/>
                        </a:spcAft>
                        <a:buClrTx/>
                        <a:buSzTx/>
                        <a:buFontTx/>
                        <a:buNone/>
                        <a:tabLst/>
                        <a:defRPr/>
                      </a:pPr>
                      <a:r>
                        <a:rPr lang="ru-RU" sz="1600" b="1" kern="1200" dirty="0" smtClean="0">
                          <a:solidFill>
                            <a:schemeClr val="tx1"/>
                          </a:solidFill>
                          <a:effectLst/>
                          <a:latin typeface="+mn-lt"/>
                          <a:ea typeface="+mn-ea"/>
                          <a:cs typeface="+mn-cs"/>
                        </a:rPr>
                        <a:t>40,3%</a:t>
                      </a:r>
                    </a:p>
                    <a:p>
                      <a:pPr marL="0" marR="0" indent="0" algn="just" defTabSz="914400" rtl="0" eaLnBrk="1" fontAlgn="auto" latinLnBrk="0" hangingPunct="1">
                        <a:lnSpc>
                          <a:spcPct val="150000"/>
                        </a:lnSpc>
                        <a:spcBef>
                          <a:spcPts val="0"/>
                        </a:spcBef>
                        <a:spcAft>
                          <a:spcPts val="0"/>
                        </a:spcAft>
                        <a:buClrTx/>
                        <a:buSzTx/>
                        <a:buFontTx/>
                        <a:buNone/>
                        <a:tabLst/>
                        <a:defRPr/>
                      </a:pPr>
                      <a:r>
                        <a:rPr lang="ru-RU" sz="1600" b="1" kern="1200" dirty="0" smtClean="0">
                          <a:solidFill>
                            <a:schemeClr val="tx1"/>
                          </a:solidFill>
                          <a:effectLst/>
                          <a:latin typeface="+mn-lt"/>
                          <a:ea typeface="+mn-ea"/>
                          <a:cs typeface="+mn-cs"/>
                        </a:rPr>
                        <a:t>45,6%</a:t>
                      </a:r>
                    </a:p>
                    <a:p>
                      <a:pPr marL="0" marR="0" indent="0" algn="just" defTabSz="914400" rtl="0" eaLnBrk="1" fontAlgn="auto" latinLnBrk="0" hangingPunct="1">
                        <a:lnSpc>
                          <a:spcPct val="150000"/>
                        </a:lnSpc>
                        <a:spcBef>
                          <a:spcPts val="0"/>
                        </a:spcBef>
                        <a:spcAft>
                          <a:spcPts val="0"/>
                        </a:spcAft>
                        <a:buClrTx/>
                        <a:buSzTx/>
                        <a:buFontTx/>
                        <a:buNone/>
                        <a:tabLst/>
                        <a:defRPr/>
                      </a:pPr>
                      <a:r>
                        <a:rPr lang="ru-RU" sz="1600" b="1" kern="1200" dirty="0" smtClean="0">
                          <a:solidFill>
                            <a:schemeClr val="tx1"/>
                          </a:solidFill>
                          <a:effectLst/>
                          <a:latin typeface="+mn-lt"/>
                          <a:ea typeface="+mn-ea"/>
                          <a:cs typeface="+mn-cs"/>
                        </a:rPr>
                        <a:t>43,6%</a:t>
                      </a:r>
                    </a:p>
                    <a:p>
                      <a:pPr marL="0" marR="0" indent="0" algn="just" defTabSz="914400" rtl="0" eaLnBrk="1" fontAlgn="auto" latinLnBrk="0" hangingPunct="1">
                        <a:lnSpc>
                          <a:spcPct val="150000"/>
                        </a:lnSpc>
                        <a:spcBef>
                          <a:spcPts val="0"/>
                        </a:spcBef>
                        <a:spcAft>
                          <a:spcPts val="0"/>
                        </a:spcAft>
                        <a:buClrTx/>
                        <a:buSzTx/>
                        <a:buFontTx/>
                        <a:buNone/>
                        <a:tabLst/>
                        <a:defRPr/>
                      </a:pPr>
                      <a:r>
                        <a:rPr lang="ru-RU" sz="1600" b="1" kern="1200" dirty="0" smtClean="0">
                          <a:solidFill>
                            <a:schemeClr val="tx1"/>
                          </a:solidFill>
                          <a:effectLst/>
                          <a:latin typeface="+mn-lt"/>
                          <a:ea typeface="+mn-ea"/>
                          <a:cs typeface="+mn-cs"/>
                        </a:rPr>
                        <a:t>49,3%</a:t>
                      </a:r>
                    </a:p>
                  </a:txBody>
                  <a:tcPr marL="68578" marR="68578" marT="0" marB="0"/>
                </a:tc>
                <a:tc>
                  <a:txBody>
                    <a:bodyPr/>
                    <a:lstStyle/>
                    <a:p>
                      <a:pPr>
                        <a:lnSpc>
                          <a:spcPct val="150000"/>
                        </a:lnSpc>
                      </a:pPr>
                      <a:r>
                        <a:rPr lang="ru-RU" sz="1600" b="1" kern="1200" dirty="0" smtClean="0">
                          <a:solidFill>
                            <a:schemeClr val="tx1"/>
                          </a:solidFill>
                          <a:latin typeface="+mn-lt"/>
                          <a:ea typeface="+mn-ea"/>
                          <a:cs typeface="+mn-cs"/>
                        </a:rPr>
                        <a:t>60,8%</a:t>
                      </a:r>
                    </a:p>
                    <a:p>
                      <a:pPr>
                        <a:lnSpc>
                          <a:spcPct val="150000"/>
                        </a:lnSpc>
                      </a:pPr>
                      <a:r>
                        <a:rPr lang="ru-RU" sz="1600" b="1" kern="1200" dirty="0" smtClean="0">
                          <a:solidFill>
                            <a:schemeClr val="tx1"/>
                          </a:solidFill>
                          <a:latin typeface="+mn-lt"/>
                          <a:ea typeface="+mn-ea"/>
                          <a:cs typeface="+mn-cs"/>
                        </a:rPr>
                        <a:t>47,5%</a:t>
                      </a:r>
                    </a:p>
                    <a:p>
                      <a:pPr>
                        <a:lnSpc>
                          <a:spcPct val="150000"/>
                        </a:lnSpc>
                      </a:pPr>
                      <a:r>
                        <a:rPr lang="ru-RU" sz="1600" b="1" kern="1200" dirty="0" smtClean="0">
                          <a:solidFill>
                            <a:schemeClr val="tx1"/>
                          </a:solidFill>
                          <a:latin typeface="+mn-lt"/>
                          <a:ea typeface="+mn-ea"/>
                          <a:cs typeface="+mn-cs"/>
                        </a:rPr>
                        <a:t>40,5%</a:t>
                      </a:r>
                    </a:p>
                    <a:p>
                      <a:pPr>
                        <a:lnSpc>
                          <a:spcPct val="150000"/>
                        </a:lnSpc>
                      </a:pPr>
                      <a:r>
                        <a:rPr lang="ru-RU" sz="1600" b="1" kern="1200" dirty="0" smtClean="0">
                          <a:solidFill>
                            <a:schemeClr val="tx1"/>
                          </a:solidFill>
                          <a:latin typeface="+mn-lt"/>
                          <a:ea typeface="+mn-ea"/>
                          <a:cs typeface="+mn-cs"/>
                        </a:rPr>
                        <a:t>48,5%</a:t>
                      </a:r>
                      <a:endParaRPr lang="ru-RU" sz="1600" b="1" kern="1200" dirty="0" smtClean="0">
                        <a:solidFill>
                          <a:schemeClr val="tx1"/>
                        </a:solidFill>
                        <a:effectLst/>
                        <a:latin typeface="+mn-lt"/>
                        <a:ea typeface="+mn-ea"/>
                        <a:cs typeface="+mn-cs"/>
                      </a:endParaRPr>
                    </a:p>
                  </a:txBody>
                  <a:tcPr marL="68578" marR="68578" marT="0" marB="0"/>
                </a:tc>
                <a:tc>
                  <a:txBody>
                    <a:bodyPr/>
                    <a:lstStyle/>
                    <a:p>
                      <a:pPr>
                        <a:lnSpc>
                          <a:spcPct val="150000"/>
                        </a:lnSpc>
                      </a:pPr>
                      <a:r>
                        <a:rPr lang="ru-RU" sz="1600" b="1" kern="1200" dirty="0" smtClean="0">
                          <a:solidFill>
                            <a:srgbClr val="FF0000"/>
                          </a:solidFill>
                          <a:effectLst/>
                          <a:latin typeface="+mn-lt"/>
                          <a:ea typeface="+mn-ea"/>
                          <a:cs typeface="+mn-cs"/>
                        </a:rPr>
                        <a:t>68,8%</a:t>
                      </a:r>
                    </a:p>
                    <a:p>
                      <a:pPr>
                        <a:lnSpc>
                          <a:spcPct val="150000"/>
                        </a:lnSpc>
                      </a:pPr>
                      <a:r>
                        <a:rPr lang="ru-RU" sz="1600" b="1" kern="1200" dirty="0" smtClean="0">
                          <a:solidFill>
                            <a:srgbClr val="FF0000"/>
                          </a:solidFill>
                          <a:effectLst/>
                          <a:latin typeface="+mn-lt"/>
                          <a:ea typeface="+mn-ea"/>
                          <a:cs typeface="+mn-cs"/>
                        </a:rPr>
                        <a:t>50,8%</a:t>
                      </a:r>
                    </a:p>
                    <a:p>
                      <a:pPr>
                        <a:lnSpc>
                          <a:spcPct val="150000"/>
                        </a:lnSpc>
                      </a:pPr>
                      <a:r>
                        <a:rPr lang="ru-RU" sz="1600" b="1" kern="1200" dirty="0" smtClean="0">
                          <a:solidFill>
                            <a:srgbClr val="FF0000"/>
                          </a:solidFill>
                          <a:effectLst/>
                          <a:latin typeface="+mn-lt"/>
                          <a:ea typeface="+mn-ea"/>
                          <a:cs typeface="+mn-cs"/>
                        </a:rPr>
                        <a:t>47,1%</a:t>
                      </a:r>
                    </a:p>
                    <a:p>
                      <a:pPr>
                        <a:lnSpc>
                          <a:spcPct val="150000"/>
                        </a:lnSpc>
                      </a:pPr>
                      <a:r>
                        <a:rPr lang="ru-RU" sz="1600" b="1" kern="1200" dirty="0" smtClean="0">
                          <a:solidFill>
                            <a:schemeClr val="accent6">
                              <a:lumMod val="75000"/>
                            </a:schemeClr>
                          </a:solidFill>
                          <a:effectLst/>
                          <a:latin typeface="+mn-lt"/>
                          <a:ea typeface="+mn-ea"/>
                          <a:cs typeface="+mn-cs"/>
                        </a:rPr>
                        <a:t>39,9%</a:t>
                      </a:r>
                    </a:p>
                  </a:txBody>
                  <a:tcPr marL="68578" marR="68578" marT="0" marB="0"/>
                </a:tc>
              </a:tr>
              <a:tr h="1683723">
                <a:tc>
                  <a:txBody>
                    <a:bodyPr/>
                    <a:lstStyle/>
                    <a:p>
                      <a:pPr algn="just">
                        <a:lnSpc>
                          <a:spcPct val="115000"/>
                        </a:lnSpc>
                        <a:spcAft>
                          <a:spcPts val="0"/>
                        </a:spcAft>
                      </a:pPr>
                      <a:r>
                        <a:rPr lang="ru-RU" sz="1600" dirty="0">
                          <a:effectLst/>
                          <a:latin typeface="Times New Roman" panose="02020603050405020304" pitchFamily="18" charset="0"/>
                          <a:ea typeface="TimesNewRomanPSMT"/>
                          <a:cs typeface="Times New Roman" panose="02020603050405020304" pitchFamily="18" charset="0"/>
                        </a:rPr>
                        <a:t>Знание истории Великой Отечественной войны</a:t>
                      </a:r>
                      <a:endParaRPr lang="ru-RU" sz="1600" dirty="0">
                        <a:effectLst/>
                        <a:latin typeface="Times New Roman" panose="02020603050405020304" pitchFamily="18" charset="0"/>
                        <a:ea typeface="Calibri"/>
                        <a:cs typeface="Times New Roman" panose="02020603050405020304" pitchFamily="18" charset="0"/>
                      </a:endParaRPr>
                    </a:p>
                  </a:txBody>
                  <a:tcPr marL="68578" marR="68578" marT="0" marB="0"/>
                </a:tc>
                <a:tc>
                  <a:txBody>
                    <a:bodyPr/>
                    <a:lstStyle/>
                    <a:p>
                      <a:pPr marL="0" marR="0" indent="0" algn="just" defTabSz="914400" rtl="0" eaLnBrk="1" fontAlgn="auto" latinLnBrk="0" hangingPunct="1">
                        <a:lnSpc>
                          <a:spcPct val="115000"/>
                        </a:lnSpc>
                        <a:spcBef>
                          <a:spcPts val="0"/>
                        </a:spcBef>
                        <a:spcAft>
                          <a:spcPts val="0"/>
                        </a:spcAft>
                        <a:buClrTx/>
                        <a:buSzTx/>
                        <a:buFontTx/>
                        <a:buNone/>
                        <a:tabLst/>
                        <a:defRPr/>
                      </a:pPr>
                      <a:r>
                        <a:rPr lang="ru-RU" sz="2400" dirty="0">
                          <a:effectLst/>
                          <a:latin typeface="Times New Roman" panose="02020603050405020304" pitchFamily="18" charset="0"/>
                          <a:ea typeface="TimesNewRomanPSMT"/>
                          <a:cs typeface="Times New Roman" panose="02020603050405020304" pitchFamily="18" charset="0"/>
                        </a:rPr>
                        <a:t>Задание на отдельной позиции на знание фактов Великой Отечественной войны (8</a:t>
                      </a:r>
                      <a:r>
                        <a:rPr lang="ru-RU" sz="2400">
                          <a:effectLst/>
                          <a:latin typeface="Times New Roman" panose="02020603050405020304" pitchFamily="18" charset="0"/>
                          <a:ea typeface="TimesNewRomanPSMT"/>
                          <a:cs typeface="Times New Roman" panose="02020603050405020304" pitchFamily="18" charset="0"/>
                        </a:rPr>
                        <a:t>) </a:t>
                      </a:r>
                      <a:endParaRPr lang="ru-RU" sz="2400" b="1" kern="1200" dirty="0" smtClean="0">
                        <a:solidFill>
                          <a:srgbClr val="FF0000"/>
                        </a:solidFill>
                        <a:effectLst/>
                        <a:latin typeface="Times New Roman" panose="02020603050405020304" pitchFamily="18" charset="0"/>
                        <a:ea typeface="+mn-ea"/>
                        <a:cs typeface="Times New Roman" panose="02020603050405020304" pitchFamily="18" charset="0"/>
                      </a:endParaRPr>
                    </a:p>
                    <a:p>
                      <a:pPr algn="just">
                        <a:lnSpc>
                          <a:spcPct val="115000"/>
                        </a:lnSpc>
                        <a:spcAft>
                          <a:spcPts val="0"/>
                        </a:spcAft>
                      </a:pPr>
                      <a:endParaRPr lang="ru-RU" sz="2400" dirty="0">
                        <a:effectLst/>
                        <a:latin typeface="Times New Roman" panose="02020603050405020304" pitchFamily="18" charset="0"/>
                        <a:ea typeface="Calibri"/>
                        <a:cs typeface="Times New Roman" panose="02020603050405020304" pitchFamily="18" charset="0"/>
                      </a:endParaRPr>
                    </a:p>
                    <a:p>
                      <a:pPr algn="just">
                        <a:lnSpc>
                          <a:spcPct val="115000"/>
                        </a:lnSpc>
                        <a:spcAft>
                          <a:spcPts val="0"/>
                        </a:spcAft>
                      </a:pPr>
                      <a:r>
                        <a:rPr lang="ru-RU" sz="2400" dirty="0">
                          <a:effectLst/>
                          <a:latin typeface="Times New Roman" panose="02020603050405020304" pitchFamily="18" charset="0"/>
                          <a:ea typeface="TimesNewRomanPSMT"/>
                          <a:cs typeface="Times New Roman" panose="02020603050405020304" pitchFamily="18" charset="0"/>
                        </a:rPr>
                        <a:t> </a:t>
                      </a:r>
                      <a:endParaRPr lang="ru-RU" sz="2400" dirty="0">
                        <a:effectLst/>
                        <a:latin typeface="Times New Roman" panose="02020603050405020304" pitchFamily="18" charset="0"/>
                        <a:ea typeface="Calibri"/>
                        <a:cs typeface="Times New Roman" panose="02020603050405020304" pitchFamily="18" charset="0"/>
                      </a:endParaRPr>
                    </a:p>
                  </a:txBody>
                  <a:tcPr marL="68578" marR="68578" marT="0" marB="0"/>
                </a:tc>
                <a:tc>
                  <a:txBody>
                    <a:bodyPr/>
                    <a:lstStyle/>
                    <a:p>
                      <a:pPr algn="just">
                        <a:lnSpc>
                          <a:spcPct val="115000"/>
                        </a:lnSpc>
                        <a:spcAft>
                          <a:spcPts val="0"/>
                        </a:spcAft>
                      </a:pPr>
                      <a:r>
                        <a:rPr lang="ru-RU" sz="1600" b="1" kern="1200" dirty="0" smtClean="0">
                          <a:solidFill>
                            <a:schemeClr val="tx1"/>
                          </a:solidFill>
                          <a:effectLst/>
                          <a:latin typeface="+mn-lt"/>
                          <a:ea typeface="+mn-ea"/>
                          <a:cs typeface="+mn-cs"/>
                        </a:rPr>
                        <a:t>68,7%</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txBody>
                  <a:tcPr marL="68578" marR="68578" marT="0" marB="0"/>
                </a:tc>
                <a:tc>
                  <a:txBody>
                    <a:bodyPr/>
                    <a:lstStyle/>
                    <a:p>
                      <a:pPr algn="just">
                        <a:lnSpc>
                          <a:spcPct val="115000"/>
                        </a:lnSpc>
                        <a:spcAft>
                          <a:spcPts val="0"/>
                        </a:spcAft>
                      </a:pPr>
                      <a:r>
                        <a:rPr lang="ru-RU" sz="1600" b="1" kern="1200" dirty="0" smtClean="0">
                          <a:solidFill>
                            <a:srgbClr val="00B050"/>
                          </a:solidFill>
                          <a:latin typeface="+mn-lt"/>
                          <a:ea typeface="+mn-ea"/>
                          <a:cs typeface="+mn-cs"/>
                        </a:rPr>
                        <a:t>65,5%</a:t>
                      </a:r>
                      <a:endParaRPr lang="ru-RU" sz="1600" b="1" dirty="0">
                        <a:solidFill>
                          <a:srgbClr val="00B050"/>
                        </a:solidFill>
                        <a:effectLst/>
                        <a:latin typeface="Times New Roman" panose="02020603050405020304" pitchFamily="18" charset="0"/>
                        <a:ea typeface="Calibri"/>
                        <a:cs typeface="Times New Roman" panose="02020603050405020304" pitchFamily="18" charset="0"/>
                      </a:endParaRPr>
                    </a:p>
                  </a:txBody>
                  <a:tcPr marL="68578" marR="68578" marT="0" marB="0"/>
                </a:tc>
                <a:tc>
                  <a:txBody>
                    <a:bodyPr/>
                    <a:lstStyle/>
                    <a:p>
                      <a:pPr algn="just">
                        <a:lnSpc>
                          <a:spcPct val="115000"/>
                        </a:lnSpc>
                        <a:spcAft>
                          <a:spcPts val="0"/>
                        </a:spcAft>
                      </a:pPr>
                      <a:r>
                        <a:rPr lang="ru-RU" sz="1600" b="1" dirty="0" smtClean="0">
                          <a:solidFill>
                            <a:srgbClr val="00B050"/>
                          </a:solidFill>
                          <a:effectLst/>
                          <a:latin typeface="Times New Roman" panose="02020603050405020304" pitchFamily="18" charset="0"/>
                          <a:ea typeface="Calibri"/>
                          <a:cs typeface="Times New Roman" panose="02020603050405020304" pitchFamily="18" charset="0"/>
                        </a:rPr>
                        <a:t>73,0%</a:t>
                      </a:r>
                      <a:endParaRPr lang="ru-RU" sz="1600" b="1" dirty="0">
                        <a:solidFill>
                          <a:srgbClr val="00B050"/>
                        </a:solidFill>
                        <a:effectLst/>
                        <a:latin typeface="Times New Roman" panose="02020603050405020304" pitchFamily="18" charset="0"/>
                        <a:ea typeface="Calibri"/>
                        <a:cs typeface="Times New Roman" panose="02020603050405020304" pitchFamily="18" charset="0"/>
                      </a:endParaRPr>
                    </a:p>
                  </a:txBody>
                  <a:tcPr marL="68578" marR="68578" marT="0" marB="0"/>
                </a:tc>
              </a:tr>
            </a:tbl>
          </a:graphicData>
        </a:graphic>
      </p:graphicFrame>
    </p:spTree>
    <p:extLst>
      <p:ext uri="{BB962C8B-B14F-4D97-AF65-F5344CB8AC3E}">
        <p14:creationId xmlns:p14="http://schemas.microsoft.com/office/powerpoint/2010/main" val="10747097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2636</TotalTime>
  <Words>1764</Words>
  <Application>Microsoft Office PowerPoint</Application>
  <PresentationFormat>Экран (4:3)</PresentationFormat>
  <Paragraphs>310</Paragraphs>
  <Slides>21</Slides>
  <Notes>4</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Office Theme</vt:lpstr>
      <vt:lpstr>Презентация PowerPoint</vt:lpstr>
      <vt:lpstr>Ключевые вопросы:</vt:lpstr>
      <vt:lpstr>Характеристика участников ЕГЭ по истории</vt:lpstr>
      <vt:lpstr>Основные результаты ЕГЭ по истории</vt:lpstr>
      <vt:lpstr>Анализ результатов выполнения отдельных заданий 1 части </vt:lpstr>
      <vt:lpstr>Анализ результатов выполнения отдельных заданий 1 части </vt:lpstr>
      <vt:lpstr>Анализ результатов выполнения отдельных заданий 1 части </vt:lpstr>
      <vt:lpstr>Анализ результатов выполнения отдельных заданий 1 части</vt:lpstr>
      <vt:lpstr>Анализ результатов выполнения отдельных заданий 1 части</vt:lpstr>
      <vt:lpstr>Анализ результатов выполнения отдельных заданий 1 части </vt:lpstr>
      <vt:lpstr>Анализ результатов выполнения отдельных заданий 2 части</vt:lpstr>
      <vt:lpstr>Составное  задание 20-22 </vt:lpstr>
      <vt:lpstr>Задание 23</vt:lpstr>
      <vt:lpstr>Задание 24</vt:lpstr>
      <vt:lpstr>Анализ результатов выполнения отдельных заданий 2 части</vt:lpstr>
      <vt:lpstr>Задание 25</vt:lpstr>
      <vt:lpstr>Анализ результатов выполнения отдельных заданий 2 части</vt:lpstr>
      <vt:lpstr>Презентация PowerPoint</vt:lpstr>
      <vt:lpstr>Презентация PowerPoint</vt:lpstr>
      <vt:lpstr>Презентация PowerPoint</vt:lpstr>
      <vt:lpstr>Анализ результатов выполнения отдельных заданий 2 части</vt:lpstr>
    </vt:vector>
  </TitlesOfParts>
  <Company>PJSC "New Engineering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Markasian, Pavel (KIEVH)</dc:creator>
  <cp:lastModifiedBy>Пользователь</cp:lastModifiedBy>
  <cp:revision>225</cp:revision>
  <dcterms:created xsi:type="dcterms:W3CDTF">2016-11-18T14:12:19Z</dcterms:created>
  <dcterms:modified xsi:type="dcterms:W3CDTF">2019-08-23T07:20:37Z</dcterms:modified>
</cp:coreProperties>
</file>