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6" r:id="rId2"/>
    <p:sldId id="267" r:id="rId3"/>
    <p:sldId id="269" r:id="rId4"/>
    <p:sldId id="264" r:id="rId5"/>
    <p:sldId id="268" r:id="rId6"/>
    <p:sldId id="286" r:id="rId7"/>
    <p:sldId id="296" r:id="rId8"/>
    <p:sldId id="290" r:id="rId9"/>
    <p:sldId id="273" r:id="rId10"/>
    <p:sldId id="285" r:id="rId11"/>
    <p:sldId id="291" r:id="rId12"/>
    <p:sldId id="292" r:id="rId13"/>
    <p:sldId id="294" r:id="rId14"/>
    <p:sldId id="295" r:id="rId15"/>
    <p:sldId id="293" r:id="rId16"/>
    <p:sldId id="297" r:id="rId17"/>
    <p:sldId id="263" r:id="rId18"/>
    <p:sldId id="288" r:id="rId19"/>
    <p:sldId id="289" r:id="rId20"/>
    <p:sldId id="287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3238A-5F32-4093-A539-9450D48F9C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05EFBF-CB4D-4ED7-9954-B602A619F478}">
      <dgm:prSet phldrT="[Текст]" custT="1"/>
      <dgm:spPr/>
      <dgm:t>
        <a:bodyPr/>
        <a:lstStyle/>
        <a:p>
          <a:r>
            <a:rPr lang="ru-RU" sz="2000" b="1" cap="none" spc="0" dirty="0" smtClean="0">
              <a:ln w="12700">
                <a:prstDash val="solid"/>
              </a:ln>
              <a:solidFill>
                <a:srgbClr val="002060"/>
              </a:solidFill>
              <a:effectLst/>
              <a:latin typeface="+mn-lt"/>
            </a:rPr>
            <a:t>Компетенции ЕНГ</a:t>
          </a:r>
        </a:p>
        <a:p>
          <a:r>
            <a:rPr lang="ru-RU" sz="2000" b="1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(по замыслу </a:t>
          </a:r>
          <a:r>
            <a:rPr lang="en-US" sz="2000" b="1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PISA</a:t>
          </a:r>
          <a:r>
            <a:rPr lang="ru-RU" sz="2000" b="1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)</a:t>
          </a:r>
          <a:endParaRPr lang="ru-RU" sz="2000" dirty="0">
            <a:solidFill>
              <a:srgbClr val="C00000"/>
            </a:solidFill>
            <a:effectLst/>
          </a:endParaRPr>
        </a:p>
      </dgm:t>
    </dgm:pt>
    <dgm:pt modelId="{BF6CFE37-4FE6-462C-B920-A0C66C11457F}" type="parTrans" cxnId="{745E52A6-3045-4E17-B80F-682AD0D9384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466ADB7D-20FB-4995-95A0-C4892F572694}" type="sibTrans" cxnId="{745E52A6-3045-4E17-B80F-682AD0D9384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F261145A-2847-40EC-B13B-D9F768CA4C4C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rgbClr val="002060"/>
              </a:solidFill>
              <a:effectLst/>
            </a:rPr>
            <a:t>Научное объяснение явлений</a:t>
          </a:r>
          <a:endParaRPr lang="ru-RU" b="0" cap="none" spc="0" dirty="0">
            <a:ln w="0"/>
            <a:solidFill>
              <a:srgbClr val="002060"/>
            </a:solidFill>
            <a:effectLst/>
          </a:endParaRPr>
        </a:p>
      </dgm:t>
    </dgm:pt>
    <dgm:pt modelId="{30368FD9-FF78-4B0F-BEEB-4801382823E6}" type="parTrans" cxnId="{1E6CF1B0-FE30-44AE-8509-E0314714778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778A155D-916A-47A9-AEA4-BA36B06A964C}" type="sibTrans" cxnId="{1E6CF1B0-FE30-44AE-8509-E03147147784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B4D58C00-6F0E-4CD1-AFD9-C15D19C0AC0E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rgbClr val="002060"/>
              </a:solidFill>
              <a:effectLst/>
            </a:rPr>
            <a:t>Понимание особенностей естественнонаучного исследования</a:t>
          </a:r>
          <a:endParaRPr lang="ru-RU" b="0" cap="none" spc="0" dirty="0">
            <a:ln w="0"/>
            <a:solidFill>
              <a:srgbClr val="002060"/>
            </a:solidFill>
            <a:effectLst/>
          </a:endParaRPr>
        </a:p>
      </dgm:t>
    </dgm:pt>
    <dgm:pt modelId="{21470D22-581A-4D6C-A560-4EC951C6F2B1}" type="parTrans" cxnId="{2A70BE63-0673-4A17-9188-8F851BC84CC8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0370449C-A628-42F5-98B7-1109B2AA4E0B}" type="sibTrans" cxnId="{2A70BE63-0673-4A17-9188-8F851BC84CC8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2AC7360C-582A-48CA-8E30-E3B74857C628}">
      <dgm:prSet/>
      <dgm:spPr/>
      <dgm:t>
        <a:bodyPr/>
        <a:lstStyle/>
        <a:p>
          <a:r>
            <a:rPr lang="ru-RU" b="0" cap="none" spc="0" smtClean="0">
              <a:ln w="0"/>
              <a:solidFill>
                <a:srgbClr val="002060"/>
              </a:solidFill>
              <a:effectLst/>
            </a:rPr>
            <a:t>Интерпретация данных и использование научных доказательств для получения выводов </a:t>
          </a:r>
          <a:endParaRPr lang="ru-RU" b="0" cap="none" spc="0" dirty="0">
            <a:ln w="0"/>
            <a:solidFill>
              <a:srgbClr val="002060"/>
            </a:solidFill>
            <a:effectLst/>
          </a:endParaRPr>
        </a:p>
      </dgm:t>
    </dgm:pt>
    <dgm:pt modelId="{36704D19-91A5-4697-A9BB-1D4AE8E20CEC}" type="parTrans" cxnId="{2B3F7233-6848-4CEA-8904-0802961C7FAE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78D1C851-7030-42C1-8602-187DAFD225CD}" type="sibTrans" cxnId="{2B3F7233-6848-4CEA-8904-0802961C7FAE}">
      <dgm:prSet/>
      <dgm:spPr/>
      <dgm:t>
        <a:bodyPr/>
        <a:lstStyle/>
        <a:p>
          <a:endParaRPr lang="ru-RU">
            <a:solidFill>
              <a:srgbClr val="002060"/>
            </a:solidFill>
            <a:effectLst/>
          </a:endParaRPr>
        </a:p>
      </dgm:t>
    </dgm:pt>
    <dgm:pt modelId="{1FF888A5-370B-4F30-8B79-5A0BE6C671DA}" type="pres">
      <dgm:prSet presAssocID="{BCC3238A-5F32-4093-A539-9450D48F9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514272-8E9E-481D-B771-342E55534E36}" type="pres">
      <dgm:prSet presAssocID="{4705EFBF-CB4D-4ED7-9954-B602A619F478}" presName="hierRoot1" presStyleCnt="0"/>
      <dgm:spPr/>
    </dgm:pt>
    <dgm:pt modelId="{EF7792B1-0B74-4B9B-832F-F583CBBACC6B}" type="pres">
      <dgm:prSet presAssocID="{4705EFBF-CB4D-4ED7-9954-B602A619F478}" presName="composite" presStyleCnt="0"/>
      <dgm:spPr/>
    </dgm:pt>
    <dgm:pt modelId="{A8A6EB45-38A9-4759-9648-5C707557FB95}" type="pres">
      <dgm:prSet presAssocID="{4705EFBF-CB4D-4ED7-9954-B602A619F478}" presName="background" presStyleLbl="node0" presStyleIdx="0" presStyleCnt="1"/>
      <dgm:spPr/>
    </dgm:pt>
    <dgm:pt modelId="{CDB93B5F-05C6-4A89-A13E-6602A74622F2}" type="pres">
      <dgm:prSet presAssocID="{4705EFBF-CB4D-4ED7-9954-B602A619F478}" presName="text" presStyleLbl="fgAcc0" presStyleIdx="0" presStyleCnt="1" custScaleX="214996" custScaleY="7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004DE-1A31-4412-8CC7-FC0928F3BF90}" type="pres">
      <dgm:prSet presAssocID="{4705EFBF-CB4D-4ED7-9954-B602A619F478}" presName="hierChild2" presStyleCnt="0"/>
      <dgm:spPr/>
    </dgm:pt>
    <dgm:pt modelId="{A90135D8-8A8B-4634-9227-A0AD3E520863}" type="pres">
      <dgm:prSet presAssocID="{30368FD9-FF78-4B0F-BEEB-4801382823E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6C9A0B3-3D64-4788-8948-3947A70C7AF8}" type="pres">
      <dgm:prSet presAssocID="{F261145A-2847-40EC-B13B-D9F768CA4C4C}" presName="hierRoot2" presStyleCnt="0"/>
      <dgm:spPr/>
    </dgm:pt>
    <dgm:pt modelId="{84E60E51-BFAF-42B6-A21E-E2A35C4A1C0A}" type="pres">
      <dgm:prSet presAssocID="{F261145A-2847-40EC-B13B-D9F768CA4C4C}" presName="composite2" presStyleCnt="0"/>
      <dgm:spPr/>
    </dgm:pt>
    <dgm:pt modelId="{A6570A2B-4A40-4832-AA67-80E06EB94F7F}" type="pres">
      <dgm:prSet presAssocID="{F261145A-2847-40EC-B13B-D9F768CA4C4C}" presName="background2" presStyleLbl="node2" presStyleIdx="0" presStyleCnt="3"/>
      <dgm:spPr/>
    </dgm:pt>
    <dgm:pt modelId="{14489EE1-5E10-46CD-8072-0DB119E77D6B}" type="pres">
      <dgm:prSet presAssocID="{F261145A-2847-40EC-B13B-D9F768CA4C4C}" presName="text2" presStyleLbl="fgAcc2" presStyleIdx="0" presStyleCnt="3" custScaleX="167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E7982-D91D-4577-B5E0-B7C39E81AD17}" type="pres">
      <dgm:prSet presAssocID="{F261145A-2847-40EC-B13B-D9F768CA4C4C}" presName="hierChild3" presStyleCnt="0"/>
      <dgm:spPr/>
    </dgm:pt>
    <dgm:pt modelId="{7B3A69E8-60F8-455E-A405-0053652FDA23}" type="pres">
      <dgm:prSet presAssocID="{21470D22-581A-4D6C-A560-4EC951C6F2B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40B47EE-B6E7-4EB3-B2B9-AAF75B0DB0FC}" type="pres">
      <dgm:prSet presAssocID="{B4D58C00-6F0E-4CD1-AFD9-C15D19C0AC0E}" presName="hierRoot2" presStyleCnt="0"/>
      <dgm:spPr/>
    </dgm:pt>
    <dgm:pt modelId="{FCDA9664-D12E-42CD-9EF5-4E0AFF9E6127}" type="pres">
      <dgm:prSet presAssocID="{B4D58C00-6F0E-4CD1-AFD9-C15D19C0AC0E}" presName="composite2" presStyleCnt="0"/>
      <dgm:spPr/>
    </dgm:pt>
    <dgm:pt modelId="{A04DC367-B702-455E-8AE6-7D404604C9D7}" type="pres">
      <dgm:prSet presAssocID="{B4D58C00-6F0E-4CD1-AFD9-C15D19C0AC0E}" presName="background2" presStyleLbl="node2" presStyleIdx="1" presStyleCnt="3"/>
      <dgm:spPr/>
    </dgm:pt>
    <dgm:pt modelId="{81B0F78A-1BC6-4218-AD10-20E941C3A4AC}" type="pres">
      <dgm:prSet presAssocID="{B4D58C00-6F0E-4CD1-AFD9-C15D19C0AC0E}" presName="text2" presStyleLbl="fgAcc2" presStyleIdx="1" presStyleCnt="3" custScaleX="167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5AF78-7913-4A63-AE97-9EFB583A21ED}" type="pres">
      <dgm:prSet presAssocID="{B4D58C00-6F0E-4CD1-AFD9-C15D19C0AC0E}" presName="hierChild3" presStyleCnt="0"/>
      <dgm:spPr/>
    </dgm:pt>
    <dgm:pt modelId="{AADAF376-939B-43A1-B6DB-6C98723996B4}" type="pres">
      <dgm:prSet presAssocID="{36704D19-91A5-4697-A9BB-1D4AE8E20CE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4497728-376C-4947-85DB-F3E8E51355C0}" type="pres">
      <dgm:prSet presAssocID="{2AC7360C-582A-48CA-8E30-E3B74857C628}" presName="hierRoot2" presStyleCnt="0"/>
      <dgm:spPr/>
    </dgm:pt>
    <dgm:pt modelId="{1130E995-B30E-4E07-8571-81C53965E399}" type="pres">
      <dgm:prSet presAssocID="{2AC7360C-582A-48CA-8E30-E3B74857C628}" presName="composite2" presStyleCnt="0"/>
      <dgm:spPr/>
    </dgm:pt>
    <dgm:pt modelId="{B8A52D24-228D-49BE-8055-201BFA599275}" type="pres">
      <dgm:prSet presAssocID="{2AC7360C-582A-48CA-8E30-E3B74857C628}" presName="background2" presStyleLbl="node2" presStyleIdx="2" presStyleCnt="3"/>
      <dgm:spPr/>
    </dgm:pt>
    <dgm:pt modelId="{F6AC793A-379D-42A7-9578-663B3D8AA99A}" type="pres">
      <dgm:prSet presAssocID="{2AC7360C-582A-48CA-8E30-E3B74857C628}" presName="text2" presStyleLbl="fgAcc2" presStyleIdx="2" presStyleCnt="3" custScaleX="167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18FA7-99B9-4929-8EDE-1494DE04AAC5}" type="pres">
      <dgm:prSet presAssocID="{2AC7360C-582A-48CA-8E30-E3B74857C628}" presName="hierChild3" presStyleCnt="0"/>
      <dgm:spPr/>
    </dgm:pt>
  </dgm:ptLst>
  <dgm:cxnLst>
    <dgm:cxn modelId="{2A70BE63-0673-4A17-9188-8F851BC84CC8}" srcId="{4705EFBF-CB4D-4ED7-9954-B602A619F478}" destId="{B4D58C00-6F0E-4CD1-AFD9-C15D19C0AC0E}" srcOrd="1" destOrd="0" parTransId="{21470D22-581A-4D6C-A560-4EC951C6F2B1}" sibTransId="{0370449C-A628-42F5-98B7-1109B2AA4E0B}"/>
    <dgm:cxn modelId="{B047922C-035D-4736-A862-3AFF5EA0D628}" type="presOf" srcId="{4705EFBF-CB4D-4ED7-9954-B602A619F478}" destId="{CDB93B5F-05C6-4A89-A13E-6602A74622F2}" srcOrd="0" destOrd="0" presId="urn:microsoft.com/office/officeart/2005/8/layout/hierarchy1"/>
    <dgm:cxn modelId="{745E52A6-3045-4E17-B80F-682AD0D93844}" srcId="{BCC3238A-5F32-4093-A539-9450D48F9CE1}" destId="{4705EFBF-CB4D-4ED7-9954-B602A619F478}" srcOrd="0" destOrd="0" parTransId="{BF6CFE37-4FE6-462C-B920-A0C66C11457F}" sibTransId="{466ADB7D-20FB-4995-95A0-C4892F572694}"/>
    <dgm:cxn modelId="{D6E88E5A-6958-4EAD-940C-73D1441135CD}" type="presOf" srcId="{2AC7360C-582A-48CA-8E30-E3B74857C628}" destId="{F6AC793A-379D-42A7-9578-663B3D8AA99A}" srcOrd="0" destOrd="0" presId="urn:microsoft.com/office/officeart/2005/8/layout/hierarchy1"/>
    <dgm:cxn modelId="{1E6CF1B0-FE30-44AE-8509-E03147147784}" srcId="{4705EFBF-CB4D-4ED7-9954-B602A619F478}" destId="{F261145A-2847-40EC-B13B-D9F768CA4C4C}" srcOrd="0" destOrd="0" parTransId="{30368FD9-FF78-4B0F-BEEB-4801382823E6}" sibTransId="{778A155D-916A-47A9-AEA4-BA36B06A964C}"/>
    <dgm:cxn modelId="{ACB0AAAA-B474-4DF6-82F2-30713ECF3DF1}" type="presOf" srcId="{36704D19-91A5-4697-A9BB-1D4AE8E20CEC}" destId="{AADAF376-939B-43A1-B6DB-6C98723996B4}" srcOrd="0" destOrd="0" presId="urn:microsoft.com/office/officeart/2005/8/layout/hierarchy1"/>
    <dgm:cxn modelId="{9AC2F397-FEB6-48ED-9FB9-5E91C0467FF1}" type="presOf" srcId="{F261145A-2847-40EC-B13B-D9F768CA4C4C}" destId="{14489EE1-5E10-46CD-8072-0DB119E77D6B}" srcOrd="0" destOrd="0" presId="urn:microsoft.com/office/officeart/2005/8/layout/hierarchy1"/>
    <dgm:cxn modelId="{8E602AB1-EC5C-43D4-8126-B57BAA2B4ED7}" type="presOf" srcId="{21470D22-581A-4D6C-A560-4EC951C6F2B1}" destId="{7B3A69E8-60F8-455E-A405-0053652FDA23}" srcOrd="0" destOrd="0" presId="urn:microsoft.com/office/officeart/2005/8/layout/hierarchy1"/>
    <dgm:cxn modelId="{4FFF7F1A-1912-47CF-B8B0-8C385F28321D}" type="presOf" srcId="{BCC3238A-5F32-4093-A539-9450D48F9CE1}" destId="{1FF888A5-370B-4F30-8B79-5A0BE6C671DA}" srcOrd="0" destOrd="0" presId="urn:microsoft.com/office/officeart/2005/8/layout/hierarchy1"/>
    <dgm:cxn modelId="{2B3F7233-6848-4CEA-8904-0802961C7FAE}" srcId="{4705EFBF-CB4D-4ED7-9954-B602A619F478}" destId="{2AC7360C-582A-48CA-8E30-E3B74857C628}" srcOrd="2" destOrd="0" parTransId="{36704D19-91A5-4697-A9BB-1D4AE8E20CEC}" sibTransId="{78D1C851-7030-42C1-8602-187DAFD225CD}"/>
    <dgm:cxn modelId="{B0E6CC6F-7E01-4F99-A912-9DE19AECC9DB}" type="presOf" srcId="{30368FD9-FF78-4B0F-BEEB-4801382823E6}" destId="{A90135D8-8A8B-4634-9227-A0AD3E520863}" srcOrd="0" destOrd="0" presId="urn:microsoft.com/office/officeart/2005/8/layout/hierarchy1"/>
    <dgm:cxn modelId="{0694A900-0A4B-4D85-A36C-235CB310AA9F}" type="presOf" srcId="{B4D58C00-6F0E-4CD1-AFD9-C15D19C0AC0E}" destId="{81B0F78A-1BC6-4218-AD10-20E941C3A4AC}" srcOrd="0" destOrd="0" presId="urn:microsoft.com/office/officeart/2005/8/layout/hierarchy1"/>
    <dgm:cxn modelId="{8E12B04C-4741-45AC-B575-F799BEE51ABF}" type="presParOf" srcId="{1FF888A5-370B-4F30-8B79-5A0BE6C671DA}" destId="{7E514272-8E9E-481D-B771-342E55534E36}" srcOrd="0" destOrd="0" presId="urn:microsoft.com/office/officeart/2005/8/layout/hierarchy1"/>
    <dgm:cxn modelId="{56B5D729-8CA8-4931-91E3-D1966264911D}" type="presParOf" srcId="{7E514272-8E9E-481D-B771-342E55534E36}" destId="{EF7792B1-0B74-4B9B-832F-F583CBBACC6B}" srcOrd="0" destOrd="0" presId="urn:microsoft.com/office/officeart/2005/8/layout/hierarchy1"/>
    <dgm:cxn modelId="{7142BA35-DF1F-4677-8F6F-CF36BFF11DB6}" type="presParOf" srcId="{EF7792B1-0B74-4B9B-832F-F583CBBACC6B}" destId="{A8A6EB45-38A9-4759-9648-5C707557FB95}" srcOrd="0" destOrd="0" presId="urn:microsoft.com/office/officeart/2005/8/layout/hierarchy1"/>
    <dgm:cxn modelId="{0327251D-72BC-484A-A9E5-35515D273147}" type="presParOf" srcId="{EF7792B1-0B74-4B9B-832F-F583CBBACC6B}" destId="{CDB93B5F-05C6-4A89-A13E-6602A74622F2}" srcOrd="1" destOrd="0" presId="urn:microsoft.com/office/officeart/2005/8/layout/hierarchy1"/>
    <dgm:cxn modelId="{0C389E59-6804-4118-B555-F4E82B666EE9}" type="presParOf" srcId="{7E514272-8E9E-481D-B771-342E55534E36}" destId="{1BB004DE-1A31-4412-8CC7-FC0928F3BF90}" srcOrd="1" destOrd="0" presId="urn:microsoft.com/office/officeart/2005/8/layout/hierarchy1"/>
    <dgm:cxn modelId="{3740F181-B6F1-49EB-9C52-C08FC5AD7A7E}" type="presParOf" srcId="{1BB004DE-1A31-4412-8CC7-FC0928F3BF90}" destId="{A90135D8-8A8B-4634-9227-A0AD3E520863}" srcOrd="0" destOrd="0" presId="urn:microsoft.com/office/officeart/2005/8/layout/hierarchy1"/>
    <dgm:cxn modelId="{A15BDC76-27FE-4443-86D0-F418126C875A}" type="presParOf" srcId="{1BB004DE-1A31-4412-8CC7-FC0928F3BF90}" destId="{D6C9A0B3-3D64-4788-8948-3947A70C7AF8}" srcOrd="1" destOrd="0" presId="urn:microsoft.com/office/officeart/2005/8/layout/hierarchy1"/>
    <dgm:cxn modelId="{8BB6A2EC-DD60-46F0-A4CC-FD4134887010}" type="presParOf" srcId="{D6C9A0B3-3D64-4788-8948-3947A70C7AF8}" destId="{84E60E51-BFAF-42B6-A21E-E2A35C4A1C0A}" srcOrd="0" destOrd="0" presId="urn:microsoft.com/office/officeart/2005/8/layout/hierarchy1"/>
    <dgm:cxn modelId="{B2AF8479-4648-4B6B-990C-29A0F0371E35}" type="presParOf" srcId="{84E60E51-BFAF-42B6-A21E-E2A35C4A1C0A}" destId="{A6570A2B-4A40-4832-AA67-80E06EB94F7F}" srcOrd="0" destOrd="0" presId="urn:microsoft.com/office/officeart/2005/8/layout/hierarchy1"/>
    <dgm:cxn modelId="{478523F8-405B-474F-ADE4-1BA5525FD488}" type="presParOf" srcId="{84E60E51-BFAF-42B6-A21E-E2A35C4A1C0A}" destId="{14489EE1-5E10-46CD-8072-0DB119E77D6B}" srcOrd="1" destOrd="0" presId="urn:microsoft.com/office/officeart/2005/8/layout/hierarchy1"/>
    <dgm:cxn modelId="{6E592CD6-F04C-4B40-9B65-E98C08048EBB}" type="presParOf" srcId="{D6C9A0B3-3D64-4788-8948-3947A70C7AF8}" destId="{D44E7982-D91D-4577-B5E0-B7C39E81AD17}" srcOrd="1" destOrd="0" presId="urn:microsoft.com/office/officeart/2005/8/layout/hierarchy1"/>
    <dgm:cxn modelId="{BDB00DCC-0825-49B8-B5C9-78581FFC0BCB}" type="presParOf" srcId="{1BB004DE-1A31-4412-8CC7-FC0928F3BF90}" destId="{7B3A69E8-60F8-455E-A405-0053652FDA23}" srcOrd="2" destOrd="0" presId="urn:microsoft.com/office/officeart/2005/8/layout/hierarchy1"/>
    <dgm:cxn modelId="{6A57DB22-9C25-4A0A-AB42-1F684A045F0B}" type="presParOf" srcId="{1BB004DE-1A31-4412-8CC7-FC0928F3BF90}" destId="{D40B47EE-B6E7-4EB3-B2B9-AAF75B0DB0FC}" srcOrd="3" destOrd="0" presId="urn:microsoft.com/office/officeart/2005/8/layout/hierarchy1"/>
    <dgm:cxn modelId="{D18D5679-A003-4490-A7E1-635F28C3BB6B}" type="presParOf" srcId="{D40B47EE-B6E7-4EB3-B2B9-AAF75B0DB0FC}" destId="{FCDA9664-D12E-42CD-9EF5-4E0AFF9E6127}" srcOrd="0" destOrd="0" presId="urn:microsoft.com/office/officeart/2005/8/layout/hierarchy1"/>
    <dgm:cxn modelId="{6C81893D-50CB-4932-A982-E6C4D88E0210}" type="presParOf" srcId="{FCDA9664-D12E-42CD-9EF5-4E0AFF9E6127}" destId="{A04DC367-B702-455E-8AE6-7D404604C9D7}" srcOrd="0" destOrd="0" presId="urn:microsoft.com/office/officeart/2005/8/layout/hierarchy1"/>
    <dgm:cxn modelId="{796A8F75-68C8-482A-ABB4-C815541FCBE7}" type="presParOf" srcId="{FCDA9664-D12E-42CD-9EF5-4E0AFF9E6127}" destId="{81B0F78A-1BC6-4218-AD10-20E941C3A4AC}" srcOrd="1" destOrd="0" presId="urn:microsoft.com/office/officeart/2005/8/layout/hierarchy1"/>
    <dgm:cxn modelId="{58A5A2AE-3C9D-4100-AEF0-DDD466207E30}" type="presParOf" srcId="{D40B47EE-B6E7-4EB3-B2B9-AAF75B0DB0FC}" destId="{5EF5AF78-7913-4A63-AE97-9EFB583A21ED}" srcOrd="1" destOrd="0" presId="urn:microsoft.com/office/officeart/2005/8/layout/hierarchy1"/>
    <dgm:cxn modelId="{79E679B2-7DDC-4E6A-AE5E-284F78927611}" type="presParOf" srcId="{1BB004DE-1A31-4412-8CC7-FC0928F3BF90}" destId="{AADAF376-939B-43A1-B6DB-6C98723996B4}" srcOrd="4" destOrd="0" presId="urn:microsoft.com/office/officeart/2005/8/layout/hierarchy1"/>
    <dgm:cxn modelId="{13B59409-F407-44AF-AF53-C7E26D1DBEC3}" type="presParOf" srcId="{1BB004DE-1A31-4412-8CC7-FC0928F3BF90}" destId="{B4497728-376C-4947-85DB-F3E8E51355C0}" srcOrd="5" destOrd="0" presId="urn:microsoft.com/office/officeart/2005/8/layout/hierarchy1"/>
    <dgm:cxn modelId="{44E3207F-3DA0-4B66-ACFC-18E0FB0048D1}" type="presParOf" srcId="{B4497728-376C-4947-85DB-F3E8E51355C0}" destId="{1130E995-B30E-4E07-8571-81C53965E399}" srcOrd="0" destOrd="0" presId="urn:microsoft.com/office/officeart/2005/8/layout/hierarchy1"/>
    <dgm:cxn modelId="{8BB42F4C-5C98-4DEA-9A43-98C4CF3E66E1}" type="presParOf" srcId="{1130E995-B30E-4E07-8571-81C53965E399}" destId="{B8A52D24-228D-49BE-8055-201BFA599275}" srcOrd="0" destOrd="0" presId="urn:microsoft.com/office/officeart/2005/8/layout/hierarchy1"/>
    <dgm:cxn modelId="{31E96B3E-1CBB-4EEC-82FF-2B558B86FED0}" type="presParOf" srcId="{1130E995-B30E-4E07-8571-81C53965E399}" destId="{F6AC793A-379D-42A7-9578-663B3D8AA99A}" srcOrd="1" destOrd="0" presId="urn:microsoft.com/office/officeart/2005/8/layout/hierarchy1"/>
    <dgm:cxn modelId="{3F2552E2-7474-40FE-8D1F-46D46CD50A00}" type="presParOf" srcId="{B4497728-376C-4947-85DB-F3E8E51355C0}" destId="{57818FA7-99B9-4929-8EDE-1494DE04A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AF376-939B-43A1-B6DB-6C98723996B4}">
      <dsp:nvSpPr>
        <dsp:cNvPr id="0" name=""/>
        <dsp:cNvSpPr/>
      </dsp:nvSpPr>
      <dsp:spPr>
        <a:xfrm>
          <a:off x="5714028" y="966446"/>
          <a:ext cx="3901440" cy="59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107"/>
              </a:lnTo>
              <a:lnTo>
                <a:pt x="3901440" y="407107"/>
              </a:lnTo>
              <a:lnTo>
                <a:pt x="3901440" y="5973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A69E8-60F8-455E-A405-0053652FDA23}">
      <dsp:nvSpPr>
        <dsp:cNvPr id="0" name=""/>
        <dsp:cNvSpPr/>
      </dsp:nvSpPr>
      <dsp:spPr>
        <a:xfrm>
          <a:off x="5668308" y="966446"/>
          <a:ext cx="91440" cy="597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73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135D8-8A8B-4634-9227-A0AD3E520863}">
      <dsp:nvSpPr>
        <dsp:cNvPr id="0" name=""/>
        <dsp:cNvSpPr/>
      </dsp:nvSpPr>
      <dsp:spPr>
        <a:xfrm>
          <a:off x="1812588" y="966446"/>
          <a:ext cx="3901440" cy="597394"/>
        </a:xfrm>
        <a:custGeom>
          <a:avLst/>
          <a:gdLst/>
          <a:ahLst/>
          <a:cxnLst/>
          <a:rect l="0" t="0" r="0" b="0"/>
          <a:pathLst>
            <a:path>
              <a:moveTo>
                <a:pt x="3901440" y="0"/>
              </a:moveTo>
              <a:lnTo>
                <a:pt x="3901440" y="407107"/>
              </a:lnTo>
              <a:lnTo>
                <a:pt x="0" y="407107"/>
              </a:lnTo>
              <a:lnTo>
                <a:pt x="0" y="5973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6EB45-38A9-4759-9648-5C707557FB95}">
      <dsp:nvSpPr>
        <dsp:cNvPr id="0" name=""/>
        <dsp:cNvSpPr/>
      </dsp:nvSpPr>
      <dsp:spPr>
        <a:xfrm>
          <a:off x="3505934" y="765"/>
          <a:ext cx="4416188" cy="96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93B5F-05C6-4A89-A13E-6602A74622F2}">
      <dsp:nvSpPr>
        <dsp:cNvPr id="0" name=""/>
        <dsp:cNvSpPr/>
      </dsp:nvSpPr>
      <dsp:spPr>
        <a:xfrm>
          <a:off x="3734165" y="217584"/>
          <a:ext cx="4416188" cy="96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prstDash val="solid"/>
              </a:ln>
              <a:solidFill>
                <a:srgbClr val="002060"/>
              </a:solidFill>
              <a:effectLst/>
              <a:latin typeface="+mn-lt"/>
            </a:rPr>
            <a:t>Компетенции ЕНГ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(по замыслу </a:t>
          </a:r>
          <a:r>
            <a:rPr lang="en-US" sz="2000" b="1" kern="1200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PISA</a:t>
          </a:r>
          <a:r>
            <a:rPr lang="ru-RU" sz="2000" b="1" kern="1200" dirty="0" smtClean="0">
              <a:ln w="12700">
                <a:prstDash val="solid"/>
              </a:ln>
              <a:solidFill>
                <a:srgbClr val="C00000"/>
              </a:solidFill>
              <a:effectLst/>
              <a:latin typeface="+mn-lt"/>
            </a:rPr>
            <a:t>)</a:t>
          </a:r>
          <a:endParaRPr lang="ru-RU" sz="2000" kern="1200" dirty="0">
            <a:solidFill>
              <a:srgbClr val="C00000"/>
            </a:solidFill>
            <a:effectLst/>
          </a:endParaRPr>
        </a:p>
      </dsp:txBody>
      <dsp:txXfrm>
        <a:off x="3762449" y="245868"/>
        <a:ext cx="4359620" cy="909113"/>
      </dsp:txXfrm>
    </dsp:sp>
    <dsp:sp modelId="{A6570A2B-4A40-4832-AA67-80E06EB94F7F}">
      <dsp:nvSpPr>
        <dsp:cNvPr id="0" name=""/>
        <dsp:cNvSpPr/>
      </dsp:nvSpPr>
      <dsp:spPr>
        <a:xfrm>
          <a:off x="90098" y="1563841"/>
          <a:ext cx="3444978" cy="1304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89EE1-5E10-46CD-8072-0DB119E77D6B}">
      <dsp:nvSpPr>
        <dsp:cNvPr id="0" name=""/>
        <dsp:cNvSpPr/>
      </dsp:nvSpPr>
      <dsp:spPr>
        <a:xfrm>
          <a:off x="318329" y="1780661"/>
          <a:ext cx="3444978" cy="1304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0"/>
              <a:solidFill>
                <a:srgbClr val="002060"/>
              </a:solidFill>
              <a:effectLst/>
            </a:rPr>
            <a:t>Научное объяснение явлений</a:t>
          </a:r>
          <a:endParaRPr lang="ru-RU" sz="1900" b="0" kern="1200" cap="none" spc="0" dirty="0">
            <a:ln w="0"/>
            <a:solidFill>
              <a:srgbClr val="002060"/>
            </a:solidFill>
            <a:effectLst/>
          </a:endParaRPr>
        </a:p>
      </dsp:txBody>
      <dsp:txXfrm>
        <a:off x="356532" y="1818864"/>
        <a:ext cx="3368572" cy="1227934"/>
      </dsp:txXfrm>
    </dsp:sp>
    <dsp:sp modelId="{A04DC367-B702-455E-8AE6-7D404604C9D7}">
      <dsp:nvSpPr>
        <dsp:cNvPr id="0" name=""/>
        <dsp:cNvSpPr/>
      </dsp:nvSpPr>
      <dsp:spPr>
        <a:xfrm>
          <a:off x="3991539" y="1563841"/>
          <a:ext cx="3444978" cy="1304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0F78A-1BC6-4218-AD10-20E941C3A4AC}">
      <dsp:nvSpPr>
        <dsp:cNvPr id="0" name=""/>
        <dsp:cNvSpPr/>
      </dsp:nvSpPr>
      <dsp:spPr>
        <a:xfrm>
          <a:off x="4219770" y="1780661"/>
          <a:ext cx="3444978" cy="1304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0"/>
              <a:solidFill>
                <a:srgbClr val="002060"/>
              </a:solidFill>
              <a:effectLst/>
            </a:rPr>
            <a:t>Понимание особенностей естественнонаучного исследования</a:t>
          </a:r>
          <a:endParaRPr lang="ru-RU" sz="1900" b="0" kern="1200" cap="none" spc="0" dirty="0">
            <a:ln w="0"/>
            <a:solidFill>
              <a:srgbClr val="002060"/>
            </a:solidFill>
            <a:effectLst/>
          </a:endParaRPr>
        </a:p>
      </dsp:txBody>
      <dsp:txXfrm>
        <a:off x="4257973" y="1818864"/>
        <a:ext cx="3368572" cy="1227934"/>
      </dsp:txXfrm>
    </dsp:sp>
    <dsp:sp modelId="{B8A52D24-228D-49BE-8055-201BFA599275}">
      <dsp:nvSpPr>
        <dsp:cNvPr id="0" name=""/>
        <dsp:cNvSpPr/>
      </dsp:nvSpPr>
      <dsp:spPr>
        <a:xfrm>
          <a:off x="7892980" y="1563841"/>
          <a:ext cx="3444978" cy="1304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C793A-379D-42A7-9578-663B3D8AA99A}">
      <dsp:nvSpPr>
        <dsp:cNvPr id="0" name=""/>
        <dsp:cNvSpPr/>
      </dsp:nvSpPr>
      <dsp:spPr>
        <a:xfrm>
          <a:off x="8121211" y="1780661"/>
          <a:ext cx="3444978" cy="1304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smtClean="0">
              <a:ln w="0"/>
              <a:solidFill>
                <a:srgbClr val="002060"/>
              </a:solidFill>
              <a:effectLst/>
            </a:rPr>
            <a:t>Интерпретация данных и использование научных доказательств для получения выводов </a:t>
          </a:r>
          <a:endParaRPr lang="ru-RU" sz="1900" b="0" kern="1200" cap="none" spc="0" dirty="0">
            <a:ln w="0"/>
            <a:solidFill>
              <a:srgbClr val="002060"/>
            </a:solidFill>
            <a:effectLst/>
          </a:endParaRPr>
        </a:p>
      </dsp:txBody>
      <dsp:txXfrm>
        <a:off x="8159414" y="1818864"/>
        <a:ext cx="3368572" cy="122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B75-CC41-447D-A285-A16B94FFC32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5A06-E5D2-4AAD-9E06-6EE6B2675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5A06-E5D2-4AAD-9E06-6EE6B26759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0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5A06-E5D2-4AAD-9E06-6EE6B26759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8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5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6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1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0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8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3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9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59B9-D685-4E84-A499-A2B65ADF5062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ABBA-88AB-4C8E-8563-90D4209F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d/hLPKjBw7AKXkN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9489" y="4101932"/>
            <a:ext cx="11545677" cy="1343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i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6690" y="1177797"/>
            <a:ext cx="104740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СЕТЕВАЯ ГРУППА. ХИМИЯ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Вебинар-консультация № 3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«</a:t>
            </a:r>
            <a:r>
              <a:rPr lang="ru-RU" sz="40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Общий анализ содержания и оформления разработанных заданий для формирования и оценки ЕНГ обучающихся»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942" y="317958"/>
            <a:ext cx="111707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Образовательный лифт: ШНОР</a:t>
            </a:r>
            <a:endParaRPr lang="ru-RU" sz="32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https://avatars.mds.yandex.net/get-zen_doc/1219524/pub_5c46cee5c7497200ae46b747_5c46cf3b68735700ac7413c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" y="4917869"/>
            <a:ext cx="1792978" cy="14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02574" y="5334799"/>
            <a:ext cx="89177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Клинова М.Н., руководитель группы, научный сотрудник отдела НМС ОО</a:t>
            </a:r>
            <a:endParaRPr lang="ru-RU" sz="32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3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74" y="212437"/>
            <a:ext cx="5761269" cy="53570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607" y="5010329"/>
            <a:ext cx="5344112" cy="16192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2773" y="5819942"/>
            <a:ext cx="5761269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Рекомендуемый порядок заданий после первого текста: 4, 2, 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607" y="2388947"/>
            <a:ext cx="5344112" cy="151394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607" y="212437"/>
            <a:ext cx="5344112" cy="180109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29607" y="2068992"/>
            <a:ext cx="53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Есть доп. текст перед 3 заданием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607" y="3982706"/>
            <a:ext cx="5344112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Вопросы лучше пронумеровать как 3.1. и 3.2. (так же сделать в ответе). Подумать над необходимостью первого вопроса (точный ответ есть в тексте)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524000" y="4813703"/>
            <a:ext cx="5255491" cy="27553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0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7" y="304512"/>
            <a:ext cx="5744174" cy="45538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18769" y="2659785"/>
            <a:ext cx="5559193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Хорошее химическое (и не только) задание. Но его можно превратить в задание на проверку компетенции понимания особенностей естественнонаучного исследования.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Например, на умение предлагать способ научного исследования вопроса (самый простой вариант):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Пользуясь данными таблицы, предложите способ проведения исследования для доказательства того, что в пробирке находится сухой нитрат щелочного металла. Кратко опишите последовательность основных этапов данного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8" y="412172"/>
            <a:ext cx="6981536" cy="61088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36872" y="1065937"/>
            <a:ext cx="4341089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Всего приведено 13 заданий (на самом деле, их 12, т.к. сбита нумерация 6-8).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Но эта работа </a:t>
            </a:r>
            <a:r>
              <a:rPr lang="ru-RU" b="1" u="sng" dirty="0" smtClean="0">
                <a:solidFill>
                  <a:srgbClr val="C00000"/>
                </a:solidFill>
              </a:rPr>
              <a:t>не является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группой заданий на проверку и формирование компетенций ЕНГ, т.к. практически ни одно требование к заданиям такого рода не соблюдено. 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Это неплохая дидактика для организации самостоятельной работы с учебным текстом (но все же при этом непонятно, какого именно учебника химии)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1401" y="3466594"/>
            <a:ext cx="652030" cy="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6" y="157197"/>
            <a:ext cx="5035949" cy="25272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7" y="2629767"/>
            <a:ext cx="5035949" cy="40928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305" y="157197"/>
            <a:ext cx="5035949" cy="176414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8305" y="2156752"/>
            <a:ext cx="5941113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Много вопросов к работе)))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Для какого возраста школьников данная группа заданий? Без дополнительного текста о белках перед заданием № 2 большинство школьников основной школы не смогут даже близко подойти к ответу (и дополнение об энзимах не спасет).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Задание № 3 проверяет точное ЗНАНИЕ вопроса. Все ли учителя химии знают назначение компонентов стирального порошка? А школьники должны знать?!? Это задание даже не стоит перерабатывать, лучше удалить.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Задания 1, 2, 4, 5 при соответствующих корректировках содержания и формулировок самих вопросов могут стать неплохой работой.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И даже с заданием на компетенцию понимания методов ЕН исследования))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5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1" y="358159"/>
            <a:ext cx="5979967" cy="40747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03" y="2871120"/>
            <a:ext cx="5449018" cy="36866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Стрелка вправо с вырезом 4"/>
          <p:cNvSpPr/>
          <p:nvPr/>
        </p:nvSpPr>
        <p:spPr>
          <a:xfrm rot="2517362">
            <a:off x="5323817" y="4436199"/>
            <a:ext cx="1597648" cy="7966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5631" y="5008596"/>
            <a:ext cx="525029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Как из формулировки задания дети должны понять, что от них ожидают в ответ НЕ МЕНЕЕ ТРЕХ </a:t>
            </a:r>
            <a:r>
              <a:rPr lang="ru-RU" dirty="0">
                <a:solidFill>
                  <a:srgbClr val="C00000"/>
                </a:solidFill>
              </a:rPr>
              <a:t>фактов </a:t>
            </a:r>
            <a:r>
              <a:rPr lang="ru-RU" dirty="0" smtClean="0">
                <a:solidFill>
                  <a:srgbClr val="C00000"/>
                </a:solidFill>
              </a:rPr>
              <a:t>(судя по критериям оценки), объясняющих экологический вред пестицидов?</a:t>
            </a:r>
          </a:p>
        </p:txBody>
      </p:sp>
    </p:spTree>
    <p:extLst>
      <p:ext uri="{BB962C8B-B14F-4D97-AF65-F5344CB8AC3E}">
        <p14:creationId xmlns:p14="http://schemas.microsoft.com/office/powerpoint/2010/main" val="205974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5" y="4632903"/>
            <a:ext cx="6477289" cy="17768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6" y="253805"/>
            <a:ext cx="6454508" cy="11845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560" y="2420447"/>
            <a:ext cx="6059644" cy="160983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8455" y="2500753"/>
            <a:ext cx="4740853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Как из формулировки задания дети должны понять, что нужно в ответе привести не только формулу вещества, но и ОБЪЯСНЕНИЕ? А в критериях проверки за объяснение дается балл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2839301">
            <a:off x="4948075" y="1400058"/>
            <a:ext cx="1597648" cy="7966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76351" y="4782683"/>
            <a:ext cx="4740853" cy="1477328"/>
          </a:xfrm>
          <a:prstGeom prst="leftArrowCallout">
            <a:avLst>
              <a:gd name="adj1" fmla="val 40795"/>
              <a:gd name="adj2" fmla="val 47639"/>
              <a:gd name="adj3" fmla="val 25000"/>
              <a:gd name="adj4" fmla="val 87187"/>
            </a:avLst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Возможно, такая формулировка будет понятнее обучающимся? Можно сделать вопрос еще более ясным, попросив привести в качестве объяснения расчеты  </a:t>
            </a:r>
          </a:p>
        </p:txBody>
      </p:sp>
    </p:spTree>
    <p:extLst>
      <p:ext uri="{BB962C8B-B14F-4D97-AF65-F5344CB8AC3E}">
        <p14:creationId xmlns:p14="http://schemas.microsoft.com/office/powerpoint/2010/main" val="304000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erWJ0JYYr0n7jk3dsSp65EPKKGUnPnnwqJhhjFalFKDKcV1tby7V6wgvIv1I0LgUEQ0MpaUn5NJCa4E9qG7mQTxEZXaqB8nUxEullpfdre0N4r-N1zazF_HM5kUUSiPuyAeQUonQPnPa2mx2xojcmxmBZzIkkrMVqtE_6jXb0IWMuYJW3t942dJsZ3_CNyCR7YMSXPtiMxR-SEPtBGcM67QACEKAX6vfiMdzMyE-5DDXQxwXEM4XwiTrOJKaR3zfiqI2dQaQQi8FeArb65vBhcKKiJgaAcqwXtmXG5poLiwHgjcyBCNt2yyXxTyYtnIVX8LP84L6IYO-wIcNCKCMBJmv1JrdltHn-M8m-ueyETsrYwdWx-nyEnv8jFiz7EPsDhs5_JY__E86nxqasDITvzsSS24K55LJ4ng3ztiCVF8AlP8jtjr3iRRP_UFl2G7Qt1ANTzQ3dFbXBOTyy-cQQZlvH7KhwipRYQAHKwQ7fdCGvxozHzVWkGcfvX3KpngE0P0qqF-por4TaFPHQb-4Ldsh2bIykkNckHOfYwLUGey4345M6vro5rhINy_9deelvQfet9FJWejrfG6EPij6uXf8wNQSsEgUwjBjpO2gujAxpkbKoOQlm3orqq0NvzyKf0O8eBAjO7s0XZfB5anknAbb9waDtF8ybpVbGaPa_MvTL2iKyOnsgfxntHe2mPaVyOisb6w2mA-X4QkOQ6WnrVi3xw=w678-h903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1" y="286108"/>
            <a:ext cx="4673600" cy="6233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Выноска-облако 2"/>
          <p:cNvSpPr/>
          <p:nvPr/>
        </p:nvSpPr>
        <p:spPr>
          <a:xfrm>
            <a:off x="5514111" y="360218"/>
            <a:ext cx="6225308" cy="2447637"/>
          </a:xfrm>
          <a:prstGeom prst="cloudCallout">
            <a:avLst>
              <a:gd name="adj1" fmla="val -68314"/>
              <a:gd name="adj2" fmla="val -84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«Перемен!» - требуют наши сердца,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«Перемен!» - требуют наши глаза,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В нашем смехе и в наших слезах,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И в пульсации вен: «Перемен!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Мы ждем перемен</a:t>
            </a:r>
            <a:r>
              <a:rPr lang="ru-RU" dirty="0" smtClean="0">
                <a:solidFill>
                  <a:srgbClr val="C00000"/>
                </a:solidFill>
              </a:rPr>
              <a:t>!»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257965" y="4125847"/>
            <a:ext cx="3602180" cy="1584036"/>
          </a:xfrm>
          <a:prstGeom prst="cloudCallout">
            <a:avLst>
              <a:gd name="adj1" fmla="val -74323"/>
              <a:gd name="adj2" fmla="val -751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Если это про комплекты заданий, то я полностью соглашусь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3" y="3756351"/>
            <a:ext cx="2573770" cy="27635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8626765" y="3657600"/>
            <a:ext cx="2807853" cy="29925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626765" y="3657600"/>
            <a:ext cx="2807853" cy="29925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9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250761"/>
            <a:ext cx="1448129" cy="972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657" y="463782"/>
            <a:ext cx="9402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О дальнейшей работе в проекте до конца 2021 г</a:t>
            </a:r>
            <a:endParaRPr lang="ru-RU" sz="1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59152"/>
              </p:ext>
            </p:extLst>
          </p:nvPr>
        </p:nvGraphicFramePr>
        <p:xfrm>
          <a:off x="413325" y="1274027"/>
          <a:ext cx="1139998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0">
                  <a:extLst>
                    <a:ext uri="{9D8B030D-6E8A-4147-A177-3AD203B41FA5}">
                      <a16:colId xmlns:a16="http://schemas.microsoft.com/office/drawing/2014/main" xmlns="" val="3329939978"/>
                    </a:ext>
                  </a:extLst>
                </a:gridCol>
                <a:gridCol w="9399763">
                  <a:extLst>
                    <a:ext uri="{9D8B030D-6E8A-4147-A177-3AD203B41FA5}">
                      <a16:colId xmlns:a16="http://schemas.microsoft.com/office/drawing/2014/main" xmlns="" val="375302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Дата 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Действия / мероприятия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715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до </a:t>
                      </a:r>
                      <a:r>
                        <a:rPr lang="ru-RU" sz="2000" b="1" smtClean="0">
                          <a:solidFill>
                            <a:srgbClr val="002060"/>
                          </a:solidFill>
                        </a:rPr>
                        <a:t>04 октября 2021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Апробация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комплекта заданий в своей школе (на обучающихся минимум одного класса), краткий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анализ результатов 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выполнения, при необходимости –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корректировка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формулировок, критериев, баллов.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08 октября 2021 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Итоговый семинар / вебинар для СПГ: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Представление результатов апробации комплектов заданий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и внесенных в материалы исправлений (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при наличии)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2485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25 ноября 2021 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Краевая научно-практическая конференция «Эффективные механизмы повышения образовательных результатов обучающихся»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(синтез проектов «500+» и «Образовательный лифт: ШНОР»).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Секция учителей химии и биологии: 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представление опыта педагогов группы по отдельным направлениям работы в проекте – разработка программ, в т.ч. с дифференцированным подходом, разноуровневых заданий, компетентностных ЕН групп заданий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854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69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36" y="345442"/>
            <a:ext cx="1657160" cy="1112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9009" y="345442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ТЕХНИЧЕСКОЕ ЗАДАНИЕ</a:t>
            </a:r>
          </a:p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к 04 октября 2021 года</a:t>
            </a:r>
            <a:endParaRPr lang="ru-RU" sz="1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350" y="1458245"/>
            <a:ext cx="113973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1.</a:t>
            </a:r>
            <a:r>
              <a:rPr lang="ru-RU" sz="2200" u="sng" dirty="0" smtClean="0">
                <a:solidFill>
                  <a:srgbClr val="002060"/>
                </a:solidFill>
              </a:rPr>
              <a:t>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Откорректировать</a:t>
            </a:r>
            <a:r>
              <a:rPr lang="ru-RU" sz="2200" dirty="0" smtClean="0">
                <a:solidFill>
                  <a:srgbClr val="002060"/>
                </a:solidFill>
              </a:rPr>
              <a:t> материалы в соответствии с техническими требованиями (см. слайд № 8 данной презентации).</a:t>
            </a:r>
          </a:p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2.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Провести апробацию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разработанного комплекта </a:t>
            </a:r>
            <a:r>
              <a:rPr lang="ru-RU" sz="2200" dirty="0">
                <a:solidFill>
                  <a:srgbClr val="002060"/>
                </a:solidFill>
              </a:rPr>
              <a:t>заданий </a:t>
            </a:r>
            <a:r>
              <a:rPr lang="ru-RU" sz="2200" dirty="0" smtClean="0">
                <a:solidFill>
                  <a:srgbClr val="002060"/>
                </a:solidFill>
              </a:rPr>
              <a:t>на </a:t>
            </a:r>
            <a:r>
              <a:rPr lang="ru-RU" sz="2200" dirty="0">
                <a:solidFill>
                  <a:srgbClr val="002060"/>
                </a:solidFill>
              </a:rPr>
              <a:t>обучающихся </a:t>
            </a:r>
            <a:r>
              <a:rPr lang="ru-RU" sz="2200" dirty="0" smtClean="0">
                <a:solidFill>
                  <a:srgbClr val="002060"/>
                </a:solidFill>
              </a:rPr>
              <a:t>одного любого класса своей школы (или сборной группы).  </a:t>
            </a:r>
          </a:p>
          <a:p>
            <a:pPr algn="just"/>
            <a:r>
              <a:rPr lang="ru-RU" sz="2200" b="1" dirty="0" smtClean="0"/>
              <a:t>Обратите внимание: </a:t>
            </a:r>
            <a:r>
              <a:rPr lang="ru-RU" sz="2200" dirty="0" smtClean="0"/>
              <a:t>возрастной ценз для участников апробации педагог выбирает самостоятельно, сообразно содержанию заданий; апробация может быть проведена в онлайн-режиме (через сервисы онлайн-опросов, анкет); обучающихся должно быть не менее 5-10 человек. Каждый уточняющий вопрос школьников по работе д. б. зафиксирован педагогом!</a:t>
            </a:r>
          </a:p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3.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Проанализировать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результаты апробации комплекта заданий, занеся данные в шаблон </a:t>
            </a:r>
            <a:r>
              <a:rPr lang="ru-RU" sz="2200" b="1" dirty="0" smtClean="0"/>
              <a:t>(см. далее).</a:t>
            </a:r>
            <a:endParaRPr lang="ru-RU" sz="2200" b="1" dirty="0"/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4. </a:t>
            </a:r>
            <a:r>
              <a:rPr lang="ru-RU" sz="2200" dirty="0" smtClean="0">
                <a:solidFill>
                  <a:srgbClr val="002060"/>
                </a:solidFill>
              </a:rPr>
              <a:t>При необходимости: откорректировать формулировки заданий, инструменты проверки – содержание ответов в критериях, назначаемые баллы и т.п.</a:t>
            </a:r>
          </a:p>
          <a:p>
            <a:pPr algn="just"/>
            <a:r>
              <a:rPr lang="ru-RU" sz="2200" b="1" u="sng" dirty="0" smtClean="0">
                <a:solidFill>
                  <a:srgbClr val="C00000"/>
                </a:solidFill>
              </a:rPr>
              <a:t>5.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Отправить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анализ апробации </a:t>
            </a:r>
            <a:r>
              <a:rPr lang="ru-RU" sz="2200" dirty="0" smtClean="0">
                <a:solidFill>
                  <a:srgbClr val="002060"/>
                </a:solidFill>
              </a:rPr>
              <a:t>и скорректированную работу до 04 октября 2021 г на электронную почту руководителя группы.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6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93069"/>
              </p:ext>
            </p:extLst>
          </p:nvPr>
        </p:nvGraphicFramePr>
        <p:xfrm>
          <a:off x="304802" y="240366"/>
          <a:ext cx="11582400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2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3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1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Иванова Наталья Сергеевна, МАОУ «СОШ № 199», г. Пермь </a:t>
                      </a:r>
                    </a:p>
                    <a:p>
                      <a:r>
                        <a:rPr lang="ru-RU" sz="2000" dirty="0" smtClean="0"/>
                        <a:t>Анализ апробации комплекта заданий ЕНГ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«Воздух»</a:t>
                      </a:r>
                      <a:r>
                        <a:rPr lang="ru-RU" sz="2000" dirty="0" smtClean="0"/>
                        <a:t> в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8а </a:t>
                      </a:r>
                      <a:r>
                        <a:rPr lang="ru-RU" sz="2000" dirty="0" smtClean="0"/>
                        <a:t>классе.</a:t>
                      </a:r>
                    </a:p>
                    <a:p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апробации: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21.09.2021</a:t>
                      </a:r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Время на выполнение работы: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30 минут</a:t>
                      </a:r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Количество участников апробации: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10 человек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1</a:t>
                      </a:r>
                    </a:p>
                    <a:p>
                      <a:r>
                        <a:rPr lang="ru-RU" sz="2000" dirty="0" smtClean="0"/>
                        <a:t>2 балла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2</a:t>
                      </a:r>
                    </a:p>
                    <a:p>
                      <a:r>
                        <a:rPr lang="ru-RU" sz="2000" dirty="0" smtClean="0"/>
                        <a:t>3 балла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3</a:t>
                      </a:r>
                    </a:p>
                    <a:p>
                      <a:r>
                        <a:rPr lang="ru-RU" sz="2000" dirty="0" smtClean="0"/>
                        <a:t>1 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</a:p>
                    <a:p>
                      <a:r>
                        <a:rPr lang="ru-RU" sz="2000" dirty="0" smtClean="0"/>
                        <a:t>10 баллов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 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</a:t>
                      </a:r>
                      <a:r>
                        <a:rPr lang="ru-RU" sz="2000" baseline="0" dirty="0" smtClean="0"/>
                        <a:t> 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20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Задания с максимальной «решаемостью»: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Задания с минимальной «решаемостью»: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4, 5</a:t>
                      </a:r>
                      <a:endParaRPr lang="ru-RU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ru-RU" sz="2000" dirty="0" smtClean="0"/>
                        <a:t>Возможные причины низкого уровня выполнения отдельных заданий: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в задании 4 неточно сформулировано требование к записи ответа; ученики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 не обратили внимание на график</a:t>
                      </a:r>
                      <a:endParaRPr lang="ru-RU" sz="2000" dirty="0" smtClean="0"/>
                    </a:p>
                    <a:p>
                      <a:pPr algn="just"/>
                      <a:r>
                        <a:rPr lang="ru-RU" sz="2000" dirty="0" smtClean="0"/>
                        <a:t>Вопросы, которые задавали обучающиеся при выполнении работы: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Нужно в 3 задании приводить расчеты? Что нужно сделать в задании 2?</a:t>
                      </a:r>
                    </a:p>
                    <a:p>
                      <a:pPr algn="just"/>
                      <a:r>
                        <a:rPr lang="ru-RU" sz="2000" i="0" dirty="0" smtClean="0">
                          <a:solidFill>
                            <a:schemeClr val="tx1"/>
                          </a:solidFill>
                        </a:rPr>
                        <a:t>Что нужно изменить 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</a:rPr>
                        <a:t>в работе после апробации: 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</a:rPr>
                        <a:t>изменить формулировку вопроса в задании 2; добавить баллы за выполнение задания 5</a:t>
                      </a:r>
                      <a:endParaRPr lang="ru-RU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03037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20823721">
            <a:off x="8589818" y="572655"/>
            <a:ext cx="2890982" cy="9051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Красным шрифтом приведены примеры заполнения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164" y="1447376"/>
            <a:ext cx="1012305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 Обобщенный </a:t>
            </a:r>
            <a:r>
              <a:rPr lang="ru-RU" sz="3600" b="1" dirty="0">
                <a:solidFill>
                  <a:srgbClr val="002060"/>
                </a:solidFill>
              </a:rPr>
              <a:t>анализ результатов </a:t>
            </a:r>
            <a:r>
              <a:rPr lang="ru-RU" sz="3600" b="1" dirty="0" smtClean="0">
                <a:solidFill>
                  <a:srgbClr val="002060"/>
                </a:solidFill>
              </a:rPr>
              <a:t>разработанных комплектов естественнонаучных компетентностных заданий с примерами из конкретных работ.</a:t>
            </a:r>
            <a:endParaRPr lang="ru-RU" sz="36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Техническое задание на апробацию и коррекцию заданий. </a:t>
            </a:r>
          </a:p>
          <a:p>
            <a:pPr algn="just">
              <a:lnSpc>
                <a:spcPct val="11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Разное.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4423" y="478453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План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53569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327" y="641005"/>
            <a:ext cx="96008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МАЛО ВРЕМЕНИ. </a:t>
            </a:r>
          </a:p>
          <a:p>
            <a:pPr algn="ctr"/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ТРУДНО.</a:t>
            </a:r>
          </a:p>
          <a:p>
            <a:pPr algn="ctr"/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СЛОЖНО. </a:t>
            </a:r>
            <a:endParaRPr lang="ru-RU" sz="4400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  <a:p>
            <a:pPr algn="ctr"/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ЧАСТО </a:t>
            </a:r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НЕПОНЯТНО</a:t>
            </a:r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. </a:t>
            </a:r>
          </a:p>
          <a:p>
            <a:pPr algn="ctr"/>
            <a:endParaRPr lang="ru-RU" sz="4400" b="1" dirty="0" smtClean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  <a:p>
            <a:pPr algn="ctr"/>
            <a:r>
              <a:rPr lang="ru-RU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НО ТАКОВА НАША</a:t>
            </a:r>
            <a:endParaRPr lang="ru-RU" sz="28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74" y="4795989"/>
            <a:ext cx="2390775" cy="144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22" y="4795989"/>
            <a:ext cx="239695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7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3" y="255118"/>
            <a:ext cx="1076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Техническое задание к 20.08.2021 г (было продлено до 13.09.2021)</a:t>
            </a:r>
            <a:endParaRPr lang="ru-RU" sz="2400" b="1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272" y="969739"/>
            <a:ext cx="11480802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200" b="1" dirty="0">
                <a:solidFill>
                  <a:srgbClr val="C00000"/>
                </a:solidFill>
              </a:rPr>
              <a:t>1.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Разработать один </a:t>
            </a:r>
            <a:r>
              <a:rPr lang="ru-RU" sz="2200" b="1" i="1" u="sng" dirty="0">
                <a:solidFill>
                  <a:srgbClr val="C00000"/>
                </a:solidFill>
              </a:rPr>
              <a:t>тематический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блок</a:t>
            </a:r>
            <a:r>
              <a:rPr lang="en-US" sz="2200" b="1" dirty="0" smtClean="0">
                <a:solidFill>
                  <a:srgbClr val="C00000"/>
                </a:solidFill>
              </a:rPr>
              <a:t>/</a:t>
            </a:r>
            <a:r>
              <a:rPr lang="ru-RU" sz="2200" b="1" dirty="0" smtClean="0">
                <a:solidFill>
                  <a:srgbClr val="C00000"/>
                </a:solidFill>
              </a:rPr>
              <a:t>группу компетентностных заданий </a:t>
            </a:r>
            <a:r>
              <a:rPr lang="ru-RU" sz="2200" b="1" dirty="0">
                <a:solidFill>
                  <a:srgbClr val="C00000"/>
                </a:solidFill>
              </a:rPr>
              <a:t>(в соответствии с рассмотренными составляющими, требованиями, примерами</a:t>
            </a:r>
            <a:r>
              <a:rPr lang="ru-RU" sz="2200" b="1" dirty="0" smtClean="0">
                <a:solidFill>
                  <a:srgbClr val="C00000"/>
                </a:solidFill>
              </a:rPr>
              <a:t>): </a:t>
            </a:r>
            <a:endParaRPr lang="ru-RU" sz="22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В тематическом блоке </a:t>
            </a:r>
            <a:r>
              <a:rPr lang="ru-RU" sz="2200" dirty="0">
                <a:solidFill>
                  <a:srgbClr val="002060"/>
                </a:solidFill>
              </a:rPr>
              <a:t>должно быть не менее </a:t>
            </a:r>
            <a:r>
              <a:rPr lang="ru-RU" sz="2200" dirty="0" smtClean="0">
                <a:solidFill>
                  <a:srgbClr val="002060"/>
                </a:solidFill>
              </a:rPr>
              <a:t>3-5 заданий-вопросов.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Хотя бы часть заданий должна быть основана на реальной жизненной ситуации.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Минимум одно из заданий должно быть направлено на проверку компетенции понимания особенностей ЕН исследований.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К </a:t>
            </a:r>
            <a:r>
              <a:rPr lang="ru-RU" sz="2200" dirty="0">
                <a:solidFill>
                  <a:srgbClr val="002060"/>
                </a:solidFill>
              </a:rPr>
              <a:t>каждому заданию необходимо привести критерии проверки и баллы (можно сделать это после всех заданий отдельной </a:t>
            </a:r>
            <a:r>
              <a:rPr lang="ru-RU" sz="2200" dirty="0" smtClean="0">
                <a:solidFill>
                  <a:srgbClr val="002060"/>
                </a:solidFill>
              </a:rPr>
              <a:t>таблицей).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Обязательно указать </a:t>
            </a:r>
            <a:r>
              <a:rPr lang="ru-RU" sz="2200" dirty="0">
                <a:solidFill>
                  <a:srgbClr val="002060"/>
                </a:solidFill>
              </a:rPr>
              <a:t>авторство – как индивидуальное, так и </a:t>
            </a:r>
            <a:r>
              <a:rPr lang="ru-RU" sz="2200" dirty="0" smtClean="0">
                <a:solidFill>
                  <a:srgbClr val="002060"/>
                </a:solidFill>
              </a:rPr>
              <a:t>групповое.</a:t>
            </a:r>
            <a:endParaRPr lang="ru-RU" sz="22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2</a:t>
            </a:r>
            <a:r>
              <a:rPr lang="ru-RU" sz="2200" b="1" dirty="0">
                <a:solidFill>
                  <a:srgbClr val="C00000"/>
                </a:solidFill>
              </a:rPr>
              <a:t>. </a:t>
            </a:r>
            <a:r>
              <a:rPr lang="ru-RU" sz="2200" b="1" dirty="0" smtClean="0">
                <a:solidFill>
                  <a:srgbClr val="C00000"/>
                </a:solidFill>
              </a:rPr>
              <a:t>* Разработанный блок заданий (черновой вариант) </a:t>
            </a:r>
            <a:r>
              <a:rPr lang="ru-RU" sz="2200" b="1" dirty="0">
                <a:solidFill>
                  <a:srgbClr val="C00000"/>
                </a:solidFill>
              </a:rPr>
              <a:t>в формате</a:t>
            </a:r>
            <a:r>
              <a:rPr lang="en-US" sz="2200" b="1" dirty="0">
                <a:solidFill>
                  <a:srgbClr val="C00000"/>
                </a:solidFill>
              </a:rPr>
              <a:t> Word</a:t>
            </a:r>
            <a:r>
              <a:rPr lang="ru-RU" sz="2200" b="1" dirty="0">
                <a:solidFill>
                  <a:srgbClr val="C00000"/>
                </a:solidFill>
              </a:rPr>
              <a:t> прислать по эл. почте </a:t>
            </a:r>
            <a:r>
              <a:rPr lang="ru-RU" sz="2200" b="1" dirty="0" smtClean="0">
                <a:solidFill>
                  <a:srgbClr val="C00000"/>
                </a:solidFill>
              </a:rPr>
              <a:t>М.Н. Клиновой к 20 августа 2021 г.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</a:rPr>
              <a:t>* Будет проведен отбор для частичного представления на августовском семинаре наряду с разработанными по Т3 №1 материалами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0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6164"/>
          <a:stretch>
            <a:fillRect/>
          </a:stretch>
        </p:blipFill>
        <p:spPr>
          <a:xfrm>
            <a:off x="4930164" y="521703"/>
            <a:ext cx="2285489" cy="1808231"/>
          </a:xfrm>
        </p:spPr>
      </p:pic>
      <p:sp>
        <p:nvSpPr>
          <p:cNvPr id="6" name="Прямоугольник 5"/>
          <p:cNvSpPr/>
          <p:nvPr/>
        </p:nvSpPr>
        <p:spPr>
          <a:xfrm>
            <a:off x="701964" y="2329934"/>
            <a:ext cx="10788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7030A0"/>
                </a:solidFill>
              </a:rPr>
              <a:t>Несколько групп заданий были проанализированы участниками </a:t>
            </a:r>
            <a:r>
              <a:rPr lang="ru-RU" sz="3600" b="1" dirty="0">
                <a:solidFill>
                  <a:srgbClr val="7030A0"/>
                </a:solidFill>
              </a:rPr>
              <a:t>группы 30 августа 2021 </a:t>
            </a:r>
            <a:r>
              <a:rPr lang="ru-RU" sz="3600" b="1" dirty="0" smtClean="0">
                <a:solidFill>
                  <a:srgbClr val="7030A0"/>
                </a:solidFill>
              </a:rPr>
              <a:t>года на </a:t>
            </a:r>
            <a:r>
              <a:rPr lang="ru-RU" sz="3600" b="1" dirty="0">
                <a:solidFill>
                  <a:srgbClr val="7030A0"/>
                </a:solidFill>
              </a:rPr>
              <a:t>промежуточном </a:t>
            </a:r>
            <a:r>
              <a:rPr lang="ru-RU" sz="3600" b="1" dirty="0" smtClean="0">
                <a:solidFill>
                  <a:srgbClr val="7030A0"/>
                </a:solidFill>
              </a:rPr>
              <a:t>вебинаре-практикуме; отдельные работы были рассмотрены позднее, и материалы анализа находятся в общей папке:</a:t>
            </a:r>
          </a:p>
          <a:p>
            <a:pPr algn="just"/>
            <a:r>
              <a:rPr lang="de-AT" sz="3600" b="1" dirty="0" smtClean="0">
                <a:solidFill>
                  <a:srgbClr val="7030A0"/>
                </a:solidFill>
                <a:hlinkClick r:id="rId4"/>
              </a:rPr>
              <a:t>https</a:t>
            </a:r>
            <a:r>
              <a:rPr lang="de-AT" sz="3600" b="1" dirty="0">
                <a:solidFill>
                  <a:srgbClr val="7030A0"/>
                </a:solidFill>
                <a:hlinkClick r:id="rId4"/>
              </a:rPr>
              <a:t>://</a:t>
            </a:r>
            <a:r>
              <a:rPr lang="de-AT" sz="3600" b="1" dirty="0" smtClean="0">
                <a:solidFill>
                  <a:srgbClr val="7030A0"/>
                </a:solidFill>
                <a:hlinkClick r:id="rId4"/>
              </a:rPr>
              <a:t>disk.yandex.ru/d/hLPKjBw7AKXkNQ</a:t>
            </a:r>
            <a:endParaRPr lang="ru-RU" sz="36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5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9867" y="446358"/>
            <a:ext cx="8008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C00000"/>
              </a:buClr>
            </a:pPr>
            <a:r>
              <a:rPr lang="ru-RU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Что имеем на ночь </a:t>
            </a:r>
          </a:p>
          <a:p>
            <a:pPr algn="ctr">
              <a:lnSpc>
                <a:spcPct val="110000"/>
              </a:lnSpc>
              <a:buClr>
                <a:srgbClr val="C00000"/>
              </a:buClr>
            </a:pPr>
            <a:r>
              <a:rPr lang="ru-RU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14 сентября 2021 года: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3199" y="2194448"/>
            <a:ext cx="12458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17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8961" y="4332513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0967" y="2194448"/>
            <a:ext cx="12458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14186" y="4332513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04961" y="2194448"/>
            <a:ext cx="17764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442" y="3368543"/>
            <a:ext cx="155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комплектов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7300" y="3368542"/>
            <a:ext cx="199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педагогов-разработчиков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4846" y="3368543"/>
            <a:ext cx="15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6118" y="5486561"/>
            <a:ext cx="229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комплект заданий имеет 2 авторов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2744" y="5444407"/>
            <a:ext cx="255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педагога создали более 1 комплекта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8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3" y="333004"/>
            <a:ext cx="1428069" cy="1314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5030" y="473809"/>
            <a:ext cx="9199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C00000"/>
              </a:buClr>
            </a:pPr>
            <a:r>
              <a:rPr lang="ru-RU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Мои ошибочные умозаключения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6628788" y="-3220507"/>
            <a:ext cx="272142" cy="9199658"/>
          </a:xfrm>
          <a:prstGeom prst="rightBrace">
            <a:avLst>
              <a:gd name="adj1" fmla="val 3536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6983" y="1880755"/>
            <a:ext cx="11383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1. «Я после вебинара дополнительно дала педагогам ссылку на сборник комплектов заданий прошлого года, значит, все участники группы оформят свои работы технически правильно»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2. «Я рассказала о проверяемых исследованием </a:t>
            </a:r>
            <a:r>
              <a:rPr lang="en-US" sz="2400" b="1" dirty="0" smtClean="0">
                <a:solidFill>
                  <a:srgbClr val="002060"/>
                </a:solidFill>
              </a:rPr>
              <a:t>PISA</a:t>
            </a:r>
            <a:r>
              <a:rPr lang="ru-RU" sz="2400" b="1" dirty="0" smtClean="0">
                <a:solidFill>
                  <a:srgbClr val="002060"/>
                </a:solidFill>
              </a:rPr>
              <a:t> компетенциях естественнонаучной грамотности, дала характеристику используемым для этого заданиям, указала их особенности, назвала наиболее проблемные для школьников задания, следовательно, многие работы будут содержать хотя бы одно компетентностное задание, максимально близкое к «реальной жизни», и хотя бы одно задание на понимание методов естественнонаучного исследования»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061" y="2677400"/>
            <a:ext cx="1359033" cy="676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76" y="5962266"/>
            <a:ext cx="1359033" cy="6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343211"/>
            <a:ext cx="6124312" cy="2529923"/>
          </a:xfrm>
          <a:prstGeom prst="rect">
            <a:avLst/>
          </a:prstGeom>
          <a:solidFill>
            <a:srgbClr val="FFFFCC"/>
          </a:solidFill>
          <a:ln w="50800" cmpd="tri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C00000"/>
              </a:buClr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Как реагировать </a:t>
            </a:r>
          </a:p>
          <a:p>
            <a:pPr algn="ctr">
              <a:lnSpc>
                <a:spcPct val="110000"/>
              </a:lnSpc>
              <a:buClr>
                <a:srgbClr val="C00000"/>
              </a:buClr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на задания, которые явно не соответствуют требованиям?</a:t>
            </a:r>
          </a:p>
        </p:txBody>
      </p:sp>
      <p:pic>
        <p:nvPicPr>
          <p:cNvPr id="3" name="Picture 2" descr="https://pbs.twimg.com/media/DjyCWp7XcAErVa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61" y="3213552"/>
            <a:ext cx="5879902" cy="32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143017"/>
            <a:ext cx="5859463" cy="4844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7200" y="4147127"/>
            <a:ext cx="2152072" cy="1764145"/>
          </a:xfrm>
          <a:prstGeom prst="wedgeRoundRectCallout">
            <a:avLst>
              <a:gd name="adj1" fmla="val 111357"/>
              <a:gd name="adj2" fmla="val -64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Отступ первой строки на 1,25 см во всем тексте, кроме таблиц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57201" y="484910"/>
            <a:ext cx="2253672" cy="424872"/>
          </a:xfrm>
          <a:prstGeom prst="wedgeRoundRectCallout">
            <a:avLst>
              <a:gd name="adj1" fmla="val 68438"/>
              <a:gd name="adj2" fmla="val 1494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Поля 2*2*2*2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57200" y="2272145"/>
            <a:ext cx="2253672" cy="831273"/>
          </a:xfrm>
          <a:prstGeom prst="wedgeRoundRectCallout">
            <a:avLst>
              <a:gd name="adj1" fmla="val 92028"/>
              <a:gd name="adj2" fmla="val 1895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Выравнивание текста «по ширине»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9467274" y="1376222"/>
            <a:ext cx="2152072" cy="1473198"/>
          </a:xfrm>
          <a:prstGeom prst="wedgeRoundRectCallout">
            <a:avLst>
              <a:gd name="adj1" fmla="val -168607"/>
              <a:gd name="adj2" fmla="val 4075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Обязательное указание названия группы заданий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080001" y="374075"/>
            <a:ext cx="3186544" cy="424872"/>
          </a:xfrm>
          <a:prstGeom prst="wedgeRoundRectCallout">
            <a:avLst>
              <a:gd name="adj1" fmla="val -65484"/>
              <a:gd name="adj2" fmla="val 26684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Полное указание авторов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467274" y="4147127"/>
            <a:ext cx="2152072" cy="1764145"/>
          </a:xfrm>
          <a:prstGeom prst="wedgeRoundRectCallout">
            <a:avLst>
              <a:gd name="adj1" fmla="val -99802"/>
              <a:gd name="adj2" fmla="val -331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Шрифт </a:t>
            </a:r>
            <a:r>
              <a:rPr lang="de-AT" dirty="0">
                <a:solidFill>
                  <a:srgbClr val="FF0000"/>
                </a:solidFill>
              </a:rPr>
              <a:t>Times New </a:t>
            </a:r>
            <a:r>
              <a:rPr lang="de-AT" dirty="0" smtClean="0">
                <a:solidFill>
                  <a:srgbClr val="FF0000"/>
                </a:solidFill>
              </a:rPr>
              <a:t>Roman</a:t>
            </a:r>
            <a:r>
              <a:rPr lang="ru-RU" dirty="0" smtClean="0">
                <a:solidFill>
                  <a:srgbClr val="FF0000"/>
                </a:solidFill>
              </a:rPr>
              <a:t>, размер 14, межстрочный интервал одинарный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16073"/>
            <a:ext cx="11236036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Всю «красоту» можно наводить в конце работы, когда содержательно она уже наполнена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67855" y="260510"/>
          <a:ext cx="11656289" cy="308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855" y="3534040"/>
            <a:ext cx="36021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Применять соответствующие ЕНЗ для объяснения явлений;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3273" y="3534040"/>
            <a:ext cx="3722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Распознавать и формулировать цель исследования;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Предлагать или оценивать способ научного исследования вопроса;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Выдвигать объяснительные гипотезы и предлагать способы их проверки;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Описывать и оценивать способы, которые используют ученые для повышения надежности данных и достоверности объяснений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8764" y="3534040"/>
            <a:ext cx="3731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Преобразовывать одну форму представления данных в другую;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Оценивать с научной точки зрения аргументы и доказательства из разных источников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30399" y="3352026"/>
            <a:ext cx="277091" cy="27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845961" y="3346277"/>
            <a:ext cx="277091" cy="27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57453" y="3352026"/>
            <a:ext cx="277091" cy="27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69456" y="254761"/>
            <a:ext cx="2992580" cy="1149929"/>
          </a:xfrm>
          <a:prstGeom prst="wedgeRoundRectCallout">
            <a:avLst>
              <a:gd name="adj1" fmla="val 94720"/>
              <a:gd name="adj2" fmla="val 12829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Самые проблемные у школьников.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 не только у них…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4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1451</Words>
  <Application>Microsoft Office PowerPoint</Application>
  <PresentationFormat>Широкоэкранный</PresentationFormat>
  <Paragraphs>158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 Н</dc:creator>
  <cp:lastModifiedBy>Клинова Мария Николаевна</cp:lastModifiedBy>
  <cp:revision>186</cp:revision>
  <cp:lastPrinted>2021-09-14T07:12:23Z</cp:lastPrinted>
  <dcterms:created xsi:type="dcterms:W3CDTF">2021-08-29T09:03:34Z</dcterms:created>
  <dcterms:modified xsi:type="dcterms:W3CDTF">2021-09-15T11:45:54Z</dcterms:modified>
</cp:coreProperties>
</file>