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796" r:id="rId2"/>
    <p:sldId id="798" r:id="rId3"/>
    <p:sldId id="799" r:id="rId4"/>
    <p:sldId id="258" r:id="rId5"/>
    <p:sldId id="826" r:id="rId6"/>
    <p:sldId id="800" r:id="rId7"/>
    <p:sldId id="825" r:id="rId8"/>
    <p:sldId id="260" r:id="rId9"/>
    <p:sldId id="827" r:id="rId10"/>
    <p:sldId id="828" r:id="rId11"/>
    <p:sldId id="801" r:id="rId12"/>
    <p:sldId id="802" r:id="rId13"/>
    <p:sldId id="803" r:id="rId14"/>
    <p:sldId id="804" r:id="rId15"/>
    <p:sldId id="807" r:id="rId16"/>
    <p:sldId id="330" r:id="rId17"/>
    <p:sldId id="321" r:id="rId18"/>
    <p:sldId id="810" r:id="rId19"/>
    <p:sldId id="325" r:id="rId20"/>
    <p:sldId id="811" r:id="rId21"/>
    <p:sldId id="812" r:id="rId22"/>
    <p:sldId id="813" r:id="rId23"/>
    <p:sldId id="815" r:id="rId24"/>
    <p:sldId id="816" r:id="rId25"/>
    <p:sldId id="817" r:id="rId26"/>
    <p:sldId id="818" r:id="rId27"/>
    <p:sldId id="347" r:id="rId28"/>
    <p:sldId id="348" r:id="rId29"/>
    <p:sldId id="352" r:id="rId30"/>
    <p:sldId id="354" r:id="rId31"/>
    <p:sldId id="356" r:id="rId32"/>
    <p:sldId id="357" r:id="rId33"/>
    <p:sldId id="369" r:id="rId34"/>
    <p:sldId id="368" r:id="rId35"/>
    <p:sldId id="829" r:id="rId36"/>
    <p:sldId id="820" r:id="rId37"/>
    <p:sldId id="821" r:id="rId38"/>
    <p:sldId id="281" r:id="rId39"/>
    <p:sldId id="282" r:id="rId40"/>
    <p:sldId id="283" r:id="rId41"/>
    <p:sldId id="301" r:id="rId42"/>
    <p:sldId id="788" r:id="rId43"/>
    <p:sldId id="363" r:id="rId44"/>
    <p:sldId id="790" r:id="rId45"/>
    <p:sldId id="789" r:id="rId46"/>
    <p:sldId id="793" r:id="rId47"/>
    <p:sldId id="792" r:id="rId48"/>
    <p:sldId id="358" r:id="rId49"/>
    <p:sldId id="359" r:id="rId50"/>
    <p:sldId id="361" r:id="rId51"/>
    <p:sldId id="362" r:id="rId52"/>
    <p:sldId id="308" r:id="rId53"/>
    <p:sldId id="794" r:id="rId54"/>
    <p:sldId id="795" r:id="rId55"/>
    <p:sldId id="824" r:id="rId56"/>
    <p:sldId id="342" r:id="rId57"/>
    <p:sldId id="831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81A"/>
    <a:srgbClr val="008000"/>
    <a:srgbClr val="151515"/>
    <a:srgbClr val="C6D9E7"/>
    <a:srgbClr val="71ACF5"/>
    <a:srgbClr val="05151E"/>
    <a:srgbClr val="194045"/>
    <a:srgbClr val="65A7DD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4707" autoAdjust="0"/>
  </p:normalViewPr>
  <p:slideViewPr>
    <p:cSldViewPr>
      <p:cViewPr varScale="1">
        <p:scale>
          <a:sx n="108" d="100"/>
          <a:sy n="108" d="100"/>
        </p:scale>
        <p:origin x="156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37C95-C3AC-49F4-B028-B4334356268C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0E799-EFF1-4D98-A556-C61A5EE386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5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ru-RU" b="0" i="0" dirty="0">
                <a:solidFill>
                  <a:srgbClr val="828282"/>
                </a:solidFill>
                <a:effectLst/>
                <a:latin typeface="Roboto" panose="02000000000000000000" pitchFamily="2" charset="0"/>
              </a:rPr>
              <a:t>Тренажер «Интерактивное зеркало логопеда» это </a:t>
            </a:r>
            <a:r>
              <a:rPr lang="ru-RU" b="0" i="0" dirty="0" err="1">
                <a:solidFill>
                  <a:srgbClr val="828282"/>
                </a:solidFill>
                <a:effectLst/>
                <a:latin typeface="Roboto" panose="02000000000000000000" pitchFamily="2" charset="0"/>
              </a:rPr>
              <a:t>двухмониторная</a:t>
            </a:r>
            <a:r>
              <a:rPr lang="ru-RU" b="0" i="0" dirty="0">
                <a:solidFill>
                  <a:srgbClr val="828282"/>
                </a:solidFill>
                <a:effectLst/>
                <a:latin typeface="Roboto" panose="02000000000000000000" pitchFamily="2" charset="0"/>
              </a:rPr>
              <a:t> система. Специалист взаимодействует с программой за своим компьютером, а ребенку задания и игры демонстрируются на зеркальном экране.</a:t>
            </a:r>
          </a:p>
          <a:p>
            <a:pPr algn="l" fontAlgn="base"/>
            <a:r>
              <a:rPr lang="ru-RU" b="0" i="0" dirty="0">
                <a:solidFill>
                  <a:srgbClr val="828282"/>
                </a:solidFill>
                <a:effectLst/>
                <a:latin typeface="Roboto" panose="02000000000000000000" pitchFamily="2" charset="0"/>
              </a:rPr>
              <a:t>Интерактивность зеркала заключается еще и в том, что ребенок взаимодействует с объектами на экране при помощи специальных цветных шариков-перчаток. Ребенок становится активным участником занятия, управляя программой через движение, дополнительно развивая не только артикуляционную, но общую моторику и координацию. Возможности программы позволяют совмещать речь с движением, дополнительно развивая ориентацию в пространстве, координацию и мышление.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828282"/>
                </a:solidFill>
                <a:effectLst/>
                <a:latin typeface="Roboto" panose="02000000000000000000" pitchFamily="2" charset="0"/>
              </a:rPr>
              <a:t>Специалист может составлять и настраивать задания исходя из потребностей и индивидуальных возможностей ребенка, поощрять его, а также вносить необходимые комментарии, которые будут отображаться в результатах занятия в индивидуальной карточке ребенка.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0E799-EFF1-4D98-A556-C61A5EE386DF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14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FC067-C5F7-46E0-AEB5-67DF62AC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57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E23E0E-9659-5C2C-1491-469E651D8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r="1298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ED19C4-EF01-4882-8F3C-AF5FA639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5D1FB7-7261-0206-2221-4B50D54B6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r="1298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41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D9215-1B08-4506-94CA-AC99EEAB6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0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425B78-A81E-4F43-A8B5-BFD12B7A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7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44F3FD-6453-4A2D-8BDD-3F937678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9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02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r="2972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56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29755E-8343-45DD-8707-A43CBEFF8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67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r="12880"/>
          <a:stretch/>
        </p:blipFill>
        <p:spPr bwMode="auto">
          <a:xfrm>
            <a:off x="-18409" y="12576"/>
            <a:ext cx="9162409" cy="68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7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67F432-950D-42AB-A0A3-50ACE1837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71" r="126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CE3486-88FF-4A25-8A6B-0A23DA74B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22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42699C-BFAF-4631-81C9-7BFEABC10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9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AE5FD7-5CD9-41C0-B46F-2E5671CC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7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0518F-90FD-4A75-BFEA-2E67853F8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8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CD1DAF-3B90-4BC5-B9A1-A27881BA9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28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B21EA3-B11F-4A08-8049-E262416B1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83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ED66EA-1EFD-42C3-BBCE-23BEE4A84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6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09" y="1340768"/>
            <a:ext cx="9173818" cy="514099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E6A09F-7452-4AE1-90EA-46936A0E6544}"/>
              </a:ext>
            </a:extLst>
          </p:cNvPr>
          <p:cNvGrpSpPr/>
          <p:nvPr/>
        </p:nvGrpSpPr>
        <p:grpSpPr>
          <a:xfrm>
            <a:off x="0" y="12651"/>
            <a:ext cx="9144000" cy="904877"/>
            <a:chOff x="239316" y="1042987"/>
            <a:chExt cx="8665369" cy="904877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6BDA310-8AD9-46C3-8E93-3BC0D34F0E07}"/>
                </a:ext>
              </a:extLst>
            </p:cNvPr>
            <p:cNvSpPr/>
            <p:nvPr/>
          </p:nvSpPr>
          <p:spPr>
            <a:xfrm>
              <a:off x="239316" y="1042987"/>
              <a:ext cx="8665369" cy="90487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6A99D39-59BC-4EBB-A126-29ED37F8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120" y="1116807"/>
              <a:ext cx="764381" cy="75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Заголовок 2">
              <a:extLst>
                <a:ext uri="{FF2B5EF4-FFF2-40B4-BE49-F238E27FC236}">
                  <a16:creationId xmlns:a16="http://schemas.microsoft.com/office/drawing/2014/main" id="{9621EAC5-A34B-4C05-87D1-A5BC0A66E56E}"/>
                </a:ext>
              </a:extLst>
            </p:cNvPr>
            <p:cNvSpPr txBox="1">
              <a:spLocks/>
            </p:cNvSpPr>
            <p:nvPr/>
          </p:nvSpPr>
          <p:spPr>
            <a:xfrm>
              <a:off x="2295525" y="1123950"/>
              <a:ext cx="5519738" cy="7905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 cap="all" spc="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ru-RU" sz="2100" b="1" dirty="0">
                  <a:cs typeface="Arial" panose="020B0604020202020204" pitchFamily="34" charset="0"/>
                </a:rPr>
                <a:t>Развитие и коррекция письменной речи детей (6 – 12 лет)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42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923" t="22879" r="24577" b="32489"/>
          <a:stretch/>
        </p:blipFill>
        <p:spPr>
          <a:xfrm>
            <a:off x="4049235" y="2175117"/>
            <a:ext cx="4470742" cy="2136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5" t="25880" b="48132"/>
          <a:stretch/>
        </p:blipFill>
        <p:spPr>
          <a:xfrm>
            <a:off x="4045789" y="4521313"/>
            <a:ext cx="4474187" cy="965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1934" y="3059336"/>
            <a:ext cx="3390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i="1" dirty="0">
                <a:latin typeface="+mj-lt"/>
              </a:rPr>
              <a:t>Дисграфия – наиболее распространенная речевая патология у младших школьников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40B660A-BB61-446B-B595-C0C4D259F282}"/>
              </a:ext>
            </a:extLst>
          </p:cNvPr>
          <p:cNvGrpSpPr/>
          <p:nvPr/>
        </p:nvGrpSpPr>
        <p:grpSpPr>
          <a:xfrm>
            <a:off x="0" y="12651"/>
            <a:ext cx="9144000" cy="904877"/>
            <a:chOff x="239316" y="1042987"/>
            <a:chExt cx="8665369" cy="90487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509945F-9D43-40A1-ACBC-66FB593C0B96}"/>
                </a:ext>
              </a:extLst>
            </p:cNvPr>
            <p:cNvSpPr/>
            <p:nvPr/>
          </p:nvSpPr>
          <p:spPr>
            <a:xfrm>
              <a:off x="239316" y="1042987"/>
              <a:ext cx="8665369" cy="90487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FCB246-435B-4E11-BB7A-7BDAC594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120" y="1116807"/>
              <a:ext cx="764381" cy="75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Заголовок 2">
              <a:extLst>
                <a:ext uri="{FF2B5EF4-FFF2-40B4-BE49-F238E27FC236}">
                  <a16:creationId xmlns:a16="http://schemas.microsoft.com/office/drawing/2014/main" id="{046B211C-86E5-472B-8A30-728BA9FCAD38}"/>
                </a:ext>
              </a:extLst>
            </p:cNvPr>
            <p:cNvSpPr txBox="1">
              <a:spLocks/>
            </p:cNvSpPr>
            <p:nvPr/>
          </p:nvSpPr>
          <p:spPr>
            <a:xfrm>
              <a:off x="2295525" y="1123950"/>
              <a:ext cx="5519738" cy="7905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 cap="all" spc="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ru-RU" sz="2100" b="1" dirty="0">
                  <a:cs typeface="Arial" panose="020B0604020202020204" pitchFamily="34" charset="0"/>
                </a:rPr>
                <a:t>Развитие и коррекция письменной речи детей (6 – 12 лет)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291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6811" y="1537835"/>
            <a:ext cx="6070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Более 500 заданий и 1750 звуковых файлов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8"/>
          <a:stretch/>
        </p:blipFill>
        <p:spPr>
          <a:xfrm>
            <a:off x="316134" y="4219333"/>
            <a:ext cx="4105141" cy="21589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7"/>
          <a:stretch/>
        </p:blipFill>
        <p:spPr>
          <a:xfrm>
            <a:off x="4525934" y="4219334"/>
            <a:ext cx="4152591" cy="2161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0"/>
          <a:stretch/>
        </p:blipFill>
        <p:spPr>
          <a:xfrm>
            <a:off x="4525933" y="1931603"/>
            <a:ext cx="4160915" cy="21927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4"/>
          <a:stretch/>
        </p:blipFill>
        <p:spPr>
          <a:xfrm>
            <a:off x="285232" y="1935972"/>
            <a:ext cx="4136042" cy="218833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A923938-798B-47ED-9F6E-A9F8413DC205}"/>
              </a:ext>
            </a:extLst>
          </p:cNvPr>
          <p:cNvGrpSpPr/>
          <p:nvPr/>
        </p:nvGrpSpPr>
        <p:grpSpPr>
          <a:xfrm>
            <a:off x="0" y="12651"/>
            <a:ext cx="9144000" cy="904877"/>
            <a:chOff x="239316" y="1042987"/>
            <a:chExt cx="8665369" cy="904877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983E041-108D-4C07-A065-F3CC1E26F733}"/>
                </a:ext>
              </a:extLst>
            </p:cNvPr>
            <p:cNvSpPr/>
            <p:nvPr/>
          </p:nvSpPr>
          <p:spPr>
            <a:xfrm>
              <a:off x="239316" y="1042987"/>
              <a:ext cx="8665369" cy="90487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DC8627D-BADD-4827-BDB5-06D9E0155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120" y="1116807"/>
              <a:ext cx="764381" cy="75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Заголовок 2">
              <a:extLst>
                <a:ext uri="{FF2B5EF4-FFF2-40B4-BE49-F238E27FC236}">
                  <a16:creationId xmlns:a16="http://schemas.microsoft.com/office/drawing/2014/main" id="{09456AEE-3431-43CB-AB0B-880CA063F470}"/>
                </a:ext>
              </a:extLst>
            </p:cNvPr>
            <p:cNvSpPr txBox="1">
              <a:spLocks/>
            </p:cNvSpPr>
            <p:nvPr/>
          </p:nvSpPr>
          <p:spPr>
            <a:xfrm>
              <a:off x="2295525" y="1123950"/>
              <a:ext cx="5519738" cy="7905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 cap="all" spc="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ru-RU" sz="2100" b="1" dirty="0">
                  <a:cs typeface="Arial" panose="020B0604020202020204" pitchFamily="34" charset="0"/>
                </a:rPr>
                <a:t>Развитие и коррекция письменной речи детей (6 – 12 лет)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8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242B37-6547-4263-894D-626D93AC5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4" r="125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9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62" y="1376974"/>
            <a:ext cx="7045370" cy="4716322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7867D59-9A4C-43EA-8430-D20B383E92EF}"/>
              </a:ext>
            </a:extLst>
          </p:cNvPr>
          <p:cNvGrpSpPr/>
          <p:nvPr/>
        </p:nvGrpSpPr>
        <p:grpSpPr>
          <a:xfrm>
            <a:off x="0" y="12651"/>
            <a:ext cx="9144000" cy="904877"/>
            <a:chOff x="239316" y="1042987"/>
            <a:chExt cx="8665369" cy="9048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82F010F-F23B-4870-A688-BF80BF9BE283}"/>
                </a:ext>
              </a:extLst>
            </p:cNvPr>
            <p:cNvSpPr/>
            <p:nvPr/>
          </p:nvSpPr>
          <p:spPr>
            <a:xfrm>
              <a:off x="239316" y="1042987"/>
              <a:ext cx="8665369" cy="90487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D9327F2-644A-4CD3-B844-4247167B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120" y="1116807"/>
              <a:ext cx="764381" cy="75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Заголовок 2">
              <a:extLst>
                <a:ext uri="{FF2B5EF4-FFF2-40B4-BE49-F238E27FC236}">
                  <a16:creationId xmlns:a16="http://schemas.microsoft.com/office/drawing/2014/main" id="{654BAAC5-0DFE-4CE3-85EC-D206C7D13741}"/>
                </a:ext>
              </a:extLst>
            </p:cNvPr>
            <p:cNvSpPr txBox="1">
              <a:spLocks/>
            </p:cNvSpPr>
            <p:nvPr/>
          </p:nvSpPr>
          <p:spPr>
            <a:xfrm>
              <a:off x="2295525" y="1123950"/>
              <a:ext cx="5519738" cy="7905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 cap="all" spc="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ru-RU" sz="2100" b="1" dirty="0">
                  <a:cs typeface="Arial" panose="020B0604020202020204" pitchFamily="34" charset="0"/>
                </a:rPr>
                <a:t>Развитие и коррекция письменной речи детей (6 – 12 лет)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477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7" y="2685457"/>
            <a:ext cx="3335831" cy="33358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6889" y="1666988"/>
            <a:ext cx="3426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Тактильный алфавит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7CBE2D-4562-4B11-9044-D70B07937DEC}"/>
              </a:ext>
            </a:extLst>
          </p:cNvPr>
          <p:cNvSpPr/>
          <p:nvPr/>
        </p:nvSpPr>
        <p:spPr>
          <a:xfrm>
            <a:off x="4346254" y="1667289"/>
            <a:ext cx="4914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Конструктор букв из элементов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0270B6-3E99-405B-BEBF-9180FAAEC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6" r="13850"/>
          <a:stretch/>
        </p:blipFill>
        <p:spPr>
          <a:xfrm>
            <a:off x="4786074" y="3056807"/>
            <a:ext cx="2444605" cy="25931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4DC19B-447B-4C56-8A57-8F6A8037C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7" t="23098" r="23850" b="24319"/>
          <a:stretch/>
        </p:blipFill>
        <p:spPr>
          <a:xfrm>
            <a:off x="3987605" y="3586272"/>
            <a:ext cx="1168791" cy="1136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F451FE-E4DC-4FC0-90D9-658AFFF523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0" t="28169" r="17935" b="22065"/>
          <a:stretch/>
        </p:blipFill>
        <p:spPr>
          <a:xfrm>
            <a:off x="7123208" y="3586273"/>
            <a:ext cx="1550663" cy="113515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434E712-3C02-44C6-AE77-1BF677A7201A}"/>
              </a:ext>
            </a:extLst>
          </p:cNvPr>
          <p:cNvGrpSpPr/>
          <p:nvPr/>
        </p:nvGrpSpPr>
        <p:grpSpPr>
          <a:xfrm>
            <a:off x="0" y="12651"/>
            <a:ext cx="9144000" cy="904877"/>
            <a:chOff x="239316" y="1042987"/>
            <a:chExt cx="8665369" cy="90487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0E155DF-30EB-4A0F-BAF5-38D4E1D8FAEF}"/>
                </a:ext>
              </a:extLst>
            </p:cNvPr>
            <p:cNvSpPr/>
            <p:nvPr/>
          </p:nvSpPr>
          <p:spPr>
            <a:xfrm>
              <a:off x="239316" y="1042987"/>
              <a:ext cx="8665369" cy="90487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FC69E85-58A4-4F43-9039-D4606CBF3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120" y="1116807"/>
              <a:ext cx="764381" cy="75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Заголовок 2">
              <a:extLst>
                <a:ext uri="{FF2B5EF4-FFF2-40B4-BE49-F238E27FC236}">
                  <a16:creationId xmlns:a16="http://schemas.microsoft.com/office/drawing/2014/main" id="{910A1854-F75F-4344-9111-2CB0721A1C12}"/>
                </a:ext>
              </a:extLst>
            </p:cNvPr>
            <p:cNvSpPr txBox="1">
              <a:spLocks/>
            </p:cNvSpPr>
            <p:nvPr/>
          </p:nvSpPr>
          <p:spPr>
            <a:xfrm>
              <a:off x="2295525" y="1123950"/>
              <a:ext cx="5519738" cy="7905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 cap="all" spc="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ru-RU" sz="2100" b="1" dirty="0">
                  <a:cs typeface="Arial" panose="020B0604020202020204" pitchFamily="34" charset="0"/>
                </a:rPr>
                <a:t>Развитие и коррекция письменной речи детей (6 – 12 лет)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431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B95746-2EE2-4271-ACE0-72C9B32D3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32495"/>
            <a:ext cx="7620000" cy="507682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4396B2A-80BC-4C06-928A-C5B96EC632DA}"/>
              </a:ext>
            </a:extLst>
          </p:cNvPr>
          <p:cNvGrpSpPr/>
          <p:nvPr/>
        </p:nvGrpSpPr>
        <p:grpSpPr>
          <a:xfrm>
            <a:off x="0" y="12651"/>
            <a:ext cx="9144000" cy="904877"/>
            <a:chOff x="239316" y="1042987"/>
            <a:chExt cx="8665369" cy="9048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F117F94-8DB1-4ADB-AA6F-27BC476618C9}"/>
                </a:ext>
              </a:extLst>
            </p:cNvPr>
            <p:cNvSpPr/>
            <p:nvPr/>
          </p:nvSpPr>
          <p:spPr>
            <a:xfrm>
              <a:off x="239316" y="1042987"/>
              <a:ext cx="8665369" cy="90487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E090C21-6DD7-46A6-832C-7FB4370C7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120" y="1116807"/>
              <a:ext cx="764381" cy="75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Заголовок 2">
              <a:extLst>
                <a:ext uri="{FF2B5EF4-FFF2-40B4-BE49-F238E27FC236}">
                  <a16:creationId xmlns:a16="http://schemas.microsoft.com/office/drawing/2014/main" id="{D423B3A8-DA74-4878-B78A-3357F052B0AC}"/>
                </a:ext>
              </a:extLst>
            </p:cNvPr>
            <p:cNvSpPr txBox="1">
              <a:spLocks/>
            </p:cNvSpPr>
            <p:nvPr/>
          </p:nvSpPr>
          <p:spPr>
            <a:xfrm>
              <a:off x="2295525" y="1123950"/>
              <a:ext cx="5519738" cy="7905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 cap="all" spc="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Franklin Gothic Medium" panose="020B06030201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ru-RU" sz="2100" b="1" dirty="0">
                  <a:cs typeface="Arial" panose="020B0604020202020204" pitchFamily="34" charset="0"/>
                </a:rPr>
                <a:t>Развитие и коррекция письменной речи детей (6 – 12 лет)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047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A9C8053-B03A-423E-A9DD-26C3F13DC5DC}"/>
              </a:ext>
            </a:extLst>
          </p:cNvPr>
          <p:cNvGrpSpPr/>
          <p:nvPr/>
        </p:nvGrpSpPr>
        <p:grpSpPr>
          <a:xfrm>
            <a:off x="0" y="0"/>
            <a:ext cx="9144000" cy="1073274"/>
            <a:chOff x="0" y="0"/>
            <a:chExt cx="9144000" cy="107327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99D77D4D-975D-4935-B5B9-643BDBA003F5}"/>
                </a:ext>
              </a:extLst>
            </p:cNvPr>
            <p:cNvSpPr/>
            <p:nvPr/>
          </p:nvSpPr>
          <p:spPr>
            <a:xfrm>
              <a:off x="0" y="0"/>
              <a:ext cx="9144000" cy="107327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200" b="0" i="0" dirty="0">
                  <a:solidFill>
                    <a:schemeClr val="bg1"/>
                  </a:solidFill>
                  <a:effectLst/>
                  <a:latin typeface="Roboto"/>
                </a:rPr>
                <a:t>Тренажер-корректор зеркального письма “Почерк Леонардо” 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C27BADE-2D85-4AB5-9129-4C0AE28AF1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3" t="15981" r="24487" b="15981"/>
            <a:stretch/>
          </p:blipFill>
          <p:spPr bwMode="auto">
            <a:xfrm>
              <a:off x="107504" y="140593"/>
              <a:ext cx="792088" cy="79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56E3EC-1315-474D-997C-2C4271483F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24800" r="50787" b="50000"/>
          <a:stretch/>
        </p:blipFill>
        <p:spPr>
          <a:xfrm>
            <a:off x="755576" y="2915724"/>
            <a:ext cx="1656184" cy="1296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920730-F340-4C9F-87F4-046249876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7801" r="28737" b="61333"/>
          <a:stretch/>
        </p:blipFill>
        <p:spPr>
          <a:xfrm>
            <a:off x="3582761" y="5546581"/>
            <a:ext cx="5565490" cy="129614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2ACC34-8A2C-42B4-844B-DD1D0A977D03}"/>
              </a:ext>
            </a:extLst>
          </p:cNvPr>
          <p:cNvSpPr/>
          <p:nvPr/>
        </p:nvSpPr>
        <p:spPr>
          <a:xfrm>
            <a:off x="10194" y="1132639"/>
            <a:ext cx="6624736" cy="17830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828282"/>
                </a:solidFill>
                <a:effectLst/>
                <a:latin typeface="Roboto"/>
              </a:rPr>
              <a:t>Преодоление устойчивых ошибок зеркального написания букв у детей школьного возраста.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828282"/>
                </a:solidFill>
                <a:effectLst/>
                <a:latin typeface="Roboto"/>
              </a:rPr>
              <a:t>Формирование нового двигательного стереотипа.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828282"/>
                </a:solidFill>
                <a:effectLst/>
                <a:latin typeface="Roboto"/>
              </a:rPr>
              <a:t>Профилактика оптической </a:t>
            </a:r>
            <a:r>
              <a:rPr lang="ru-RU" b="0" i="0" dirty="0" err="1">
                <a:solidFill>
                  <a:srgbClr val="828282"/>
                </a:solidFill>
                <a:effectLst/>
                <a:latin typeface="Roboto"/>
              </a:rPr>
              <a:t>дисграфии</a:t>
            </a:r>
            <a:r>
              <a:rPr lang="ru-RU" b="0" i="0" dirty="0">
                <a:solidFill>
                  <a:srgbClr val="828282"/>
                </a:solidFill>
                <a:effectLst/>
                <a:latin typeface="Roboto"/>
              </a:rPr>
              <a:t> у детей 6-7 лет. 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828282"/>
                </a:solidFill>
                <a:effectLst/>
                <a:latin typeface="Roboto"/>
              </a:rPr>
              <a:t>Развитие </a:t>
            </a:r>
            <a:r>
              <a:rPr lang="ru-RU" b="0" i="0" dirty="0" err="1">
                <a:solidFill>
                  <a:srgbClr val="828282"/>
                </a:solidFill>
                <a:effectLst/>
                <a:latin typeface="Roboto"/>
              </a:rPr>
              <a:t>графомоторной</a:t>
            </a:r>
            <a:r>
              <a:rPr lang="ru-RU" b="0" i="0" dirty="0">
                <a:solidFill>
                  <a:srgbClr val="828282"/>
                </a:solidFill>
                <a:effectLst/>
                <a:latin typeface="Roboto"/>
              </a:rPr>
              <a:t> и </a:t>
            </a:r>
            <a:r>
              <a:rPr lang="ru-RU" b="0" i="0" dirty="0" err="1">
                <a:solidFill>
                  <a:srgbClr val="828282"/>
                </a:solidFill>
                <a:effectLst/>
                <a:latin typeface="Roboto"/>
              </a:rPr>
              <a:t>зрительномоторной</a:t>
            </a:r>
            <a:r>
              <a:rPr lang="ru-RU" b="0" i="0" dirty="0">
                <a:solidFill>
                  <a:srgbClr val="828282"/>
                </a:solidFill>
                <a:effectLst/>
                <a:latin typeface="Roboto"/>
              </a:rPr>
              <a:t> координации, пространственного мышления.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63A9F4-DB3F-4716-844F-89BD3267D1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34399" r="51969" b="40401"/>
          <a:stretch/>
        </p:blipFill>
        <p:spPr>
          <a:xfrm>
            <a:off x="7164288" y="1362970"/>
            <a:ext cx="1656184" cy="12961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A0DBFE-E62A-43FD-B949-152EAC6D14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30001" r="32675" b="23400"/>
          <a:stretch/>
        </p:blipFill>
        <p:spPr>
          <a:xfrm>
            <a:off x="7668345" y="4455080"/>
            <a:ext cx="1475656" cy="109150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62D17C3-D7DD-4EC8-941E-48FBBEDEA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" y="4244954"/>
            <a:ext cx="3471006" cy="260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478F881-FADD-4746-B2C6-F4C1849219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11" y="2952360"/>
            <a:ext cx="4085584" cy="259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5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1B1279-5B94-49BE-8659-5EEF74388DF1}"/>
              </a:ext>
            </a:extLst>
          </p:cNvPr>
          <p:cNvGrpSpPr/>
          <p:nvPr/>
        </p:nvGrpSpPr>
        <p:grpSpPr>
          <a:xfrm>
            <a:off x="0" y="0"/>
            <a:ext cx="9144000" cy="1073274"/>
            <a:chOff x="0" y="0"/>
            <a:chExt cx="9144000" cy="107327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4E0F2FAB-BA9E-449E-B165-7B261105A559}"/>
                </a:ext>
              </a:extLst>
            </p:cNvPr>
            <p:cNvSpPr/>
            <p:nvPr/>
          </p:nvSpPr>
          <p:spPr>
            <a:xfrm>
              <a:off x="0" y="0"/>
              <a:ext cx="9144000" cy="107327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200" b="0" i="0" dirty="0">
                  <a:solidFill>
                    <a:schemeClr val="bg1"/>
                  </a:solidFill>
                  <a:effectLst/>
                  <a:latin typeface="Roboto"/>
                </a:rPr>
                <a:t>Тренажер-корректор зеркального письма “Почерк Леонардо” 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2D89FD0-84F3-4DBB-ABA7-8B201ACBFC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3" t="15981" r="24487" b="15981"/>
            <a:stretch/>
          </p:blipFill>
          <p:spPr bwMode="auto">
            <a:xfrm>
              <a:off x="107504" y="140593"/>
              <a:ext cx="792088" cy="79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44F740-6152-43D9-9A11-6C6DAC03F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274"/>
            <a:ext cx="9144000" cy="57847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8F2C17-78C0-49C4-B399-4E88C6C82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33201" r="17713" b="30400"/>
          <a:stretch/>
        </p:blipFill>
        <p:spPr>
          <a:xfrm>
            <a:off x="1799692" y="5013176"/>
            <a:ext cx="55446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13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F27E5-46F3-3699-486E-CDD486C46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r="12988"/>
          <a:stretch/>
        </p:blipFill>
        <p:spPr>
          <a:xfrm>
            <a:off x="-1" y="0"/>
            <a:ext cx="9155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21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09E84-D9AD-4C09-91AD-7FEB17E39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68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9C8C3D7-382D-4EB3-9F22-8E72654AE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>
                  <a:solidFill>
                    <a:schemeClr val="tx2"/>
                  </a:solidFill>
                </a:ln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Интерактивное зеркало логопеда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607EC8-8F95-4726-A08F-E0157B9C8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4"/>
          <a:stretch/>
        </p:blipFill>
        <p:spPr bwMode="auto">
          <a:xfrm>
            <a:off x="216024" y="881334"/>
            <a:ext cx="2771800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29F9D4D-A7A4-48B8-8D1A-906C4DE3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4527120"/>
            <a:ext cx="2952330" cy="221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9D9F5E9-3C50-43DD-8FC9-F63640213D49}"/>
              </a:ext>
            </a:extLst>
          </p:cNvPr>
          <p:cNvSpPr txBox="1">
            <a:spLocks/>
          </p:cNvSpPr>
          <p:nvPr/>
        </p:nvSpPr>
        <p:spPr>
          <a:xfrm>
            <a:off x="3491880" y="1340768"/>
            <a:ext cx="5256584" cy="5112568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Тренажер </a:t>
            </a:r>
            <a:r>
              <a:rPr lang="ru-RU" sz="1600" dirty="0">
                <a:solidFill>
                  <a:schemeClr val="tx2"/>
                </a:solidFill>
                <a:latin typeface="Roboto" panose="02000000000000000000" pitchFamily="2" charset="0"/>
              </a:rPr>
              <a:t>для проведения логопедической работы с целью коррекции звукопроизношения у детей дошкольного и младшего школьного возраста.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600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chemeClr val="tx2"/>
                </a:solidFill>
                <a:latin typeface="Roboto" panose="02000000000000000000" pitchFamily="2" charset="0"/>
              </a:rPr>
              <a:t>Тренажер представляет собой зеркальный </a:t>
            </a:r>
            <a:r>
              <a:rPr lang="ru-RU" sz="16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монитор и компьютерную программу. На экран монитора можно выводить любые изображения и видео, а зеркальное покрытие позволяет ребенку видеть свое отражение, как в обычном зеркале.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chemeClr val="tx2"/>
                </a:solidFill>
                <a:latin typeface="Roboto" panose="02000000000000000000" pitchFamily="2" charset="0"/>
              </a:rPr>
              <a:t>Ребенок взаимодействует с объектами на экране при помощи специальных цветных шариков-перчаток и становится активным участником занятия.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600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chemeClr val="tx2"/>
                </a:solidFill>
                <a:latin typeface="Roboto" panose="02000000000000000000" pitchFamily="2" charset="0"/>
              </a:rPr>
              <a:t>Управляя программой через движение, дополнительно развивается не только артикуляционная, но и общая моторика, а так же, координация.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503F5D4-8122-4C96-A126-E9ACC45A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2636912"/>
            <a:ext cx="288032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93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 descr="http://www.test-psy.ru/admin/content/edit/?q=attachment.rpc&amp;fid=30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55051"/>
            <a:ext cx="4749802" cy="4188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8" descr="D:\I\presentation\img\ИЛП\ИЛП_010.png"/>
          <p:cNvPicPr>
            <a:picLocks noChangeAspect="1" noChangeArrowheads="1"/>
          </p:cNvPicPr>
          <p:nvPr/>
        </p:nvPicPr>
        <p:blipFill>
          <a:blip r:embed="rId3" cstate="print"/>
          <a:srcRect l="12979" t="15226" r="12352" b="14884"/>
          <a:stretch>
            <a:fillRect/>
          </a:stretch>
        </p:blipFill>
        <p:spPr bwMode="auto">
          <a:xfrm>
            <a:off x="4929190" y="2857496"/>
            <a:ext cx="400052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-24"/>
            <a:ext cx="91440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ИНСТРУМЕНТАЛЬНЫЕ   МЕТОДИКИ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589745" y="829559"/>
            <a:ext cx="7964511" cy="138499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800" b="1" spc="1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Методика автоматизированного </a:t>
            </a:r>
          </a:p>
          <a:p>
            <a:pPr algn="ctr">
              <a:defRPr/>
            </a:pPr>
            <a:r>
              <a:rPr lang="ru-RU" sz="2800" b="1" spc="1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исследования индивидуального латерального </a:t>
            </a:r>
          </a:p>
          <a:p>
            <a:pPr algn="ctr">
              <a:defRPr/>
            </a:pPr>
            <a:r>
              <a:rPr lang="ru-RU" sz="2800" b="1" spc="1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профиля (ИЛП)</a:t>
            </a:r>
            <a:endParaRPr lang="ru-RU" sz="2800" b="1" spc="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7554" y="825263"/>
            <a:ext cx="5786446" cy="606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96850" algn="ctr">
              <a:lnSpc>
                <a:spcPts val="1500"/>
              </a:lnSpc>
              <a:spcAft>
                <a:spcPts val="60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>
                <a:solidFill>
                  <a:srgbClr val="0070C0"/>
                </a:solidFill>
                <a:latin typeface="Calibri-Bold"/>
              </a:rPr>
              <a:t>Индивидуальный латеральный профиль </a:t>
            </a:r>
          </a:p>
          <a:p>
            <a:pPr marL="215900" indent="-196850" algn="ctr">
              <a:lnSpc>
                <a:spcPts val="1500"/>
              </a:lnSpc>
              <a:spcAft>
                <a:spcPts val="60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dirty="0">
                <a:solidFill>
                  <a:srgbClr val="0070C0"/>
                </a:solidFill>
                <a:latin typeface="Calibri-Bold"/>
              </a:rPr>
              <a:t>график или формула асимметрии человека 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32000" indent="-228600" eaLnBrk="1" hangingPunct="1">
              <a:lnSpc>
                <a:spcPts val="2160"/>
              </a:lnSpc>
              <a:spcBef>
                <a:spcPct val="20000"/>
              </a:spcBef>
              <a:buClr>
                <a:schemeClr val="accent1"/>
              </a:buClr>
              <a:buSzPct val="92000"/>
              <a:buFont typeface="Wingdings 2" pitchFamily="18" charset="2"/>
              <a:buChar char="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Моторная асимметрия— п/л рука и нога </a:t>
            </a:r>
          </a:p>
          <a:p>
            <a:pPr marL="432000" indent="-228600" eaLnBrk="1" hangingPunct="1">
              <a:lnSpc>
                <a:spcPts val="2160"/>
              </a:lnSpc>
              <a:spcBef>
                <a:spcPct val="20000"/>
              </a:spcBef>
              <a:buClr>
                <a:schemeClr val="accent1"/>
              </a:buClr>
              <a:buSzPct val="92000"/>
              <a:buFont typeface="Wingdings 2" pitchFamily="18" charset="2"/>
              <a:buChar char="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Сенсорная асимметрия — п/л ухо и глаз</a:t>
            </a:r>
          </a:p>
          <a:p>
            <a:pPr marL="432000" indent="-228600" eaLnBrk="1" hangingPunct="1">
              <a:lnSpc>
                <a:spcPts val="2160"/>
              </a:lnSpc>
              <a:spcBef>
                <a:spcPct val="20000"/>
              </a:spcBef>
              <a:buClr>
                <a:schemeClr val="accent1"/>
              </a:buClr>
              <a:buSzPct val="92000"/>
              <a:buFont typeface="Wingdings 2" pitchFamily="18" charset="2"/>
              <a:buChar char="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Функциональная асимметрия — п/л полушария (с 8 лет)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15900" indent="-196850">
              <a:lnSpc>
                <a:spcPct val="150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000" b="1" spc="100" dirty="0">
                <a:solidFill>
                  <a:srgbClr val="0070C0"/>
                </a:solidFill>
                <a:latin typeface="+mn-lt"/>
              </a:rPr>
              <a:t>    Интегральный показатель, определяющий:</a:t>
            </a:r>
          </a:p>
          <a:p>
            <a:pPr marL="498475" lvl="1" indent="-285750">
              <a:lnSpc>
                <a:spcPts val="2500"/>
              </a:lnSpc>
              <a:buSzPct val="117000"/>
              <a:buFont typeface="Arial" pitchFamily="34" charset="0"/>
              <a:buChar char="•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особенности восприятия окружающего мира и поступающей извне информации;</a:t>
            </a:r>
          </a:p>
          <a:p>
            <a:pPr marL="498475" lvl="1" indent="-285750">
              <a:lnSpc>
                <a:spcPts val="2500"/>
              </a:lnSpc>
              <a:buSzPct val="117000"/>
              <a:buFont typeface="Arial" pitchFamily="34" charset="0"/>
              <a:buChar char="•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стратегию мышления и обработки воспринимаемой информации;</a:t>
            </a:r>
          </a:p>
          <a:p>
            <a:pPr marL="498475" lvl="1" indent="-285750">
              <a:lnSpc>
                <a:spcPts val="2500"/>
              </a:lnSpc>
              <a:buSzPct val="117000"/>
              <a:buFont typeface="Arial" pitchFamily="34" charset="0"/>
              <a:buChar char="•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особенности запоминания и сохранения информации (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мнестической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функции);</a:t>
            </a:r>
          </a:p>
          <a:p>
            <a:pPr marL="498475" lvl="1" indent="-285750">
              <a:lnSpc>
                <a:spcPts val="2500"/>
              </a:lnSpc>
              <a:buSzPct val="117000"/>
              <a:buFont typeface="Arial" pitchFamily="34" charset="0"/>
              <a:buChar char="•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способности к применению полученной информации (навыки использования знаний);</a:t>
            </a:r>
          </a:p>
          <a:p>
            <a:pPr marL="498475" lvl="1" indent="-285750">
              <a:lnSpc>
                <a:spcPts val="2500"/>
              </a:lnSpc>
              <a:buSzPct val="117000"/>
              <a:buFont typeface="Arial" pitchFamily="34" charset="0"/>
              <a:buChar char="•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личностные и поведенческие особенности;</a:t>
            </a:r>
          </a:p>
          <a:p>
            <a:pPr marL="498475" lvl="1" indent="-285750">
              <a:lnSpc>
                <a:spcPts val="2500"/>
              </a:lnSpc>
              <a:buSzPct val="117000"/>
              <a:buFont typeface="Arial" pitchFamily="34" charset="0"/>
              <a:buChar char="•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характеристики эмоциональной сферы;</a:t>
            </a:r>
          </a:p>
          <a:p>
            <a:pPr marL="498475" lvl="1" indent="-285750">
              <a:lnSpc>
                <a:spcPts val="2500"/>
              </a:lnSpc>
              <a:buSzPct val="117000"/>
              <a:buFont typeface="Arial" pitchFamily="34" charset="0"/>
              <a:buChar char="•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устойчивость к стрессогенным факторам.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24"/>
            <a:ext cx="91440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ИНСТРУМЕНТАЛЬНЫЕ   МЕТОДИКИ</a:t>
            </a:r>
          </a:p>
        </p:txBody>
      </p:sp>
      <p:pic>
        <p:nvPicPr>
          <p:cNvPr id="4" name="Рисунок 3" descr="Латеральный профиль.jpg"/>
          <p:cNvPicPr>
            <a:picLocks noChangeAspect="1"/>
          </p:cNvPicPr>
          <p:nvPr/>
        </p:nvPicPr>
        <p:blipFill>
          <a:blip r:embed="rId2" cstate="print"/>
          <a:srcRect t="1811" b="11237"/>
          <a:stretch>
            <a:fillRect/>
          </a:stretch>
        </p:blipFill>
        <p:spPr>
          <a:xfrm>
            <a:off x="-32" y="3286124"/>
            <a:ext cx="366192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6000" contrast="-16000"/>
          </a:blip>
          <a:srcRect t="17337" b="20138"/>
          <a:stretch>
            <a:fillRect/>
          </a:stretch>
        </p:blipFill>
        <p:spPr bwMode="auto">
          <a:xfrm>
            <a:off x="604100" y="785794"/>
            <a:ext cx="2324826" cy="235745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C2BFDB-37ED-4010-8BA6-833A6990C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8" r="125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7.jpg">
            <a:extLst>
              <a:ext uri="{FF2B5EF4-FFF2-40B4-BE49-F238E27FC236}">
                <a16:creationId xmlns:a16="http://schemas.microsoft.com/office/drawing/2014/main" id="{84E3D8B7-1145-4E69-B9DC-74A9019C57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7500"/>
          <a:stretch>
            <a:fillRect/>
          </a:stretch>
        </p:blipFill>
        <p:spPr>
          <a:xfrm>
            <a:off x="0" y="593730"/>
            <a:ext cx="9144000" cy="564358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FAC8C9-5075-4C33-83B2-B7ABD2056011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«Дерево с человечками»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1200774"/>
            <a:ext cx="8496300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96850" algn="ctr">
              <a:lnSpc>
                <a:spcPts val="216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-Bold"/>
              </a:rPr>
              <a:t>По  результатам  всех  12  проб  строится</a:t>
            </a:r>
          </a:p>
          <a:p>
            <a:pPr marL="215900" indent="-196850" algn="ctr">
              <a:lnSpc>
                <a:spcPts val="216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-Bold"/>
              </a:rPr>
              <a:t>  </a:t>
            </a:r>
          </a:p>
          <a:p>
            <a:pPr marL="215900" indent="-196850" algn="ctr">
              <a:lnSpc>
                <a:spcPts val="216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-Bold"/>
              </a:rPr>
              <a:t>предварительный профиль 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-Bold"/>
              </a:rPr>
              <a:t>латеральности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Calibri-Bold"/>
            </a:endParaRPr>
          </a:p>
          <a:p>
            <a:pPr marL="215900" indent="-196850" algn="ctr">
              <a:lnSpc>
                <a:spcPts val="216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Calibri-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24"/>
            <a:ext cx="91440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ИНСТРУМЕНТАЛЬНЫЕ   МЕТОДИКИ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6359" t="13264" r="13210"/>
          <a:stretch>
            <a:fillRect/>
          </a:stretch>
        </p:blipFill>
        <p:spPr bwMode="auto">
          <a:xfrm>
            <a:off x="71405" y="2571744"/>
            <a:ext cx="4649167" cy="4103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568368"/>
            <a:ext cx="4500595" cy="414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I\presentation\img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4A4126-02DB-48CC-9BC1-3DA1307D5D84}"/>
              </a:ext>
            </a:extLst>
          </p:cNvPr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ВИДЕОБИОУПРАВЛЕНИЕ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2447C7-C702-48CA-8B62-54F260F47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56" y="1136624"/>
            <a:ext cx="1813621" cy="7947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41C94F-EFBD-4E2D-8A60-501EE287E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136624"/>
            <a:ext cx="2160240" cy="8789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658657-5F4B-4AF2-98D1-91E67B019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24744"/>
            <a:ext cx="2520280" cy="8891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7B3803-DB56-4F29-8259-20AB73F6B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090" y="1216205"/>
            <a:ext cx="2262966" cy="7050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77433D-95BF-4EA1-BA72-ADED7224716A}"/>
              </a:ext>
            </a:extLst>
          </p:cNvPr>
          <p:cNvSpPr txBox="1"/>
          <p:nvPr/>
        </p:nvSpPr>
        <p:spPr>
          <a:xfrm>
            <a:off x="755576" y="2132856"/>
            <a:ext cx="79928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Развитие координации и точности движений.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Тренировка моторной ловкости, избирательности моторной реакции.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Увеличение диапазона и скорости движений.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Развитие когнитивных навыков.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Развитие волевого контроля движений.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Знакомство с буквами, цифрами и цветами на русском и английском языках.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Подготовка к школе.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Развитие социальных и коммуникативных навыков.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Развитие навыка взаимодействия с партнёром в режиме совместной деятельности, и в режиме соревнований.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Roboto"/>
              </a:rPr>
              <a:t>Умение устанавливать и соблюдать правила игры.</a:t>
            </a:r>
          </a:p>
        </p:txBody>
      </p:sp>
      <p:pic>
        <p:nvPicPr>
          <p:cNvPr id="19" name="Picture 3" descr="H:\IMG_20191002_195451_071.jpg">
            <a:extLst>
              <a:ext uri="{FF2B5EF4-FFF2-40B4-BE49-F238E27FC236}">
                <a16:creationId xmlns:a16="http://schemas.microsoft.com/office/drawing/2014/main" id="{B2143E42-436A-4F01-A92D-290EAF50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0" y="5432205"/>
            <a:ext cx="1878492" cy="14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:\IMG_20191002_195453_012.jpg">
            <a:extLst>
              <a:ext uri="{FF2B5EF4-FFF2-40B4-BE49-F238E27FC236}">
                <a16:creationId xmlns:a16="http://schemas.microsoft.com/office/drawing/2014/main" id="{11935D20-8F66-486C-864B-755D59FC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01" y="5431820"/>
            <a:ext cx="1638683" cy="14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H:\IMG_20191002_195455_237.jpg">
            <a:extLst>
              <a:ext uri="{FF2B5EF4-FFF2-40B4-BE49-F238E27FC236}">
                <a16:creationId xmlns:a16="http://schemas.microsoft.com/office/drawing/2014/main" id="{096BEC43-3584-44E6-8799-AC8D65EA2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93" r="6593" b="10695"/>
          <a:stretch/>
        </p:blipFill>
        <p:spPr bwMode="auto">
          <a:xfrm>
            <a:off x="5089876" y="5549176"/>
            <a:ext cx="1878492" cy="12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:\IMG_20191002_195457_322.jpg">
            <a:extLst>
              <a:ext uri="{FF2B5EF4-FFF2-40B4-BE49-F238E27FC236}">
                <a16:creationId xmlns:a16="http://schemas.microsoft.com/office/drawing/2014/main" id="{449EBCEE-B008-494C-9A5D-24C6A93F0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" b="5431"/>
          <a:stretch/>
        </p:blipFill>
        <p:spPr bwMode="auto">
          <a:xfrm>
            <a:off x="7164288" y="5373216"/>
            <a:ext cx="1962404" cy="142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814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0EF93E-D96A-459B-8283-834C679BB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7"/>
            <a:ext cx="8784976" cy="51845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3E8430C-DB14-46E3-AC20-C5A1A46930DA}"/>
              </a:ext>
            </a:extLst>
          </p:cNvPr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ВИДЕОБИОУПРАВЛЕНИЕ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591FD78F-F411-41B4-B4A7-4AF79BAA2B48}"/>
              </a:ext>
            </a:extLst>
          </p:cNvPr>
          <p:cNvSpPr/>
          <p:nvPr/>
        </p:nvSpPr>
        <p:spPr>
          <a:xfrm>
            <a:off x="5148064" y="3717032"/>
            <a:ext cx="1944216" cy="64807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E36186DB-4BB7-45EF-BDAD-099A16BD3598}"/>
              </a:ext>
            </a:extLst>
          </p:cNvPr>
          <p:cNvSpPr/>
          <p:nvPr/>
        </p:nvSpPr>
        <p:spPr>
          <a:xfrm rot="10800000">
            <a:off x="2020160" y="3717032"/>
            <a:ext cx="1944216" cy="64807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7002F1B4-3AD3-4F44-AAB6-672A9ECF3DC5}"/>
              </a:ext>
            </a:extLst>
          </p:cNvPr>
          <p:cNvSpPr/>
          <p:nvPr/>
        </p:nvSpPr>
        <p:spPr>
          <a:xfrm rot="16200000">
            <a:off x="3959933" y="2420887"/>
            <a:ext cx="1224135" cy="64807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D93F5F0E-4FBA-4D66-A9B8-A41DCD465B38}"/>
              </a:ext>
            </a:extLst>
          </p:cNvPr>
          <p:cNvSpPr/>
          <p:nvPr/>
        </p:nvSpPr>
        <p:spPr>
          <a:xfrm rot="5400000">
            <a:off x="3887924" y="5013176"/>
            <a:ext cx="1368152" cy="64807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721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8057D3-5E57-42B8-8B80-EDD6AA0C6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1556792"/>
            <a:ext cx="8604448" cy="48400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C929C3-3A3A-4414-9985-F3C08B6D4607}"/>
              </a:ext>
            </a:extLst>
          </p:cNvPr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ВИДЕОБИОУПРАВЛЕНИЕ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9432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72B513-950B-4666-AE7B-EF739D12B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30716" cy="491102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2F8F4E-8DB0-4E52-8908-3993E19EF833}"/>
              </a:ext>
            </a:extLst>
          </p:cNvPr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ВИДЕОБИОУПРАВЛЕНИЕ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047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24654E-5F15-4EF9-88F8-83F55642B051}"/>
              </a:ext>
            </a:extLst>
          </p:cNvPr>
          <p:cNvSpPr txBox="1"/>
          <p:nvPr/>
        </p:nvSpPr>
        <p:spPr>
          <a:xfrm>
            <a:off x="179512" y="5301208"/>
            <a:ext cx="85689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Тренируя латеральные пары рука-ухо, можно не только улучшить показатели слабых пар рука-ухо, но и обеспечить сбалансированность общих показателей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/>
              </a:rPr>
              <a:t>слухо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-моторной координации, межполушарной интеграции, что имеет колоссальное значение для развития познавательной деятельности и возможности обучения.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496D88-F410-4086-8D69-85DA00EF5F20}"/>
              </a:ext>
            </a:extLst>
          </p:cNvPr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ВИДЕОБИОУПРАВЛЕНИЕ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9EB49-A813-4390-958C-9C0223B97E70}"/>
              </a:ext>
            </a:extLst>
          </p:cNvPr>
          <p:cNvSpPr txBox="1"/>
          <p:nvPr/>
        </p:nvSpPr>
        <p:spPr>
          <a:xfrm>
            <a:off x="6900" y="1137137"/>
            <a:ext cx="9137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	Существуют четыре латеральные пары, которые могут функционировать неравноценно при выполнении заданий: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FA2EA0-35B3-4D66-9131-EAEF0750A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648" y="1783468"/>
            <a:ext cx="2011288" cy="15556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D5E6BE-5936-4BFE-9338-7624482AB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879045"/>
            <a:ext cx="2026277" cy="15556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FEBB35-93B6-4DAF-852C-B7D475B12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610517"/>
            <a:ext cx="5904656" cy="16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02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792005-920B-457A-AD1D-0B140CA5D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6" b="22490"/>
          <a:stretch/>
        </p:blipFill>
        <p:spPr>
          <a:xfrm>
            <a:off x="3275856" y="1268760"/>
            <a:ext cx="5616624" cy="54558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F9CE47-A50F-4CDC-AE68-9E926871F949}"/>
              </a:ext>
            </a:extLst>
          </p:cNvPr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ВИДЕОБИОУПРАВЛЕНИЕ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28024F-6DDA-4371-8D76-40FD709AD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16" y="5845830"/>
            <a:ext cx="1844561" cy="8082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5F1170-CD0E-4DE0-85C6-2386CF0BB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16" y="3678413"/>
            <a:ext cx="2051390" cy="8346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B840A-4B88-4F28-8485-DBA59D586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72" y="2692909"/>
            <a:ext cx="2365950" cy="8346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61EBC6-8335-447D-8D5A-C01B997A1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16" y="4814760"/>
            <a:ext cx="2354062" cy="7334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E76E4C-8604-460E-9641-D3E44D57C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82" y="1268760"/>
            <a:ext cx="1381627" cy="12241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B4D35D-6C07-42CA-BCF5-F91C2ED4926F}"/>
              </a:ext>
            </a:extLst>
          </p:cNvPr>
          <p:cNvSpPr txBox="1"/>
          <p:nvPr/>
        </p:nvSpPr>
        <p:spPr>
          <a:xfrm>
            <a:off x="1728411" y="1636872"/>
            <a:ext cx="1132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ЛЭНД</a:t>
            </a:r>
          </a:p>
        </p:txBody>
      </p:sp>
    </p:spTree>
    <p:extLst>
      <p:ext uri="{BB962C8B-B14F-4D97-AF65-F5344CB8AC3E}">
        <p14:creationId xmlns:p14="http://schemas.microsoft.com/office/powerpoint/2010/main" val="146527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AB50EA-A746-4C34-8621-B08FD90B5F9E}"/>
              </a:ext>
            </a:extLst>
          </p:cNvPr>
          <p:cNvSpPr/>
          <p:nvPr/>
        </p:nvSpPr>
        <p:spPr>
          <a:xfrm>
            <a:off x="5220072" y="260648"/>
            <a:ext cx="3600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Возраст: с 4 лет. </a:t>
            </a:r>
          </a:p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Форма проведения: индивидуальная. </a:t>
            </a:r>
          </a:p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Количество занятий: 15 – 20. </a:t>
            </a:r>
          </a:p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Время проведения: от 5 – 8 минут до 25 – 45 минут.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22CF44-E674-4E2C-8082-6350D4B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9" r="5501" b="21873"/>
          <a:stretch/>
        </p:blipFill>
        <p:spPr>
          <a:xfrm>
            <a:off x="323528" y="307247"/>
            <a:ext cx="3888432" cy="73567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58C5B0-B5E3-405E-95D2-79F0ACDB1E40}"/>
              </a:ext>
            </a:extLst>
          </p:cNvPr>
          <p:cNvSpPr/>
          <p:nvPr/>
        </p:nvSpPr>
        <p:spPr>
          <a:xfrm>
            <a:off x="288032" y="17728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Программно-модульный комплекс для тренировки двигательных навыков по опорной реакции методом ФБУ-БОС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957564-6B04-4712-BC88-34DF6F92E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25802"/>
            <a:ext cx="2952327" cy="229123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EF12742-0D29-4AAB-8A6A-F86BB1DE1069}"/>
              </a:ext>
            </a:extLst>
          </p:cNvPr>
          <p:cNvSpPr/>
          <p:nvPr/>
        </p:nvSpPr>
        <p:spPr>
          <a:xfrm>
            <a:off x="345369" y="3345373"/>
            <a:ext cx="84969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D4D4D"/>
                </a:solidFill>
                <a:latin typeface="Tahoma" panose="020B0604030504040204" pitchFamily="34" charset="0"/>
              </a:rPr>
              <a:t>Назначение:           </a:t>
            </a:r>
            <a:endParaRPr lang="ru-RU" sz="1400" dirty="0">
              <a:solidFill>
                <a:srgbClr val="4D4D4D"/>
              </a:solidFill>
              <a:latin typeface="Tahom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формирование правильной осанки, выработка двигательных навыков сохранения равновесия и общего двигательного развития;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улучшение и стимуляция зрительно-моторной координации;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тренировка внимания;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формирование компенсации сенсорных и двигательных расстройств у лиц с ограниченными возможностями в адаптивном физическом воспитании и спорте;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как развивающий игровой тренажёр в рекреационных (развлекательных), общеобразовательных и оздоровительных учреждениях для здоровых детей и взрослых.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для развития двигательной ловкости и точности движений;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для стимуляции общего развития при ЗПР и ЗПРР;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для стимуляции общего развития при ЗРР разной степени тяжести;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при наличии </a:t>
            </a:r>
            <a:r>
              <a:rPr lang="ru-RU" sz="1400" dirty="0" err="1">
                <a:solidFill>
                  <a:srgbClr val="4D4D4D"/>
                </a:solidFill>
                <a:latin typeface="Tahoma" panose="020B0604030504040204" pitchFamily="34" charset="0"/>
              </a:rPr>
              <a:t>дисграфии</a:t>
            </a: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 или дислексии;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для стимуляции развития памяти;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D4D4D"/>
                </a:solidFill>
                <a:latin typeface="Tahoma" panose="020B0604030504040204" pitchFamily="34" charset="0"/>
              </a:rPr>
              <a:t>для развития эмоционально-волевой сферы.</a:t>
            </a:r>
            <a:endParaRPr lang="ru-RU" sz="1400" b="0" i="0" dirty="0">
              <a:solidFill>
                <a:srgbClr val="4D4D4D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75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7FC4E-F5E5-468D-BA44-965CCA264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435955" cy="2267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D9B23F-5697-4184-9CBC-69863AAA2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17888"/>
            <a:ext cx="1775540" cy="1584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2A5BC4-DB31-428D-AD26-A2080F750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4015"/>
            <a:ext cx="1775532" cy="131389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D1157B-5DB0-4F4D-A2AC-001619B2CF11}"/>
              </a:ext>
            </a:extLst>
          </p:cNvPr>
          <p:cNvSpPr/>
          <p:nvPr/>
        </p:nvSpPr>
        <p:spPr>
          <a:xfrm>
            <a:off x="2339752" y="188640"/>
            <a:ext cx="6678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4D4D4D"/>
                </a:solidFill>
              </a:rPr>
              <a:t>Методика позволяет проводить тренировочные занятия с лицами разного возраста, с разными физическими возможностями, в том числе с пожилыми людьми для восстановления нарушенных двигательных и опорных функций. </a:t>
            </a:r>
          </a:p>
          <a:p>
            <a:endParaRPr lang="ru-RU" sz="1000" dirty="0">
              <a:solidFill>
                <a:srgbClr val="4D4D4D"/>
              </a:solidFill>
            </a:endParaRPr>
          </a:p>
          <a:p>
            <a:r>
              <a:rPr lang="ru-RU" sz="1400" b="1" dirty="0">
                <a:solidFill>
                  <a:srgbClr val="4D4D4D"/>
                </a:solidFill>
              </a:rPr>
              <a:t>1. Развитие вертикальной устойчивости в позе стоя на подвижной платформе.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Укрепление мышц спины.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Укрепление мышц голени и стопы.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Развитие и тренировка опороспособности нижних конечностей.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Формирование и тренировка навыка правильной осанки.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Развитие проприоцептивной чувствительности и схемы тела.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Тренировка вертикальной устойчивости.</a:t>
            </a:r>
          </a:p>
          <a:p>
            <a:endParaRPr lang="ru-RU" sz="1400" dirty="0">
              <a:solidFill>
                <a:srgbClr val="4D4D4D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F44CAC-4E21-493C-A52B-5576C145F523}"/>
              </a:ext>
            </a:extLst>
          </p:cNvPr>
          <p:cNvSpPr/>
          <p:nvPr/>
        </p:nvSpPr>
        <p:spPr>
          <a:xfrm>
            <a:off x="2339752" y="2948751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D4D4D"/>
                </a:solidFill>
              </a:rPr>
              <a:t>2. Развитие вертикальной устойчивости в позе сидя на подвижной платформе-подушке.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Развитие проприоцептивной чувствительности и схемы тела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Подготовительный этап развития вертикальной устойчивости в позе стоя.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Тренировка вертикальной устойчивости в позе сидя.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Тренировка и формирование навыка правильной осанки в позе сидя. 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51A7BF-D2C9-4AB3-9E3F-3FBD9C64461F}"/>
              </a:ext>
            </a:extLst>
          </p:cNvPr>
          <p:cNvSpPr/>
          <p:nvPr/>
        </p:nvSpPr>
        <p:spPr>
          <a:xfrm>
            <a:off x="2339752" y="4780890"/>
            <a:ext cx="6534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D4D4D"/>
                </a:solidFill>
              </a:rPr>
              <a:t>3. Тренировка в положении сидя на стуле, стопы поставлены на подвижную платформу (тренировка опороспособности нижних конечностей):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Развитие тактильной и проприоцептивной чувствительности стопы.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Развитие проприоцептивной чувствительности нижних конечностей.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Тренировка мышц нижних конечностей.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D4D4D"/>
                </a:solidFill>
              </a:rPr>
              <a:t> Обучение попеременному перераспределению нагрузки с пятки на носок.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C2BFDB-37ED-4010-8BA6-833A6990C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8" r="125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10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68E202-7341-4338-8AB4-2A45E952C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13601" r="31100" b="16401"/>
          <a:stretch/>
        </p:blipFill>
        <p:spPr>
          <a:xfrm>
            <a:off x="611560" y="2060848"/>
            <a:ext cx="3456384" cy="360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BD0CFA-E08E-4524-8DFF-4CF78AEE8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t="15001" r="31100" b="16401"/>
          <a:stretch/>
        </p:blipFill>
        <p:spPr>
          <a:xfrm>
            <a:off x="5001574" y="2060848"/>
            <a:ext cx="3526922" cy="36004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4F5246-22DB-403E-B1C0-91E3DC55AE84}"/>
              </a:ext>
            </a:extLst>
          </p:cNvPr>
          <p:cNvSpPr/>
          <p:nvPr/>
        </p:nvSpPr>
        <p:spPr>
          <a:xfrm>
            <a:off x="1531357" y="1484784"/>
            <a:ext cx="146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до тренинга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2B2DF2-24A4-4778-BF2E-2134E6F3CB7D}"/>
              </a:ext>
            </a:extLst>
          </p:cNvPr>
          <p:cNvSpPr/>
          <p:nvPr/>
        </p:nvSpPr>
        <p:spPr>
          <a:xfrm>
            <a:off x="5956640" y="1484784"/>
            <a:ext cx="1835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после тренинга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0D929F1-7C1E-480B-8275-69C7C5902602}"/>
              </a:ext>
            </a:extLst>
          </p:cNvPr>
          <p:cNvSpPr/>
          <p:nvPr/>
        </p:nvSpPr>
        <p:spPr>
          <a:xfrm>
            <a:off x="2823380" y="519063"/>
            <a:ext cx="3497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удержание равновесия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00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Box 4"/>
          <p:cNvSpPr txBox="1">
            <a:spLocks noChangeArrowheads="1"/>
          </p:cNvSpPr>
          <p:nvPr/>
        </p:nvSpPr>
        <p:spPr bwMode="auto">
          <a:xfrm>
            <a:off x="6765064" y="3819132"/>
            <a:ext cx="12969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000" dirty="0"/>
              <a:t>Фиксация взгляда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3577"/>
            <a:ext cx="9144000" cy="12003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spc="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КОЛИБРИ</a:t>
            </a:r>
          </a:p>
          <a:p>
            <a:pPr algn="ctr">
              <a:defRPr/>
            </a:pPr>
            <a:r>
              <a:rPr lang="ru-RU" sz="2400" b="1" cap="all" spc="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Тренажер зрительной координации и внимания по движению глаз</a:t>
            </a:r>
          </a:p>
        </p:txBody>
      </p:sp>
      <p:pic>
        <p:nvPicPr>
          <p:cNvPr id="1085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69" y="1788402"/>
            <a:ext cx="2798978" cy="203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TextBox 9"/>
          <p:cNvSpPr txBox="1">
            <a:spLocks noChangeArrowheads="1"/>
          </p:cNvSpPr>
          <p:nvPr/>
        </p:nvSpPr>
        <p:spPr bwMode="auto">
          <a:xfrm>
            <a:off x="337658" y="4042580"/>
            <a:ext cx="406241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ТРЕНАЖЕР позволяет: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Развить навык управления функцией зрительного слежения;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Развивать и совершенствовать навык эффективного восприятия информации и зрительного контроля;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Формировать и сохранять условия для существования оптимального уровня зрительного внимания (концентрации и сосредоточения) и зрительной координации.</a:t>
            </a:r>
          </a:p>
        </p:txBody>
      </p:sp>
      <p:sp>
        <p:nvSpPr>
          <p:cNvPr id="108552" name="TextBox 10"/>
          <p:cNvSpPr txBox="1">
            <a:spLocks noChangeArrowheads="1"/>
          </p:cNvSpPr>
          <p:nvPr/>
        </p:nvSpPr>
        <p:spPr bwMode="auto">
          <a:xfrm>
            <a:off x="4750710" y="4295791"/>
            <a:ext cx="40624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Рекомендуется использовать, как элемент развивающей работы с детьми с проблемами обучения.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Подготовка к школе;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Подготовка к чтению;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Развитие зрительных навыков;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Развитие зрительной координации;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Развитие зрительного внимания;</a:t>
            </a:r>
          </a:p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• Развитие коммуникативных навыков.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28800"/>
            <a:ext cx="2242663" cy="234993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54" y="1692646"/>
            <a:ext cx="2572358" cy="234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8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I\reklamniy_modul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82" y="798488"/>
            <a:ext cx="9037036" cy="602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4873F0-CC57-49AF-97F4-45BF16970ED0}"/>
              </a:ext>
            </a:extLst>
          </p:cNvPr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МЕТОДЫ КОРРЕКЦИИ ФУНКЦИОНАЛЬНОГО СОСТОЯНИЯ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0C55D1-003A-426D-92FB-2E93AE935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0" y="224692"/>
            <a:ext cx="1258561" cy="12585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201ABD-A388-4FA1-B779-43A086EDC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" y="4495289"/>
            <a:ext cx="3168353" cy="2138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8A9C99-6F0C-4DFE-B4C8-7762A6EF7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" y="1948524"/>
            <a:ext cx="3515826" cy="2485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272FAB-F8CF-41E8-A378-01F2255BBE42}"/>
              </a:ext>
            </a:extLst>
          </p:cNvPr>
          <p:cNvSpPr txBox="1"/>
          <p:nvPr/>
        </p:nvSpPr>
        <p:spPr>
          <a:xfrm>
            <a:off x="1586165" y="494362"/>
            <a:ext cx="1657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cap="all" spc="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ИБИС</a:t>
            </a:r>
            <a:endParaRPr lang="ru-RU" sz="6600" b="1" cap="all" spc="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C82139-7C81-4A49-B653-672C77130355}"/>
              </a:ext>
            </a:extLst>
          </p:cNvPr>
          <p:cNvSpPr txBox="1"/>
          <p:nvPr/>
        </p:nvSpPr>
        <p:spPr>
          <a:xfrm>
            <a:off x="4972014" y="432807"/>
            <a:ext cx="287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spc="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Напульсный </a:t>
            </a:r>
          </a:p>
          <a:p>
            <a:r>
              <a:rPr lang="ru-RU" sz="2000" b="1" cap="all" spc="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Тренажёр </a:t>
            </a:r>
            <a:r>
              <a:rPr lang="ru-RU" sz="2800" b="1" cap="all" spc="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ИБИС</a:t>
            </a:r>
            <a:endParaRPr lang="ru-RU" sz="2000" b="1" cap="all" spc="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20D589-2507-4BA5-8876-750456A8692B}"/>
              </a:ext>
            </a:extLst>
          </p:cNvPr>
          <p:cNvSpPr txBox="1"/>
          <p:nvPr/>
        </p:nvSpPr>
        <p:spPr>
          <a:xfrm>
            <a:off x="3779912" y="4484942"/>
            <a:ext cx="51125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Напульсный тренажёр «Ибис» предназначен для: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• обучения диафрагмальному дыханию,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• обучения приёмам расслабления,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• коррекции психологических нарушений,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• обучения речевому дыханию,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• повышения стрессоустойчивости.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33BEC8-B565-4175-A8FB-1F5385672E54}"/>
              </a:ext>
            </a:extLst>
          </p:cNvPr>
          <p:cNvSpPr txBox="1"/>
          <p:nvPr/>
        </p:nvSpPr>
        <p:spPr>
          <a:xfrm>
            <a:off x="3923928" y="2062485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Roboto"/>
              </a:rPr>
              <a:t>Возраст: с 4 лет</a:t>
            </a:r>
          </a:p>
          <a:p>
            <a:pPr algn="l" fontAlgn="base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Roboto"/>
              </a:rPr>
              <a:t>Форма проведения: Индивидуальная / Групповая.</a:t>
            </a:r>
          </a:p>
          <a:p>
            <a:pPr algn="l" fontAlgn="base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Roboto"/>
              </a:rPr>
              <a:t>Количество занятий: 8 – 15.</a:t>
            </a:r>
          </a:p>
          <a:p>
            <a:pPr algn="l" fontAlgn="base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Roboto"/>
              </a:rPr>
              <a:t>Время проведения: от 5-8 минут до 25-30 минут.</a:t>
            </a:r>
          </a:p>
        </p:txBody>
      </p:sp>
    </p:spTree>
    <p:extLst>
      <p:ext uri="{BB962C8B-B14F-4D97-AF65-F5344CB8AC3E}">
        <p14:creationId xmlns:p14="http://schemas.microsoft.com/office/powerpoint/2010/main" val="1891341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DB2AAF-67AB-4072-B830-5208C7DA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" y="4193704"/>
            <a:ext cx="4486801" cy="26916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91D69-6E21-4746-9141-6235758D8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4746" r="9309" b="23966"/>
          <a:stretch/>
        </p:blipFill>
        <p:spPr>
          <a:xfrm>
            <a:off x="4499992" y="4193704"/>
            <a:ext cx="4680520" cy="2664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7A708-3410-4A95-96DB-6A023A308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491417"/>
            <a:ext cx="4644008" cy="26916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8157E5-11A0-4332-B095-D52640934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" y="1497253"/>
            <a:ext cx="4486802" cy="26858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C0B15-B7F6-4FA7-A73D-9CC7AE01C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5" y="110964"/>
            <a:ext cx="1258561" cy="1258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A85A9E-5EB5-4C32-9551-B2B8285D99E3}"/>
              </a:ext>
            </a:extLst>
          </p:cNvPr>
          <p:cNvSpPr txBox="1"/>
          <p:nvPr/>
        </p:nvSpPr>
        <p:spPr>
          <a:xfrm>
            <a:off x="2184751" y="371560"/>
            <a:ext cx="152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cap="all" spc="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ИБИС</a:t>
            </a:r>
            <a:endParaRPr lang="ru-RU" sz="6600" b="1" cap="all" spc="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A263CB-8028-4BB6-8EB1-22C28A6A36E8}"/>
              </a:ext>
            </a:extLst>
          </p:cNvPr>
          <p:cNvSpPr txBox="1"/>
          <p:nvPr/>
        </p:nvSpPr>
        <p:spPr>
          <a:xfrm>
            <a:off x="4067841" y="620688"/>
            <a:ext cx="3560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spc="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Напульсный Тренажёр</a:t>
            </a:r>
          </a:p>
        </p:txBody>
      </p:sp>
    </p:spTree>
    <p:extLst>
      <p:ext uri="{BB962C8B-B14F-4D97-AF65-F5344CB8AC3E}">
        <p14:creationId xmlns:p14="http://schemas.microsoft.com/office/powerpoint/2010/main" val="1480792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омплекс БОС Комфорт Лого">
            <a:extLst>
              <a:ext uri="{FF2B5EF4-FFF2-40B4-BE49-F238E27FC236}">
                <a16:creationId xmlns:a16="http://schemas.microsoft.com/office/drawing/2014/main" id="{4550B3F5-F6C3-40A3-84D1-ACF3365B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05733"/>
            <a:ext cx="3386658" cy="33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мплекс БОС Комфорт Лого">
            <a:extLst>
              <a:ext uri="{FF2B5EF4-FFF2-40B4-BE49-F238E27FC236}">
                <a16:creationId xmlns:a16="http://schemas.microsoft.com/office/drawing/2014/main" id="{680D2B3C-0AFA-40C1-99B8-6C09083D4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7175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B802B-C821-46EF-BCE0-8403344DAF3A}"/>
              </a:ext>
            </a:extLst>
          </p:cNvPr>
          <p:cNvSpPr txBox="1"/>
          <p:nvPr/>
        </p:nvSpPr>
        <p:spPr>
          <a:xfrm>
            <a:off x="2229966" y="445416"/>
            <a:ext cx="428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cap="all" spc="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Комфорт  лого</a:t>
            </a:r>
            <a:endParaRPr lang="ru-RU" sz="6600" b="1" cap="all" spc="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EBA8C-4C64-4B3A-91CB-90FD0A3BB31B}"/>
              </a:ext>
            </a:extLst>
          </p:cNvPr>
          <p:cNvSpPr txBox="1"/>
          <p:nvPr/>
        </p:nvSpPr>
        <p:spPr>
          <a:xfrm>
            <a:off x="380231" y="1519624"/>
            <a:ext cx="8656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Логотерапевтический</a:t>
            </a:r>
            <a:r>
              <a:rPr lang="ru-RU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 комплекс для коррекции и оптимизации речевого дыхания, формирования слитной, эмоционально-окрашенной, свободной речи, а также для профилактики и коррекции нарушений психоэмоционального состояния, психосоматических расстройств и невротических нарушений, вызванных наличием речевых дефектов.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1D422-F72B-4B25-A8C0-102ECE77E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52651"/>
            <a:ext cx="925488" cy="8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01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 descr="D:\I\presentation\img\icon_zavi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547142"/>
            <a:ext cx="1004887" cy="10096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2" name="Picture 2" descr="D:\I\presentation\img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47142"/>
            <a:ext cx="10048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388" y="2528476"/>
            <a:ext cx="2663825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Calibri-Bold"/>
              </a:rPr>
              <a:t>Коррекция 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Коррекция психоэмоциональных нарушений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Коррекция состояний при психосоматических</a:t>
            </a:r>
          </a:p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заболеваниях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Логопедическая коррекция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86100" y="2482438"/>
            <a:ext cx="2808288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Calibri-Bold"/>
              </a:rPr>
              <a:t>Оздоровление </a:t>
            </a:r>
            <a:br>
              <a:rPr lang="ru-RU" sz="2400" b="1" dirty="0">
                <a:solidFill>
                  <a:srgbClr val="0070C0"/>
                </a:solidFill>
                <a:latin typeface="Calibri-Bold"/>
              </a:rPr>
            </a:br>
            <a:r>
              <a:rPr lang="ru-RU" sz="2400" b="1" dirty="0">
                <a:solidFill>
                  <a:srgbClr val="0070C0"/>
                </a:solidFill>
                <a:latin typeface="Calibri-Bold"/>
              </a:rPr>
              <a:t>и профилактика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Оптимизация функционального состояния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Снижение стрессовой нагрузки и проявлений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дистрессовых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реакций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Обучение эффективным навыкам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саморегуляции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73788" y="2480851"/>
            <a:ext cx="2763837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Calibri-Bold"/>
              </a:rPr>
              <a:t>Развитие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Обеспечение благоприятных условий развития детей и подростков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Обеспечение процесса личностного развития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Расширение возможностей социально-психологической адаптации</a:t>
            </a:r>
          </a:p>
        </p:txBody>
      </p:sp>
      <p:sp>
        <p:nvSpPr>
          <p:cNvPr id="15" name="Заголовок 2"/>
          <p:cNvSpPr>
            <a:spLocks noGrp="1"/>
          </p:cNvSpPr>
          <p:nvPr>
            <p:ph type="title"/>
          </p:nvPr>
        </p:nvSpPr>
        <p:spPr>
          <a:xfrm>
            <a:off x="529981" y="775742"/>
            <a:ext cx="8382000" cy="5524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altLang="ru-RU" b="1" cap="none" dirty="0">
                <a:latin typeface="Calibri" pitchFamily="34" charset="0"/>
                <a:ea typeface="Calibri" pitchFamily="34" charset="0"/>
                <a:cs typeface="Calibri" pitchFamily="34" charset="0"/>
              </a:rPr>
              <a:t>КОМПЛЕКСЫ БОС</a:t>
            </a:r>
            <a:endParaRPr lang="ru-RU" altLang="ru-RU" sz="2800" cap="none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BE8A9-664F-1713-1086-5FE73AE4F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096344" cy="3096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8BAEBD-F937-ACDA-0E0C-3EF047D2861C}"/>
              </a:ext>
            </a:extLst>
          </p:cNvPr>
          <p:cNvSpPr txBox="1"/>
          <p:nvPr/>
        </p:nvSpPr>
        <p:spPr>
          <a:xfrm>
            <a:off x="3779912" y="1228688"/>
            <a:ext cx="50405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Студия «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ВиЭль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» </a:t>
            </a:r>
          </a:p>
          <a:p>
            <a:pPr algn="l" fontAlgn="base"/>
            <a:endParaRPr lang="ru-RU" sz="2000" dirty="0">
              <a:solidFill>
                <a:schemeClr val="accent1">
                  <a:lumMod val="50000"/>
                </a:schemeClr>
              </a:solidFill>
              <a:latin typeface="Roboto"/>
            </a:endParaRPr>
          </a:p>
          <a:p>
            <a:pPr algn="l" fontAlgn="base"/>
            <a:endParaRPr lang="ru-RU" sz="2000" dirty="0">
              <a:solidFill>
                <a:schemeClr val="accent1">
                  <a:lumMod val="50000"/>
                </a:schemeClr>
              </a:solidFill>
              <a:latin typeface="Roboto"/>
            </a:endParaRPr>
          </a:p>
          <a:p>
            <a:pPr algn="l" fontAlgn="base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Разработка и реализация профессионального инструментария для педагогов, психологов, логопедов и дефектологов.</a:t>
            </a:r>
            <a:endParaRPr lang="ru-RU" sz="2000" b="0" i="0" dirty="0">
              <a:solidFill>
                <a:schemeClr val="accent1">
                  <a:lumMod val="50000"/>
                </a:schemeClr>
              </a:solidFill>
              <a:effectLst/>
              <a:latin typeface="Roboto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1CB116-2FB0-6BE5-9BA7-082F04D9B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9240"/>
            <a:ext cx="1568760" cy="15687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123FDC-B857-09D0-8631-B5E91A8F6E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9"/>
          <a:stretch/>
        </p:blipFill>
        <p:spPr>
          <a:xfrm>
            <a:off x="7752928" y="5339544"/>
            <a:ext cx="1391072" cy="15184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003043-2CF2-B127-4984-D257BDAC6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02" y="5344177"/>
            <a:ext cx="1518456" cy="15184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A053630-B54B-E9C1-ABB0-D5D0CB518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339544"/>
            <a:ext cx="1518456" cy="15184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1621FC-9543-4220-2E1E-2BAD4F0E78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60" y="5339545"/>
            <a:ext cx="1518456" cy="15184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F60137-22EC-7FD8-BD7E-C3E4E78A3D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60" y="5229200"/>
            <a:ext cx="16288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4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2D9E0F-7895-4E01-A0BB-3E1EF900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2" r="12588"/>
          <a:stretch/>
        </p:blipFill>
        <p:spPr>
          <a:xfrm>
            <a:off x="-36512" y="0"/>
            <a:ext cx="918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1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C2BFDB-37ED-4010-8BA6-833A6990C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8" r="125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4.jpg">
            <a:extLst>
              <a:ext uri="{FF2B5EF4-FFF2-40B4-BE49-F238E27FC236}">
                <a16:creationId xmlns:a16="http://schemas.microsoft.com/office/drawing/2014/main" id="{A025AFF2-BC9A-4481-9A84-2B20B2386B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9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3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9CD8BE-B5DB-49C8-B214-9EDB51180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1" r="128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CDC223-EE81-19FE-596E-017F15FD1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r="1298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800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4000</TotalTime>
  <Words>1230</Words>
  <Application>Microsoft Office PowerPoint</Application>
  <PresentationFormat>Экран (4:3)</PresentationFormat>
  <Paragraphs>159</Paragraphs>
  <Slides>57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5" baseType="lpstr">
      <vt:lpstr>Arial</vt:lpstr>
      <vt:lpstr>Calibri</vt:lpstr>
      <vt:lpstr>Calibri-Bold</vt:lpstr>
      <vt:lpstr>Roboto</vt:lpstr>
      <vt:lpstr>Tahoma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КОМПЛЕКСЫ БОС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Евгений Завьялов</dc:creator>
  <cp:lastModifiedBy>nuc</cp:lastModifiedBy>
  <cp:revision>262</cp:revision>
  <dcterms:modified xsi:type="dcterms:W3CDTF">2022-09-05T08:08:31Z</dcterms:modified>
</cp:coreProperties>
</file>