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7" r:id="rId3"/>
    <p:sldId id="258" r:id="rId4"/>
    <p:sldId id="264" r:id="rId5"/>
    <p:sldId id="263" r:id="rId6"/>
    <p:sldId id="259" r:id="rId7"/>
    <p:sldId id="260" r:id="rId8"/>
    <p:sldId id="261" r:id="rId9"/>
    <p:sldId id="262" r:id="rId10"/>
    <p:sldId id="265" r:id="rId11"/>
    <p:sldId id="266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0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E49D3309-FB5F-4371-97B7-33D7FFE04B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DCE0EFD-F020-42B5-9D9E-99FC43111E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4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55CE5AD2-92E0-48F9-A44B-34538CEE78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68698AC-1F65-4F86-BB26-1816BF336E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59583-7489-4193-B835-FF69BB42DEC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1B80337-0C76-48E5-BD7E-12F8B2E3B3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9A9B08F-217A-42F8-9139-D3FA8A5D58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F17C6-6A3C-4596-8574-544E8821EF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654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7EF4299-E865-4BC1-ABEE-EBF4BD368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6B0D69E7-E834-480B-89E9-2367A2154E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F53DDCE-143C-4D2F-B3EF-F788B52046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59583-7489-4193-B835-FF69BB42DEC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B565FDF-176C-451B-B18D-80BE5F0536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5B47DD8-CA59-464C-A504-6AD6E3F1D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F17C6-6A3C-4596-8574-544E8821EF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3830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877AC521-08FB-4505-ACF8-E86A1EFE49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365126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373BA98B-3C67-4A6E-A6D2-1ED6FF992D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2" y="365126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1CBDA9C-9268-4BF3-B43E-AB0A7673D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59583-7489-4193-B835-FF69BB42DEC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9C7AB7B-6EC7-499C-9A59-9A4EB67C8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214AFD8-74B7-46E1-A95E-10B16DC3C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F17C6-6A3C-4596-8574-544E8821EF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2319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E49D3309-FB5F-4371-97B7-33D7FFE04B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DCE0EFD-F020-42B5-9D9E-99FC43111E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55CE5AD2-92E0-48F9-A44B-34538CEE78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68698AC-1F65-4F86-BB26-1816BF336E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59583-7489-4193-B835-FF69BB42DEC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1B80337-0C76-48E5-BD7E-12F8B2E3B3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9A9B08F-217A-42F8-9139-D3FA8A5D58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F17C6-6A3C-4596-8574-544E8821EF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1552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6FD5DA9-E882-42FE-A49E-B49CE42D0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FE1B8A1-060C-40A6-9B3E-1E7515BE25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F6DE875-1C69-4768-9F18-6BEB89A98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59583-7489-4193-B835-FF69BB42DEC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3C8FB6D-4771-4733-B8D7-1B403173F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87A3C66-59E5-4E43-816D-F824BFF0A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F17C6-6A3C-4596-8574-544E8821EF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05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E323A6A-E3F2-44D7-B677-B3C74B60C9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FC228BED-674E-4EA4-90DB-BD2DE09450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A766689-F681-4DE9-8CF0-98F6587553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59583-7489-4193-B835-FF69BB42DEC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D7E08E7-A96E-4026-802E-C123B661F7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E38144E-E165-4324-B375-C6E68B971D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F17C6-6A3C-4596-8574-544E8821EF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615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423CF1D-A1DD-4BAE-82ED-99551F4900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F44CE7B-3BEE-4B4D-924A-F7EAF8B150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0A2A49DA-3C7A-479E-8DE5-328575A1E2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0A4BC1A3-9E00-4904-8F1C-022822429B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59583-7489-4193-B835-FF69BB42DEC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09B9FBAE-AF5C-4489-95D4-035ABF84E3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6164045F-11FB-43C8-A0FE-87A59F15F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F17C6-6A3C-4596-8574-544E8821EF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841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B1E4CC8-F93D-4EA4-8069-D7CC1A4C20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FD0AC2A1-4F31-4FC1-BC9C-B4A4BE87E5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369F0B81-BD6D-4772-A25A-744F53DAA4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89B7A9A8-1670-4D22-A3D2-0F87FE2D5B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A3711E92-E5FA-48A2-85E4-F97922F680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3D8F0AA6-E0A4-4CD5-BCAA-31EDE44699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59583-7489-4193-B835-FF69BB42DEC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81253ECC-8E3A-4990-B38D-39EDBAD31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8AD3A1AD-CCC7-41A7-9C26-A0FF84089B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F17C6-6A3C-4596-8574-544E8821EF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454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52B85F5-7D5F-42DF-88B3-1E31C92B13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711EC1E8-AA33-4BC0-B66B-FD94BFF6D9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59583-7489-4193-B835-FF69BB42DEC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CC0070AD-545F-4A52-9FD6-C3A1AE939E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210B37E4-9193-4CE0-BC99-223802C2E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F17C6-6A3C-4596-8574-544E8821EF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872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1E977721-BCED-4272-BFD5-016BE73D54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59583-7489-4193-B835-FF69BB42DEC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C3E075F1-B0A1-4B7F-845A-00970A9DBC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28056F16-E3BA-4799-A5FE-3F03CDBA7E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F17C6-6A3C-4596-8574-544E8821EF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5529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E33AD51-C120-4980-9808-8F1EA74087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613EF98-649B-4ED0-AAAB-D9DAA8B86E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2CB6544F-8444-4E6D-B8A7-24E03BD2EA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7F16CEEB-AAE1-4843-865A-373CF483B4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59583-7489-4193-B835-FF69BB42DEC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7B891E46-AA87-4656-81EA-FEBCC6AFC0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1CECBFB6-BA63-4F1A-A8B6-B319CF369F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F17C6-6A3C-4596-8574-544E8821EF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091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6FD5DA9-E882-42FE-A49E-B49CE42D0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FE1B8A1-060C-40A6-9B3E-1E7515BE25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F6DE875-1C69-4768-9F18-6BEB89A98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59583-7489-4193-B835-FF69BB42DEC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3C8FB6D-4771-4733-B8D7-1B403173F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87A3C66-59E5-4E43-816D-F824BFF0A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F17C6-6A3C-4596-8574-544E8821EF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267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724FEC6-C90B-41C4-8561-F6F2BF22E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8FADBB8-9AF7-4D48-8BE4-C8F7ECB15A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851EFD8B-6258-4C6B-8992-F77C365B0B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3BFCE8A7-E214-4FBF-8112-5DB8851AA8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59583-7489-4193-B835-FF69BB42DEC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261880DC-8EF9-4C2C-A23C-6A2AD06035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9C04F86-E220-48D6-83B8-5CA59D38E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F17C6-6A3C-4596-8574-544E8821EF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0564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7EF4299-E865-4BC1-ABEE-EBF4BD368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6B0D69E7-E834-480B-89E9-2367A2154E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F53DDCE-143C-4D2F-B3EF-F788B52046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59583-7489-4193-B835-FF69BB42DEC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B565FDF-176C-451B-B18D-80BE5F0536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5B47DD8-CA59-464C-A504-6AD6E3F1D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F17C6-6A3C-4596-8574-544E8821EF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810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877AC521-08FB-4505-ACF8-E86A1EFE49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373BA98B-3C67-4A6E-A6D2-1ED6FF992D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1CBDA9C-9268-4BF3-B43E-AB0A7673D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59583-7489-4193-B835-FF69BB42DEC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9C7AB7B-6EC7-499C-9A59-9A4EB67C8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214AFD8-74B7-46E1-A95E-10B16DC3C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F17C6-6A3C-4596-8574-544E8821EF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438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E323A6A-E3F2-44D7-B677-B3C74B60C9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9" y="1709744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FC228BED-674E-4EA4-90DB-BD2DE09450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9" y="4589469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A766689-F681-4DE9-8CF0-98F6587553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59583-7489-4193-B835-FF69BB42DEC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D7E08E7-A96E-4026-802E-C123B661F7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E38144E-E165-4324-B375-C6E68B971D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F17C6-6A3C-4596-8574-544E8821EF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9046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423CF1D-A1DD-4BAE-82ED-99551F4900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F44CE7B-3BEE-4B4D-924A-F7EAF8B150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1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0A2A49DA-3C7A-479E-8DE5-328575A1E2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1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0A4BC1A3-9E00-4904-8F1C-022822429B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59583-7489-4193-B835-FF69BB42DEC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09B9FBAE-AF5C-4489-95D4-035ABF84E3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6164045F-11FB-43C8-A0FE-87A59F15F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F17C6-6A3C-4596-8574-544E8821EF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3267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B1E4CC8-F93D-4EA4-8069-D7CC1A4C20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365129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FD0AC2A1-4F31-4FC1-BC9C-B4A4BE87E5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4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369F0B81-BD6D-4772-A25A-744F53DAA4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89B7A9A8-1670-4D22-A3D2-0F87FE2D5B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2" y="1681164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A3711E92-E5FA-48A2-85E4-F97922F680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3D8F0AA6-E0A4-4CD5-BCAA-31EDE44699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59583-7489-4193-B835-FF69BB42DEC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81253ECC-8E3A-4990-B38D-39EDBAD31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8AD3A1AD-CCC7-41A7-9C26-A0FF84089B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F17C6-6A3C-4596-8574-544E8821EF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698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52B85F5-7D5F-42DF-88B3-1E31C92B13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711EC1E8-AA33-4BC0-B66B-FD94BFF6D9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59583-7489-4193-B835-FF69BB42DEC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CC0070AD-545F-4A52-9FD6-C3A1AE939E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210B37E4-9193-4CE0-BC99-223802C2E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F17C6-6A3C-4596-8574-544E8821EF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534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1E977721-BCED-4272-BFD5-016BE73D54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59583-7489-4193-B835-FF69BB42DEC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C3E075F1-B0A1-4B7F-845A-00970A9DBC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28056F16-E3BA-4799-A5FE-3F03CDBA7E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F17C6-6A3C-4596-8574-544E8821EF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1376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E33AD51-C120-4980-9808-8F1EA74087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3" y="457200"/>
            <a:ext cx="294917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613EF98-649B-4ED0-AAAB-D9DAA8B86E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3" y="987431"/>
            <a:ext cx="462915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2CB6544F-8444-4E6D-B8A7-24E03BD2EA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3" y="2057400"/>
            <a:ext cx="294917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7F16CEEB-AAE1-4843-865A-373CF483B4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59583-7489-4193-B835-FF69BB42DEC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7B891E46-AA87-4656-81EA-FEBCC6AFC0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1CECBFB6-BA63-4F1A-A8B6-B319CF369F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F17C6-6A3C-4596-8574-544E8821EF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6344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724FEC6-C90B-41C4-8561-F6F2BF22E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3" y="457200"/>
            <a:ext cx="294917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8FADBB8-9AF7-4D48-8BE4-C8F7ECB15A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3" y="987431"/>
            <a:ext cx="462915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851EFD8B-6258-4C6B-8992-F77C365B0B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3" y="2057400"/>
            <a:ext cx="294917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3BFCE8A7-E214-4FBF-8112-5DB8851AA8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59583-7489-4193-B835-FF69BB42DEC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261880DC-8EF9-4C2C-A23C-6A2AD06035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9C04F86-E220-48D6-83B8-5CA59D38E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F17C6-6A3C-4596-8574-544E8821EF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527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B85C92AA-8093-4039-8EAA-7173550C7753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93D3D00-E3E3-4B1F-993B-DB3368F130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1B851B4-86CD-44E4-82BF-2291418ADC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1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EDF3415-4600-4C26-B663-FA116AD31E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1" y="635635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A59583-7489-4193-B835-FF69BB42DEC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A753825-75E0-4A00-9DA9-0E859030C1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1" y="6356356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DC601F6-BFF4-476A-9105-B4BBF603B6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1" y="635635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9F17C6-6A3C-4596-8574-544E8821EF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713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B85C92AA-8093-4039-8EAA-7173550C7753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93D3D00-E3E3-4B1F-993B-DB3368F130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1B851B4-86CD-44E4-82BF-2291418ADC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EDF3415-4600-4C26-B663-FA116AD31E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A59583-7489-4193-B835-FF69BB42DEC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A753825-75E0-4A00-9DA9-0E859030C1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DC601F6-BFF4-476A-9105-B4BBF603B6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9F17C6-6A3C-4596-8574-544E8821EF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6555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210117" y="5293437"/>
            <a:ext cx="3672408" cy="1323439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Презентацию выполнила:</a:t>
            </a:r>
          </a:p>
          <a:p>
            <a:pPr algn="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команда Егоровской основной общеобразовательной школы «Дети Пармы»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346" y="1340768"/>
            <a:ext cx="538948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i="1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«Жизнь </a:t>
            </a:r>
            <a:r>
              <a:rPr lang="ru-RU" sz="4800" b="1" i="1" dirty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4800" b="1" i="1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науки. </a:t>
            </a:r>
            <a:endParaRPr lang="ru-RU" sz="4800" b="1" i="1" dirty="0">
              <a:ln w="10541" cmpd="sng">
                <a:solidFill>
                  <a:sysClr val="windowText" lastClr="000000"/>
                </a:solidFill>
                <a:prstDash val="solid"/>
              </a:ln>
              <a:solidFill>
                <a:schemeClr val="accent3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47664" y="2171764"/>
            <a:ext cx="586628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800" b="1" i="1" dirty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Наука для </a:t>
            </a:r>
            <a:r>
              <a:rPr lang="ru-RU" sz="4800" b="1" i="1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жизни…»</a:t>
            </a:r>
            <a:endParaRPr lang="ru-RU" sz="4800" b="1" i="1" dirty="0">
              <a:ln w="10541" cmpd="sng">
                <a:solidFill>
                  <a:sysClr val="windowText" lastClr="000000"/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tristan-lohengrin-could-we-dream-again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772.396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491880" y="601750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980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1000">
        <p14:reveal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3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784976" cy="644564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8102" y="332656"/>
            <a:ext cx="806785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err="1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Радостева</a:t>
            </a:r>
            <a:r>
              <a:rPr lang="ru-RU" sz="3200" b="1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(Пугачёва) Галина Михайловна</a:t>
            </a:r>
          </a:p>
        </p:txBody>
      </p:sp>
      <p:pic>
        <p:nvPicPr>
          <p:cNvPr id="7" name="Picture 2" descr="C:\Users\matrix\Desktop\0YdSGgXLdf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6" y="2204864"/>
            <a:ext cx="2508805" cy="326007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15816" y="1295743"/>
            <a:ext cx="5976664" cy="5493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850" algn="just">
              <a:lnSpc>
                <a:spcPct val="15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Выпускница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Ошибской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средней школы (1983).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Продолжила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учебу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Плодоовощном институте им. И. В. Мичурина в г. Мичуринске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обучалась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аспирантуре Всесоюзного научно-исследовательского института садоводства им. И. В. Мичурина. В течение 5 лет проработала агрономом отдела декоративного садоводства, затем научным сотрудником этого же отдела. </a:t>
            </a:r>
          </a:p>
          <a:p>
            <a:pPr indent="450850" algn="just"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М.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Радостева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занимается селекцией трубчатых гибридов лилий, получением полиплоидных форм, размножением отдельных гибридов методом культуры тканей и разработкой технологии выращивания лилий из семян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850" algn="just"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 11 научных работ. </a:t>
            </a:r>
          </a:p>
        </p:txBody>
      </p:sp>
    </p:spTree>
    <p:extLst>
      <p:ext uri="{BB962C8B-B14F-4D97-AF65-F5344CB8AC3E}">
        <p14:creationId xmlns:p14="http://schemas.microsoft.com/office/powerpoint/2010/main" val="3041826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15000">
        <p14:reveal/>
      </p:transition>
    </mc:Choice>
    <mc:Fallback xmlns="">
      <p:transition spd="slow" advClick="0" advTm="1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784976" cy="644564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929257" y="332656"/>
            <a:ext cx="528555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Котова Светлана Павловна</a:t>
            </a:r>
          </a:p>
        </p:txBody>
      </p:sp>
      <p:pic>
        <p:nvPicPr>
          <p:cNvPr id="6" name="Picture 6" descr="https://sun9-66.userapi.com/impg/RmZAp1zqRJcVy4kfxBFcEt_LcVQL6QDzatqIpg/6KmvE0IXDbA.jpg?size=160x160&amp;quality=96&amp;sign=21efff1357201a54c575043964f47ac6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512" y="1553604"/>
            <a:ext cx="2808310" cy="280831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122647" y="1011501"/>
            <a:ext cx="5841841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Выпускница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Ошибской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средней школы. Продолжила учёбу в Пермском государственном институте на физическом факультете. В 1973 году переводят учиться в МИФИ, далее учится в аспирантуре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Ей присвоена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учёная степень «кандидат физико-математических наук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 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начале 80-х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годов, как молодого учёного, отправляют в филиал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научно-исследовательского института Академии наук СССР имени П.Н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Лебедева в Самару. </a:t>
            </a:r>
          </a:p>
          <a:p>
            <a:pPr algn="just">
              <a:lnSpc>
                <a:spcPct val="15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Сейчас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она является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старшим научным сотрудником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9511" y="4691665"/>
            <a:ext cx="8784975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институте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заведующей лабораторией моделирования и автоматизации лазерных систем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 работе была в Англии, Голландии, Германии, Китае, Японии, Корее. Ей принадлежат более сотни авторских трудов по применению лазера в различных областях. Кроме основной работы занимается преподаванием 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вузе.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721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15000">
        <p14:reveal/>
      </p:transition>
    </mc:Choice>
    <mc:Fallback xmlns="">
      <p:transition spd="slow" advClick="0" advTm="1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7504" y="624296"/>
            <a:ext cx="8784976" cy="61170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971600" y="78716"/>
            <a:ext cx="7056784" cy="34073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endParaRPr lang="ru-RU" sz="1200" dirty="0">
              <a:ea typeface="Calibri"/>
              <a:cs typeface="Times New Roman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28474" y="78716"/>
            <a:ext cx="6087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«Любознательность создает учёных и поэтов» (</a:t>
            </a:r>
            <a:r>
              <a:rPr lang="ru-RU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А.Франс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C:\Users\matrix\Desktop\фото и видео\исследование\IMG_230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09" t="20195" r="27976" b="21797"/>
          <a:stretch/>
        </p:blipFill>
        <p:spPr bwMode="auto">
          <a:xfrm>
            <a:off x="226799" y="764704"/>
            <a:ext cx="2788306" cy="2021188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sun9-51.userapi.com/impg/qhd5I3MBBJ-gs0Qc5NSPcbB2Aj9U8q1x9ML0bg/nIOCCqufaxE.jpg?size=1039x1080&amp;quality=96&amp;sign=700d4eac2117cbeef2bfdcee4f1bf235&amp;type=album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3"/>
          <a:stretch/>
        </p:blipFill>
        <p:spPr bwMode="auto">
          <a:xfrm>
            <a:off x="3181898" y="3068959"/>
            <a:ext cx="2640240" cy="313002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un9-77.userapi.com/impg/IZV8DKjS2gH4geEoUwCkyTRMAxNV0Kaz3kmwFA/sGziSV86Oew.jpg?size=449x600&amp;quality=96&amp;sign=aecd9d98dcc6c07296f57d7563d4d122&amp;type=album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42"/>
          <a:stretch/>
        </p:blipFill>
        <p:spPr bwMode="auto">
          <a:xfrm>
            <a:off x="226799" y="3068960"/>
            <a:ext cx="2788306" cy="3130023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matrix\Desktop\наталья петровна\кауцо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77" t="8107" r="18042" b="14552"/>
          <a:stretch/>
        </p:blipFill>
        <p:spPr bwMode="auto">
          <a:xfrm>
            <a:off x="3177847" y="755932"/>
            <a:ext cx="2644290" cy="2021188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https://sun9-80.userapi.com/impg/3YtjyD0IQQnQ2GQSLMc8WV93gF_zl4WbaRH_ow/c4fnJLqX7oU.jpg?size=600x449&amp;quality=96&amp;sign=01d50fde54fe7684302dc8dd0a64ee17&amp;type=album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4" t="12140"/>
          <a:stretch/>
        </p:blipFill>
        <p:spPr bwMode="auto">
          <a:xfrm>
            <a:off x="5955412" y="755933"/>
            <a:ext cx="2780672" cy="2021187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https://sun9-38.userapi.com/impg/ztuApsIgus-IqkVz2CWpibknQKs5YSVVIjAe5g/LNBMLzbaK6k.jpg?size=449x600&amp;quality=96&amp;sign=bf63f3c083722f116c5270a3f27cd42b&amp;type=album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31" t="15248" r="9490" b="29983"/>
          <a:stretch/>
        </p:blipFill>
        <p:spPr bwMode="auto">
          <a:xfrm>
            <a:off x="5955413" y="3068960"/>
            <a:ext cx="2780672" cy="313002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matrix\Desktop\фото и видео\исследование\IMG_230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09" t="20195" r="27976" b="21797"/>
          <a:stretch/>
        </p:blipFill>
        <p:spPr bwMode="auto">
          <a:xfrm>
            <a:off x="379199" y="917104"/>
            <a:ext cx="2788306" cy="2021188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9" descr="https://sun9-80.userapi.com/impg/3YtjyD0IQQnQ2GQSLMc8WV93gF_zl4WbaRH_ow/c4fnJLqX7oU.jpg?size=600x449&amp;quality=96&amp;sign=01d50fde54fe7684302dc8dd0a64ee17&amp;type=album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4" t="12140"/>
          <a:stretch/>
        </p:blipFill>
        <p:spPr bwMode="auto">
          <a:xfrm>
            <a:off x="6107812" y="908333"/>
            <a:ext cx="2780672" cy="2021187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5967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70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058426"/>
            <a:ext cx="7992888" cy="525089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Мы, обучающиеся Егоровской основной общеобразовательной школы 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под 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руководством наших 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педагогов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принимаем активное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 участие 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в проектной, творческой и научно-исследовательской 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деятельности. Такая 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работа 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позволяет своевременно раскрыть и развить  наши способности, способствует 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успешной социализации и самореализации в современном обществе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.</a:t>
            </a:r>
          </a:p>
          <a:p>
            <a:pPr algn="ctr">
              <a:lnSpc>
                <a:spcPct val="150000"/>
              </a:lnSpc>
            </a:pPr>
            <a:endParaRPr lang="ru-RU" dirty="0">
              <a:solidFill>
                <a:srgbClr val="000000"/>
              </a:solidFill>
              <a:latin typeface="Times New Roman"/>
              <a:cs typeface="Times New Roman" panose="02020603050405020304" pitchFamily="18" charset="0"/>
            </a:endParaRPr>
          </a:p>
          <a:p>
            <a:pPr algn="ctr"/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Родины нашей в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нелёгкое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</a:t>
            </a:r>
          </a:p>
          <a:p>
            <a:pPr algn="ctr"/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Должны мы продолжить ответственный путь.</a:t>
            </a:r>
          </a:p>
          <a:p>
            <a:pPr algn="ctr"/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Наука – это </a:t>
            </a:r>
            <a:r>
              <a:rPr lang="ru-RU" i="1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тяжкое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бремя,</a:t>
            </a:r>
          </a:p>
          <a:p>
            <a:pPr algn="ctr"/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Наука – соль жизни, знания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суть.</a:t>
            </a:r>
          </a:p>
          <a:p>
            <a:pPr algn="ctr"/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 еще впереди откровений,</a:t>
            </a:r>
          </a:p>
          <a:p>
            <a:pPr algn="ctr"/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Волнений, исканий, открытий – не счесть!</a:t>
            </a:r>
          </a:p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Науке себя посвятить без сомнений</a:t>
            </a:r>
          </a:p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вклад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принести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для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каждого честь…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endParaRPr lang="ru-RU" dirty="0" smtClean="0">
              <a:solidFill>
                <a:srgbClr val="000000"/>
              </a:solidFill>
              <a:latin typeface="Times New Roman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Фигура, имеющая форму буквы L 9"/>
          <p:cNvSpPr/>
          <p:nvPr/>
        </p:nvSpPr>
        <p:spPr>
          <a:xfrm rot="10800000">
            <a:off x="7884368" y="872716"/>
            <a:ext cx="792088" cy="792088"/>
          </a:xfrm>
          <a:prstGeom prst="corner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rot="5400000">
            <a:off x="320939" y="933443"/>
            <a:ext cx="792088" cy="792088"/>
          </a:xfrm>
          <a:prstGeom prst="corner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0853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18000">
        <p14:reveal/>
      </p:transition>
    </mc:Choice>
    <mc:Fallback xmlns="">
      <p:transition spd="slow" advClick="0" advTm="1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51520" y="116632"/>
            <a:ext cx="8640960" cy="309634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ru-RU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«Вызов эпидемии, с которым столкнулась цивилизация, очень </a:t>
            </a:r>
            <a:r>
              <a:rPr lang="ru-RU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чётко</a:t>
            </a:r>
            <a:r>
              <a:rPr lang="ru-RU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убедительно показал колоссальную значимость тех сфер, которые определяют безопасность, качество жизни человека», - сказал Путин, отметив, что речь </a:t>
            </a:r>
            <a:r>
              <a:rPr lang="ru-RU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идёт </a:t>
            </a:r>
            <a:r>
              <a:rPr lang="ru-RU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здравоохранении, образовании, экологии, а также о науке и технологиях. Он обратил внимание на </a:t>
            </a:r>
            <a:r>
              <a:rPr lang="ru-RU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«ценность труда людей, которые посвящают себя этой работе, выполняют свой профессиональный долг, идут непроторенной дорогой»</a:t>
            </a:r>
            <a:r>
              <a:rPr lang="ru-RU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добывают новые знания и передают их молодым </a:t>
            </a:r>
            <a:r>
              <a:rPr lang="ru-RU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поколениям…» </a:t>
            </a:r>
            <a:endParaRPr lang="ru-RU" i="1" dirty="0"/>
          </a:p>
        </p:txBody>
      </p:sp>
      <p:sp>
        <p:nvSpPr>
          <p:cNvPr id="15" name="Стрелка вниз 14"/>
          <p:cNvSpPr/>
          <p:nvPr/>
        </p:nvSpPr>
        <p:spPr>
          <a:xfrm>
            <a:off x="4283968" y="3501008"/>
            <a:ext cx="576064" cy="886631"/>
          </a:xfrm>
          <a:prstGeom prst="downArrow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691680" y="4581128"/>
            <a:ext cx="5760640" cy="194421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Такой вклад в развитие страны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конечно же,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заслуживает особого общественного и государственного признания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- сказал президент.</a:t>
            </a:r>
          </a:p>
        </p:txBody>
      </p:sp>
    </p:spTree>
    <p:extLst>
      <p:ext uri="{BB962C8B-B14F-4D97-AF65-F5344CB8AC3E}">
        <p14:creationId xmlns:p14="http://schemas.microsoft.com/office/powerpoint/2010/main" val="610148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15000">
        <p14:reveal/>
      </p:transition>
    </mc:Choice>
    <mc:Fallback xmlns="">
      <p:transition spd="slow" advClick="0" advTm="1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letokurgan.ru/img/gallery_blog/14068/2629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301010"/>
            <a:ext cx="6264696" cy="4347806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Фигура, имеющая форму буквы L 2"/>
          <p:cNvSpPr/>
          <p:nvPr/>
        </p:nvSpPr>
        <p:spPr>
          <a:xfrm>
            <a:off x="1115616" y="5013176"/>
            <a:ext cx="792088" cy="792088"/>
          </a:xfrm>
          <a:prstGeom prst="corner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Фигура, имеющая форму буквы L 9"/>
          <p:cNvSpPr/>
          <p:nvPr/>
        </p:nvSpPr>
        <p:spPr>
          <a:xfrm rot="10800000">
            <a:off x="7020272" y="1124744"/>
            <a:ext cx="792088" cy="792088"/>
          </a:xfrm>
          <a:prstGeom prst="corner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2279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1000">
        <p14:reveal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9512" y="2132856"/>
            <a:ext cx="8784976" cy="374441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https://sun9-55.userapi.com/impg/JN0uLIANUgcoSvhLTM2X66r9sBHunquhn4PaaA/fChlL7aLwrw.jpg?size=556x669&amp;quality=96&amp;sign=61bd91ab378dda3285207c3e4698fa36&amp;type=album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4370" y="2420888"/>
            <a:ext cx="2088231" cy="2600578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</p:pic>
      <p:pic>
        <p:nvPicPr>
          <p:cNvPr id="7" name="Рисунок 6" descr="https://sun9-35.userapi.com/impg/B07RtjzQEsM0TzSQ8z3uWiw39PDDrLllJrCQwA/VsPXgzXa_M4.jpg?size=279x356&amp;quality=96&amp;sign=f681d077c945b95eb810bd72a5bfb807&amp;type=album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004" y="2420889"/>
            <a:ext cx="2088232" cy="2600577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</p:pic>
      <p:pic>
        <p:nvPicPr>
          <p:cNvPr id="1026" name="Picture 2" descr="http://belolib.permculture.ru/Data/Sites/41/%D0%BB%D0%B8%D1%82%D0%B5%D1%80%D0%B0%D1%82%D1%83%D1%80%D0%BD%D0%B0%D1%8F-%D0%BA%D0%B0%D1%80%D1%82%D0%B0/lobanova_2009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02"/>
          <a:stretch/>
        </p:blipFill>
        <p:spPr bwMode="auto">
          <a:xfrm>
            <a:off x="6780193" y="2412601"/>
            <a:ext cx="2040279" cy="2608865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pmem.ru/assets/images/Posledniy_adres/imena/likhachev/mikhail_pavlovich_likhachev._foto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227" y="2420888"/>
            <a:ext cx="1954868" cy="2592290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971600" y="992465"/>
            <a:ext cx="7056784" cy="13388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ru-RU" b="1" dirty="0" smtClean="0">
                <a:latin typeface="Times New Roman"/>
                <a:ea typeface="Calibri"/>
                <a:cs typeface="Times New Roman"/>
              </a:rPr>
              <a:t>2021 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год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богат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юбилейными датами  </a:t>
            </a:r>
            <a:r>
              <a:rPr lang="ru-RU" b="1" dirty="0" smtClean="0">
                <a:latin typeface="Times New Roman"/>
                <a:ea typeface="Calibri"/>
                <a:cs typeface="Times New Roman"/>
              </a:rPr>
              <a:t>учёных, 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которые внесли большой вклад в развитие коми-пермяцкого  </a:t>
            </a:r>
            <a:r>
              <a:rPr lang="ru-RU" b="1" dirty="0" smtClean="0">
                <a:latin typeface="Times New Roman"/>
                <a:ea typeface="Calibri"/>
                <a:cs typeface="Times New Roman"/>
              </a:rPr>
              <a:t>языка и литературы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.</a:t>
            </a:r>
            <a:endParaRPr lang="ru-RU" sz="1200" dirty="0">
              <a:ea typeface="Calibri"/>
              <a:cs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1680" y="5186747"/>
            <a:ext cx="1515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Лихачёв М.П.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94389" y="5186747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Кривощёкова-</a:t>
            </a:r>
            <a:r>
              <a:rPr lang="ru-RU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Гантман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08299" y="5186747"/>
            <a:ext cx="16876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Баталова Р.М.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985044" y="5186747"/>
            <a:ext cx="16305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Лобанова А.С.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8146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3000">
        <p14:reveal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784976" cy="644564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8" name="Picture 4" descr="http://pmem.ru/assets/images/Posledniy_adres/imena/likhachev/mikhail_pavlovich_likhachev._foto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258" y="1844824"/>
            <a:ext cx="3149614" cy="4248472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17010" y="332656"/>
            <a:ext cx="5309980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Михаил Павлович Лихачёв</a:t>
            </a:r>
          </a:p>
          <a:p>
            <a:pPr algn="ctr"/>
            <a:r>
              <a:rPr lang="ru-RU" sz="3200" b="1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(1901 – 1937)</a:t>
            </a:r>
            <a:endParaRPr lang="ru-RU" sz="3200" b="1" cap="none" spc="0" dirty="0">
              <a:ln w="10541" cmpd="sng">
                <a:solidFill>
                  <a:sysClr val="windowText" lastClr="000000"/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419872" y="1632092"/>
            <a:ext cx="5544616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Tx/>
              <a:buChar char="-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основоположник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коми-пермяцкой литературы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многое сделавший для создания коми-пермяцкой письменности – подготовил буквари и учебники для детей и взрослых.</a:t>
            </a:r>
          </a:p>
          <a:p>
            <a:pPr algn="just">
              <a:lnSpc>
                <a:spcPct val="150000"/>
              </a:lnSpc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850" algn="just"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1933 года работал в научно-исследовательском бюро Коми-Пермяцкого окрисполкома, занимался вопросами национального языка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450850" algn="just"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1934 году был делегатом на Первом съезде писателей СССР, став одним из первых членов Союза писателей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СССР.</a:t>
            </a:r>
          </a:p>
        </p:txBody>
      </p:sp>
    </p:spTree>
    <p:extLst>
      <p:ext uri="{BB962C8B-B14F-4D97-AF65-F5344CB8AC3E}">
        <p14:creationId xmlns:p14="http://schemas.microsoft.com/office/powerpoint/2010/main" val="1452754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10000">
        <p14:reveal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784976" cy="644564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83302" y="332656"/>
            <a:ext cx="8577413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Антонина Семеновна Кривощёкова-</a:t>
            </a:r>
            <a:r>
              <a:rPr lang="ru-RU" sz="3200" b="1" dirty="0" err="1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Гантман</a:t>
            </a:r>
            <a:endParaRPr lang="ru-RU" sz="3200" b="1" dirty="0" smtClean="0">
              <a:ln w="10541" cmpd="sng">
                <a:solidFill>
                  <a:sysClr val="windowText" lastClr="000000"/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cap="none" spc="0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(1921-1995)</a:t>
            </a:r>
            <a:endParaRPr lang="ru-RU" sz="3200" b="1" cap="none" spc="0" dirty="0">
              <a:ln w="10541" cmpd="sng">
                <a:solidFill>
                  <a:sysClr val="windowText" lastClr="000000"/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https://sun9-55.userapi.com/impg/JN0uLIANUgcoSvhLTM2X66r9sBHunquhn4PaaA/fChlL7aLwrw.jpg?size=556x669&amp;quality=96&amp;sign=61bd91ab378dda3285207c3e4698fa36&amp;type=album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1" r="4021"/>
          <a:stretch/>
        </p:blipFill>
        <p:spPr bwMode="auto">
          <a:xfrm>
            <a:off x="283302" y="1556678"/>
            <a:ext cx="2776530" cy="3888545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3059832" y="1377291"/>
            <a:ext cx="5889397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Tx/>
              <a:buChar char="-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лингвист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филолог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коми-пермяцкого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языка.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профессиональный языковед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среди женщин-коми-пермяков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850" algn="just"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Внесла неоценимый вклад в исследование коми-пермяцкого языка, в подготовку и издание учебно-методических пособий и лексикографических работ по коми-пермяцкому языку, обобщила свои научные изыскания в монографических работах, является автором нескольких десятков научных статей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разным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0023" y="5427109"/>
            <a:ext cx="8789206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аспектам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коми-пермяцкого языка, особое место среди них занимают работы по топонимике родного края, более 30 лет передавала свой опыт будущим учителям коми-пермяцкого языка.</a:t>
            </a:r>
          </a:p>
        </p:txBody>
      </p:sp>
    </p:spTree>
    <p:extLst>
      <p:ext uri="{BB962C8B-B14F-4D97-AF65-F5344CB8AC3E}">
        <p14:creationId xmlns:p14="http://schemas.microsoft.com/office/powerpoint/2010/main" val="3093342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10000">
        <p14:reveal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784976" cy="644564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89233" y="332656"/>
            <a:ext cx="5565563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Раиса Михайловна Баталова</a:t>
            </a:r>
          </a:p>
          <a:p>
            <a:pPr algn="ctr"/>
            <a:r>
              <a:rPr lang="ru-RU" sz="3200" b="1" cap="none" spc="0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(1931-2016)</a:t>
            </a:r>
            <a:endParaRPr lang="ru-RU" sz="3200" b="1" cap="none" spc="0" dirty="0">
              <a:ln w="10541" cmpd="sng">
                <a:solidFill>
                  <a:sysClr val="windowText" lastClr="000000"/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 descr="https://sun9-35.userapi.com/impg/B07RtjzQEsM0TzSQ8z3uWiw39PDDrLllJrCQwA/VsPXgzXa_M4.jpg?size=279x356&amp;quality=96&amp;sign=f681d077c945b95eb810bd72a5bfb807&amp;type=album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68" y="2164432"/>
            <a:ext cx="2776530" cy="3591547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3131840" y="1836548"/>
            <a:ext cx="583264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Tx/>
              <a:buChar char="-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доктор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филологических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крупнейший специалист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области коми-пермяцкой диалектологии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 algn="just">
              <a:lnSpc>
                <a:spcPct val="150000"/>
              </a:lnSpc>
              <a:buFontTx/>
              <a:buChar char="-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850" algn="just">
              <a:lnSpc>
                <a:spcPct val="150000"/>
              </a:lnSpc>
            </a:pPr>
            <a:r>
              <a:rPr lang="ru-RU" dirty="0" smtClean="0">
                <a:latin typeface="Times New Roman"/>
                <a:ea typeface="Times New Roman"/>
              </a:rPr>
              <a:t>Вся </a:t>
            </a:r>
            <a:r>
              <a:rPr lang="ru-RU" dirty="0">
                <a:latin typeface="Times New Roman"/>
                <a:ea typeface="Times New Roman"/>
              </a:rPr>
              <a:t>трудовая деятельность учёного связана с Институтом языкознания </a:t>
            </a:r>
            <a:r>
              <a:rPr lang="ru-RU" dirty="0" smtClean="0">
                <a:latin typeface="Times New Roman"/>
                <a:ea typeface="Times New Roman"/>
              </a:rPr>
              <a:t>РАН.</a:t>
            </a:r>
          </a:p>
          <a:p>
            <a:pPr indent="450850" algn="just">
              <a:lnSpc>
                <a:spcPct val="150000"/>
              </a:lnSpc>
            </a:pPr>
            <a:r>
              <a:rPr lang="ru-RU" dirty="0" smtClean="0">
                <a:latin typeface="Times New Roman"/>
                <a:ea typeface="Times New Roman"/>
              </a:rPr>
              <a:t>Внесла </a:t>
            </a:r>
            <a:r>
              <a:rPr lang="ru-RU" dirty="0">
                <a:latin typeface="Times New Roman"/>
                <a:ea typeface="Times New Roman"/>
              </a:rPr>
              <a:t>большой вклад в исследование и описание коми-пермяцких диалектов, по сбору полевого материала живой коми-пермяцкой речи, подготовке научных кадров по коми-пермяцкой филологии, изданию лексикографических работ.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0244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10000">
        <p14:reveal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784976" cy="644564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83513" y="332656"/>
            <a:ext cx="6177012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Алевтина Степановна Лобанова</a:t>
            </a:r>
          </a:p>
          <a:p>
            <a:pPr algn="ctr"/>
            <a:endParaRPr lang="ru-RU" sz="3200" b="1" cap="none" spc="0" dirty="0">
              <a:ln w="10541" cmpd="sng">
                <a:solidFill>
                  <a:sysClr val="windowText" lastClr="000000"/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://belolib.permculture.ru/Data/Sites/41/%D0%BB%D0%B8%D1%82%D0%B5%D1%80%D0%B0%D1%82%D1%83%D1%80%D0%BD%D0%B0%D1%8F-%D0%BA%D0%B0%D1%80%D1%82%D0%B0/lobanova_200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02"/>
          <a:stretch/>
        </p:blipFill>
        <p:spPr bwMode="auto">
          <a:xfrm>
            <a:off x="296108" y="1844824"/>
            <a:ext cx="3005892" cy="3843575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419872" y="1435203"/>
            <a:ext cx="554461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Tx/>
              <a:buChar char="-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директор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Института исследований языка, истории и традиционной культуры коми-пермяцкого народа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кандидат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филологических наук, доцент ПГГПУ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 algn="just">
              <a:lnSpc>
                <a:spcPct val="150000"/>
              </a:lnSpc>
              <a:buFontTx/>
              <a:buChar char="-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850" algn="just">
              <a:lnSpc>
                <a:spcPct val="15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1994 года читает профилирующие дисциплины на национальном отделении: «Современный коми-пермяцкий язык», «История изучения родного языка», «Коми-пермяцкая диалектология», «Введение в финно-угроведение» и др. С 2000 года руководит коми-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пермяцко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-русским отделением, являясь заместителем декана филологического факультета.</a:t>
            </a:r>
          </a:p>
        </p:txBody>
      </p:sp>
    </p:spTree>
    <p:extLst>
      <p:ext uri="{BB962C8B-B14F-4D97-AF65-F5344CB8AC3E}">
        <p14:creationId xmlns:p14="http://schemas.microsoft.com/office/powerpoint/2010/main" val="278948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10000">
        <p14:reveal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992465"/>
            <a:ext cx="7056784" cy="13388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«Все мы любим родину. Каждому она близка своей незабываемой красотой.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Эта красота </a:t>
            </a:r>
            <a:r>
              <a:rPr lang="ru-RU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колыбельной песне матери, в свежести утреннего ветерка, …,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моих земляках</a:t>
            </a:r>
            <a:r>
              <a:rPr lang="ru-RU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»</a:t>
            </a:r>
            <a:endParaRPr lang="ru-RU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2564902"/>
            <a:ext cx="8784976" cy="40324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 descr="C:\Users\matrix\Desktop\0YdSGgXLdf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725113"/>
            <a:ext cx="2508805" cy="326007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s://sun9-66.userapi.com/impg/RmZAp1zqRJcVy4kfxBFcEt_LcVQL6QDzatqIpg/6KmvE0IXDbA.jpg?size=160x160&amp;quality=96&amp;sign=21efff1357201a54c575043964f47ac6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1" y="2731693"/>
            <a:ext cx="3253491" cy="325349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475656" y="6093296"/>
            <a:ext cx="17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Радостева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08815" y="6093296"/>
            <a:ext cx="14358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Котова С.П.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0276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568</TotalTime>
  <Words>766</Words>
  <Application>Microsoft Office PowerPoint</Application>
  <PresentationFormat>Экран (4:3)</PresentationFormat>
  <Paragraphs>59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1_Тема Office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 Баранова</dc:creator>
  <cp:lastModifiedBy>matrix</cp:lastModifiedBy>
  <cp:revision>40</cp:revision>
  <dcterms:created xsi:type="dcterms:W3CDTF">2021-11-20T15:45:02Z</dcterms:created>
  <dcterms:modified xsi:type="dcterms:W3CDTF">2022-01-21T18:56:47Z</dcterms:modified>
</cp:coreProperties>
</file>