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282" r:id="rId9"/>
    <p:sldId id="281" r:id="rId10"/>
    <p:sldId id="273" r:id="rId11"/>
    <p:sldId id="272" r:id="rId12"/>
    <p:sldId id="274" r:id="rId13"/>
    <p:sldId id="275" r:id="rId14"/>
    <p:sldId id="276" r:id="rId15"/>
    <p:sldId id="277" r:id="rId16"/>
    <p:sldId id="257" r:id="rId17"/>
    <p:sldId id="260" r:id="rId18"/>
    <p:sldId id="259" r:id="rId19"/>
    <p:sldId id="263" r:id="rId20"/>
    <p:sldId id="280" r:id="rId21"/>
    <p:sldId id="279" r:id="rId22"/>
    <p:sldId id="258" r:id="rId23"/>
    <p:sldId id="264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73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50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3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22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38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5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67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40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1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67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04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C6C3-1EE2-48DF-BC36-68887326A72B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852C-63FF-4275-B35C-3D7DA2CD0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5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Итоги  ОГЭ- 2019 по </a:t>
            </a:r>
            <a:r>
              <a:rPr lang="ru-RU" b="1" smtClean="0"/>
              <a:t>предмету </a:t>
            </a:r>
            <a:r>
              <a:rPr lang="ru-RU" b="1" smtClean="0"/>
              <a:t>«Обществознание</a:t>
            </a:r>
            <a:r>
              <a:rPr lang="ru-RU" b="1" smtClean="0"/>
              <a:t>»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в </a:t>
            </a:r>
            <a:r>
              <a:rPr lang="ru-RU" b="1" dirty="0" smtClean="0"/>
              <a:t>Пермском крае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3381" y="3615893"/>
            <a:ext cx="9144000" cy="1655762"/>
          </a:xfrm>
        </p:spPr>
        <p:txBody>
          <a:bodyPr/>
          <a:lstStyle/>
          <a:p>
            <a:pPr algn="r"/>
            <a:r>
              <a:rPr lang="ru-RU" dirty="0" err="1" smtClean="0"/>
              <a:t>Конькова</a:t>
            </a:r>
            <a:r>
              <a:rPr lang="ru-RU" dirty="0" smtClean="0"/>
              <a:t> </a:t>
            </a:r>
            <a:r>
              <a:rPr lang="ru-RU" dirty="0" smtClean="0"/>
              <a:t>Е.А.,</a:t>
            </a:r>
          </a:p>
          <a:p>
            <a:pPr algn="r"/>
            <a:r>
              <a:rPr lang="ru-RU" dirty="0" smtClean="0"/>
              <a:t>председатель </a:t>
            </a:r>
            <a:r>
              <a:rPr lang="ru-RU" dirty="0" smtClean="0"/>
              <a:t>предметной комиссии ОГЭ</a:t>
            </a:r>
          </a:p>
          <a:p>
            <a:pPr algn="r"/>
            <a:r>
              <a:rPr lang="ru-RU" dirty="0" smtClean="0"/>
              <a:t> по обществознанию в Пермском крае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99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Выполнение заданий части 2</a:t>
            </a:r>
            <a:br>
              <a:rPr lang="ru-RU" dirty="0" smtClean="0"/>
            </a:br>
            <a:r>
              <a:rPr lang="ru-RU" i="1" dirty="0" smtClean="0"/>
              <a:t>( с развернутым письменным ответом)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выполнении  заданий письменной части сложности проявились у  групп выпускников со  средним и крайне низким уровнем подготовки. Выпускники, получившие за экзамен отметку «4» и «5»,  справились с заданиями второй письменной части  на хорошем и высоком уровне.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90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Выполнение заданий части 2</a:t>
            </a:r>
            <a:br>
              <a:rPr lang="ru-RU" dirty="0" smtClean="0"/>
            </a:br>
            <a:r>
              <a:rPr lang="ru-RU" i="1" dirty="0" smtClean="0"/>
              <a:t>( с развернутым письменным ответом)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Выпускники со </a:t>
            </a:r>
            <a:r>
              <a:rPr lang="ru-RU" i="1" dirty="0"/>
              <a:t>средним и крайне низким</a:t>
            </a:r>
            <a:r>
              <a:rPr lang="ru-RU" dirty="0"/>
              <a:t> уровнем подготовки, </a:t>
            </a:r>
            <a:r>
              <a:rPr lang="ru-RU" i="1" dirty="0"/>
              <a:t>в отличие</a:t>
            </a:r>
            <a:r>
              <a:rPr lang="ru-RU" dirty="0"/>
              <a:t> от выпускников, качественно сдавших экзамен, показали пробелы в овладении проверяемыми экзаменационной работой умениями: </a:t>
            </a:r>
            <a:r>
              <a:rPr lang="ru-RU" i="1" dirty="0"/>
              <a:t>осуществлять поиск социальной информации по заданной теме из различных носителей, составлять план текста, выполнять задания на анализ двух суждений</a:t>
            </a:r>
            <a:r>
              <a:rPr lang="ru-RU" dirty="0"/>
              <a:t>.  Также сложности в выполнении заданий задания высокого уровня сложности на проверку умений </a:t>
            </a:r>
            <a:r>
              <a:rPr lang="ru-RU" i="1" dirty="0"/>
              <a:t>объяснять взаимосвязи изученных социальных объектов, решать в рамках изученного материала познавательные и практические задачи, отражающие типичные ситуации в различных сферах деятельности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81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 выполнения заданий письменной части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Задание 26</a:t>
            </a:r>
            <a:r>
              <a:rPr lang="ru-RU" dirty="0"/>
              <a:t>. </a:t>
            </a:r>
            <a:r>
              <a:rPr lang="ru-RU" b="1" dirty="0"/>
              <a:t>Составьте план </a:t>
            </a:r>
            <a:r>
              <a:rPr lang="ru-RU" b="1" dirty="0" smtClean="0"/>
              <a:t>текста.</a:t>
            </a:r>
          </a:p>
          <a:p>
            <a:r>
              <a:rPr lang="ru-RU" dirty="0" smtClean="0"/>
              <a:t>Типичная ошибка - неумение </a:t>
            </a:r>
            <a:r>
              <a:rPr lang="ru-RU" dirty="0"/>
              <a:t>выделить основную мысль </a:t>
            </a:r>
            <a:r>
              <a:rPr lang="ru-RU" dirty="0" smtClean="0"/>
              <a:t>отрывка.  </a:t>
            </a:r>
            <a:r>
              <a:rPr lang="ru-RU" dirty="0"/>
              <a:t>Обучающие либо не могут сформулировать четко заголовок, либо переписывают первую фразу текстового отрывка, не </a:t>
            </a:r>
            <a:r>
              <a:rPr lang="ru-RU" dirty="0" smtClean="0"/>
              <a:t>отражающую  </a:t>
            </a:r>
            <a:r>
              <a:rPr lang="ru-RU" dirty="0"/>
              <a:t>сути всего элемента текста. </a:t>
            </a:r>
            <a:endParaRPr lang="ru-RU" dirty="0" smtClean="0"/>
          </a:p>
          <a:p>
            <a:r>
              <a:rPr lang="ru-RU" dirty="0" smtClean="0"/>
              <a:t>Другой </a:t>
            </a:r>
            <a:r>
              <a:rPr lang="ru-RU" dirty="0"/>
              <a:t>тип ошибок – непонимание разницы видов конспекта - плана и развернутого </a:t>
            </a:r>
            <a:r>
              <a:rPr lang="ru-RU" dirty="0" smtClean="0"/>
              <a:t>конспекта.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68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 выполнения заданий письменной части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27 задание</a:t>
            </a:r>
            <a:r>
              <a:rPr lang="ru-RU" dirty="0"/>
              <a:t> повышенного уровня, процент выполнения – 64,8%. Вызвало сложности у категории выпускников, получивших за экзамен «2», «3». </a:t>
            </a:r>
            <a:endParaRPr lang="ru-RU" dirty="0" smtClean="0"/>
          </a:p>
          <a:p>
            <a:r>
              <a:rPr lang="ru-RU" dirty="0"/>
              <a:t>Выполнение задания предполагает два ответа, один находится в тексте, другой необходимо сформулировать самостоятельно, применяя имеющиеся знания по предмету. </a:t>
            </a:r>
            <a:endParaRPr lang="ru-RU" dirty="0" smtClean="0"/>
          </a:p>
          <a:p>
            <a:r>
              <a:rPr lang="ru-RU" dirty="0" smtClean="0"/>
              <a:t>Основная </a:t>
            </a:r>
            <a:r>
              <a:rPr lang="ru-RU" dirty="0"/>
              <a:t>ошибка – выпускники только находят верный ответ и не объясняют </a:t>
            </a:r>
            <a:r>
              <a:rPr lang="ru-RU" dirty="0" smtClean="0"/>
              <a:t>взаимосвязь.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89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Типичные ошибки выполнения заданий письменной части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590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Задание 29</a:t>
            </a:r>
            <a:r>
              <a:rPr lang="ru-RU" dirty="0"/>
              <a:t> задание высокого уровня. Средний процент выполнения по варианту </a:t>
            </a:r>
            <a:r>
              <a:rPr lang="ru-RU" dirty="0" smtClean="0"/>
              <a:t> 12133– </a:t>
            </a:r>
            <a:r>
              <a:rPr lang="ru-RU" dirty="0"/>
              <a:t>25,1</a:t>
            </a:r>
            <a:r>
              <a:rPr lang="ru-RU" dirty="0" smtClean="0"/>
              <a:t>%.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Задание 30</a:t>
            </a:r>
            <a:r>
              <a:rPr lang="ru-RU" dirty="0"/>
              <a:t> повышенного уровня. Средний процент выполнения по варианту – 26,8%. </a:t>
            </a:r>
            <a:r>
              <a:rPr lang="ru-RU" dirty="0" smtClean="0"/>
              <a:t>Вызвали </a:t>
            </a:r>
            <a:r>
              <a:rPr lang="ru-RU" dirty="0"/>
              <a:t>затруднение при выполнении у всех выпускников, кроме получивших за экзамен «5</a:t>
            </a:r>
            <a:r>
              <a:rPr lang="ru-RU" dirty="0" smtClean="0"/>
              <a:t>». Типичная </a:t>
            </a:r>
            <a:r>
              <a:rPr lang="ru-RU" dirty="0"/>
              <a:t>ошибка, что выпускники пытаются найти ответ в </a:t>
            </a:r>
            <a:r>
              <a:rPr lang="ru-RU" dirty="0" smtClean="0"/>
              <a:t>тексте, а не сформулировать самостоятельно,  </a:t>
            </a:r>
            <a:r>
              <a:rPr lang="ru-RU" dirty="0"/>
              <a:t>переписывают фрагменты текста, связанные по содержанию с вопросом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Задание 31</a:t>
            </a:r>
            <a:r>
              <a:rPr lang="ru-RU" dirty="0"/>
              <a:t> высокого уровня, имеет низкий процент выполнения по всем вариантам. Вызывает сложности у всех категорий участников экзамена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Типичные ошибки – неверно понятое задание, неумение перенести знания из </a:t>
            </a:r>
            <a:r>
              <a:rPr lang="ru-RU" dirty="0" smtClean="0"/>
              <a:t>политической </a:t>
            </a:r>
            <a:r>
              <a:rPr lang="ru-RU" dirty="0"/>
              <a:t>сферы общества </a:t>
            </a:r>
            <a:r>
              <a:rPr lang="ru-RU" dirty="0" smtClean="0"/>
              <a:t>( пример варианта 12133 ) </a:t>
            </a:r>
            <a:r>
              <a:rPr lang="ru-RU" dirty="0"/>
              <a:t>в социальную и увидеть эту взаимосвязь. Выпускники также испытывают затруднения в формулировании развернутого логичного аргументированного ответа.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62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Сравнение КИМ 2019 и КИМ 2020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38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3466" y="0"/>
            <a:ext cx="1102821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КИМ ОГЭ-2019 И ОГЭ-2020 по обществознанию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27100" y="1027906"/>
            <a:ext cx="5157787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ОГЭ  2019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06582" y="1851818"/>
            <a:ext cx="5290993" cy="432139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Содержание определяет Федеральный компонент государственного стандарта ООО по обществознанию ( приказ Минобразования России от 05.03.2004)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027906"/>
            <a:ext cx="5183188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ОГЭ 2020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997575" y="1851818"/>
            <a:ext cx="5357813" cy="4337845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Содержание определяется на основе ФГОС ООО (приказ </a:t>
            </a:r>
            <a:r>
              <a:rPr lang="ru-RU" sz="3200" dirty="0" err="1" smtClean="0"/>
              <a:t>Минобрнауки</a:t>
            </a:r>
            <a:r>
              <a:rPr lang="ru-RU" sz="3200" dirty="0" smtClean="0"/>
              <a:t> России от 17.12.2010)</a:t>
            </a:r>
          </a:p>
          <a:p>
            <a:r>
              <a:rPr lang="ru-RU" sz="3200" dirty="0" smtClean="0"/>
              <a:t>Обеспечена преемственность содержания с Федеральным компонентом государственного стандарта 2004 года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6363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6582" y="203995"/>
            <a:ext cx="1093123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КИМ ОГЭ-2019 И ОГЭ-2020 по обществознанию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27100" y="1027906"/>
            <a:ext cx="5157787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ФК ГОС ООО (ОГЭ  2019)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4910" y="1851818"/>
            <a:ext cx="5512666" cy="43213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Всего заданий – 31</a:t>
            </a:r>
          </a:p>
          <a:p>
            <a:pPr marL="0" indent="0">
              <a:buNone/>
            </a:pPr>
            <a:r>
              <a:rPr lang="ru-RU" sz="3200" dirty="0" smtClean="0"/>
              <a:t>Из них по типу заданий:</a:t>
            </a:r>
          </a:p>
          <a:p>
            <a:pPr marL="0" indent="0">
              <a:buNone/>
            </a:pPr>
            <a:r>
              <a:rPr lang="ru-RU" sz="3200" dirty="0" smtClean="0"/>
              <a:t>С кратким ответом -25</a:t>
            </a:r>
          </a:p>
          <a:p>
            <a:pPr marL="0" indent="0">
              <a:buNone/>
            </a:pPr>
            <a:r>
              <a:rPr lang="ru-RU" sz="3200" dirty="0"/>
              <a:t>С</a:t>
            </a:r>
            <a:r>
              <a:rPr lang="ru-RU" sz="3200" dirty="0" smtClean="0"/>
              <a:t> развернутым ответом – 6.</a:t>
            </a:r>
          </a:p>
          <a:p>
            <a:pPr marL="0" indent="0">
              <a:buNone/>
            </a:pPr>
            <a:r>
              <a:rPr lang="ru-RU" sz="3200" dirty="0" smtClean="0"/>
              <a:t>По уровню сложности:</a:t>
            </a:r>
          </a:p>
          <a:p>
            <a:pPr marL="0" indent="0">
              <a:buNone/>
            </a:pPr>
            <a:r>
              <a:rPr lang="ru-RU" sz="3200" dirty="0" smtClean="0"/>
              <a:t>Б- 16, П- 13, В-2</a:t>
            </a:r>
          </a:p>
          <a:p>
            <a:pPr marL="0" indent="0">
              <a:buNone/>
            </a:pPr>
            <a:r>
              <a:rPr lang="ru-RU" sz="3200" dirty="0" smtClean="0"/>
              <a:t>Максимальный первичный балл- 39</a:t>
            </a:r>
          </a:p>
          <a:p>
            <a:pPr marL="0" indent="0">
              <a:buNone/>
            </a:pPr>
            <a:r>
              <a:rPr lang="ru-RU" sz="3200" dirty="0" smtClean="0"/>
              <a:t>Время на выполнение – 180 минут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027906"/>
            <a:ext cx="5183188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ФГОС ООО (ОГЭ 2020)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611091" y="1682462"/>
            <a:ext cx="5744297" cy="43378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Всего заданий – 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Из них по типу заданий: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С кратким ответом -17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С развернутым ответом – 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По уровню сложности: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Б- 13, П- 9, В-2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Максимальный первичный балл- 35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Время на выполнение – 180 минут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2665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6582" y="305990"/>
            <a:ext cx="10931236" cy="1325563"/>
          </a:xfrm>
        </p:spPr>
        <p:txBody>
          <a:bodyPr/>
          <a:lstStyle/>
          <a:p>
            <a:pPr algn="ctr"/>
            <a:r>
              <a:rPr lang="ru-RU" b="1" dirty="0"/>
              <a:t>КИМ ОГЭ-2019 И ОГЭ-2020 по обществознанию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0594" y="1269207"/>
            <a:ext cx="5157787" cy="823912"/>
          </a:xfrm>
        </p:spPr>
        <p:txBody>
          <a:bodyPr/>
          <a:lstStyle/>
          <a:p>
            <a:r>
              <a:rPr lang="ru-RU" dirty="0"/>
              <a:t>ФК ГОС ООО (ОГЭ  2019)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63685" y="1269207"/>
            <a:ext cx="5183188" cy="823912"/>
          </a:xfrm>
        </p:spPr>
        <p:txBody>
          <a:bodyPr/>
          <a:lstStyle/>
          <a:p>
            <a:r>
              <a:rPr lang="ru-RU" dirty="0"/>
              <a:t>ФГОС ООО (ОГЭ 2020)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0361" y="5846618"/>
            <a:ext cx="1136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Таким образом, увеличивается процент максимального первичного балла за задания с развернутым ответом  </a:t>
            </a:r>
            <a:endParaRPr lang="ru-RU" b="1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l="34615" t="31084" b="27554"/>
          <a:stretch/>
        </p:blipFill>
        <p:spPr>
          <a:xfrm>
            <a:off x="5844983" y="3041650"/>
            <a:ext cx="6172627" cy="2293395"/>
          </a:xfrm>
          <a:prstGeom prst="rect">
            <a:avLst/>
          </a:prstGeom>
        </p:spPr>
      </p:pic>
      <p:pic>
        <p:nvPicPr>
          <p:cNvPr id="16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53306" t="22465" r="3534" b="45144"/>
          <a:stretch/>
        </p:blipFill>
        <p:spPr>
          <a:xfrm>
            <a:off x="495038" y="2530078"/>
            <a:ext cx="5668647" cy="2929587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325091" y="4599709"/>
            <a:ext cx="1399309" cy="4156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919855" y="4599709"/>
            <a:ext cx="1579418" cy="4156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50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6582" y="365125"/>
            <a:ext cx="10931236" cy="1325563"/>
          </a:xfrm>
        </p:spPr>
        <p:txBody>
          <a:bodyPr/>
          <a:lstStyle/>
          <a:p>
            <a:pPr algn="ctr"/>
            <a:r>
              <a:rPr lang="ru-RU" dirty="0" smtClean="0"/>
              <a:t>Элементы содержания, проверяемые КИМ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27100" y="1027906"/>
            <a:ext cx="5157787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ФК ГОС ООО (ОГЭ  2019)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1793" y="1851818"/>
            <a:ext cx="4361152" cy="3172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i="1" dirty="0" smtClean="0"/>
              <a:t>Совпадают</a:t>
            </a:r>
            <a:r>
              <a:rPr lang="ru-RU" sz="3600" dirty="0" smtClean="0"/>
              <a:t> </a:t>
            </a:r>
          </a:p>
          <a:p>
            <a:pPr marL="0" indent="0">
              <a:buNone/>
            </a:pPr>
            <a:r>
              <a:rPr lang="ru-RU" sz="3600" dirty="0" smtClean="0"/>
              <a:t>1.1.- 1.6; 2.1-2.3,2.5; 3.1-3.6; 3.8-3.9; 3.11-23.12; 4.1-4.6; 5.1-5.10; 6.4-6.8; 6.10- 6.16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027906"/>
            <a:ext cx="5183188" cy="8239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ФГОС ООО (ОГЭ 2020)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2945" y="1851818"/>
            <a:ext cx="6837219" cy="47429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/>
              <a:t>И</a:t>
            </a:r>
            <a:r>
              <a:rPr lang="ru-RU" sz="3600" i="1" dirty="0" smtClean="0"/>
              <a:t>зменения коснулись элементов</a:t>
            </a:r>
          </a:p>
          <a:p>
            <a:pPr marL="0" indent="0">
              <a:buNone/>
            </a:pPr>
            <a:r>
              <a:rPr lang="ru-RU" sz="3600" dirty="0" smtClean="0"/>
              <a:t>1.7; 2.4; 3.7; 3.10; 3.13-3.15; 6.1-6.2; 6.9; 6.17. </a:t>
            </a:r>
          </a:p>
          <a:p>
            <a:pPr marL="0" indent="0">
              <a:buNone/>
            </a:pPr>
            <a:r>
              <a:rPr lang="ru-RU" sz="3600" i="1" dirty="0" smtClean="0"/>
              <a:t>Например:</a:t>
            </a:r>
          </a:p>
          <a:p>
            <a:pPr marL="0" indent="0">
              <a:buNone/>
            </a:pPr>
            <a:r>
              <a:rPr lang="ru-RU" b="1" i="1" dirty="0" smtClean="0"/>
              <a:t>1.7</a:t>
            </a:r>
            <a:r>
              <a:rPr lang="ru-RU" i="1" dirty="0" smtClean="0"/>
              <a:t> (ФК ГОС ООО)- Человек и его ближайшее окружение. </a:t>
            </a:r>
            <a:r>
              <a:rPr lang="ru-RU" dirty="0" smtClean="0"/>
              <a:t>Межличностные отношения. Общение.</a:t>
            </a:r>
          </a:p>
          <a:p>
            <a:pPr marL="0" indent="0">
              <a:buNone/>
            </a:pPr>
            <a:r>
              <a:rPr lang="ru-RU" sz="2400" b="1" i="1" dirty="0" smtClean="0"/>
              <a:t>1.7</a:t>
            </a:r>
            <a:r>
              <a:rPr lang="ru-RU" sz="2400" i="1" dirty="0" smtClean="0"/>
              <a:t> (ФГОС ООО) – </a:t>
            </a:r>
            <a:r>
              <a:rPr lang="ru-RU" i="1" dirty="0" smtClean="0"/>
              <a:t>Человек в малой социальной группе. </a:t>
            </a:r>
            <a:r>
              <a:rPr lang="ru-RU" dirty="0" smtClean="0"/>
              <a:t>Межличностные отношения. Общение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04251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365125"/>
            <a:ext cx="10771909" cy="1325563"/>
          </a:xfrm>
        </p:spPr>
        <p:txBody>
          <a:bodyPr/>
          <a:lstStyle/>
          <a:p>
            <a:r>
              <a:rPr lang="ru-RU" dirty="0" smtClean="0"/>
              <a:t>Количество участников ОГЭ</a:t>
            </a:r>
            <a:br>
              <a:rPr lang="ru-RU" dirty="0" smtClean="0"/>
            </a:br>
            <a:r>
              <a:rPr lang="ru-RU" dirty="0" smtClean="0"/>
              <a:t> (за последние 3 года)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0573475"/>
              </p:ext>
            </p:extLst>
          </p:nvPr>
        </p:nvGraphicFramePr>
        <p:xfrm>
          <a:off x="581890" y="1861751"/>
          <a:ext cx="10771909" cy="43767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83265">
                  <a:extLst>
                    <a:ext uri="{9D8B030D-6E8A-4147-A177-3AD203B41FA5}">
                      <a16:colId xmlns:a16="http://schemas.microsoft.com/office/drawing/2014/main" xmlns="" val="3470033427"/>
                    </a:ext>
                  </a:extLst>
                </a:gridCol>
                <a:gridCol w="1135663">
                  <a:extLst>
                    <a:ext uri="{9D8B030D-6E8A-4147-A177-3AD203B41FA5}">
                      <a16:colId xmlns:a16="http://schemas.microsoft.com/office/drawing/2014/main" xmlns="" val="838390768"/>
                    </a:ext>
                  </a:extLst>
                </a:gridCol>
                <a:gridCol w="1135663">
                  <a:extLst>
                    <a:ext uri="{9D8B030D-6E8A-4147-A177-3AD203B41FA5}">
                      <a16:colId xmlns:a16="http://schemas.microsoft.com/office/drawing/2014/main" xmlns="" val="840415991"/>
                    </a:ext>
                  </a:extLst>
                </a:gridCol>
                <a:gridCol w="1134607">
                  <a:extLst>
                    <a:ext uri="{9D8B030D-6E8A-4147-A177-3AD203B41FA5}">
                      <a16:colId xmlns:a16="http://schemas.microsoft.com/office/drawing/2014/main" xmlns="" val="3714290471"/>
                    </a:ext>
                  </a:extLst>
                </a:gridCol>
                <a:gridCol w="1134607">
                  <a:extLst>
                    <a:ext uri="{9D8B030D-6E8A-4147-A177-3AD203B41FA5}">
                      <a16:colId xmlns:a16="http://schemas.microsoft.com/office/drawing/2014/main" xmlns="" val="3277886977"/>
                    </a:ext>
                  </a:extLst>
                </a:gridCol>
                <a:gridCol w="1134607">
                  <a:extLst>
                    <a:ext uri="{9D8B030D-6E8A-4147-A177-3AD203B41FA5}">
                      <a16:colId xmlns:a16="http://schemas.microsoft.com/office/drawing/2014/main" xmlns="" val="1009607736"/>
                    </a:ext>
                  </a:extLst>
                </a:gridCol>
                <a:gridCol w="1113497">
                  <a:extLst>
                    <a:ext uri="{9D8B030D-6E8A-4147-A177-3AD203B41FA5}">
                      <a16:colId xmlns:a16="http://schemas.microsoft.com/office/drawing/2014/main" xmlns="" val="2256820806"/>
                    </a:ext>
                  </a:extLst>
                </a:gridCol>
              </a:tblGrid>
              <a:tr h="52765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Участники ОГЭ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5775145"/>
                  </a:ext>
                </a:extLst>
              </a:tr>
              <a:tr h="527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59891649"/>
                  </a:ext>
                </a:extLst>
              </a:tr>
              <a:tr h="527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Выпускники текущего года, обучающихся по программам ООО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13918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14848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99,8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15114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45148801"/>
                  </a:ext>
                </a:extLst>
              </a:tr>
              <a:tr h="1004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Выпускники лицеев и гимназий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1534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11,0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1644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11,1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1647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10,9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60025250"/>
                  </a:ext>
                </a:extLst>
              </a:tr>
              <a:tr h="527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Выпускники СОШ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10425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74,9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11238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75,6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11622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76,9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6148463"/>
                  </a:ext>
                </a:extLst>
              </a:tr>
              <a:tr h="527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Обучающиеся на дому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74571926"/>
                  </a:ext>
                </a:extLst>
              </a:tr>
              <a:tr h="527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Участники  с ограниченными возможностями здоровья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79001342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7970" y="6369586"/>
            <a:ext cx="1219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"/>
              </a:rPr>
              <a:t>[</a:t>
            </a:r>
            <a:r>
              <a:rPr kumimoji="0" lang="ru-RU" alt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"/>
              </a:rPr>
              <a:t>1]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- Процент от общего числа участников по предмету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9051648">
            <a:off x="10121982" y="1879223"/>
            <a:ext cx="670551" cy="346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051648">
            <a:off x="7991064" y="1886122"/>
            <a:ext cx="650113" cy="346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051648">
            <a:off x="9707142" y="3043653"/>
            <a:ext cx="775341" cy="346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051648">
            <a:off x="9751844" y="5122042"/>
            <a:ext cx="682348" cy="346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051648">
            <a:off x="9759246" y="4555691"/>
            <a:ext cx="673617" cy="374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051648">
            <a:off x="7991063" y="1886126"/>
            <a:ext cx="650113" cy="346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425621">
            <a:off x="9716287" y="5762799"/>
            <a:ext cx="736665" cy="3463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4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Изменения в КИМ 2020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95745" y="1316182"/>
            <a:ext cx="10758055" cy="501534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Объект проверки -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различных умений</a:t>
            </a:r>
          </a:p>
          <a:p>
            <a:r>
              <a:rPr lang="ru-RU" dirty="0" smtClean="0"/>
              <a:t>14 заданий связаны с разделами курса, в остальных ( задания 1,12,15,19-24) в различным КИМ проверяются одни и те же умения на различном содержании</a:t>
            </a:r>
          </a:p>
          <a:p>
            <a:r>
              <a:rPr lang="ru-RU" dirty="0" smtClean="0"/>
              <a:t>Отказ от разделения работы на две части, задания с развернутым ответом включены в содержание всей работы</a:t>
            </a:r>
          </a:p>
          <a:p>
            <a:r>
              <a:rPr lang="ru-RU" dirty="0" smtClean="0"/>
              <a:t>Количество заданий с выбором одного ответа сокращены с 20 до 14</a:t>
            </a:r>
          </a:p>
          <a:p>
            <a:r>
              <a:rPr lang="ru-RU" dirty="0" smtClean="0"/>
              <a:t>Добавлены задания с кратким ответом: выбор нескольких ответов, выявление структурных элементов понятия с помощью таблицы(изменены типы заданий  23,24)</a:t>
            </a:r>
          </a:p>
          <a:p>
            <a:r>
              <a:rPr lang="ru-RU" dirty="0" smtClean="0"/>
              <a:t>Добавлены задания с развернутым ответом: раскрывать смысл ключевых понятий, задание-задача и задание на анализ статистической информации</a:t>
            </a:r>
          </a:p>
          <a:p>
            <a:r>
              <a:rPr lang="ru-RU" dirty="0" smtClean="0"/>
              <a:t>Сокращено с 6 до 4 количество заданий по тексту</a:t>
            </a:r>
          </a:p>
          <a:p>
            <a:r>
              <a:rPr lang="ru-RU" i="1" dirty="0" smtClean="0"/>
              <a:t>В целом усилена аналитическая составляющая, выполнение заданий требует применения комплекса умений с опорой на факты социальной жизни, личный социальный опыт и обществоведческие знания, ряд заданий приближен к ЕГЭ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34067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 рекомендации для повышения образовательных результатов ОГЭ 2020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311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3124"/>
          </a:xfrm>
        </p:spPr>
        <p:txBody>
          <a:bodyPr>
            <a:normAutofit/>
          </a:bodyPr>
          <a:lstStyle/>
          <a:p>
            <a:pPr lvl="0"/>
            <a:r>
              <a:rPr lang="ru-RU" sz="3600" b="1" dirty="0"/>
              <a:t>В преподавании учебного предмета всем </a:t>
            </a:r>
            <a:r>
              <a:rPr lang="ru-RU" sz="3600" b="1" dirty="0" smtClean="0"/>
              <a:t>обучающимся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37309" y="1551709"/>
            <a:ext cx="10716491" cy="5015346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Организовывать </a:t>
            </a:r>
            <a:r>
              <a:rPr lang="ru-RU" sz="1800" dirty="0"/>
              <a:t>процесс преподавания предмета </a:t>
            </a:r>
            <a:r>
              <a:rPr lang="ru-RU" sz="1800" dirty="0" smtClean="0"/>
              <a:t>в </a:t>
            </a:r>
            <a:r>
              <a:rPr lang="ru-RU" sz="1800" dirty="0" err="1" smtClean="0"/>
              <a:t>деятельностном</a:t>
            </a:r>
            <a:r>
              <a:rPr lang="ru-RU" sz="1800" dirty="0" smtClean="0"/>
              <a:t> подходе.</a:t>
            </a:r>
          </a:p>
          <a:p>
            <a:pPr lvl="0"/>
            <a:r>
              <a:rPr lang="ru-RU" sz="1800" dirty="0" smtClean="0"/>
              <a:t>При </a:t>
            </a:r>
            <a:r>
              <a:rPr lang="ru-RU" sz="1800" dirty="0"/>
              <a:t>планировании уроков по  курсу обществознания включать </a:t>
            </a:r>
            <a:r>
              <a:rPr lang="ru-RU" sz="1800" dirty="0" smtClean="0"/>
              <a:t>приемы </a:t>
            </a:r>
            <a:r>
              <a:rPr lang="ru-RU" sz="1800" dirty="0"/>
              <a:t>и методы, способствующие развитию комплекса умений, необходимых как для успешной сдачи экзамена, так и для дальнейшего обучения и  успешной жизненной </a:t>
            </a:r>
            <a:r>
              <a:rPr lang="ru-RU" sz="1800" dirty="0" smtClean="0"/>
              <a:t>траектории.</a:t>
            </a:r>
            <a:endParaRPr lang="ru-RU" sz="1800" dirty="0"/>
          </a:p>
          <a:p>
            <a:pPr lvl="0"/>
            <a:r>
              <a:rPr lang="ru-RU" sz="1800" dirty="0" smtClean="0"/>
              <a:t>Включать </a:t>
            </a:r>
            <a:r>
              <a:rPr lang="ru-RU" sz="1800" dirty="0"/>
              <a:t>в содержание урока научно-популярные тексты, статистические данные. Планировать задания, развивающие умение анализировать представленную информацию.</a:t>
            </a:r>
          </a:p>
          <a:p>
            <a:pPr lvl="0"/>
            <a:r>
              <a:rPr lang="ru-RU" sz="1800" dirty="0"/>
              <a:t>Работать на уроках над формированием умения составлять развернутое монологическое аргументированное высказывание, развивать устную речь обучающихся.</a:t>
            </a:r>
          </a:p>
          <a:p>
            <a:pPr lvl="0"/>
            <a:r>
              <a:rPr lang="ru-RU" sz="1800" dirty="0"/>
              <a:t>Обществознание – предмет с определенным понятийным аппаратом. На уроках проводить постоянную работу, направленную на овладение понятийным предметным аппаратом на научном, а не бытовом уровне.</a:t>
            </a:r>
          </a:p>
          <a:p>
            <a:pPr lvl="0"/>
            <a:r>
              <a:rPr lang="ru-RU" sz="1800" dirty="0"/>
              <a:t>Необходимо повышение качества преподавания содержательных линий таких областей научного обществознания, как </a:t>
            </a:r>
            <a:r>
              <a:rPr lang="ru-RU" sz="1800" i="1" dirty="0"/>
              <a:t>экономическая сфера, духовная сфера, отрасли права и особенно сфера политики и социального управления.</a:t>
            </a:r>
            <a:r>
              <a:rPr lang="ru-RU" sz="1800" dirty="0"/>
              <a:t> Возможно углубление и систематизация знаний по данным разделам на элективных курсах и курсах по выбору.</a:t>
            </a:r>
          </a:p>
          <a:p>
            <a:pPr lvl="0"/>
            <a:r>
              <a:rPr lang="ru-RU" sz="1800" dirty="0"/>
              <a:t>Расширять социальный </a:t>
            </a:r>
            <a:r>
              <a:rPr lang="ru-RU" sz="1800" dirty="0" smtClean="0"/>
              <a:t>опыт и культурный диапазон обучающихся, в том числе через внеурочную деятельность </a:t>
            </a:r>
            <a:r>
              <a:rPr lang="ru-RU" sz="1800" dirty="0"/>
              <a:t>по </a:t>
            </a:r>
            <a:r>
              <a:rPr lang="ru-RU" sz="1800" dirty="0" smtClean="0"/>
              <a:t>предмету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08238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При организации </a:t>
            </a:r>
            <a:r>
              <a:rPr lang="ru-RU" b="1" dirty="0"/>
              <a:t>подготовки к экзамену обучающихся с разным уровнем подготовки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6182"/>
            <a:ext cx="10515600" cy="4860781"/>
          </a:xfrm>
        </p:spPr>
        <p:txBody>
          <a:bodyPr>
            <a:normAutofit/>
          </a:bodyPr>
          <a:lstStyle/>
          <a:p>
            <a:r>
              <a:rPr lang="ru-RU" dirty="0"/>
              <a:t>Применять практику </a:t>
            </a:r>
            <a:r>
              <a:rPr lang="ru-RU" i="1" dirty="0"/>
              <a:t>дифференцированного подхода к подготовке</a:t>
            </a:r>
            <a:r>
              <a:rPr lang="ru-RU" dirty="0"/>
              <a:t> выпускников с учетом их индивидуального уровня </a:t>
            </a:r>
            <a:r>
              <a:rPr lang="ru-RU" dirty="0" err="1"/>
              <a:t>сформированности</a:t>
            </a:r>
            <a:r>
              <a:rPr lang="ru-RU" dirty="0"/>
              <a:t> знаний и </a:t>
            </a:r>
            <a:r>
              <a:rPr lang="ru-RU" dirty="0" smtClean="0"/>
              <a:t>умений.</a:t>
            </a:r>
          </a:p>
          <a:p>
            <a:r>
              <a:rPr lang="ru-RU" dirty="0" smtClean="0"/>
              <a:t>Проводить постоянный мониторинг и коррекцию индивидуальной траектории  подготовки к экзамену.</a:t>
            </a:r>
          </a:p>
          <a:p>
            <a:r>
              <a:rPr lang="ru-RU" dirty="0" smtClean="0"/>
              <a:t>Изучить с обучающимися кодификатор и спецификацию КИМ 2020.</a:t>
            </a:r>
          </a:p>
          <a:p>
            <a:r>
              <a:rPr lang="ru-RU" dirty="0" smtClean="0"/>
              <a:t>Составить алгоритмы выполнения заданий, отработать навык правильного оформления ответов.</a:t>
            </a:r>
          </a:p>
          <a:p>
            <a:r>
              <a:rPr lang="ru-RU" dirty="0" smtClean="0"/>
              <a:t>Усилить </a:t>
            </a:r>
            <a:r>
              <a:rPr lang="ru-RU" dirty="0"/>
              <a:t>работу с обучающимися по «накоплению» багажа фактов из общественной жизни примерами СМИ, личного опыта.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9614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Организация работы с педагогами – предметниками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Организовывать и проводить курсы-практикумы и кратковременные семинары среди педагогов, работающих в выпускных </a:t>
            </a:r>
            <a:r>
              <a:rPr lang="ru-RU" dirty="0" smtClean="0"/>
              <a:t>классах.</a:t>
            </a:r>
          </a:p>
          <a:p>
            <a:pPr lvl="0"/>
            <a:r>
              <a:rPr lang="ru-RU" dirty="0"/>
              <a:t>На методических объединениях учителей-предметников организовывать мероприятия по распространению положительного опыта педагогами, имеющими высокие результаты выпускников по данному экзамену.</a:t>
            </a:r>
          </a:p>
          <a:p>
            <a:pPr lvl="0"/>
            <a:r>
              <a:rPr lang="ru-RU" dirty="0"/>
              <a:t>Проведение совместных с учителями </a:t>
            </a:r>
            <a:r>
              <a:rPr lang="ru-RU" dirty="0" smtClean="0"/>
              <a:t>других предметов практикумов </a:t>
            </a:r>
            <a:r>
              <a:rPr lang="ru-RU" dirty="0"/>
              <a:t>по обмену опытом формирования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УУД. </a:t>
            </a:r>
          </a:p>
          <a:p>
            <a:pPr lvl="0"/>
            <a:r>
              <a:rPr lang="ru-RU" dirty="0" smtClean="0"/>
              <a:t>Повышение </a:t>
            </a:r>
            <a:r>
              <a:rPr lang="ru-RU" dirty="0"/>
              <a:t>качества работы предметных комиссий АТЕ по проверке письменной части </a:t>
            </a:r>
            <a:r>
              <a:rPr lang="ru-RU" dirty="0" smtClean="0"/>
              <a:t>ОГЭ нового формата.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847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ОГЭ </a:t>
            </a:r>
            <a:br>
              <a:rPr lang="ru-RU" dirty="0" smtClean="0"/>
            </a:br>
            <a:r>
              <a:rPr lang="ru-RU" dirty="0" smtClean="0"/>
              <a:t>(за последние 3 года)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3269401"/>
              </p:ext>
            </p:extLst>
          </p:nvPr>
        </p:nvGraphicFramePr>
        <p:xfrm>
          <a:off x="498763" y="1524001"/>
          <a:ext cx="10695710" cy="47356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56495">
                  <a:extLst>
                    <a:ext uri="{9D8B030D-6E8A-4147-A177-3AD203B41FA5}">
                      <a16:colId xmlns:a16="http://schemas.microsoft.com/office/drawing/2014/main" xmlns="" val="2854563297"/>
                    </a:ext>
                  </a:extLst>
                </a:gridCol>
                <a:gridCol w="1349647">
                  <a:extLst>
                    <a:ext uri="{9D8B030D-6E8A-4147-A177-3AD203B41FA5}">
                      <a16:colId xmlns:a16="http://schemas.microsoft.com/office/drawing/2014/main" xmlns="" val="3722169897"/>
                    </a:ext>
                  </a:extLst>
                </a:gridCol>
                <a:gridCol w="1669819">
                  <a:extLst>
                    <a:ext uri="{9D8B030D-6E8A-4147-A177-3AD203B41FA5}">
                      <a16:colId xmlns:a16="http://schemas.microsoft.com/office/drawing/2014/main" xmlns="" val="2830263777"/>
                    </a:ext>
                  </a:extLst>
                </a:gridCol>
                <a:gridCol w="1669819">
                  <a:extLst>
                    <a:ext uri="{9D8B030D-6E8A-4147-A177-3AD203B41FA5}">
                      <a16:colId xmlns:a16="http://schemas.microsoft.com/office/drawing/2014/main" xmlns="" val="99781822"/>
                    </a:ext>
                  </a:extLst>
                </a:gridCol>
                <a:gridCol w="1535840">
                  <a:extLst>
                    <a:ext uri="{9D8B030D-6E8A-4147-A177-3AD203B41FA5}">
                      <a16:colId xmlns:a16="http://schemas.microsoft.com/office/drawing/2014/main" xmlns="" val="3650852939"/>
                    </a:ext>
                  </a:extLst>
                </a:gridCol>
                <a:gridCol w="1535840">
                  <a:extLst>
                    <a:ext uri="{9D8B030D-6E8A-4147-A177-3AD203B41FA5}">
                      <a16:colId xmlns:a16="http://schemas.microsoft.com/office/drawing/2014/main" xmlns="" val="2565778039"/>
                    </a:ext>
                  </a:extLst>
                </a:gridCol>
                <a:gridCol w="978250">
                  <a:extLst>
                    <a:ext uri="{9D8B030D-6E8A-4147-A177-3AD203B41FA5}">
                      <a16:colId xmlns:a16="http://schemas.microsoft.com/office/drawing/2014/main" xmlns="" val="2744704704"/>
                    </a:ext>
                  </a:extLst>
                </a:gridCol>
              </a:tblGrid>
              <a:tr h="77668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2017 г.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2018 г.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2019 г.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954997"/>
                  </a:ext>
                </a:extLst>
              </a:tr>
              <a:tr h="59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81219643"/>
                  </a:ext>
                </a:extLst>
              </a:tr>
              <a:tr h="801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Получили «2»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0120573"/>
                  </a:ext>
                </a:extLst>
              </a:tr>
              <a:tr h="776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Получили «3»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5107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36,9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6029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6926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45,8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6689889"/>
                  </a:ext>
                </a:extLst>
              </a:tr>
              <a:tr h="776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Получили «4»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6860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49,5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7171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48,4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6729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44,5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84084777"/>
                  </a:ext>
                </a:extLst>
              </a:tr>
              <a:tr h="776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Получили «5»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1771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12,8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1465</a:t>
                      </a:r>
                      <a:endParaRPr lang="ru-RU" sz="3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1186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93515705"/>
                  </a:ext>
                </a:extLst>
              </a:tr>
            </a:tbl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079750" y="3945652"/>
            <a:ext cx="2568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"/>
              </a:rPr>
              <a:t>[</a:t>
            </a:r>
            <a:r>
              <a:rPr kumimoji="0" lang="ru-RU" alt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"/>
              </a:rPr>
              <a:t>1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583992">
            <a:off x="9563659" y="5679278"/>
            <a:ext cx="840519" cy="346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3003103">
            <a:off x="9626208" y="4845871"/>
            <a:ext cx="821725" cy="346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8961975">
            <a:off x="9693583" y="2991106"/>
            <a:ext cx="736665" cy="3463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8795409">
            <a:off x="9686783" y="3895580"/>
            <a:ext cx="736665" cy="34636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6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2019 году ОГЭ по обществознанию в Пермском крае сдавало </a:t>
            </a:r>
            <a:r>
              <a:rPr lang="ru-RU" dirty="0" smtClean="0">
                <a:solidFill>
                  <a:srgbClr val="FF0000"/>
                </a:solidFill>
              </a:rPr>
              <a:t>15114 человек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36" y="1690688"/>
            <a:ext cx="10785764" cy="4696257"/>
          </a:xfrm>
        </p:spPr>
        <p:txBody>
          <a:bodyPr>
            <a:normAutofit/>
          </a:bodyPr>
          <a:lstStyle/>
          <a:p>
            <a:r>
              <a:rPr lang="ru-RU" dirty="0" smtClean="0"/>
              <a:t>Из них:</a:t>
            </a:r>
          </a:p>
          <a:p>
            <a:r>
              <a:rPr lang="ru-RU" dirty="0" smtClean="0"/>
              <a:t>Самые многочисленные территориальные единицы (АТЕ): город Пермь (6078 человек – 40,2% от всех участников экзамена по Пермскому краю), г. Березники (781 человек).</a:t>
            </a:r>
          </a:p>
          <a:p>
            <a:r>
              <a:rPr lang="ru-RU" dirty="0" smtClean="0"/>
              <a:t>Самые малочисленные АТЕ: </a:t>
            </a:r>
            <a:r>
              <a:rPr lang="ru-RU" dirty="0" err="1" smtClean="0"/>
              <a:t>Косинский</a:t>
            </a:r>
            <a:r>
              <a:rPr lang="ru-RU" dirty="0" smtClean="0"/>
              <a:t> район (42 человека), </a:t>
            </a:r>
            <a:r>
              <a:rPr lang="ru-RU" dirty="0" err="1" smtClean="0"/>
              <a:t>Ординский</a:t>
            </a:r>
            <a:r>
              <a:rPr lang="ru-RU" dirty="0" smtClean="0"/>
              <a:t> район ( 44 человека)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100% успеваемости</a:t>
            </a:r>
            <a:r>
              <a:rPr lang="ru-RU" dirty="0"/>
              <a:t> </a:t>
            </a:r>
            <a:r>
              <a:rPr lang="ru-RU" dirty="0" smtClean="0"/>
              <a:t>в 12 </a:t>
            </a:r>
            <a:r>
              <a:rPr lang="ru-RU" dirty="0"/>
              <a:t>АТЕ: </a:t>
            </a:r>
            <a:r>
              <a:rPr lang="ru-RU" dirty="0" err="1"/>
              <a:t>Юрлинский</a:t>
            </a:r>
            <a:r>
              <a:rPr lang="ru-RU" dirty="0"/>
              <a:t> район, </a:t>
            </a:r>
            <a:r>
              <a:rPr lang="ru-RU" dirty="0" err="1"/>
              <a:t>Юсьвинский</a:t>
            </a:r>
            <a:r>
              <a:rPr lang="ru-RU" dirty="0"/>
              <a:t> район, </a:t>
            </a:r>
            <a:r>
              <a:rPr lang="ru-RU" dirty="0" err="1"/>
              <a:t>Уинский</a:t>
            </a:r>
            <a:r>
              <a:rPr lang="ru-RU" dirty="0"/>
              <a:t> район, </a:t>
            </a:r>
            <a:r>
              <a:rPr lang="ru-RU" dirty="0" err="1"/>
              <a:t>Частинский</a:t>
            </a:r>
            <a:r>
              <a:rPr lang="ru-RU" dirty="0"/>
              <a:t> район, Чердынский район, ЗАТО Звёздный, Кунгурский район, Карагайский район, Ильинский район, </a:t>
            </a:r>
            <a:r>
              <a:rPr lang="ru-RU" dirty="0" err="1"/>
              <a:t>Большесосновский</a:t>
            </a:r>
            <a:r>
              <a:rPr lang="ru-RU" dirty="0"/>
              <a:t> район, Березовский район, Пермский край. </a:t>
            </a:r>
          </a:p>
        </p:txBody>
      </p:sp>
    </p:spTree>
    <p:extLst>
      <p:ext uri="{BB962C8B-B14F-4D97-AF65-F5344CB8AC3E}">
        <p14:creationId xmlns:p14="http://schemas.microsoft.com/office/powerpoint/2010/main" xmlns="" val="2299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365125"/>
            <a:ext cx="10868891" cy="1325563"/>
          </a:xfrm>
        </p:spPr>
        <p:txBody>
          <a:bodyPr/>
          <a:lstStyle/>
          <a:p>
            <a:pPr algn="ctr"/>
            <a:r>
              <a:rPr lang="ru-RU" dirty="0" smtClean="0"/>
              <a:t>Процент выполнения заданий КИМ </a:t>
            </a:r>
            <a:br>
              <a:rPr lang="ru-RU" dirty="0" smtClean="0"/>
            </a:br>
            <a:r>
              <a:rPr lang="ru-RU" sz="4000" i="1" dirty="0" smtClean="0"/>
              <a:t>по содержани</a:t>
            </a:r>
            <a:r>
              <a:rPr lang="ru-RU" sz="4000" i="1" dirty="0"/>
              <a:t>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Лучше </a:t>
            </a:r>
            <a:r>
              <a:rPr lang="ru-RU" dirty="0"/>
              <a:t>всего в тестовой части задания 1-20 выпускники справились с </a:t>
            </a:r>
            <a:r>
              <a:rPr lang="ru-RU" dirty="0" smtClean="0"/>
              <a:t>заданиями блоков </a:t>
            </a:r>
            <a:r>
              <a:rPr lang="ru-RU" dirty="0"/>
              <a:t>– </a:t>
            </a:r>
            <a:r>
              <a:rPr lang="ru-RU" dirty="0" smtClean="0"/>
              <a:t>модулей </a:t>
            </a:r>
            <a:r>
              <a:rPr lang="ru-RU" b="1" i="1" dirty="0" smtClean="0"/>
              <a:t>социальная </a:t>
            </a:r>
            <a:r>
              <a:rPr lang="ru-RU" b="1" i="1" dirty="0"/>
              <a:t>сфера </a:t>
            </a:r>
            <a:r>
              <a:rPr lang="ru-RU" i="1" dirty="0"/>
              <a:t>(задания 11-13,средний процент выполнения заданий – 79,4%)</a:t>
            </a:r>
            <a:r>
              <a:rPr lang="ru-RU" dirty="0"/>
              <a:t>, примерно также справились с </a:t>
            </a:r>
            <a:r>
              <a:rPr lang="ru-RU" dirty="0" smtClean="0"/>
              <a:t>заданиями </a:t>
            </a:r>
            <a:r>
              <a:rPr lang="ru-RU" dirty="0"/>
              <a:t>по </a:t>
            </a:r>
            <a:r>
              <a:rPr lang="ru-RU" dirty="0" smtClean="0"/>
              <a:t>темам </a:t>
            </a:r>
            <a:r>
              <a:rPr lang="ru-RU" b="1" i="1" dirty="0"/>
              <a:t>право</a:t>
            </a:r>
            <a:r>
              <a:rPr lang="ru-RU" i="1" dirty="0"/>
              <a:t> ( задания 17-20, средний процент выполнения заданий – 77,8% всех обучающихся),  </a:t>
            </a:r>
            <a:r>
              <a:rPr lang="ru-RU" b="1" i="1" dirty="0"/>
              <a:t>человек и общество</a:t>
            </a:r>
            <a:r>
              <a:rPr lang="ru-RU" i="1" dirty="0"/>
              <a:t> (задания 1-4, средний процент выполнения – 74,4</a:t>
            </a:r>
            <a:r>
              <a:rPr lang="ru-RU" i="1" dirty="0" smtClean="0"/>
              <a:t>%).</a:t>
            </a:r>
          </a:p>
          <a:p>
            <a:r>
              <a:rPr lang="ru-RU" i="1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Менее успешно </a:t>
            </a:r>
            <a:r>
              <a:rPr lang="ru-RU" dirty="0"/>
              <a:t>справились с темой </a:t>
            </a:r>
            <a:r>
              <a:rPr lang="ru-RU" b="1" i="1" dirty="0"/>
              <a:t>духовная культура </a:t>
            </a:r>
            <a:r>
              <a:rPr lang="ru-RU" i="1" dirty="0"/>
              <a:t>(задания 5-6, процент выполнения 67,85%),  </a:t>
            </a:r>
            <a:r>
              <a:rPr lang="ru-RU" b="1" i="1" dirty="0"/>
              <a:t>экономика</a:t>
            </a:r>
            <a:r>
              <a:rPr lang="ru-RU" i="1" dirty="0"/>
              <a:t> (задания 7-10, средний процент выполнения заданий -  70,2 %);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Самый низкий процент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выполнения </a:t>
            </a:r>
            <a:r>
              <a:rPr lang="ru-RU" dirty="0"/>
              <a:t>заданий </a:t>
            </a:r>
            <a:r>
              <a:rPr lang="ru-RU" dirty="0" smtClean="0"/>
              <a:t>раздела </a:t>
            </a:r>
            <a:r>
              <a:rPr lang="ru-RU" i="1" dirty="0" smtClean="0"/>
              <a:t>сферы </a:t>
            </a:r>
            <a:r>
              <a:rPr lang="ru-RU" b="1" i="1" dirty="0"/>
              <a:t>политики и социального управления </a:t>
            </a:r>
            <a:r>
              <a:rPr lang="ru-RU" i="1" dirty="0"/>
              <a:t>(задания 14-16, средний процент выполнения заданий – 59,3%).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90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Процент выполнения заданий КИМ </a:t>
            </a:r>
            <a:br>
              <a:rPr lang="ru-RU" dirty="0" smtClean="0"/>
            </a:br>
            <a:r>
              <a:rPr lang="ru-RU" sz="4000" i="1" dirty="0" smtClean="0"/>
              <a:t>по проверяемым умениям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rgbClr val="FF0000"/>
                </a:solidFill>
              </a:rPr>
              <a:t>спешно</a:t>
            </a:r>
            <a:r>
              <a:rPr lang="ru-RU" dirty="0" smtClean="0"/>
              <a:t> </a:t>
            </a:r>
            <a:r>
              <a:rPr lang="ru-RU" dirty="0"/>
              <a:t>(от 57,9 до 90%) выпускники справились с заданиями </a:t>
            </a:r>
            <a:r>
              <a:rPr lang="ru-RU" dirty="0">
                <a:solidFill>
                  <a:srgbClr val="FF0000"/>
                </a:solidFill>
              </a:rPr>
              <a:t>базового </a:t>
            </a:r>
            <a:r>
              <a:rPr lang="ru-RU" dirty="0"/>
              <a:t>уровня. Сложности вызвало задание базового уровня 22 ( 42,1% выполнения).</a:t>
            </a:r>
          </a:p>
          <a:p>
            <a:r>
              <a:rPr lang="ru-RU" dirty="0"/>
              <a:t>С заданиями </a:t>
            </a:r>
            <a:r>
              <a:rPr lang="ru-RU" dirty="0">
                <a:solidFill>
                  <a:srgbClr val="FF0000"/>
                </a:solidFill>
              </a:rPr>
              <a:t>повышенного уровня  </a:t>
            </a:r>
            <a:r>
              <a:rPr lang="ru-RU" dirty="0"/>
              <a:t>справились успешно выпускники, получившие за экзамен положительные отметки («3», «4», «5»), </a:t>
            </a:r>
            <a:r>
              <a:rPr lang="ru-RU" b="1" dirty="0">
                <a:solidFill>
                  <a:srgbClr val="002060"/>
                </a:solidFill>
              </a:rPr>
              <a:t>кроме заданий 21, 24, 30</a:t>
            </a:r>
            <a:r>
              <a:rPr lang="ru-RU" dirty="0"/>
              <a:t>, вызвавших затруднения у выпускников, получивших за экзамен «3».</a:t>
            </a:r>
          </a:p>
          <a:p>
            <a:r>
              <a:rPr lang="ru-RU" dirty="0"/>
              <a:t>С заданиями </a:t>
            </a:r>
            <a:r>
              <a:rPr lang="ru-RU" dirty="0">
                <a:solidFill>
                  <a:srgbClr val="FF0000"/>
                </a:solidFill>
              </a:rPr>
              <a:t>высокого уровня </a:t>
            </a:r>
            <a:r>
              <a:rPr lang="ru-RU" dirty="0"/>
              <a:t>сложности 29, 30 на высоком уровне (89,6% и 80,1%) справились выпускники, получившие за экзамен «5». Для </a:t>
            </a:r>
            <a:r>
              <a:rPr lang="ru-RU" dirty="0">
                <a:solidFill>
                  <a:srgbClr val="002060"/>
                </a:solidFill>
              </a:rPr>
              <a:t>остальных</a:t>
            </a:r>
            <a:r>
              <a:rPr lang="ru-RU" dirty="0"/>
              <a:t> участников экзамена процент выполнения этих заданий </a:t>
            </a:r>
            <a:r>
              <a:rPr lang="ru-RU" b="1" dirty="0">
                <a:solidFill>
                  <a:srgbClr val="002060"/>
                </a:solidFill>
              </a:rPr>
              <a:t>менее 50%.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Выполнение </a:t>
            </a:r>
            <a:r>
              <a:rPr lang="ru-RU" b="1" dirty="0" smtClean="0">
                <a:solidFill>
                  <a:srgbClr val="002060"/>
                </a:solidFill>
              </a:rPr>
              <a:t>задания 22 </a:t>
            </a:r>
            <a:r>
              <a:rPr lang="ru-RU" dirty="0" smtClean="0"/>
              <a:t>части 1</a:t>
            </a:r>
            <a:br>
              <a:rPr lang="ru-RU" dirty="0" smtClean="0"/>
            </a:br>
            <a:r>
              <a:rPr lang="ru-RU" dirty="0" smtClean="0"/>
              <a:t> ( </a:t>
            </a:r>
            <a:r>
              <a:rPr lang="ru-RU" i="1" dirty="0" smtClean="0"/>
              <a:t>на примере варианта 12133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2593" t="20606" r="2005" b="8534"/>
          <a:stretch/>
        </p:blipFill>
        <p:spPr>
          <a:xfrm>
            <a:off x="277369" y="1825625"/>
            <a:ext cx="6206558" cy="384088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Задание 22 базового уровня, проверяющее умение установления соответствия между ситуациями и видами правоотношений, оказалось сложным для всех, кроме участников экзамена, получивших за экзамен «5». Скорее всего, низкий уровень выполнения задания (общий процент выполнения задания 39,4%) связан с содержанием задания по теме </a:t>
            </a:r>
            <a:r>
              <a:rPr lang="ru-RU" i="1" dirty="0" smtClean="0"/>
              <a:t>гражданское и административное</a:t>
            </a:r>
            <a:r>
              <a:rPr lang="ru-RU" dirty="0" smtClean="0"/>
              <a:t> </a:t>
            </a:r>
            <a:r>
              <a:rPr lang="ru-RU" i="1" dirty="0" smtClean="0"/>
              <a:t>право.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48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Выполнение </a:t>
            </a:r>
            <a:r>
              <a:rPr lang="ru-RU" b="1" dirty="0" smtClean="0">
                <a:solidFill>
                  <a:srgbClr val="002060"/>
                </a:solidFill>
              </a:rPr>
              <a:t>заданий 23,24 </a:t>
            </a:r>
            <a:r>
              <a:rPr lang="ru-RU" dirty="0" smtClean="0"/>
              <a:t>части 1</a:t>
            </a:r>
            <a:br>
              <a:rPr lang="ru-RU" dirty="0" smtClean="0"/>
            </a:br>
            <a:r>
              <a:rPr lang="ru-RU" dirty="0" smtClean="0"/>
              <a:t> ( </a:t>
            </a:r>
            <a:r>
              <a:rPr lang="ru-RU" i="1" dirty="0" smtClean="0"/>
              <a:t>на примере варианта 12133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Учёные опросили совершеннолетних граждан страны Z, имеющих разный уровень образования. Им задавали вопрос: «В какой мере, по Вашему мнению, государство сегодня поддерживает научно-техническую деятельность?». </a:t>
            </a:r>
          </a:p>
          <a:p>
            <a:pPr marL="0" indent="0">
              <a:buNone/>
            </a:pPr>
            <a:r>
              <a:rPr lang="ru-RU" sz="2400" dirty="0"/>
              <a:t>Результаты опросов (в % от числа отвечавших) приведены на диаграмме. </a:t>
            </a:r>
          </a:p>
          <a:p>
            <a:pPr marL="0" indent="0">
              <a:buNone/>
            </a:pPr>
            <a:endParaRPr lang="ru-RU" i="1" dirty="0" smtClean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24357" t="25602" r="23853" b="14880"/>
          <a:stretch/>
        </p:blipFill>
        <p:spPr bwMode="auto">
          <a:xfrm>
            <a:off x="5860473" y="1825625"/>
            <a:ext cx="5832763" cy="4214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446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Выполнение </a:t>
            </a:r>
            <a:r>
              <a:rPr lang="ru-RU" b="1" dirty="0" smtClean="0">
                <a:solidFill>
                  <a:srgbClr val="002060"/>
                </a:solidFill>
              </a:rPr>
              <a:t>заданий 23,24 </a:t>
            </a:r>
            <a:r>
              <a:rPr lang="ru-RU" dirty="0" smtClean="0"/>
              <a:t>части 1</a:t>
            </a:r>
            <a:br>
              <a:rPr lang="ru-RU" dirty="0" smtClean="0"/>
            </a:br>
            <a:r>
              <a:rPr lang="ru-RU" dirty="0" smtClean="0"/>
              <a:t> ( </a:t>
            </a:r>
            <a:r>
              <a:rPr lang="ru-RU" i="1" dirty="0" smtClean="0"/>
              <a:t>на примере варианта 12133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273"/>
            <a:ext cx="10515600" cy="4583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 smtClean="0"/>
          </a:p>
          <a:p>
            <a:r>
              <a:rPr lang="ru-RU" dirty="0" smtClean="0"/>
              <a:t>Задания </a:t>
            </a:r>
            <a:r>
              <a:rPr lang="ru-RU" dirty="0"/>
              <a:t>23 и 24 проверяют умение по выбору верных позиций из списка по статистическим данным о связи науки и государства (</a:t>
            </a:r>
            <a:r>
              <a:rPr lang="ru-RU" i="1" dirty="0"/>
              <a:t>элемент содержания 2.2., тематический блок духовная сфера).</a:t>
            </a:r>
            <a:r>
              <a:rPr lang="ru-RU" dirty="0"/>
              <a:t> Процент  выполнения задания 23- 59,4%, задания 24- 21,8%. Такой низкий процент выполнения задания 24 связан с тем, что в задании 24 информация представлена не в явном виде. </a:t>
            </a:r>
            <a:r>
              <a:rPr lang="ru-RU" i="1" dirty="0"/>
              <a:t>Это свидетельствует о том, что выпускники не умеют строить логические умозаключения по представленным данным</a:t>
            </a:r>
            <a:r>
              <a:rPr lang="ru-RU" dirty="0"/>
              <a:t>, </a:t>
            </a:r>
            <a:r>
              <a:rPr lang="ru-RU" i="1" dirty="0"/>
              <a:t>не умеют работать с избыточной информацией.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1838</Words>
  <Application>Microsoft Office PowerPoint</Application>
  <PresentationFormat>Произвольный</PresentationFormat>
  <Paragraphs>198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Итоги  ОГЭ- 2019 по предмету «Обществознание»  в Пермском крае </vt:lpstr>
      <vt:lpstr>Количество участников ОГЭ  (за последние 3 года)</vt:lpstr>
      <vt:lpstr>Динамика результатов ОГЭ  (за последние 3 года)</vt:lpstr>
      <vt:lpstr>В 2019 году ОГЭ по обществознанию в Пермском крае сдавало 15114 человек </vt:lpstr>
      <vt:lpstr>Процент выполнения заданий КИМ  по содержанию</vt:lpstr>
      <vt:lpstr>Процент выполнения заданий КИМ  по проверяемым умениям</vt:lpstr>
      <vt:lpstr>Выполнение задания 22 части 1  ( на примере варианта 12133)</vt:lpstr>
      <vt:lpstr>Выполнение заданий 23,24 части 1  ( на примере варианта 12133)</vt:lpstr>
      <vt:lpstr>Выполнение заданий 23,24 части 1  ( на примере варианта 12133)</vt:lpstr>
      <vt:lpstr>Выполнение заданий части 2 ( с развернутым письменным ответом)</vt:lpstr>
      <vt:lpstr>Выполнение заданий части 2 ( с развернутым письменным ответом)</vt:lpstr>
      <vt:lpstr>Типичные ошибки выполнения заданий письменной части</vt:lpstr>
      <vt:lpstr>Типичные ошибки выполнения заданий письменной части</vt:lpstr>
      <vt:lpstr>Типичные ошибки выполнения заданий письменной части</vt:lpstr>
      <vt:lpstr>Сравнение КИМ 2019 и КИМ 2020</vt:lpstr>
      <vt:lpstr>КИМ ОГЭ-2019 И ОГЭ-2020 по обществознанию</vt:lpstr>
      <vt:lpstr>КИМ ОГЭ-2019 И ОГЭ-2020 по обществознанию</vt:lpstr>
      <vt:lpstr>КИМ ОГЭ-2019 И ОГЭ-2020 по обществознанию</vt:lpstr>
      <vt:lpstr>Элементы содержания, проверяемые КИМ</vt:lpstr>
      <vt:lpstr>Изменения в КИМ 2020</vt:lpstr>
      <vt:lpstr>Общие рекомендации для повышения образовательных результатов ОГЭ 2020</vt:lpstr>
      <vt:lpstr>В преподавании учебного предмета всем обучающимся</vt:lpstr>
      <vt:lpstr>При организации подготовки к экзамену обучающихся с разным уровнем подготовки. </vt:lpstr>
      <vt:lpstr>Организация работы с педагогами – предметниками.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ОГЭ- 2019 по обществознанию в Пермском крае </dc:title>
  <dc:creator>79028082031</dc:creator>
  <cp:lastModifiedBy>Zavadskaja-EN</cp:lastModifiedBy>
  <cp:revision>25</cp:revision>
  <dcterms:created xsi:type="dcterms:W3CDTF">2019-09-22T17:43:20Z</dcterms:created>
  <dcterms:modified xsi:type="dcterms:W3CDTF">2019-09-23T10:45:38Z</dcterms:modified>
</cp:coreProperties>
</file>