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notesMasterIdLst>
    <p:notesMasterId r:id="rId54"/>
  </p:notesMasterIdLst>
  <p:sldIdLst>
    <p:sldId id="286" r:id="rId2"/>
    <p:sldId id="322" r:id="rId3"/>
    <p:sldId id="332" r:id="rId4"/>
    <p:sldId id="323" r:id="rId5"/>
    <p:sldId id="334" r:id="rId6"/>
    <p:sldId id="353" r:id="rId7"/>
    <p:sldId id="354" r:id="rId8"/>
    <p:sldId id="336" r:id="rId9"/>
    <p:sldId id="352" r:id="rId10"/>
    <p:sldId id="355" r:id="rId11"/>
    <p:sldId id="356" r:id="rId12"/>
    <p:sldId id="333" r:id="rId13"/>
    <p:sldId id="337" r:id="rId14"/>
    <p:sldId id="338" r:id="rId15"/>
    <p:sldId id="340" r:id="rId16"/>
    <p:sldId id="341" r:id="rId17"/>
    <p:sldId id="339" r:id="rId18"/>
    <p:sldId id="342" r:id="rId19"/>
    <p:sldId id="343" r:id="rId20"/>
    <p:sldId id="350" r:id="rId21"/>
    <p:sldId id="344" r:id="rId22"/>
    <p:sldId id="345" r:id="rId23"/>
    <p:sldId id="357" r:id="rId24"/>
    <p:sldId id="326" r:id="rId25"/>
    <p:sldId id="324" r:id="rId26"/>
    <p:sldId id="362" r:id="rId27"/>
    <p:sldId id="329" r:id="rId28"/>
    <p:sldId id="364" r:id="rId29"/>
    <p:sldId id="366" r:id="rId30"/>
    <p:sldId id="365" r:id="rId31"/>
    <p:sldId id="367" r:id="rId32"/>
    <p:sldId id="363" r:id="rId33"/>
    <p:sldId id="368" r:id="rId34"/>
    <p:sldId id="369" r:id="rId35"/>
    <p:sldId id="294" r:id="rId36"/>
    <p:sldId id="370" r:id="rId37"/>
    <p:sldId id="371" r:id="rId38"/>
    <p:sldId id="372" r:id="rId39"/>
    <p:sldId id="327" r:id="rId40"/>
    <p:sldId id="328" r:id="rId41"/>
    <p:sldId id="330" r:id="rId42"/>
    <p:sldId id="361" r:id="rId43"/>
    <p:sldId id="359" r:id="rId44"/>
    <p:sldId id="358" r:id="rId45"/>
    <p:sldId id="360" r:id="rId46"/>
    <p:sldId id="335" r:id="rId47"/>
    <p:sldId id="331" r:id="rId48"/>
    <p:sldId id="347" r:id="rId49"/>
    <p:sldId id="348" r:id="rId50"/>
    <p:sldId id="349" r:id="rId51"/>
    <p:sldId id="346" r:id="rId52"/>
    <p:sldId id="271" r:id="rId53"/>
  </p:sldIdLst>
  <p:sldSz cx="9144000" cy="6858000" type="screen4x3"/>
  <p:notesSz cx="6797675" cy="9926638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66"/>
    <a:srgbClr val="0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249" autoAdjust="0"/>
  </p:normalViewPr>
  <p:slideViewPr>
    <p:cSldViewPr snapToGrid="0">
      <p:cViewPr varScale="1">
        <p:scale>
          <a:sx n="50" d="100"/>
          <a:sy n="50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1ABB7-0221-401D-B8DE-2917E47CBD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D98D23E-180B-41AB-9ED1-DFCBE1B6E52E}">
      <dgm:prSet custT="1"/>
      <dgm:spPr>
        <a:ln>
          <a:solidFill>
            <a:srgbClr val="009999"/>
          </a:solidFill>
        </a:ln>
      </dgm:spPr>
      <dgm:t>
        <a:bodyPr/>
        <a:lstStyle/>
        <a:p>
          <a:r>
            <a:rPr lang="ru-RU" sz="2000" b="0" i="0" dirty="0">
              <a:solidFill>
                <a:srgbClr val="006666"/>
              </a:solidFill>
              <a:latin typeface="+mn-lt"/>
            </a:rPr>
            <a:t>Какие сведения включить в Анализ работы школы за 2019/20 учебный год</a:t>
          </a:r>
          <a:endParaRPr lang="ru-RU" sz="2000" b="0" dirty="0">
            <a:solidFill>
              <a:srgbClr val="006666"/>
            </a:solidFill>
            <a:latin typeface="+mn-lt"/>
          </a:endParaRPr>
        </a:p>
      </dgm:t>
    </dgm:pt>
    <dgm:pt modelId="{C98EDE94-469D-4B87-B2D4-19D57E01D4CF}" type="parTrans" cxnId="{44A2FB33-BD0D-4329-A9B2-59A1AA2246D0}">
      <dgm:prSet/>
      <dgm:spPr/>
      <dgm:t>
        <a:bodyPr/>
        <a:lstStyle/>
        <a:p>
          <a:endParaRPr lang="ru-RU" sz="2000" b="0">
            <a:solidFill>
              <a:srgbClr val="006666"/>
            </a:solidFill>
            <a:latin typeface="+mn-lt"/>
          </a:endParaRPr>
        </a:p>
      </dgm:t>
    </dgm:pt>
    <dgm:pt modelId="{527A2171-541F-44C6-958C-14408E923140}" type="sibTrans" cxnId="{44A2FB33-BD0D-4329-A9B2-59A1AA2246D0}">
      <dgm:prSet/>
      <dgm:spPr>
        <a:ln>
          <a:solidFill>
            <a:srgbClr val="009999"/>
          </a:solidFill>
        </a:ln>
      </dgm:spPr>
      <dgm:t>
        <a:bodyPr/>
        <a:lstStyle/>
        <a:p>
          <a:endParaRPr lang="ru-RU" sz="2000" b="0">
            <a:solidFill>
              <a:srgbClr val="006666"/>
            </a:solidFill>
            <a:latin typeface="+mn-lt"/>
          </a:endParaRPr>
        </a:p>
      </dgm:t>
    </dgm:pt>
    <dgm:pt modelId="{EA4FCC24-07A0-4313-9D4A-8295BE0B4A00}">
      <dgm:prSet custT="1"/>
      <dgm:spPr>
        <a:ln>
          <a:solidFill>
            <a:srgbClr val="009999"/>
          </a:solidFill>
        </a:ln>
      </dgm:spPr>
      <dgm:t>
        <a:bodyPr/>
        <a:lstStyle/>
        <a:p>
          <a:r>
            <a:rPr lang="ru-RU" sz="2000" b="0" i="0" dirty="0">
              <a:solidFill>
                <a:srgbClr val="006666"/>
              </a:solidFill>
              <a:latin typeface="+mn-lt"/>
            </a:rPr>
            <a:t>Как проанализировать выполнение учебных планов</a:t>
          </a:r>
          <a:endParaRPr lang="ru-RU" sz="2000" b="0" dirty="0">
            <a:solidFill>
              <a:srgbClr val="006666"/>
            </a:solidFill>
            <a:latin typeface="+mn-lt"/>
          </a:endParaRPr>
        </a:p>
      </dgm:t>
    </dgm:pt>
    <dgm:pt modelId="{73E0CAA3-2B4D-4414-BAB3-AA4192CA4F5A}" type="parTrans" cxnId="{156EB30B-92E5-4E06-BA1B-0E000CB24D5A}">
      <dgm:prSet/>
      <dgm:spPr/>
      <dgm:t>
        <a:bodyPr/>
        <a:lstStyle/>
        <a:p>
          <a:endParaRPr lang="ru-RU" sz="2000" b="0">
            <a:solidFill>
              <a:srgbClr val="006666"/>
            </a:solidFill>
            <a:latin typeface="+mn-lt"/>
          </a:endParaRPr>
        </a:p>
      </dgm:t>
    </dgm:pt>
    <dgm:pt modelId="{A62D89F7-BCAD-484F-AB93-A6101986FB36}" type="sibTrans" cxnId="{156EB30B-92E5-4E06-BA1B-0E000CB24D5A}">
      <dgm:prSet/>
      <dgm:spPr/>
      <dgm:t>
        <a:bodyPr/>
        <a:lstStyle/>
        <a:p>
          <a:endParaRPr lang="ru-RU" sz="2000" b="0">
            <a:solidFill>
              <a:srgbClr val="006666"/>
            </a:solidFill>
            <a:latin typeface="+mn-lt"/>
          </a:endParaRPr>
        </a:p>
      </dgm:t>
    </dgm:pt>
    <dgm:pt modelId="{B614A6B5-8DAD-4F1F-9A9E-ADC82CFB3A17}">
      <dgm:prSet custT="1"/>
      <dgm:spPr>
        <a:ln>
          <a:solidFill>
            <a:srgbClr val="009999"/>
          </a:solidFill>
        </a:ln>
      </dgm:spPr>
      <dgm:t>
        <a:bodyPr/>
        <a:lstStyle/>
        <a:p>
          <a:r>
            <a:rPr lang="ru-RU" sz="2000" b="0" i="0" dirty="0">
              <a:solidFill>
                <a:srgbClr val="006666"/>
              </a:solidFill>
              <a:latin typeface="+mn-lt"/>
            </a:rPr>
            <a:t>Как включить в Анализ работу по обучению разных групп школьников (учеников группы риска, детей с ОВЗ)</a:t>
          </a:r>
          <a:endParaRPr lang="ru-RU" sz="2000" b="0" dirty="0">
            <a:solidFill>
              <a:srgbClr val="006666"/>
            </a:solidFill>
            <a:latin typeface="+mn-lt"/>
          </a:endParaRPr>
        </a:p>
      </dgm:t>
    </dgm:pt>
    <dgm:pt modelId="{42A668B8-A3BA-4EFE-8E16-946E5683BFE9}" type="parTrans" cxnId="{9D1A2674-FD24-4127-ADD3-1A27837F1BAB}">
      <dgm:prSet/>
      <dgm:spPr/>
      <dgm:t>
        <a:bodyPr/>
        <a:lstStyle/>
        <a:p>
          <a:endParaRPr lang="ru-RU" sz="2000" b="0">
            <a:solidFill>
              <a:srgbClr val="006666"/>
            </a:solidFill>
            <a:latin typeface="+mn-lt"/>
          </a:endParaRPr>
        </a:p>
      </dgm:t>
    </dgm:pt>
    <dgm:pt modelId="{41FB943C-667F-4750-BCE3-C39FD5B0C5AE}" type="sibTrans" cxnId="{9D1A2674-FD24-4127-ADD3-1A27837F1BAB}">
      <dgm:prSet/>
      <dgm:spPr/>
      <dgm:t>
        <a:bodyPr/>
        <a:lstStyle/>
        <a:p>
          <a:endParaRPr lang="ru-RU" sz="2000" b="0">
            <a:solidFill>
              <a:srgbClr val="006666"/>
            </a:solidFill>
            <a:latin typeface="+mn-lt"/>
          </a:endParaRPr>
        </a:p>
      </dgm:t>
    </dgm:pt>
    <dgm:pt modelId="{1390946F-0C04-4D7A-A418-6EEA9566CD79}">
      <dgm:prSet custT="1"/>
      <dgm:spPr>
        <a:ln>
          <a:solidFill>
            <a:srgbClr val="009999"/>
          </a:solidFill>
        </a:ln>
      </dgm:spPr>
      <dgm:t>
        <a:bodyPr/>
        <a:lstStyle/>
        <a:p>
          <a:r>
            <a:rPr lang="ru-RU" sz="2000" b="0" i="0" dirty="0">
              <a:solidFill>
                <a:srgbClr val="006666"/>
              </a:solidFill>
              <a:latin typeface="+mn-lt"/>
            </a:rPr>
            <a:t>Как проанализировать качество образования, обобщить результаты ГИА и ВПР</a:t>
          </a:r>
          <a:endParaRPr lang="ru-RU" sz="2000" b="0" dirty="0">
            <a:solidFill>
              <a:srgbClr val="006666"/>
            </a:solidFill>
            <a:latin typeface="+mn-lt"/>
          </a:endParaRPr>
        </a:p>
      </dgm:t>
    </dgm:pt>
    <dgm:pt modelId="{869AFFFD-0B52-4CDC-A4D1-5BC24DC11956}" type="parTrans" cxnId="{5B3BA591-FE43-432A-B8AA-C51F7B399D17}">
      <dgm:prSet/>
      <dgm:spPr/>
      <dgm:t>
        <a:bodyPr/>
        <a:lstStyle/>
        <a:p>
          <a:endParaRPr lang="ru-RU" sz="2000" b="0">
            <a:solidFill>
              <a:srgbClr val="006666"/>
            </a:solidFill>
            <a:latin typeface="+mn-lt"/>
          </a:endParaRPr>
        </a:p>
      </dgm:t>
    </dgm:pt>
    <dgm:pt modelId="{56B1D5B3-0648-4FB8-872B-291ED5B321CF}" type="sibTrans" cxnId="{5B3BA591-FE43-432A-B8AA-C51F7B399D17}">
      <dgm:prSet/>
      <dgm:spPr/>
      <dgm:t>
        <a:bodyPr/>
        <a:lstStyle/>
        <a:p>
          <a:endParaRPr lang="ru-RU" sz="2000" b="0">
            <a:solidFill>
              <a:srgbClr val="006666"/>
            </a:solidFill>
            <a:latin typeface="+mn-lt"/>
          </a:endParaRPr>
        </a:p>
      </dgm:t>
    </dgm:pt>
    <dgm:pt modelId="{B50CEAC9-F5AC-4D16-8335-278312D9164E}">
      <dgm:prSet custT="1"/>
      <dgm:spPr>
        <a:ln>
          <a:solidFill>
            <a:srgbClr val="009999"/>
          </a:solidFill>
        </a:ln>
      </dgm:spPr>
      <dgm:t>
        <a:bodyPr/>
        <a:lstStyle/>
        <a:p>
          <a:r>
            <a:rPr lang="ru-RU" sz="2000" b="0" i="0">
              <a:solidFill>
                <a:srgbClr val="006666"/>
              </a:solidFill>
              <a:latin typeface="+mn-lt"/>
            </a:rPr>
            <a:t>Как в анализе отразить образовательные результаты, которых достигли школьники</a:t>
          </a:r>
          <a:endParaRPr lang="ru-RU" sz="2000" b="0" dirty="0">
            <a:solidFill>
              <a:srgbClr val="006666"/>
            </a:solidFill>
            <a:latin typeface="+mn-lt"/>
          </a:endParaRPr>
        </a:p>
      </dgm:t>
    </dgm:pt>
    <dgm:pt modelId="{C42D9B13-9A66-4A29-91EE-5635E76A0F33}" type="parTrans" cxnId="{B533A314-6C21-4CDD-8776-A900387D2606}">
      <dgm:prSet/>
      <dgm:spPr/>
      <dgm:t>
        <a:bodyPr/>
        <a:lstStyle/>
        <a:p>
          <a:endParaRPr lang="ru-RU"/>
        </a:p>
      </dgm:t>
    </dgm:pt>
    <dgm:pt modelId="{8741C243-B3E5-41F3-9C1A-4AAA72049917}" type="sibTrans" cxnId="{B533A314-6C21-4CDD-8776-A900387D2606}">
      <dgm:prSet/>
      <dgm:spPr/>
      <dgm:t>
        <a:bodyPr/>
        <a:lstStyle/>
        <a:p>
          <a:endParaRPr lang="ru-RU"/>
        </a:p>
      </dgm:t>
    </dgm:pt>
    <dgm:pt modelId="{7858A7DC-02C1-43CD-B725-DAA70D4A3DE7}" type="pres">
      <dgm:prSet presAssocID="{F271ABB7-0221-401D-B8DE-2917E47CBD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C988C2-5BC6-4570-A392-BE65BB731B2B}" type="pres">
      <dgm:prSet presAssocID="{F271ABB7-0221-401D-B8DE-2917E47CBD92}" presName="Name1" presStyleCnt="0"/>
      <dgm:spPr/>
    </dgm:pt>
    <dgm:pt modelId="{31A0A94D-B421-4401-84E2-5A2FFC76B274}" type="pres">
      <dgm:prSet presAssocID="{F271ABB7-0221-401D-B8DE-2917E47CBD92}" presName="cycle" presStyleCnt="0"/>
      <dgm:spPr/>
    </dgm:pt>
    <dgm:pt modelId="{52F95E21-A498-4070-BB65-748385C371C2}" type="pres">
      <dgm:prSet presAssocID="{F271ABB7-0221-401D-B8DE-2917E47CBD92}" presName="srcNode" presStyleLbl="node1" presStyleIdx="0" presStyleCnt="5"/>
      <dgm:spPr/>
    </dgm:pt>
    <dgm:pt modelId="{52AA6011-F561-44B1-9652-CAFDED4F01FF}" type="pres">
      <dgm:prSet presAssocID="{F271ABB7-0221-401D-B8DE-2917E47CBD92}" presName="conn" presStyleLbl="parChTrans1D2" presStyleIdx="0" presStyleCnt="1" custLinFactNeighborX="-34595"/>
      <dgm:spPr/>
      <dgm:t>
        <a:bodyPr/>
        <a:lstStyle/>
        <a:p>
          <a:endParaRPr lang="ru-RU"/>
        </a:p>
      </dgm:t>
    </dgm:pt>
    <dgm:pt modelId="{1691C77C-2710-42E9-8C53-ACF1F242381D}" type="pres">
      <dgm:prSet presAssocID="{F271ABB7-0221-401D-B8DE-2917E47CBD92}" presName="extraNode" presStyleLbl="node1" presStyleIdx="0" presStyleCnt="5"/>
      <dgm:spPr/>
    </dgm:pt>
    <dgm:pt modelId="{BE1A79B6-D42A-4B97-ACE1-A9FA062BB316}" type="pres">
      <dgm:prSet presAssocID="{F271ABB7-0221-401D-B8DE-2917E47CBD92}" presName="dstNode" presStyleLbl="node1" presStyleIdx="0" presStyleCnt="5"/>
      <dgm:spPr/>
    </dgm:pt>
    <dgm:pt modelId="{3A36F494-B0FC-4464-8B08-4F50584A9F95}" type="pres">
      <dgm:prSet presAssocID="{FD98D23E-180B-41AB-9ED1-DFCBE1B6E52E}" presName="text_1" presStyleLbl="node1" presStyleIdx="0" presStyleCnt="5" custScaleX="100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37D1E-2590-4CC1-8BF5-65437BC86701}" type="pres">
      <dgm:prSet presAssocID="{FD98D23E-180B-41AB-9ED1-DFCBE1B6E52E}" presName="accent_1" presStyleCnt="0"/>
      <dgm:spPr/>
    </dgm:pt>
    <dgm:pt modelId="{AE4EF500-657F-4D0C-B3DD-2E261BEE2A52}" type="pres">
      <dgm:prSet presAssocID="{FD98D23E-180B-41AB-9ED1-DFCBE1B6E52E}" presName="accentRepeatNode" presStyleLbl="solidFgAcc1" presStyleIdx="0" presStyleCnt="5"/>
      <dgm:spPr>
        <a:ln>
          <a:solidFill>
            <a:srgbClr val="009999"/>
          </a:solidFill>
        </a:ln>
      </dgm:spPr>
    </dgm:pt>
    <dgm:pt modelId="{4C2F28B0-EB6B-4AD0-A58B-E9F2D391BFC0}" type="pres">
      <dgm:prSet presAssocID="{EA4FCC24-07A0-4313-9D4A-8295BE0B4A0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EF157-D044-420F-A06F-0E98F705F220}" type="pres">
      <dgm:prSet presAssocID="{EA4FCC24-07A0-4313-9D4A-8295BE0B4A00}" presName="accent_2" presStyleCnt="0"/>
      <dgm:spPr/>
    </dgm:pt>
    <dgm:pt modelId="{FF9FCDA3-01CD-4312-A784-DE5E6DDDB664}" type="pres">
      <dgm:prSet presAssocID="{EA4FCC24-07A0-4313-9D4A-8295BE0B4A00}" presName="accentRepeatNode" presStyleLbl="solidFgAcc1" presStyleIdx="1" presStyleCnt="5"/>
      <dgm:spPr>
        <a:ln>
          <a:solidFill>
            <a:srgbClr val="009999"/>
          </a:solidFill>
        </a:ln>
      </dgm:spPr>
    </dgm:pt>
    <dgm:pt modelId="{469DB7A0-4E70-4154-ABCF-FD47E34D124A}" type="pres">
      <dgm:prSet presAssocID="{B614A6B5-8DAD-4F1F-9A9E-ADC82CFB3A1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F1F9C-250E-4046-BCB9-DFB6A3D63C4E}" type="pres">
      <dgm:prSet presAssocID="{B614A6B5-8DAD-4F1F-9A9E-ADC82CFB3A17}" presName="accent_3" presStyleCnt="0"/>
      <dgm:spPr/>
    </dgm:pt>
    <dgm:pt modelId="{2F9E1835-ECCA-4A0C-8883-1B72DA754FA7}" type="pres">
      <dgm:prSet presAssocID="{B614A6B5-8DAD-4F1F-9A9E-ADC82CFB3A17}" presName="accentRepeatNode" presStyleLbl="solidFgAcc1" presStyleIdx="2" presStyleCnt="5"/>
      <dgm:spPr>
        <a:ln>
          <a:solidFill>
            <a:srgbClr val="009999"/>
          </a:solidFill>
        </a:ln>
      </dgm:spPr>
    </dgm:pt>
    <dgm:pt modelId="{79E52014-9CC8-48B8-9DB5-E7AD3342DC62}" type="pres">
      <dgm:prSet presAssocID="{1390946F-0C04-4D7A-A418-6EEA9566CD7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0825A-5601-42B3-A022-02DC033CB37A}" type="pres">
      <dgm:prSet presAssocID="{1390946F-0C04-4D7A-A418-6EEA9566CD79}" presName="accent_4" presStyleCnt="0"/>
      <dgm:spPr/>
    </dgm:pt>
    <dgm:pt modelId="{7EF7BEAD-28CD-4889-AC2E-6EEDE71D0F7C}" type="pres">
      <dgm:prSet presAssocID="{1390946F-0C04-4D7A-A418-6EEA9566CD79}" presName="accentRepeatNode" presStyleLbl="solidFgAcc1" presStyleIdx="3" presStyleCnt="5"/>
      <dgm:spPr>
        <a:ln>
          <a:solidFill>
            <a:srgbClr val="009999"/>
          </a:solidFill>
        </a:ln>
      </dgm:spPr>
    </dgm:pt>
    <dgm:pt modelId="{BDA1DA30-6E88-4C34-AF25-F7583423A18A}" type="pres">
      <dgm:prSet presAssocID="{B50CEAC9-F5AC-4D16-8335-278312D9164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2B88A-8216-460D-90A4-9A05EC5666EE}" type="pres">
      <dgm:prSet presAssocID="{B50CEAC9-F5AC-4D16-8335-278312D9164E}" presName="accent_5" presStyleCnt="0"/>
      <dgm:spPr/>
    </dgm:pt>
    <dgm:pt modelId="{E2FB4909-4120-4DAE-A151-AC7446200D6B}" type="pres">
      <dgm:prSet presAssocID="{B50CEAC9-F5AC-4D16-8335-278312D9164E}" presName="accentRepeatNode" presStyleLbl="solidFgAcc1" presStyleIdx="4" presStyleCnt="5"/>
      <dgm:spPr>
        <a:ln>
          <a:solidFill>
            <a:srgbClr val="009999"/>
          </a:solidFill>
        </a:ln>
      </dgm:spPr>
    </dgm:pt>
  </dgm:ptLst>
  <dgm:cxnLst>
    <dgm:cxn modelId="{9D1A2674-FD24-4127-ADD3-1A27837F1BAB}" srcId="{F271ABB7-0221-401D-B8DE-2917E47CBD92}" destId="{B614A6B5-8DAD-4F1F-9A9E-ADC82CFB3A17}" srcOrd="2" destOrd="0" parTransId="{42A668B8-A3BA-4EFE-8E16-946E5683BFE9}" sibTransId="{41FB943C-667F-4750-BCE3-C39FD5B0C5AE}"/>
    <dgm:cxn modelId="{5B3BA591-FE43-432A-B8AA-C51F7B399D17}" srcId="{F271ABB7-0221-401D-B8DE-2917E47CBD92}" destId="{1390946F-0C04-4D7A-A418-6EEA9566CD79}" srcOrd="3" destOrd="0" parTransId="{869AFFFD-0B52-4CDC-A4D1-5BC24DC11956}" sibTransId="{56B1D5B3-0648-4FB8-872B-291ED5B321CF}"/>
    <dgm:cxn modelId="{156EB30B-92E5-4E06-BA1B-0E000CB24D5A}" srcId="{F271ABB7-0221-401D-B8DE-2917E47CBD92}" destId="{EA4FCC24-07A0-4313-9D4A-8295BE0B4A00}" srcOrd="1" destOrd="0" parTransId="{73E0CAA3-2B4D-4414-BAB3-AA4192CA4F5A}" sibTransId="{A62D89F7-BCAD-484F-AB93-A6101986FB36}"/>
    <dgm:cxn modelId="{7D5265A2-D8B1-42E6-AA20-529BAC389F69}" type="presOf" srcId="{B614A6B5-8DAD-4F1F-9A9E-ADC82CFB3A17}" destId="{469DB7A0-4E70-4154-ABCF-FD47E34D124A}" srcOrd="0" destOrd="0" presId="urn:microsoft.com/office/officeart/2008/layout/VerticalCurvedList"/>
    <dgm:cxn modelId="{2934BB53-298F-40EA-BE10-218EA5826980}" type="presOf" srcId="{B50CEAC9-F5AC-4D16-8335-278312D9164E}" destId="{BDA1DA30-6E88-4C34-AF25-F7583423A18A}" srcOrd="0" destOrd="0" presId="urn:microsoft.com/office/officeart/2008/layout/VerticalCurvedList"/>
    <dgm:cxn modelId="{23D9B5E4-11CF-4451-80DF-177B9AC9D9E4}" type="presOf" srcId="{527A2171-541F-44C6-958C-14408E923140}" destId="{52AA6011-F561-44B1-9652-CAFDED4F01FF}" srcOrd="0" destOrd="0" presId="urn:microsoft.com/office/officeart/2008/layout/VerticalCurvedList"/>
    <dgm:cxn modelId="{5CD86D74-179E-40B2-AE60-AB329E809832}" type="presOf" srcId="{EA4FCC24-07A0-4313-9D4A-8295BE0B4A00}" destId="{4C2F28B0-EB6B-4AD0-A58B-E9F2D391BFC0}" srcOrd="0" destOrd="0" presId="urn:microsoft.com/office/officeart/2008/layout/VerticalCurvedList"/>
    <dgm:cxn modelId="{F87CEAB1-D7A7-4E21-9F17-892F157A22E2}" type="presOf" srcId="{F271ABB7-0221-401D-B8DE-2917E47CBD92}" destId="{7858A7DC-02C1-43CD-B725-DAA70D4A3DE7}" srcOrd="0" destOrd="0" presId="urn:microsoft.com/office/officeart/2008/layout/VerticalCurvedList"/>
    <dgm:cxn modelId="{A67D4A0F-4CA3-4AA3-8081-BF39A5359791}" type="presOf" srcId="{FD98D23E-180B-41AB-9ED1-DFCBE1B6E52E}" destId="{3A36F494-B0FC-4464-8B08-4F50584A9F95}" srcOrd="0" destOrd="0" presId="urn:microsoft.com/office/officeart/2008/layout/VerticalCurvedList"/>
    <dgm:cxn modelId="{652BD773-CAF3-4407-91B0-4F09676D3C4A}" type="presOf" srcId="{1390946F-0C04-4D7A-A418-6EEA9566CD79}" destId="{79E52014-9CC8-48B8-9DB5-E7AD3342DC62}" srcOrd="0" destOrd="0" presId="urn:microsoft.com/office/officeart/2008/layout/VerticalCurvedList"/>
    <dgm:cxn modelId="{44A2FB33-BD0D-4329-A9B2-59A1AA2246D0}" srcId="{F271ABB7-0221-401D-B8DE-2917E47CBD92}" destId="{FD98D23E-180B-41AB-9ED1-DFCBE1B6E52E}" srcOrd="0" destOrd="0" parTransId="{C98EDE94-469D-4B87-B2D4-19D57E01D4CF}" sibTransId="{527A2171-541F-44C6-958C-14408E923140}"/>
    <dgm:cxn modelId="{B533A314-6C21-4CDD-8776-A900387D2606}" srcId="{F271ABB7-0221-401D-B8DE-2917E47CBD92}" destId="{B50CEAC9-F5AC-4D16-8335-278312D9164E}" srcOrd="4" destOrd="0" parTransId="{C42D9B13-9A66-4A29-91EE-5635E76A0F33}" sibTransId="{8741C243-B3E5-41F3-9C1A-4AAA72049917}"/>
    <dgm:cxn modelId="{3F9434FF-C7A1-499E-88DA-67F636279C0A}" type="presParOf" srcId="{7858A7DC-02C1-43CD-B725-DAA70D4A3DE7}" destId="{D4C988C2-5BC6-4570-A392-BE65BB731B2B}" srcOrd="0" destOrd="0" presId="urn:microsoft.com/office/officeart/2008/layout/VerticalCurvedList"/>
    <dgm:cxn modelId="{BF6DB31A-92B9-4C58-9A26-1406930FDBF9}" type="presParOf" srcId="{D4C988C2-5BC6-4570-A392-BE65BB731B2B}" destId="{31A0A94D-B421-4401-84E2-5A2FFC76B274}" srcOrd="0" destOrd="0" presId="urn:microsoft.com/office/officeart/2008/layout/VerticalCurvedList"/>
    <dgm:cxn modelId="{6264F62F-2416-4830-BC60-72444EE4F898}" type="presParOf" srcId="{31A0A94D-B421-4401-84E2-5A2FFC76B274}" destId="{52F95E21-A498-4070-BB65-748385C371C2}" srcOrd="0" destOrd="0" presId="urn:microsoft.com/office/officeart/2008/layout/VerticalCurvedList"/>
    <dgm:cxn modelId="{3653286C-7CFA-4B28-BC46-C4F5208CF6B4}" type="presParOf" srcId="{31A0A94D-B421-4401-84E2-5A2FFC76B274}" destId="{52AA6011-F561-44B1-9652-CAFDED4F01FF}" srcOrd="1" destOrd="0" presId="urn:microsoft.com/office/officeart/2008/layout/VerticalCurvedList"/>
    <dgm:cxn modelId="{21C763D7-C128-4BAA-B09B-07DA36EE9537}" type="presParOf" srcId="{31A0A94D-B421-4401-84E2-5A2FFC76B274}" destId="{1691C77C-2710-42E9-8C53-ACF1F242381D}" srcOrd="2" destOrd="0" presId="urn:microsoft.com/office/officeart/2008/layout/VerticalCurvedList"/>
    <dgm:cxn modelId="{BBBE1DD0-495A-42C3-AF8F-F030723DA8FE}" type="presParOf" srcId="{31A0A94D-B421-4401-84E2-5A2FFC76B274}" destId="{BE1A79B6-D42A-4B97-ACE1-A9FA062BB316}" srcOrd="3" destOrd="0" presId="urn:microsoft.com/office/officeart/2008/layout/VerticalCurvedList"/>
    <dgm:cxn modelId="{F04F5F4D-55D0-4C40-B7D9-4B5F1BBDB79E}" type="presParOf" srcId="{D4C988C2-5BC6-4570-A392-BE65BB731B2B}" destId="{3A36F494-B0FC-4464-8B08-4F50584A9F95}" srcOrd="1" destOrd="0" presId="urn:microsoft.com/office/officeart/2008/layout/VerticalCurvedList"/>
    <dgm:cxn modelId="{28AF89F5-63B5-4C3E-A048-0B15867F8E84}" type="presParOf" srcId="{D4C988C2-5BC6-4570-A392-BE65BB731B2B}" destId="{9C637D1E-2590-4CC1-8BF5-65437BC86701}" srcOrd="2" destOrd="0" presId="urn:microsoft.com/office/officeart/2008/layout/VerticalCurvedList"/>
    <dgm:cxn modelId="{C198774F-5918-4922-BC9A-26D42C4EB4D8}" type="presParOf" srcId="{9C637D1E-2590-4CC1-8BF5-65437BC86701}" destId="{AE4EF500-657F-4D0C-B3DD-2E261BEE2A52}" srcOrd="0" destOrd="0" presId="urn:microsoft.com/office/officeart/2008/layout/VerticalCurvedList"/>
    <dgm:cxn modelId="{5C77D18F-4E2B-4D43-9D51-C09ACA214AF9}" type="presParOf" srcId="{D4C988C2-5BC6-4570-A392-BE65BB731B2B}" destId="{4C2F28B0-EB6B-4AD0-A58B-E9F2D391BFC0}" srcOrd="3" destOrd="0" presId="urn:microsoft.com/office/officeart/2008/layout/VerticalCurvedList"/>
    <dgm:cxn modelId="{32AC795B-C01D-4EB4-B74E-75E1DB4D34A3}" type="presParOf" srcId="{D4C988C2-5BC6-4570-A392-BE65BB731B2B}" destId="{9C1EF157-D044-420F-A06F-0E98F705F220}" srcOrd="4" destOrd="0" presId="urn:microsoft.com/office/officeart/2008/layout/VerticalCurvedList"/>
    <dgm:cxn modelId="{4CC49EF1-A7E6-46CC-BBE3-50B19E9AECBA}" type="presParOf" srcId="{9C1EF157-D044-420F-A06F-0E98F705F220}" destId="{FF9FCDA3-01CD-4312-A784-DE5E6DDDB664}" srcOrd="0" destOrd="0" presId="urn:microsoft.com/office/officeart/2008/layout/VerticalCurvedList"/>
    <dgm:cxn modelId="{E84E9A2B-ABC0-4F2C-B894-3D64AAD431E2}" type="presParOf" srcId="{D4C988C2-5BC6-4570-A392-BE65BB731B2B}" destId="{469DB7A0-4E70-4154-ABCF-FD47E34D124A}" srcOrd="5" destOrd="0" presId="urn:microsoft.com/office/officeart/2008/layout/VerticalCurvedList"/>
    <dgm:cxn modelId="{2135A302-DCF2-495A-AE51-B8DC56252F7E}" type="presParOf" srcId="{D4C988C2-5BC6-4570-A392-BE65BB731B2B}" destId="{90BF1F9C-250E-4046-BCB9-DFB6A3D63C4E}" srcOrd="6" destOrd="0" presId="urn:microsoft.com/office/officeart/2008/layout/VerticalCurvedList"/>
    <dgm:cxn modelId="{EA7F904C-DF49-493F-A10D-16E243F61D64}" type="presParOf" srcId="{90BF1F9C-250E-4046-BCB9-DFB6A3D63C4E}" destId="{2F9E1835-ECCA-4A0C-8883-1B72DA754FA7}" srcOrd="0" destOrd="0" presId="urn:microsoft.com/office/officeart/2008/layout/VerticalCurvedList"/>
    <dgm:cxn modelId="{8F52E192-A8E5-4669-8014-F28C962ACB12}" type="presParOf" srcId="{D4C988C2-5BC6-4570-A392-BE65BB731B2B}" destId="{79E52014-9CC8-48B8-9DB5-E7AD3342DC62}" srcOrd="7" destOrd="0" presId="urn:microsoft.com/office/officeart/2008/layout/VerticalCurvedList"/>
    <dgm:cxn modelId="{20A1144B-4BB0-47D8-B87C-1F4FE24C4568}" type="presParOf" srcId="{D4C988C2-5BC6-4570-A392-BE65BB731B2B}" destId="{CDF0825A-5601-42B3-A022-02DC033CB37A}" srcOrd="8" destOrd="0" presId="urn:microsoft.com/office/officeart/2008/layout/VerticalCurvedList"/>
    <dgm:cxn modelId="{4C5709C0-E83E-4053-A158-39220B7F670A}" type="presParOf" srcId="{CDF0825A-5601-42B3-A022-02DC033CB37A}" destId="{7EF7BEAD-28CD-4889-AC2E-6EEDE71D0F7C}" srcOrd="0" destOrd="0" presId="urn:microsoft.com/office/officeart/2008/layout/VerticalCurvedList"/>
    <dgm:cxn modelId="{36870A3F-0CFD-4360-A68B-37F4ADE8EB96}" type="presParOf" srcId="{D4C988C2-5BC6-4570-A392-BE65BB731B2B}" destId="{BDA1DA30-6E88-4C34-AF25-F7583423A18A}" srcOrd="9" destOrd="0" presId="urn:microsoft.com/office/officeart/2008/layout/VerticalCurvedList"/>
    <dgm:cxn modelId="{BEF8BAB5-7BF9-4F6E-89BD-3FAF3B124E9E}" type="presParOf" srcId="{D4C988C2-5BC6-4570-A392-BE65BB731B2B}" destId="{8A32B88A-8216-460D-90A4-9A05EC5666EE}" srcOrd="10" destOrd="0" presId="urn:microsoft.com/office/officeart/2008/layout/VerticalCurvedList"/>
    <dgm:cxn modelId="{F811A45F-1D64-4820-9184-F8602C951B51}" type="presParOf" srcId="{8A32B88A-8216-460D-90A4-9A05EC5666EE}" destId="{E2FB4909-4120-4DAE-A151-AC7446200D6B}" srcOrd="0" destOrd="0" presId="urn:microsoft.com/office/officeart/2008/layout/VerticalCurvedList"/>
  </dgm:cxnLst>
  <dgm:bg/>
  <dgm:whole>
    <a:ln>
      <a:solidFill>
        <a:srgbClr val="009999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71ABB7-0221-401D-B8DE-2917E47CBD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37BBC1B-ED64-411D-97D4-FA74D1FAFE31}">
      <dgm:prSet custT="1"/>
      <dgm:spPr>
        <a:ln>
          <a:solidFill>
            <a:srgbClr val="009999"/>
          </a:solidFill>
        </a:ln>
      </dgm:spPr>
      <dgm:t>
        <a:bodyPr/>
        <a:lstStyle/>
        <a:p>
          <a:r>
            <a:rPr lang="ru-RU" sz="2000" b="0" i="0" dirty="0">
              <a:solidFill>
                <a:srgbClr val="006666"/>
              </a:solidFill>
              <a:latin typeface="+mn-lt"/>
            </a:rPr>
            <a:t>Как оценить динамику формирования и развития УУД</a:t>
          </a:r>
          <a:endParaRPr lang="ru-RU" sz="2000" b="0" dirty="0">
            <a:solidFill>
              <a:srgbClr val="006666"/>
            </a:solidFill>
            <a:latin typeface="+mn-lt"/>
          </a:endParaRPr>
        </a:p>
      </dgm:t>
    </dgm:pt>
    <dgm:pt modelId="{8E02AF1C-F980-4DB1-900B-32F49468876F}" type="parTrans" cxnId="{79D5F7FB-70B1-458E-A393-CA4BDC920A91}">
      <dgm:prSet/>
      <dgm:spPr/>
      <dgm:t>
        <a:bodyPr/>
        <a:lstStyle/>
        <a:p>
          <a:endParaRPr lang="ru-RU" sz="2000" b="0">
            <a:solidFill>
              <a:srgbClr val="006666"/>
            </a:solidFill>
            <a:latin typeface="+mn-lt"/>
          </a:endParaRPr>
        </a:p>
      </dgm:t>
    </dgm:pt>
    <dgm:pt modelId="{3380C2FA-82EC-40C1-A8BC-1341EF47A8A8}" type="sibTrans" cxnId="{79D5F7FB-70B1-458E-A393-CA4BDC920A91}">
      <dgm:prSet/>
      <dgm:spPr>
        <a:ln>
          <a:solidFill>
            <a:srgbClr val="009999"/>
          </a:solidFill>
        </a:ln>
      </dgm:spPr>
      <dgm:t>
        <a:bodyPr/>
        <a:lstStyle/>
        <a:p>
          <a:endParaRPr lang="ru-RU" sz="2000" b="0">
            <a:solidFill>
              <a:srgbClr val="006666"/>
            </a:solidFill>
            <a:latin typeface="+mn-lt"/>
          </a:endParaRPr>
        </a:p>
      </dgm:t>
    </dgm:pt>
    <dgm:pt modelId="{72BA93CA-B184-4942-8D87-35B3127BE9D1}">
      <dgm:prSet custT="1"/>
      <dgm:spPr>
        <a:ln>
          <a:solidFill>
            <a:srgbClr val="009999"/>
          </a:solidFill>
        </a:ln>
      </dgm:spPr>
      <dgm:t>
        <a:bodyPr/>
        <a:lstStyle/>
        <a:p>
          <a:r>
            <a:rPr lang="ru-RU" sz="2000" b="0" i="0" dirty="0">
              <a:solidFill>
                <a:srgbClr val="006666"/>
              </a:solidFill>
              <a:latin typeface="+mn-lt"/>
            </a:rPr>
            <a:t>Нужно ли отдельно анализировать воспитательную работу, внеурочную деятельность и дополнительное образование</a:t>
          </a:r>
          <a:endParaRPr lang="ru-RU" sz="2000" b="0" dirty="0">
            <a:solidFill>
              <a:srgbClr val="006666"/>
            </a:solidFill>
            <a:latin typeface="+mn-lt"/>
          </a:endParaRPr>
        </a:p>
      </dgm:t>
    </dgm:pt>
    <dgm:pt modelId="{1DCF5B86-2985-414E-8D53-7EF2749C8220}" type="parTrans" cxnId="{D552716F-EBBE-4EF9-9BAD-7CEB260B50DA}">
      <dgm:prSet/>
      <dgm:spPr/>
      <dgm:t>
        <a:bodyPr/>
        <a:lstStyle/>
        <a:p>
          <a:endParaRPr lang="ru-RU" sz="2000" b="0">
            <a:solidFill>
              <a:srgbClr val="006666"/>
            </a:solidFill>
            <a:latin typeface="+mn-lt"/>
          </a:endParaRPr>
        </a:p>
      </dgm:t>
    </dgm:pt>
    <dgm:pt modelId="{3C84AB81-0184-4643-8700-17AF3AAE184D}" type="sibTrans" cxnId="{D552716F-EBBE-4EF9-9BAD-7CEB260B50DA}">
      <dgm:prSet/>
      <dgm:spPr/>
      <dgm:t>
        <a:bodyPr/>
        <a:lstStyle/>
        <a:p>
          <a:endParaRPr lang="ru-RU" sz="2000" b="0">
            <a:solidFill>
              <a:srgbClr val="006666"/>
            </a:solidFill>
            <a:latin typeface="+mn-lt"/>
          </a:endParaRPr>
        </a:p>
      </dgm:t>
    </dgm:pt>
    <dgm:pt modelId="{F64CF556-A9F2-4FB3-85DA-E551C6CEF1E1}">
      <dgm:prSet/>
      <dgm:spPr>
        <a:ln>
          <a:solidFill>
            <a:srgbClr val="009999"/>
          </a:solidFill>
        </a:ln>
      </dgm:spPr>
      <dgm:t>
        <a:bodyPr/>
        <a:lstStyle/>
        <a:p>
          <a:r>
            <a:rPr lang="ru-RU" sz="2000" b="0" i="0" dirty="0">
              <a:solidFill>
                <a:srgbClr val="006666"/>
              </a:solidFill>
              <a:latin typeface="+mn-lt"/>
            </a:rPr>
            <a:t>Как оценить качество работы педагогов</a:t>
          </a:r>
          <a:endParaRPr lang="ru-RU" sz="2000" b="0" dirty="0">
            <a:solidFill>
              <a:srgbClr val="006666"/>
            </a:solidFill>
            <a:latin typeface="+mn-lt"/>
          </a:endParaRPr>
        </a:p>
      </dgm:t>
    </dgm:pt>
    <dgm:pt modelId="{17AFD940-60B2-4C6E-8C58-6DF381DE53ED}" type="parTrans" cxnId="{41367136-0F29-4773-8187-A59333DA7AAB}">
      <dgm:prSet/>
      <dgm:spPr/>
      <dgm:t>
        <a:bodyPr/>
        <a:lstStyle/>
        <a:p>
          <a:endParaRPr lang="ru-RU" sz="2000" b="0">
            <a:solidFill>
              <a:srgbClr val="006666"/>
            </a:solidFill>
            <a:latin typeface="+mn-lt"/>
          </a:endParaRPr>
        </a:p>
      </dgm:t>
    </dgm:pt>
    <dgm:pt modelId="{5226F11B-83D0-4572-B34C-1707B3DE3D5F}" type="sibTrans" cxnId="{41367136-0F29-4773-8187-A59333DA7AAB}">
      <dgm:prSet/>
      <dgm:spPr/>
      <dgm:t>
        <a:bodyPr/>
        <a:lstStyle/>
        <a:p>
          <a:endParaRPr lang="ru-RU" sz="2000" b="0">
            <a:solidFill>
              <a:srgbClr val="006666"/>
            </a:solidFill>
            <a:latin typeface="+mn-lt"/>
          </a:endParaRPr>
        </a:p>
      </dgm:t>
    </dgm:pt>
    <dgm:pt modelId="{7E8198C4-D006-45F0-B5A2-36127E639C64}">
      <dgm:prSet/>
      <dgm:spPr>
        <a:ln>
          <a:solidFill>
            <a:srgbClr val="009999"/>
          </a:solidFill>
        </a:ln>
      </dgm:spPr>
      <dgm:t>
        <a:bodyPr/>
        <a:lstStyle/>
        <a:p>
          <a:r>
            <a:rPr lang="ru-RU" sz="2000" b="0" i="0" dirty="0">
              <a:solidFill>
                <a:srgbClr val="006666"/>
              </a:solidFill>
              <a:latin typeface="+mn-lt"/>
            </a:rPr>
            <a:t>Как сделать выводы по итогам анализа и поставить задачи на новый учебный год</a:t>
          </a:r>
          <a:endParaRPr lang="ru-RU" sz="2000" b="0" dirty="0">
            <a:solidFill>
              <a:srgbClr val="006666"/>
            </a:solidFill>
            <a:latin typeface="+mn-lt"/>
          </a:endParaRPr>
        </a:p>
      </dgm:t>
    </dgm:pt>
    <dgm:pt modelId="{FBA0E167-7947-431A-A0C2-74DE2649ABD0}" type="parTrans" cxnId="{49432CCD-CF7A-449A-AF48-BD55E63BEBE5}">
      <dgm:prSet/>
      <dgm:spPr/>
      <dgm:t>
        <a:bodyPr/>
        <a:lstStyle/>
        <a:p>
          <a:endParaRPr lang="ru-RU" sz="2000" b="0">
            <a:solidFill>
              <a:srgbClr val="006666"/>
            </a:solidFill>
            <a:latin typeface="+mn-lt"/>
          </a:endParaRPr>
        </a:p>
      </dgm:t>
    </dgm:pt>
    <dgm:pt modelId="{0416FE2F-F034-41FD-8319-F58048E9DD82}" type="sibTrans" cxnId="{49432CCD-CF7A-449A-AF48-BD55E63BEBE5}">
      <dgm:prSet/>
      <dgm:spPr/>
      <dgm:t>
        <a:bodyPr/>
        <a:lstStyle/>
        <a:p>
          <a:endParaRPr lang="ru-RU" sz="2000" b="0">
            <a:solidFill>
              <a:srgbClr val="006666"/>
            </a:solidFill>
            <a:latin typeface="+mn-lt"/>
          </a:endParaRPr>
        </a:p>
      </dgm:t>
    </dgm:pt>
    <dgm:pt modelId="{7858A7DC-02C1-43CD-B725-DAA70D4A3DE7}" type="pres">
      <dgm:prSet presAssocID="{F271ABB7-0221-401D-B8DE-2917E47CBD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C988C2-5BC6-4570-A392-BE65BB731B2B}" type="pres">
      <dgm:prSet presAssocID="{F271ABB7-0221-401D-B8DE-2917E47CBD92}" presName="Name1" presStyleCnt="0"/>
      <dgm:spPr/>
    </dgm:pt>
    <dgm:pt modelId="{31A0A94D-B421-4401-84E2-5A2FFC76B274}" type="pres">
      <dgm:prSet presAssocID="{F271ABB7-0221-401D-B8DE-2917E47CBD92}" presName="cycle" presStyleCnt="0"/>
      <dgm:spPr/>
    </dgm:pt>
    <dgm:pt modelId="{52F95E21-A498-4070-BB65-748385C371C2}" type="pres">
      <dgm:prSet presAssocID="{F271ABB7-0221-401D-B8DE-2917E47CBD92}" presName="srcNode" presStyleLbl="node1" presStyleIdx="0" presStyleCnt="4"/>
      <dgm:spPr/>
    </dgm:pt>
    <dgm:pt modelId="{52AA6011-F561-44B1-9652-CAFDED4F01FF}" type="pres">
      <dgm:prSet presAssocID="{F271ABB7-0221-401D-B8DE-2917E47CBD92}" presName="conn" presStyleLbl="parChTrans1D2" presStyleIdx="0" presStyleCnt="1" custLinFactNeighborX="-34595"/>
      <dgm:spPr/>
      <dgm:t>
        <a:bodyPr/>
        <a:lstStyle/>
        <a:p>
          <a:endParaRPr lang="ru-RU"/>
        </a:p>
      </dgm:t>
    </dgm:pt>
    <dgm:pt modelId="{1691C77C-2710-42E9-8C53-ACF1F242381D}" type="pres">
      <dgm:prSet presAssocID="{F271ABB7-0221-401D-B8DE-2917E47CBD92}" presName="extraNode" presStyleLbl="node1" presStyleIdx="0" presStyleCnt="4"/>
      <dgm:spPr/>
    </dgm:pt>
    <dgm:pt modelId="{BE1A79B6-D42A-4B97-ACE1-A9FA062BB316}" type="pres">
      <dgm:prSet presAssocID="{F271ABB7-0221-401D-B8DE-2917E47CBD92}" presName="dstNode" presStyleLbl="node1" presStyleIdx="0" presStyleCnt="4"/>
      <dgm:spPr/>
    </dgm:pt>
    <dgm:pt modelId="{6B92ABC5-DB7F-42BF-8D1E-B07A0819DAD5}" type="pres">
      <dgm:prSet presAssocID="{637BBC1B-ED64-411D-97D4-FA74D1FAFE3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40422-760E-40C8-A320-C8F9899517E4}" type="pres">
      <dgm:prSet presAssocID="{637BBC1B-ED64-411D-97D4-FA74D1FAFE31}" presName="accent_1" presStyleCnt="0"/>
      <dgm:spPr/>
    </dgm:pt>
    <dgm:pt modelId="{17C41F4B-5D93-4FEC-BC1F-9F967AFF5BEE}" type="pres">
      <dgm:prSet presAssocID="{637BBC1B-ED64-411D-97D4-FA74D1FAFE31}" presName="accentRepeatNode" presStyleLbl="solidFgAcc1" presStyleIdx="0" presStyleCnt="4"/>
      <dgm:spPr>
        <a:ln>
          <a:solidFill>
            <a:srgbClr val="009999"/>
          </a:solidFill>
        </a:ln>
      </dgm:spPr>
    </dgm:pt>
    <dgm:pt modelId="{83BBAB8A-B673-45D2-AE37-CB4D5CFA239A}" type="pres">
      <dgm:prSet presAssocID="{72BA93CA-B184-4942-8D87-35B3127BE9D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35C6B-E183-41CF-9689-8DB10B20AAF4}" type="pres">
      <dgm:prSet presAssocID="{72BA93CA-B184-4942-8D87-35B3127BE9D1}" presName="accent_2" presStyleCnt="0"/>
      <dgm:spPr/>
    </dgm:pt>
    <dgm:pt modelId="{8472205C-4964-4E15-891D-96716C6EE85A}" type="pres">
      <dgm:prSet presAssocID="{72BA93CA-B184-4942-8D87-35B3127BE9D1}" presName="accentRepeatNode" presStyleLbl="solidFgAcc1" presStyleIdx="1" presStyleCnt="4"/>
      <dgm:spPr>
        <a:ln>
          <a:solidFill>
            <a:srgbClr val="009999"/>
          </a:solidFill>
        </a:ln>
      </dgm:spPr>
    </dgm:pt>
    <dgm:pt modelId="{93D73C8E-B32E-4202-AA97-A24CD76B05F7}" type="pres">
      <dgm:prSet presAssocID="{F64CF556-A9F2-4FB3-85DA-E551C6CEF1E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AF48A-250F-4C0A-B3BE-2767B4FCB1A3}" type="pres">
      <dgm:prSet presAssocID="{F64CF556-A9F2-4FB3-85DA-E551C6CEF1E1}" presName="accent_3" presStyleCnt="0"/>
      <dgm:spPr/>
    </dgm:pt>
    <dgm:pt modelId="{74556898-A251-4E6C-9B31-15EFEAC07753}" type="pres">
      <dgm:prSet presAssocID="{F64CF556-A9F2-4FB3-85DA-E551C6CEF1E1}" presName="accentRepeatNode" presStyleLbl="solidFgAcc1" presStyleIdx="2" presStyleCnt="4"/>
      <dgm:spPr>
        <a:ln>
          <a:solidFill>
            <a:srgbClr val="009999"/>
          </a:solidFill>
        </a:ln>
      </dgm:spPr>
    </dgm:pt>
    <dgm:pt modelId="{0842A23C-237B-48C1-ACFD-25B314E32718}" type="pres">
      <dgm:prSet presAssocID="{7E8198C4-D006-45F0-B5A2-36127E639C6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E1AE7-EE99-4585-AC1F-402BE3D78E40}" type="pres">
      <dgm:prSet presAssocID="{7E8198C4-D006-45F0-B5A2-36127E639C64}" presName="accent_4" presStyleCnt="0"/>
      <dgm:spPr/>
    </dgm:pt>
    <dgm:pt modelId="{95FCC18A-770F-4D22-BE2B-0267E741DB52}" type="pres">
      <dgm:prSet presAssocID="{7E8198C4-D006-45F0-B5A2-36127E639C64}" presName="accentRepeatNode" presStyleLbl="solidFgAcc1" presStyleIdx="3" presStyleCnt="4"/>
      <dgm:spPr>
        <a:ln>
          <a:solidFill>
            <a:srgbClr val="009999"/>
          </a:solidFill>
        </a:ln>
      </dgm:spPr>
    </dgm:pt>
  </dgm:ptLst>
  <dgm:cxnLst>
    <dgm:cxn modelId="{0B6A089B-B091-4D70-B5E9-6C76F048D589}" type="presOf" srcId="{7E8198C4-D006-45F0-B5A2-36127E639C64}" destId="{0842A23C-237B-48C1-ACFD-25B314E32718}" srcOrd="0" destOrd="0" presId="urn:microsoft.com/office/officeart/2008/layout/VerticalCurvedList"/>
    <dgm:cxn modelId="{9FDB1DF9-49FB-421D-B49C-F657D00724AC}" type="presOf" srcId="{3380C2FA-82EC-40C1-A8BC-1341EF47A8A8}" destId="{52AA6011-F561-44B1-9652-CAFDED4F01FF}" srcOrd="0" destOrd="0" presId="urn:microsoft.com/office/officeart/2008/layout/VerticalCurvedList"/>
    <dgm:cxn modelId="{09AC87B5-C115-4586-96F1-3E2F22E63325}" type="presOf" srcId="{72BA93CA-B184-4942-8D87-35B3127BE9D1}" destId="{83BBAB8A-B673-45D2-AE37-CB4D5CFA239A}" srcOrd="0" destOrd="0" presId="urn:microsoft.com/office/officeart/2008/layout/VerticalCurvedList"/>
    <dgm:cxn modelId="{D552716F-EBBE-4EF9-9BAD-7CEB260B50DA}" srcId="{F271ABB7-0221-401D-B8DE-2917E47CBD92}" destId="{72BA93CA-B184-4942-8D87-35B3127BE9D1}" srcOrd="1" destOrd="0" parTransId="{1DCF5B86-2985-414E-8D53-7EF2749C8220}" sibTransId="{3C84AB81-0184-4643-8700-17AF3AAE184D}"/>
    <dgm:cxn modelId="{49432CCD-CF7A-449A-AF48-BD55E63BEBE5}" srcId="{F271ABB7-0221-401D-B8DE-2917E47CBD92}" destId="{7E8198C4-D006-45F0-B5A2-36127E639C64}" srcOrd="3" destOrd="0" parTransId="{FBA0E167-7947-431A-A0C2-74DE2649ABD0}" sibTransId="{0416FE2F-F034-41FD-8319-F58048E9DD82}"/>
    <dgm:cxn modelId="{920EE82E-89C7-49B8-8DEB-D460C1EF4A9C}" type="presOf" srcId="{637BBC1B-ED64-411D-97D4-FA74D1FAFE31}" destId="{6B92ABC5-DB7F-42BF-8D1E-B07A0819DAD5}" srcOrd="0" destOrd="0" presId="urn:microsoft.com/office/officeart/2008/layout/VerticalCurvedList"/>
    <dgm:cxn modelId="{F87CEAB1-D7A7-4E21-9F17-892F157A22E2}" type="presOf" srcId="{F271ABB7-0221-401D-B8DE-2917E47CBD92}" destId="{7858A7DC-02C1-43CD-B725-DAA70D4A3DE7}" srcOrd="0" destOrd="0" presId="urn:microsoft.com/office/officeart/2008/layout/VerticalCurvedList"/>
    <dgm:cxn modelId="{79D5F7FB-70B1-458E-A393-CA4BDC920A91}" srcId="{F271ABB7-0221-401D-B8DE-2917E47CBD92}" destId="{637BBC1B-ED64-411D-97D4-FA74D1FAFE31}" srcOrd="0" destOrd="0" parTransId="{8E02AF1C-F980-4DB1-900B-32F49468876F}" sibTransId="{3380C2FA-82EC-40C1-A8BC-1341EF47A8A8}"/>
    <dgm:cxn modelId="{75404621-6162-4A2A-A76E-5EEDA0961E7B}" type="presOf" srcId="{F64CF556-A9F2-4FB3-85DA-E551C6CEF1E1}" destId="{93D73C8E-B32E-4202-AA97-A24CD76B05F7}" srcOrd="0" destOrd="0" presId="urn:microsoft.com/office/officeart/2008/layout/VerticalCurvedList"/>
    <dgm:cxn modelId="{41367136-0F29-4773-8187-A59333DA7AAB}" srcId="{F271ABB7-0221-401D-B8DE-2917E47CBD92}" destId="{F64CF556-A9F2-4FB3-85DA-E551C6CEF1E1}" srcOrd="2" destOrd="0" parTransId="{17AFD940-60B2-4C6E-8C58-6DF381DE53ED}" sibTransId="{5226F11B-83D0-4572-B34C-1707B3DE3D5F}"/>
    <dgm:cxn modelId="{3F9434FF-C7A1-499E-88DA-67F636279C0A}" type="presParOf" srcId="{7858A7DC-02C1-43CD-B725-DAA70D4A3DE7}" destId="{D4C988C2-5BC6-4570-A392-BE65BB731B2B}" srcOrd="0" destOrd="0" presId="urn:microsoft.com/office/officeart/2008/layout/VerticalCurvedList"/>
    <dgm:cxn modelId="{BF6DB31A-92B9-4C58-9A26-1406930FDBF9}" type="presParOf" srcId="{D4C988C2-5BC6-4570-A392-BE65BB731B2B}" destId="{31A0A94D-B421-4401-84E2-5A2FFC76B274}" srcOrd="0" destOrd="0" presId="urn:microsoft.com/office/officeart/2008/layout/VerticalCurvedList"/>
    <dgm:cxn modelId="{6264F62F-2416-4830-BC60-72444EE4F898}" type="presParOf" srcId="{31A0A94D-B421-4401-84E2-5A2FFC76B274}" destId="{52F95E21-A498-4070-BB65-748385C371C2}" srcOrd="0" destOrd="0" presId="urn:microsoft.com/office/officeart/2008/layout/VerticalCurvedList"/>
    <dgm:cxn modelId="{3653286C-7CFA-4B28-BC46-C4F5208CF6B4}" type="presParOf" srcId="{31A0A94D-B421-4401-84E2-5A2FFC76B274}" destId="{52AA6011-F561-44B1-9652-CAFDED4F01FF}" srcOrd="1" destOrd="0" presId="urn:microsoft.com/office/officeart/2008/layout/VerticalCurvedList"/>
    <dgm:cxn modelId="{21C763D7-C128-4BAA-B09B-07DA36EE9537}" type="presParOf" srcId="{31A0A94D-B421-4401-84E2-5A2FFC76B274}" destId="{1691C77C-2710-42E9-8C53-ACF1F242381D}" srcOrd="2" destOrd="0" presId="urn:microsoft.com/office/officeart/2008/layout/VerticalCurvedList"/>
    <dgm:cxn modelId="{BBBE1DD0-495A-42C3-AF8F-F030723DA8FE}" type="presParOf" srcId="{31A0A94D-B421-4401-84E2-5A2FFC76B274}" destId="{BE1A79B6-D42A-4B97-ACE1-A9FA062BB316}" srcOrd="3" destOrd="0" presId="urn:microsoft.com/office/officeart/2008/layout/VerticalCurvedList"/>
    <dgm:cxn modelId="{21897AB1-D92E-4227-AADC-5A12D49D7F92}" type="presParOf" srcId="{D4C988C2-5BC6-4570-A392-BE65BB731B2B}" destId="{6B92ABC5-DB7F-42BF-8D1E-B07A0819DAD5}" srcOrd="1" destOrd="0" presId="urn:microsoft.com/office/officeart/2008/layout/VerticalCurvedList"/>
    <dgm:cxn modelId="{0056E4E3-CD29-4B0A-A37E-9FE4249DBA9B}" type="presParOf" srcId="{D4C988C2-5BC6-4570-A392-BE65BB731B2B}" destId="{3B540422-760E-40C8-A320-C8F9899517E4}" srcOrd="2" destOrd="0" presId="urn:microsoft.com/office/officeart/2008/layout/VerticalCurvedList"/>
    <dgm:cxn modelId="{6408ED78-7855-44E9-B8E5-2E240538B26B}" type="presParOf" srcId="{3B540422-760E-40C8-A320-C8F9899517E4}" destId="{17C41F4B-5D93-4FEC-BC1F-9F967AFF5BEE}" srcOrd="0" destOrd="0" presId="urn:microsoft.com/office/officeart/2008/layout/VerticalCurvedList"/>
    <dgm:cxn modelId="{80A72231-4B41-4F11-808B-142EB25EAE10}" type="presParOf" srcId="{D4C988C2-5BC6-4570-A392-BE65BB731B2B}" destId="{83BBAB8A-B673-45D2-AE37-CB4D5CFA239A}" srcOrd="3" destOrd="0" presId="urn:microsoft.com/office/officeart/2008/layout/VerticalCurvedList"/>
    <dgm:cxn modelId="{64C16FEF-7A33-4A30-AE72-154310DF2731}" type="presParOf" srcId="{D4C988C2-5BC6-4570-A392-BE65BB731B2B}" destId="{40935C6B-E183-41CF-9689-8DB10B20AAF4}" srcOrd="4" destOrd="0" presId="urn:microsoft.com/office/officeart/2008/layout/VerticalCurvedList"/>
    <dgm:cxn modelId="{382CC9A8-FE7C-4315-AA64-939E6E2AEA2D}" type="presParOf" srcId="{40935C6B-E183-41CF-9689-8DB10B20AAF4}" destId="{8472205C-4964-4E15-891D-96716C6EE85A}" srcOrd="0" destOrd="0" presId="urn:microsoft.com/office/officeart/2008/layout/VerticalCurvedList"/>
    <dgm:cxn modelId="{09ACDEC9-41C8-4CF1-A537-0501BF681284}" type="presParOf" srcId="{D4C988C2-5BC6-4570-A392-BE65BB731B2B}" destId="{93D73C8E-B32E-4202-AA97-A24CD76B05F7}" srcOrd="5" destOrd="0" presId="urn:microsoft.com/office/officeart/2008/layout/VerticalCurvedList"/>
    <dgm:cxn modelId="{381C1353-E02E-4DA1-84BB-E8AB2E8EFC3F}" type="presParOf" srcId="{D4C988C2-5BC6-4570-A392-BE65BB731B2B}" destId="{5FFAF48A-250F-4C0A-B3BE-2767B4FCB1A3}" srcOrd="6" destOrd="0" presId="urn:microsoft.com/office/officeart/2008/layout/VerticalCurvedList"/>
    <dgm:cxn modelId="{FFC701DF-E942-4C00-A4CA-96D0ABC956FB}" type="presParOf" srcId="{5FFAF48A-250F-4C0A-B3BE-2767B4FCB1A3}" destId="{74556898-A251-4E6C-9B31-15EFEAC07753}" srcOrd="0" destOrd="0" presId="urn:microsoft.com/office/officeart/2008/layout/VerticalCurvedList"/>
    <dgm:cxn modelId="{71A268B2-7787-4DC3-82F4-2AF08A59E4F7}" type="presParOf" srcId="{D4C988C2-5BC6-4570-A392-BE65BB731B2B}" destId="{0842A23C-237B-48C1-ACFD-25B314E32718}" srcOrd="7" destOrd="0" presId="urn:microsoft.com/office/officeart/2008/layout/VerticalCurvedList"/>
    <dgm:cxn modelId="{DEB58FFA-0CE8-4224-B9ED-473151532B02}" type="presParOf" srcId="{D4C988C2-5BC6-4570-A392-BE65BB731B2B}" destId="{EDEE1AE7-EE99-4585-AC1F-402BE3D78E40}" srcOrd="8" destOrd="0" presId="urn:microsoft.com/office/officeart/2008/layout/VerticalCurvedList"/>
    <dgm:cxn modelId="{A6FB40CE-F1AD-4F4E-BF93-B4FF2CC39137}" type="presParOf" srcId="{EDEE1AE7-EE99-4585-AC1F-402BE3D78E40}" destId="{95FCC18A-770F-4D22-BE2B-0267E741DB52}" srcOrd="0" destOrd="0" presId="urn:microsoft.com/office/officeart/2008/layout/VerticalCurvedList"/>
  </dgm:cxnLst>
  <dgm:bg/>
  <dgm:whole>
    <a:ln>
      <a:solidFill>
        <a:srgbClr val="009999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B934EA-D5A3-46F7-87B3-EC638216FF5A}" type="doc">
      <dgm:prSet loTypeId="urn:microsoft.com/office/officeart/2005/8/layout/lProcess2" loCatId="list" qsTypeId="urn:microsoft.com/office/officeart/2005/8/quickstyle/simple3" qsCatId="simple" csTypeId="urn:microsoft.com/office/officeart/2005/8/colors/colorful1#35" csCatId="colorful" phldr="1"/>
      <dgm:spPr/>
    </dgm:pt>
    <dgm:pt modelId="{D7F92E9C-94D9-45F5-83DC-18F04E0EFD25}">
      <dgm:prSet phldrT="[Текст]" custT="1"/>
      <dgm:spPr/>
      <dgm:t>
        <a:bodyPr/>
        <a:lstStyle/>
        <a:p>
          <a:pPr>
            <a:lnSpc>
              <a:spcPct val="100000"/>
            </a:lnSpc>
          </a:pPr>
          <a:endParaRPr lang="ru-RU" sz="1800" b="1" dirty="0">
            <a:solidFill>
              <a:srgbClr val="006666"/>
            </a:solidFill>
            <a:effectLst/>
            <a:latin typeface="+mn-lt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endParaRPr lang="ru-RU" sz="1800" b="1" dirty="0">
            <a:solidFill>
              <a:srgbClr val="006666"/>
            </a:solidFill>
            <a:effectLst/>
            <a:latin typeface="+mn-lt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r>
            <a:rPr lang="ru-RU" sz="1800" b="1" dirty="0">
              <a:solidFill>
                <a:srgbClr val="006666"/>
              </a:solidFill>
              <a:effectLst/>
              <a:latin typeface="+mn-lt"/>
              <a:cs typeface="Arial" panose="020B0604020202020204" pitchFamily="34" charset="0"/>
            </a:rPr>
            <a:t>ФОРМА ОРГАНИЗАЦИИ</a:t>
          </a:r>
          <a:br>
            <a:rPr lang="ru-RU" sz="1800" b="1" dirty="0">
              <a:solidFill>
                <a:srgbClr val="006666"/>
              </a:solidFill>
              <a:effectLst/>
              <a:latin typeface="+mn-lt"/>
              <a:cs typeface="Arial" panose="020B0604020202020204" pitchFamily="34" charset="0"/>
            </a:rPr>
          </a:br>
          <a:endParaRPr lang="ru-RU" sz="1800" b="1" dirty="0">
            <a:solidFill>
              <a:srgbClr val="006666"/>
            </a:solidFill>
            <a:effectLst/>
            <a:latin typeface="+mn-lt"/>
            <a:cs typeface="Arial" panose="020B0604020202020204" pitchFamily="34" charset="0"/>
          </a:endParaRPr>
        </a:p>
      </dgm:t>
    </dgm:pt>
    <dgm:pt modelId="{A5C1884C-F9F8-4111-BC11-6D17FC7FEA65}" type="parTrans" cxnId="{9FF9EF23-1C77-4E13-AE1D-BEABE2CE9CD7}">
      <dgm:prSet/>
      <dgm:spPr/>
      <dgm:t>
        <a:bodyPr/>
        <a:lstStyle/>
        <a:p>
          <a:pPr>
            <a:lnSpc>
              <a:spcPct val="100000"/>
            </a:lnSpc>
          </a:pPr>
          <a:endParaRPr lang="ru-RU" sz="1800" b="1">
            <a:solidFill>
              <a:srgbClr val="006666"/>
            </a:solidFill>
            <a:effectLst/>
            <a:latin typeface="+mn-lt"/>
            <a:cs typeface="Arial" panose="020B0604020202020204" pitchFamily="34" charset="0"/>
          </a:endParaRPr>
        </a:p>
      </dgm:t>
    </dgm:pt>
    <dgm:pt modelId="{F327E583-AD62-4A7D-BF40-A9E7D8D0EE3B}" type="sibTrans" cxnId="{9FF9EF23-1C77-4E13-AE1D-BEABE2CE9CD7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800" b="1">
            <a:solidFill>
              <a:srgbClr val="006666"/>
            </a:solidFill>
            <a:effectLst/>
            <a:latin typeface="+mn-lt"/>
            <a:cs typeface="Arial" panose="020B0604020202020204" pitchFamily="34" charset="0"/>
          </a:endParaRPr>
        </a:p>
      </dgm:t>
    </dgm:pt>
    <dgm:pt modelId="{08462776-B5AF-4D8D-8762-1DE8FD52C40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800" b="1" dirty="0">
            <a:solidFill>
              <a:srgbClr val="006666"/>
            </a:solidFill>
            <a:effectLst/>
            <a:latin typeface="+mn-lt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800" b="1" dirty="0">
            <a:solidFill>
              <a:srgbClr val="006666"/>
            </a:solidFill>
            <a:effectLst/>
            <a:latin typeface="+mn-lt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rgbClr val="006666"/>
              </a:solidFill>
              <a:effectLst/>
              <a:latin typeface="+mn-lt"/>
              <a:cs typeface="Arial" panose="020B0604020202020204" pitchFamily="34" charset="0"/>
            </a:rPr>
            <a:t>ДИНАМИКА НАБОРА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rgbClr val="006666"/>
              </a:solidFill>
              <a:effectLst/>
              <a:latin typeface="+mn-lt"/>
              <a:cs typeface="Arial" panose="020B0604020202020204" pitchFamily="34" charset="0"/>
            </a:rPr>
            <a:t>ПО НАПРАВЛЕНИЯМ</a:t>
          </a:r>
        </a:p>
      </dgm:t>
    </dgm:pt>
    <dgm:pt modelId="{C3E86D49-7B63-423F-AB96-3C39544C9DFB}" type="parTrans" cxnId="{C5C8353E-38B4-4715-974F-FF2EA0D100E6}">
      <dgm:prSet/>
      <dgm:spPr/>
      <dgm:t>
        <a:bodyPr/>
        <a:lstStyle/>
        <a:p>
          <a:pPr>
            <a:lnSpc>
              <a:spcPct val="100000"/>
            </a:lnSpc>
          </a:pPr>
          <a:endParaRPr lang="ru-RU" sz="1800">
            <a:solidFill>
              <a:srgbClr val="006666"/>
            </a:solidFill>
            <a:effectLst/>
            <a:latin typeface="+mn-lt"/>
          </a:endParaRPr>
        </a:p>
      </dgm:t>
    </dgm:pt>
    <dgm:pt modelId="{D15A5B84-CAFF-4E6D-BD2C-1DE108254075}" type="sibTrans" cxnId="{C5C8353E-38B4-4715-974F-FF2EA0D100E6}">
      <dgm:prSet/>
      <dgm:spPr/>
      <dgm:t>
        <a:bodyPr/>
        <a:lstStyle/>
        <a:p>
          <a:pPr>
            <a:lnSpc>
              <a:spcPct val="100000"/>
            </a:lnSpc>
          </a:pPr>
          <a:endParaRPr lang="ru-RU" sz="1800">
            <a:solidFill>
              <a:srgbClr val="006666"/>
            </a:solidFill>
            <a:effectLst/>
            <a:latin typeface="+mn-lt"/>
          </a:endParaRPr>
        </a:p>
      </dgm:t>
    </dgm:pt>
    <dgm:pt modelId="{297660AF-D89D-443C-8B9E-F1F75673FB7E}">
      <dgm:prSet phldrT="[Текст]" custT="1"/>
      <dgm:spPr/>
      <dgm:t>
        <a:bodyPr/>
        <a:lstStyle/>
        <a:p>
          <a:pPr>
            <a:lnSpc>
              <a:spcPct val="100000"/>
            </a:lnSpc>
          </a:pPr>
          <a:endParaRPr lang="ru-RU" sz="1800" b="1" dirty="0">
            <a:solidFill>
              <a:srgbClr val="006666"/>
            </a:solidFill>
            <a:effectLst/>
            <a:latin typeface="+mn-lt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endParaRPr lang="ru-RU" sz="1800" b="1" dirty="0">
            <a:solidFill>
              <a:srgbClr val="006666"/>
            </a:solidFill>
            <a:effectLst/>
            <a:latin typeface="+mn-lt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r>
            <a:rPr lang="ru-RU" sz="1800" b="1" dirty="0">
              <a:solidFill>
                <a:srgbClr val="006666"/>
              </a:solidFill>
              <a:effectLst/>
              <a:latin typeface="+mn-lt"/>
              <a:cs typeface="Arial" panose="020B0604020202020204" pitchFamily="34" charset="0"/>
            </a:rPr>
            <a:t>СОХРАННОСТЬ КОНТИНГЕНТА</a:t>
          </a:r>
        </a:p>
      </dgm:t>
    </dgm:pt>
    <dgm:pt modelId="{C5D3EC80-AC10-4A62-BC2C-5E3C6B8BF97C}" type="sibTrans" cxnId="{22B8AC1C-AFE5-40B6-A4F9-7593541307B2}">
      <dgm:prSet/>
      <dgm:spPr/>
      <dgm:t>
        <a:bodyPr/>
        <a:lstStyle/>
        <a:p>
          <a:pPr>
            <a:lnSpc>
              <a:spcPct val="100000"/>
            </a:lnSpc>
          </a:pPr>
          <a:endParaRPr lang="ru-RU" sz="1800">
            <a:solidFill>
              <a:srgbClr val="006666"/>
            </a:solidFill>
            <a:effectLst/>
            <a:latin typeface="+mn-lt"/>
          </a:endParaRPr>
        </a:p>
      </dgm:t>
    </dgm:pt>
    <dgm:pt modelId="{AED3AABE-7A68-4B8B-9018-ECE8BE970563}" type="parTrans" cxnId="{22B8AC1C-AFE5-40B6-A4F9-7593541307B2}">
      <dgm:prSet/>
      <dgm:spPr/>
      <dgm:t>
        <a:bodyPr/>
        <a:lstStyle/>
        <a:p>
          <a:pPr>
            <a:lnSpc>
              <a:spcPct val="100000"/>
            </a:lnSpc>
          </a:pPr>
          <a:endParaRPr lang="ru-RU" sz="1800">
            <a:solidFill>
              <a:srgbClr val="006666"/>
            </a:solidFill>
            <a:effectLst/>
            <a:latin typeface="+mn-lt"/>
          </a:endParaRPr>
        </a:p>
      </dgm:t>
    </dgm:pt>
    <dgm:pt modelId="{5E09AC38-7EE8-41B8-B457-7F34D4F8C094}" type="pres">
      <dgm:prSet presAssocID="{4AB934EA-D5A3-46F7-87B3-EC638216FF5A}" presName="theList" presStyleCnt="0">
        <dgm:presLayoutVars>
          <dgm:dir/>
          <dgm:animLvl val="lvl"/>
          <dgm:resizeHandles val="exact"/>
        </dgm:presLayoutVars>
      </dgm:prSet>
      <dgm:spPr/>
    </dgm:pt>
    <dgm:pt modelId="{3DEC05CD-035D-460E-97B5-E46D15BEB534}" type="pres">
      <dgm:prSet presAssocID="{08462776-B5AF-4D8D-8762-1DE8FD52C403}" presName="compNode" presStyleCnt="0"/>
      <dgm:spPr/>
    </dgm:pt>
    <dgm:pt modelId="{77708E37-801D-4C87-8F0A-3BB719ECE1A6}" type="pres">
      <dgm:prSet presAssocID="{08462776-B5AF-4D8D-8762-1DE8FD52C403}" presName="aNode" presStyleLbl="bgShp" presStyleIdx="0" presStyleCnt="3"/>
      <dgm:spPr/>
      <dgm:t>
        <a:bodyPr/>
        <a:lstStyle/>
        <a:p>
          <a:endParaRPr lang="ru-RU"/>
        </a:p>
      </dgm:t>
    </dgm:pt>
    <dgm:pt modelId="{46EBB3D4-003F-4847-A99E-8961EB359314}" type="pres">
      <dgm:prSet presAssocID="{08462776-B5AF-4D8D-8762-1DE8FD52C403}" presName="textNode" presStyleLbl="bgShp" presStyleIdx="0" presStyleCnt="3"/>
      <dgm:spPr/>
      <dgm:t>
        <a:bodyPr/>
        <a:lstStyle/>
        <a:p>
          <a:endParaRPr lang="ru-RU"/>
        </a:p>
      </dgm:t>
    </dgm:pt>
    <dgm:pt modelId="{C0592DF5-B9A6-4930-BF8C-22E10E26D709}" type="pres">
      <dgm:prSet presAssocID="{08462776-B5AF-4D8D-8762-1DE8FD52C403}" presName="compChildNode" presStyleCnt="0"/>
      <dgm:spPr/>
    </dgm:pt>
    <dgm:pt modelId="{FB4BC082-D98D-4DA4-99FA-E1D69FE6BD36}" type="pres">
      <dgm:prSet presAssocID="{08462776-B5AF-4D8D-8762-1DE8FD52C403}" presName="theInnerList" presStyleCnt="0"/>
      <dgm:spPr/>
    </dgm:pt>
    <dgm:pt modelId="{4CCC9767-4C2C-4D92-9E8C-B2B49A73CD5D}" type="pres">
      <dgm:prSet presAssocID="{08462776-B5AF-4D8D-8762-1DE8FD52C403}" presName="aSpace" presStyleCnt="0"/>
      <dgm:spPr/>
    </dgm:pt>
    <dgm:pt modelId="{0F48CBDA-0B43-4666-A291-2F96F48F99B8}" type="pres">
      <dgm:prSet presAssocID="{D7F92E9C-94D9-45F5-83DC-18F04E0EFD25}" presName="compNode" presStyleCnt="0"/>
      <dgm:spPr/>
    </dgm:pt>
    <dgm:pt modelId="{9AED0B04-0480-420F-99B8-C66C9923D419}" type="pres">
      <dgm:prSet presAssocID="{D7F92E9C-94D9-45F5-83DC-18F04E0EFD25}" presName="aNode" presStyleLbl="bgShp" presStyleIdx="1" presStyleCnt="3" custLinFactNeighborX="-990" custLinFactNeighborY="4578"/>
      <dgm:spPr/>
      <dgm:t>
        <a:bodyPr/>
        <a:lstStyle/>
        <a:p>
          <a:endParaRPr lang="ru-RU"/>
        </a:p>
      </dgm:t>
    </dgm:pt>
    <dgm:pt modelId="{1C7BE992-1A92-4538-8E71-A3DA5A49ED3E}" type="pres">
      <dgm:prSet presAssocID="{D7F92E9C-94D9-45F5-83DC-18F04E0EFD25}" presName="textNode" presStyleLbl="bgShp" presStyleIdx="1" presStyleCnt="3"/>
      <dgm:spPr/>
      <dgm:t>
        <a:bodyPr/>
        <a:lstStyle/>
        <a:p>
          <a:endParaRPr lang="ru-RU"/>
        </a:p>
      </dgm:t>
    </dgm:pt>
    <dgm:pt modelId="{FA7AE515-4FBC-44FA-A973-1880BD9B9BD7}" type="pres">
      <dgm:prSet presAssocID="{D7F92E9C-94D9-45F5-83DC-18F04E0EFD25}" presName="compChildNode" presStyleCnt="0"/>
      <dgm:spPr/>
    </dgm:pt>
    <dgm:pt modelId="{986596D2-8628-45E6-91D6-810867BF9FA5}" type="pres">
      <dgm:prSet presAssocID="{D7F92E9C-94D9-45F5-83DC-18F04E0EFD25}" presName="theInnerList" presStyleCnt="0"/>
      <dgm:spPr/>
    </dgm:pt>
    <dgm:pt modelId="{B831DD8A-5C24-4232-8CF1-977357F14407}" type="pres">
      <dgm:prSet presAssocID="{D7F92E9C-94D9-45F5-83DC-18F04E0EFD25}" presName="aSpace" presStyleCnt="0"/>
      <dgm:spPr/>
    </dgm:pt>
    <dgm:pt modelId="{C38A3604-9FFC-41B4-B311-62983A63FF72}" type="pres">
      <dgm:prSet presAssocID="{297660AF-D89D-443C-8B9E-F1F75673FB7E}" presName="compNode" presStyleCnt="0"/>
      <dgm:spPr/>
    </dgm:pt>
    <dgm:pt modelId="{2C331F34-F54D-4AF0-A93E-D6041CE6A82C}" type="pres">
      <dgm:prSet presAssocID="{297660AF-D89D-443C-8B9E-F1F75673FB7E}" presName="aNode" presStyleLbl="bgShp" presStyleIdx="2" presStyleCnt="3"/>
      <dgm:spPr/>
      <dgm:t>
        <a:bodyPr/>
        <a:lstStyle/>
        <a:p>
          <a:endParaRPr lang="ru-RU"/>
        </a:p>
      </dgm:t>
    </dgm:pt>
    <dgm:pt modelId="{E7E013BD-468F-464E-AA77-28D7425754C5}" type="pres">
      <dgm:prSet presAssocID="{297660AF-D89D-443C-8B9E-F1F75673FB7E}" presName="textNode" presStyleLbl="bgShp" presStyleIdx="2" presStyleCnt="3"/>
      <dgm:spPr/>
      <dgm:t>
        <a:bodyPr/>
        <a:lstStyle/>
        <a:p>
          <a:endParaRPr lang="ru-RU"/>
        </a:p>
      </dgm:t>
    </dgm:pt>
    <dgm:pt modelId="{5C31A1D9-E819-4670-B91D-1A1D170B6D69}" type="pres">
      <dgm:prSet presAssocID="{297660AF-D89D-443C-8B9E-F1F75673FB7E}" presName="compChildNode" presStyleCnt="0"/>
      <dgm:spPr/>
    </dgm:pt>
    <dgm:pt modelId="{8A151485-9F53-4EFF-98DA-4A526BED8DB9}" type="pres">
      <dgm:prSet presAssocID="{297660AF-D89D-443C-8B9E-F1F75673FB7E}" presName="theInnerList" presStyleCnt="0"/>
      <dgm:spPr/>
    </dgm:pt>
  </dgm:ptLst>
  <dgm:cxnLst>
    <dgm:cxn modelId="{2DA140F0-D14D-4C58-AA7E-A535507049D2}" type="presOf" srcId="{297660AF-D89D-443C-8B9E-F1F75673FB7E}" destId="{E7E013BD-468F-464E-AA77-28D7425754C5}" srcOrd="1" destOrd="0" presId="urn:microsoft.com/office/officeart/2005/8/layout/lProcess2"/>
    <dgm:cxn modelId="{E98FE4FC-3C51-47AA-B781-48F178BC127A}" type="presOf" srcId="{08462776-B5AF-4D8D-8762-1DE8FD52C403}" destId="{46EBB3D4-003F-4847-A99E-8961EB359314}" srcOrd="1" destOrd="0" presId="urn:microsoft.com/office/officeart/2005/8/layout/lProcess2"/>
    <dgm:cxn modelId="{A7913B1A-0EF5-4235-B82D-C2991A55AF76}" type="presOf" srcId="{297660AF-D89D-443C-8B9E-F1F75673FB7E}" destId="{2C331F34-F54D-4AF0-A93E-D6041CE6A82C}" srcOrd="0" destOrd="0" presId="urn:microsoft.com/office/officeart/2005/8/layout/lProcess2"/>
    <dgm:cxn modelId="{9FF9EF23-1C77-4E13-AE1D-BEABE2CE9CD7}" srcId="{4AB934EA-D5A3-46F7-87B3-EC638216FF5A}" destId="{D7F92E9C-94D9-45F5-83DC-18F04E0EFD25}" srcOrd="1" destOrd="0" parTransId="{A5C1884C-F9F8-4111-BC11-6D17FC7FEA65}" sibTransId="{F327E583-AD62-4A7D-BF40-A9E7D8D0EE3B}"/>
    <dgm:cxn modelId="{22B8AC1C-AFE5-40B6-A4F9-7593541307B2}" srcId="{4AB934EA-D5A3-46F7-87B3-EC638216FF5A}" destId="{297660AF-D89D-443C-8B9E-F1F75673FB7E}" srcOrd="2" destOrd="0" parTransId="{AED3AABE-7A68-4B8B-9018-ECE8BE970563}" sibTransId="{C5D3EC80-AC10-4A62-BC2C-5E3C6B8BF97C}"/>
    <dgm:cxn modelId="{B1A7A7F4-58D0-458E-A466-A49175F7218A}" type="presOf" srcId="{D7F92E9C-94D9-45F5-83DC-18F04E0EFD25}" destId="{9AED0B04-0480-420F-99B8-C66C9923D419}" srcOrd="0" destOrd="0" presId="urn:microsoft.com/office/officeart/2005/8/layout/lProcess2"/>
    <dgm:cxn modelId="{21666527-598E-472A-A472-5215E501E5A5}" type="presOf" srcId="{4AB934EA-D5A3-46F7-87B3-EC638216FF5A}" destId="{5E09AC38-7EE8-41B8-B457-7F34D4F8C094}" srcOrd="0" destOrd="0" presId="urn:microsoft.com/office/officeart/2005/8/layout/lProcess2"/>
    <dgm:cxn modelId="{23251013-0CC4-45E5-A418-8F42D4A67BF5}" type="presOf" srcId="{08462776-B5AF-4D8D-8762-1DE8FD52C403}" destId="{77708E37-801D-4C87-8F0A-3BB719ECE1A6}" srcOrd="0" destOrd="0" presId="urn:microsoft.com/office/officeart/2005/8/layout/lProcess2"/>
    <dgm:cxn modelId="{071ADF80-6EE8-4A85-A639-A8A5DC3784AC}" type="presOf" srcId="{D7F92E9C-94D9-45F5-83DC-18F04E0EFD25}" destId="{1C7BE992-1A92-4538-8E71-A3DA5A49ED3E}" srcOrd="1" destOrd="0" presId="urn:microsoft.com/office/officeart/2005/8/layout/lProcess2"/>
    <dgm:cxn modelId="{C5C8353E-38B4-4715-974F-FF2EA0D100E6}" srcId="{4AB934EA-D5A3-46F7-87B3-EC638216FF5A}" destId="{08462776-B5AF-4D8D-8762-1DE8FD52C403}" srcOrd="0" destOrd="0" parTransId="{C3E86D49-7B63-423F-AB96-3C39544C9DFB}" sibTransId="{D15A5B84-CAFF-4E6D-BD2C-1DE108254075}"/>
    <dgm:cxn modelId="{3BFD4FCE-5D8A-4D0C-841D-C52031CB4F31}" type="presParOf" srcId="{5E09AC38-7EE8-41B8-B457-7F34D4F8C094}" destId="{3DEC05CD-035D-460E-97B5-E46D15BEB534}" srcOrd="0" destOrd="0" presId="urn:microsoft.com/office/officeart/2005/8/layout/lProcess2"/>
    <dgm:cxn modelId="{36E9D366-F7B1-43C3-8A57-AE4BEEF020F8}" type="presParOf" srcId="{3DEC05CD-035D-460E-97B5-E46D15BEB534}" destId="{77708E37-801D-4C87-8F0A-3BB719ECE1A6}" srcOrd="0" destOrd="0" presId="urn:microsoft.com/office/officeart/2005/8/layout/lProcess2"/>
    <dgm:cxn modelId="{028DFCE2-17E1-4B4A-A13A-2021DEDB5118}" type="presParOf" srcId="{3DEC05CD-035D-460E-97B5-E46D15BEB534}" destId="{46EBB3D4-003F-4847-A99E-8961EB359314}" srcOrd="1" destOrd="0" presId="urn:microsoft.com/office/officeart/2005/8/layout/lProcess2"/>
    <dgm:cxn modelId="{6600297B-099A-4BEE-9330-4F7C608961C5}" type="presParOf" srcId="{3DEC05CD-035D-460E-97B5-E46D15BEB534}" destId="{C0592DF5-B9A6-4930-BF8C-22E10E26D709}" srcOrd="2" destOrd="0" presId="urn:microsoft.com/office/officeart/2005/8/layout/lProcess2"/>
    <dgm:cxn modelId="{444248A9-4393-4D15-99A7-3AE0C7F95C47}" type="presParOf" srcId="{C0592DF5-B9A6-4930-BF8C-22E10E26D709}" destId="{FB4BC082-D98D-4DA4-99FA-E1D69FE6BD36}" srcOrd="0" destOrd="0" presId="urn:microsoft.com/office/officeart/2005/8/layout/lProcess2"/>
    <dgm:cxn modelId="{80C599AB-907C-408C-94E8-34990AA360A7}" type="presParOf" srcId="{5E09AC38-7EE8-41B8-B457-7F34D4F8C094}" destId="{4CCC9767-4C2C-4D92-9E8C-B2B49A73CD5D}" srcOrd="1" destOrd="0" presId="urn:microsoft.com/office/officeart/2005/8/layout/lProcess2"/>
    <dgm:cxn modelId="{769DBC63-E93A-43C0-B7AB-09464D90A542}" type="presParOf" srcId="{5E09AC38-7EE8-41B8-B457-7F34D4F8C094}" destId="{0F48CBDA-0B43-4666-A291-2F96F48F99B8}" srcOrd="2" destOrd="0" presId="urn:microsoft.com/office/officeart/2005/8/layout/lProcess2"/>
    <dgm:cxn modelId="{D22AE1DF-7545-440E-882A-92D948FF2EE4}" type="presParOf" srcId="{0F48CBDA-0B43-4666-A291-2F96F48F99B8}" destId="{9AED0B04-0480-420F-99B8-C66C9923D419}" srcOrd="0" destOrd="0" presId="urn:microsoft.com/office/officeart/2005/8/layout/lProcess2"/>
    <dgm:cxn modelId="{3066DBDB-1DE4-44AB-B600-4D167BD76692}" type="presParOf" srcId="{0F48CBDA-0B43-4666-A291-2F96F48F99B8}" destId="{1C7BE992-1A92-4538-8E71-A3DA5A49ED3E}" srcOrd="1" destOrd="0" presId="urn:microsoft.com/office/officeart/2005/8/layout/lProcess2"/>
    <dgm:cxn modelId="{FF6956F4-049E-4DC2-B27F-3E2187382954}" type="presParOf" srcId="{0F48CBDA-0B43-4666-A291-2F96F48F99B8}" destId="{FA7AE515-4FBC-44FA-A973-1880BD9B9BD7}" srcOrd="2" destOrd="0" presId="urn:microsoft.com/office/officeart/2005/8/layout/lProcess2"/>
    <dgm:cxn modelId="{C3C3B3B5-664A-4E88-BDF9-AA5FE448EAB7}" type="presParOf" srcId="{FA7AE515-4FBC-44FA-A973-1880BD9B9BD7}" destId="{986596D2-8628-45E6-91D6-810867BF9FA5}" srcOrd="0" destOrd="0" presId="urn:microsoft.com/office/officeart/2005/8/layout/lProcess2"/>
    <dgm:cxn modelId="{D81B8CF2-D01A-4ED4-B3F3-13A86A38EB6D}" type="presParOf" srcId="{5E09AC38-7EE8-41B8-B457-7F34D4F8C094}" destId="{B831DD8A-5C24-4232-8CF1-977357F14407}" srcOrd="3" destOrd="0" presId="urn:microsoft.com/office/officeart/2005/8/layout/lProcess2"/>
    <dgm:cxn modelId="{F1E1A357-02BB-4311-BE82-395E0AE2CD92}" type="presParOf" srcId="{5E09AC38-7EE8-41B8-B457-7F34D4F8C094}" destId="{C38A3604-9FFC-41B4-B311-62983A63FF72}" srcOrd="4" destOrd="0" presId="urn:microsoft.com/office/officeart/2005/8/layout/lProcess2"/>
    <dgm:cxn modelId="{B40A28D5-F699-4927-B0DA-2E70404EBAC0}" type="presParOf" srcId="{C38A3604-9FFC-41B4-B311-62983A63FF72}" destId="{2C331F34-F54D-4AF0-A93E-D6041CE6A82C}" srcOrd="0" destOrd="0" presId="urn:microsoft.com/office/officeart/2005/8/layout/lProcess2"/>
    <dgm:cxn modelId="{02A4D8D7-5D4C-4954-911A-87940E2BED72}" type="presParOf" srcId="{C38A3604-9FFC-41B4-B311-62983A63FF72}" destId="{E7E013BD-468F-464E-AA77-28D7425754C5}" srcOrd="1" destOrd="0" presId="urn:microsoft.com/office/officeart/2005/8/layout/lProcess2"/>
    <dgm:cxn modelId="{FA529E6D-5BDD-4070-822E-CBB62E229FE8}" type="presParOf" srcId="{C38A3604-9FFC-41B4-B311-62983A63FF72}" destId="{5C31A1D9-E819-4670-B91D-1A1D170B6D69}" srcOrd="2" destOrd="0" presId="urn:microsoft.com/office/officeart/2005/8/layout/lProcess2"/>
    <dgm:cxn modelId="{560B6CAE-2884-4C5B-8328-A55CF877F2E1}" type="presParOf" srcId="{5C31A1D9-E819-4670-B91D-1A1D170B6D69}" destId="{8A151485-9F53-4EFF-98DA-4A526BED8DB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AA2F35-0819-4BE0-8337-35DD3A3EE4F8}" type="doc">
      <dgm:prSet loTypeId="urn:microsoft.com/office/officeart/2005/8/layout/target1" loCatId="relationship" qsTypeId="urn:microsoft.com/office/officeart/2005/8/quickstyle/simple4" qsCatId="simple" csTypeId="urn:microsoft.com/office/officeart/2005/8/colors/accent1_2" csCatId="accent1" phldr="1"/>
      <dgm:spPr/>
    </dgm:pt>
    <dgm:pt modelId="{957A84BB-2030-485C-AC37-CEC1EBACD3FC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808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1. Предметные компетенции</a:t>
          </a:r>
        </a:p>
      </dgm:t>
    </dgm:pt>
    <dgm:pt modelId="{052E25AD-D960-4562-AF90-87179B587935}" type="parTrans" cxnId="{5418AD36-F0C8-40FE-A9F1-74426A99299D}">
      <dgm:prSet/>
      <dgm:spPr/>
      <dgm:t>
        <a:bodyPr/>
        <a:lstStyle/>
        <a:p>
          <a:endParaRPr lang="ru-RU">
            <a:solidFill>
              <a:srgbClr val="002060"/>
            </a:solidFill>
            <a:latin typeface="+mn-lt"/>
          </a:endParaRPr>
        </a:p>
      </dgm:t>
    </dgm:pt>
    <dgm:pt modelId="{27C4A8D0-95B4-42B5-99AB-489AFFB90236}" type="sibTrans" cxnId="{5418AD36-F0C8-40FE-A9F1-74426A99299D}">
      <dgm:prSet/>
      <dgm:spPr/>
      <dgm:t>
        <a:bodyPr/>
        <a:lstStyle/>
        <a:p>
          <a:endParaRPr lang="ru-RU">
            <a:solidFill>
              <a:srgbClr val="002060"/>
            </a:solidFill>
            <a:latin typeface="+mn-lt"/>
          </a:endParaRPr>
        </a:p>
      </dgm:t>
    </dgm:pt>
    <dgm:pt modelId="{C3178B7C-B0A3-46D0-93CC-CD75F05CFCD8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808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2. Методические компетенции</a:t>
          </a:r>
        </a:p>
      </dgm:t>
    </dgm:pt>
    <dgm:pt modelId="{D72AC0CD-433F-47A9-8CB9-31F0CE0C66F6}" type="parTrans" cxnId="{FF141F5F-8A3B-4300-8703-3C220E9BDCF8}">
      <dgm:prSet/>
      <dgm:spPr/>
      <dgm:t>
        <a:bodyPr/>
        <a:lstStyle/>
        <a:p>
          <a:endParaRPr lang="ru-RU">
            <a:solidFill>
              <a:srgbClr val="002060"/>
            </a:solidFill>
            <a:latin typeface="+mn-lt"/>
          </a:endParaRPr>
        </a:p>
      </dgm:t>
    </dgm:pt>
    <dgm:pt modelId="{6A4E20DF-970D-447C-8D02-0947614FCA5B}" type="sibTrans" cxnId="{FF141F5F-8A3B-4300-8703-3C220E9BDCF8}">
      <dgm:prSet/>
      <dgm:spPr/>
      <dgm:t>
        <a:bodyPr/>
        <a:lstStyle/>
        <a:p>
          <a:endParaRPr lang="ru-RU">
            <a:solidFill>
              <a:srgbClr val="002060"/>
            </a:solidFill>
            <a:latin typeface="+mn-lt"/>
          </a:endParaRPr>
        </a:p>
      </dgm:t>
    </dgm:pt>
    <dgm:pt modelId="{BB49CF6F-88FB-4D70-A2C8-260AE6A4DEB5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808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3. Психолого-педагогические компетенции</a:t>
          </a:r>
        </a:p>
      </dgm:t>
    </dgm:pt>
    <dgm:pt modelId="{8F6AAE18-FB41-4CAE-85FB-4E59852041E2}" type="parTrans" cxnId="{E59AF028-9E0D-4DF3-9286-9000A14707E2}">
      <dgm:prSet/>
      <dgm:spPr/>
      <dgm:t>
        <a:bodyPr/>
        <a:lstStyle/>
        <a:p>
          <a:endParaRPr lang="ru-RU">
            <a:solidFill>
              <a:srgbClr val="002060"/>
            </a:solidFill>
            <a:latin typeface="+mn-lt"/>
          </a:endParaRPr>
        </a:p>
      </dgm:t>
    </dgm:pt>
    <dgm:pt modelId="{776868C8-11E1-4517-91CD-B24D4A7396E5}" type="sibTrans" cxnId="{E59AF028-9E0D-4DF3-9286-9000A14707E2}">
      <dgm:prSet/>
      <dgm:spPr/>
      <dgm:t>
        <a:bodyPr/>
        <a:lstStyle/>
        <a:p>
          <a:endParaRPr lang="ru-RU">
            <a:solidFill>
              <a:srgbClr val="002060"/>
            </a:solidFill>
            <a:latin typeface="+mn-lt"/>
          </a:endParaRPr>
        </a:p>
      </dgm:t>
    </dgm:pt>
    <dgm:pt modelId="{37A05E20-8F81-4024-A131-43CC39735877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808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4. Коммуникативные компетенции</a:t>
          </a:r>
        </a:p>
      </dgm:t>
    </dgm:pt>
    <dgm:pt modelId="{334E309E-1ADE-4C41-9F8B-CE476B85A866}" type="parTrans" cxnId="{302CCC46-1CA1-47A9-88EF-645EE8F2496A}">
      <dgm:prSet/>
      <dgm:spPr/>
      <dgm:t>
        <a:bodyPr/>
        <a:lstStyle/>
        <a:p>
          <a:endParaRPr lang="ru-RU">
            <a:solidFill>
              <a:srgbClr val="002060"/>
            </a:solidFill>
            <a:latin typeface="+mn-lt"/>
          </a:endParaRPr>
        </a:p>
      </dgm:t>
    </dgm:pt>
    <dgm:pt modelId="{BEC2CB0D-441E-4000-8878-3D893326FB70}" type="sibTrans" cxnId="{302CCC46-1CA1-47A9-88EF-645EE8F2496A}">
      <dgm:prSet/>
      <dgm:spPr/>
      <dgm:t>
        <a:bodyPr/>
        <a:lstStyle/>
        <a:p>
          <a:endParaRPr lang="ru-RU">
            <a:solidFill>
              <a:srgbClr val="002060"/>
            </a:solidFill>
            <a:latin typeface="+mn-lt"/>
          </a:endParaRPr>
        </a:p>
      </dgm:t>
    </dgm:pt>
    <dgm:pt modelId="{9E5E7195-A8D5-4A09-A942-5B4B5DF184ED}" type="pres">
      <dgm:prSet presAssocID="{23AA2F35-0819-4BE0-8337-35DD3A3EE4F8}" presName="composite" presStyleCnt="0">
        <dgm:presLayoutVars>
          <dgm:chMax val="5"/>
          <dgm:dir/>
          <dgm:resizeHandles val="exact"/>
        </dgm:presLayoutVars>
      </dgm:prSet>
      <dgm:spPr/>
    </dgm:pt>
    <dgm:pt modelId="{8B2E5508-431B-4C9C-9F00-258D347B22D5}" type="pres">
      <dgm:prSet presAssocID="{957A84BB-2030-485C-AC37-CEC1EBACD3FC}" presName="circle1" presStyleLbl="lnNode1" presStyleIdx="0" presStyleCnt="4"/>
      <dgm:spPr>
        <a:solidFill>
          <a:schemeClr val="accent1">
            <a:lumMod val="20000"/>
            <a:lumOff val="80000"/>
          </a:schemeClr>
        </a:solidFill>
      </dgm:spPr>
    </dgm:pt>
    <dgm:pt modelId="{49F96E47-E460-4354-9DDE-60642EDA6BF5}" type="pres">
      <dgm:prSet presAssocID="{957A84BB-2030-485C-AC37-CEC1EBACD3FC}" presName="text1" presStyleLbl="revTx" presStyleIdx="0" presStyleCnt="4" custScaleX="205440" custLinFactNeighborX="54141" custLinFactNeighborY="-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26D25-931E-4B6B-9EDD-F6DEF82265D3}" type="pres">
      <dgm:prSet presAssocID="{957A84BB-2030-485C-AC37-CEC1EBACD3FC}" presName="line1" presStyleLbl="callout" presStyleIdx="0" presStyleCnt="8"/>
      <dgm:spPr>
        <a:ln>
          <a:solidFill>
            <a:srgbClr val="FFFFFF"/>
          </a:solidFill>
        </a:ln>
      </dgm:spPr>
    </dgm:pt>
    <dgm:pt modelId="{6C6FA672-70D1-4C57-9F7E-8B67AC7079D1}" type="pres">
      <dgm:prSet presAssocID="{957A84BB-2030-485C-AC37-CEC1EBACD3FC}" presName="d1" presStyleLbl="callout" presStyleIdx="1" presStyleCnt="8"/>
      <dgm:spPr/>
    </dgm:pt>
    <dgm:pt modelId="{A811F58E-5E47-401B-8B90-B752863C59EF}" type="pres">
      <dgm:prSet presAssocID="{C3178B7C-B0A3-46D0-93CC-CD75F05CFCD8}" presName="circle2" presStyleLbl="lnNode1" presStyleIdx="1" presStyleCnt="4"/>
      <dgm:spPr>
        <a:solidFill>
          <a:srgbClr val="009999"/>
        </a:solidFill>
      </dgm:spPr>
    </dgm:pt>
    <dgm:pt modelId="{C8F6BBF9-2371-4613-B550-4868C10DD66A}" type="pres">
      <dgm:prSet presAssocID="{C3178B7C-B0A3-46D0-93CC-CD75F05CFCD8}" presName="text2" presStyleLbl="revTx" presStyleIdx="1" presStyleCnt="4" custScaleX="216965" custLinFactNeighborX="56906" custLinFactNeighborY="-3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713BD-0744-4D77-AE91-63644083D7F8}" type="pres">
      <dgm:prSet presAssocID="{C3178B7C-B0A3-46D0-93CC-CD75F05CFCD8}" presName="line2" presStyleLbl="callout" presStyleIdx="2" presStyleCnt="8"/>
      <dgm:spPr/>
    </dgm:pt>
    <dgm:pt modelId="{DEB6AF46-58BF-46F9-86C7-5599063E4716}" type="pres">
      <dgm:prSet presAssocID="{C3178B7C-B0A3-46D0-93CC-CD75F05CFCD8}" presName="d2" presStyleLbl="callout" presStyleIdx="3" presStyleCnt="8"/>
      <dgm:spPr/>
    </dgm:pt>
    <dgm:pt modelId="{A76FC687-24D3-43F5-BBE6-EB80E16728BA}" type="pres">
      <dgm:prSet presAssocID="{BB49CF6F-88FB-4D70-A2C8-260AE6A4DEB5}" presName="circle3" presStyleLbl="lnNode1" presStyleIdx="2" presStyleCnt="4"/>
      <dgm:spPr>
        <a:solidFill>
          <a:srgbClr val="008080"/>
        </a:solidFill>
      </dgm:spPr>
    </dgm:pt>
    <dgm:pt modelId="{783FE4AF-8FA4-4CA9-96B4-51ED43F32631}" type="pres">
      <dgm:prSet presAssocID="{BB49CF6F-88FB-4D70-A2C8-260AE6A4DEB5}" presName="text3" presStyleLbl="revTx" presStyleIdx="2" presStyleCnt="4" custScaleX="214200" custLinFactNeighborX="81421" custLinFactNeighborY="-7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371A6-F5FE-4E06-8646-6D7A3E38212E}" type="pres">
      <dgm:prSet presAssocID="{BB49CF6F-88FB-4D70-A2C8-260AE6A4DEB5}" presName="line3" presStyleLbl="callout" presStyleIdx="4" presStyleCnt="8"/>
      <dgm:spPr/>
    </dgm:pt>
    <dgm:pt modelId="{8AC6B11E-C753-4AB3-878D-13750223F65B}" type="pres">
      <dgm:prSet presAssocID="{BB49CF6F-88FB-4D70-A2C8-260AE6A4DEB5}" presName="d3" presStyleLbl="callout" presStyleIdx="5" presStyleCnt="8"/>
      <dgm:spPr/>
    </dgm:pt>
    <dgm:pt modelId="{96DD869B-5CA5-4619-A0DA-59D625D03E53}" type="pres">
      <dgm:prSet presAssocID="{37A05E20-8F81-4024-A131-43CC39735877}" presName="circle4" presStyleLbl="lnNode1" presStyleIdx="3" presStyleCnt="4"/>
      <dgm:spPr>
        <a:solidFill>
          <a:srgbClr val="006666"/>
        </a:solidFill>
      </dgm:spPr>
    </dgm:pt>
    <dgm:pt modelId="{7BBAE252-50F5-4807-AADE-1FE19AE42587}" type="pres">
      <dgm:prSet presAssocID="{37A05E20-8F81-4024-A131-43CC39735877}" presName="text4" presStyleLbl="revTx" presStyleIdx="3" presStyleCnt="4" custScaleX="203554" custLinFactNeighborX="54005" custLinFactNeighborY="1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AA767-3991-43FA-89B0-ED0D17296DD2}" type="pres">
      <dgm:prSet presAssocID="{37A05E20-8F81-4024-A131-43CC39735877}" presName="line4" presStyleLbl="callout" presStyleIdx="6" presStyleCnt="8"/>
      <dgm:spPr/>
    </dgm:pt>
    <dgm:pt modelId="{524D9700-0D03-457D-8D6B-8753A9EE0ACC}" type="pres">
      <dgm:prSet presAssocID="{37A05E20-8F81-4024-A131-43CC39735877}" presName="d4" presStyleLbl="callout" presStyleIdx="7" presStyleCnt="8"/>
      <dgm:spPr/>
    </dgm:pt>
  </dgm:ptLst>
  <dgm:cxnLst>
    <dgm:cxn modelId="{FF141F5F-8A3B-4300-8703-3C220E9BDCF8}" srcId="{23AA2F35-0819-4BE0-8337-35DD3A3EE4F8}" destId="{C3178B7C-B0A3-46D0-93CC-CD75F05CFCD8}" srcOrd="1" destOrd="0" parTransId="{D72AC0CD-433F-47A9-8CB9-31F0CE0C66F6}" sibTransId="{6A4E20DF-970D-447C-8D02-0947614FCA5B}"/>
    <dgm:cxn modelId="{302CCC46-1CA1-47A9-88EF-645EE8F2496A}" srcId="{23AA2F35-0819-4BE0-8337-35DD3A3EE4F8}" destId="{37A05E20-8F81-4024-A131-43CC39735877}" srcOrd="3" destOrd="0" parTransId="{334E309E-1ADE-4C41-9F8B-CE476B85A866}" sibTransId="{BEC2CB0D-441E-4000-8878-3D893326FB70}"/>
    <dgm:cxn modelId="{035B4BFE-D872-4CFE-A474-544B2D23976F}" type="presOf" srcId="{957A84BB-2030-485C-AC37-CEC1EBACD3FC}" destId="{49F96E47-E460-4354-9DDE-60642EDA6BF5}" srcOrd="0" destOrd="0" presId="urn:microsoft.com/office/officeart/2005/8/layout/target1"/>
    <dgm:cxn modelId="{E59AF028-9E0D-4DF3-9286-9000A14707E2}" srcId="{23AA2F35-0819-4BE0-8337-35DD3A3EE4F8}" destId="{BB49CF6F-88FB-4D70-A2C8-260AE6A4DEB5}" srcOrd="2" destOrd="0" parTransId="{8F6AAE18-FB41-4CAE-85FB-4E59852041E2}" sibTransId="{776868C8-11E1-4517-91CD-B24D4A7396E5}"/>
    <dgm:cxn modelId="{ED2AA8C6-27B9-4A7C-895B-2A1F3DB8CAE2}" type="presOf" srcId="{C3178B7C-B0A3-46D0-93CC-CD75F05CFCD8}" destId="{C8F6BBF9-2371-4613-B550-4868C10DD66A}" srcOrd="0" destOrd="0" presId="urn:microsoft.com/office/officeart/2005/8/layout/target1"/>
    <dgm:cxn modelId="{3858152C-5921-41B7-AD60-99B40BCE4E07}" type="presOf" srcId="{BB49CF6F-88FB-4D70-A2C8-260AE6A4DEB5}" destId="{783FE4AF-8FA4-4CA9-96B4-51ED43F32631}" srcOrd="0" destOrd="0" presId="urn:microsoft.com/office/officeart/2005/8/layout/target1"/>
    <dgm:cxn modelId="{CC06CBC8-1811-4FD0-AF13-74BC022BDB89}" type="presOf" srcId="{23AA2F35-0819-4BE0-8337-35DD3A3EE4F8}" destId="{9E5E7195-A8D5-4A09-A942-5B4B5DF184ED}" srcOrd="0" destOrd="0" presId="urn:microsoft.com/office/officeart/2005/8/layout/target1"/>
    <dgm:cxn modelId="{5418AD36-F0C8-40FE-A9F1-74426A99299D}" srcId="{23AA2F35-0819-4BE0-8337-35DD3A3EE4F8}" destId="{957A84BB-2030-485C-AC37-CEC1EBACD3FC}" srcOrd="0" destOrd="0" parTransId="{052E25AD-D960-4562-AF90-87179B587935}" sibTransId="{27C4A8D0-95B4-42B5-99AB-489AFFB90236}"/>
    <dgm:cxn modelId="{B590F214-D5F0-4043-A90F-78D3ABD2D869}" type="presOf" srcId="{37A05E20-8F81-4024-A131-43CC39735877}" destId="{7BBAE252-50F5-4807-AADE-1FE19AE42587}" srcOrd="0" destOrd="0" presId="urn:microsoft.com/office/officeart/2005/8/layout/target1"/>
    <dgm:cxn modelId="{738E2264-06AF-47C1-87AC-427F5F9AFF53}" type="presParOf" srcId="{9E5E7195-A8D5-4A09-A942-5B4B5DF184ED}" destId="{8B2E5508-431B-4C9C-9F00-258D347B22D5}" srcOrd="0" destOrd="0" presId="urn:microsoft.com/office/officeart/2005/8/layout/target1"/>
    <dgm:cxn modelId="{6B38886D-E9DB-4761-9026-3FFEA4947240}" type="presParOf" srcId="{9E5E7195-A8D5-4A09-A942-5B4B5DF184ED}" destId="{49F96E47-E460-4354-9DDE-60642EDA6BF5}" srcOrd="1" destOrd="0" presId="urn:microsoft.com/office/officeart/2005/8/layout/target1"/>
    <dgm:cxn modelId="{5315307E-5C9E-400D-8EE0-157D0EA17229}" type="presParOf" srcId="{9E5E7195-A8D5-4A09-A942-5B4B5DF184ED}" destId="{C2A26D25-931E-4B6B-9EDD-F6DEF82265D3}" srcOrd="2" destOrd="0" presId="urn:microsoft.com/office/officeart/2005/8/layout/target1"/>
    <dgm:cxn modelId="{E5A6D766-567E-4DE2-9921-A0D3CDCEA78E}" type="presParOf" srcId="{9E5E7195-A8D5-4A09-A942-5B4B5DF184ED}" destId="{6C6FA672-70D1-4C57-9F7E-8B67AC7079D1}" srcOrd="3" destOrd="0" presId="urn:microsoft.com/office/officeart/2005/8/layout/target1"/>
    <dgm:cxn modelId="{FFD32EDF-15DC-40DE-ACF7-A4AFE0263254}" type="presParOf" srcId="{9E5E7195-A8D5-4A09-A942-5B4B5DF184ED}" destId="{A811F58E-5E47-401B-8B90-B752863C59EF}" srcOrd="4" destOrd="0" presId="urn:microsoft.com/office/officeart/2005/8/layout/target1"/>
    <dgm:cxn modelId="{9FDD90FD-762A-476D-B234-7DC2077CF8A7}" type="presParOf" srcId="{9E5E7195-A8D5-4A09-A942-5B4B5DF184ED}" destId="{C8F6BBF9-2371-4613-B550-4868C10DD66A}" srcOrd="5" destOrd="0" presId="urn:microsoft.com/office/officeart/2005/8/layout/target1"/>
    <dgm:cxn modelId="{75709E80-38B5-4E35-A8B0-EA782E59A5FE}" type="presParOf" srcId="{9E5E7195-A8D5-4A09-A942-5B4B5DF184ED}" destId="{F4A713BD-0744-4D77-AE91-63644083D7F8}" srcOrd="6" destOrd="0" presId="urn:microsoft.com/office/officeart/2005/8/layout/target1"/>
    <dgm:cxn modelId="{C0273C41-BCA5-49BD-AB2C-519CF5C38F24}" type="presParOf" srcId="{9E5E7195-A8D5-4A09-A942-5B4B5DF184ED}" destId="{DEB6AF46-58BF-46F9-86C7-5599063E4716}" srcOrd="7" destOrd="0" presId="urn:microsoft.com/office/officeart/2005/8/layout/target1"/>
    <dgm:cxn modelId="{BE3D6DAC-4E46-4A5C-A9AD-4E4232BAF908}" type="presParOf" srcId="{9E5E7195-A8D5-4A09-A942-5B4B5DF184ED}" destId="{A76FC687-24D3-43F5-BBE6-EB80E16728BA}" srcOrd="8" destOrd="0" presId="urn:microsoft.com/office/officeart/2005/8/layout/target1"/>
    <dgm:cxn modelId="{94CB5570-9BAC-47DB-AE48-00E807B9048A}" type="presParOf" srcId="{9E5E7195-A8D5-4A09-A942-5B4B5DF184ED}" destId="{783FE4AF-8FA4-4CA9-96B4-51ED43F32631}" srcOrd="9" destOrd="0" presId="urn:microsoft.com/office/officeart/2005/8/layout/target1"/>
    <dgm:cxn modelId="{5CFED5CD-649D-4A27-AB62-C88EB6D6D93F}" type="presParOf" srcId="{9E5E7195-A8D5-4A09-A942-5B4B5DF184ED}" destId="{4BE371A6-F5FE-4E06-8646-6D7A3E38212E}" srcOrd="10" destOrd="0" presId="urn:microsoft.com/office/officeart/2005/8/layout/target1"/>
    <dgm:cxn modelId="{388E62BC-082F-4D60-987C-9386F402E7E5}" type="presParOf" srcId="{9E5E7195-A8D5-4A09-A942-5B4B5DF184ED}" destId="{8AC6B11E-C753-4AB3-878D-13750223F65B}" srcOrd="11" destOrd="0" presId="urn:microsoft.com/office/officeart/2005/8/layout/target1"/>
    <dgm:cxn modelId="{3F41158F-B2B6-4EE4-9473-41EA97F902D4}" type="presParOf" srcId="{9E5E7195-A8D5-4A09-A942-5B4B5DF184ED}" destId="{96DD869B-5CA5-4619-A0DA-59D625D03E53}" srcOrd="12" destOrd="0" presId="urn:microsoft.com/office/officeart/2005/8/layout/target1"/>
    <dgm:cxn modelId="{0C709D7B-AA8A-4E04-AEE0-FE123E3DF7AE}" type="presParOf" srcId="{9E5E7195-A8D5-4A09-A942-5B4B5DF184ED}" destId="{7BBAE252-50F5-4807-AADE-1FE19AE42587}" srcOrd="13" destOrd="0" presId="urn:microsoft.com/office/officeart/2005/8/layout/target1"/>
    <dgm:cxn modelId="{2912E452-1AB6-468A-80DD-400389D4A1AE}" type="presParOf" srcId="{9E5E7195-A8D5-4A09-A942-5B4B5DF184ED}" destId="{224AA767-3991-43FA-89B0-ED0D17296DD2}" srcOrd="14" destOrd="0" presId="urn:microsoft.com/office/officeart/2005/8/layout/target1"/>
    <dgm:cxn modelId="{186D964F-D439-47F2-9B10-7792378E025D}" type="presParOf" srcId="{9E5E7195-A8D5-4A09-A942-5B4B5DF184ED}" destId="{524D9700-0D03-457D-8D6B-8753A9EE0ACC}" srcOrd="15" destOrd="0" presId="urn:microsoft.com/office/officeart/2005/8/layout/target1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A6011-F561-44B1-9652-CAFDED4F01FF}">
      <dsp:nvSpPr>
        <dsp:cNvPr id="0" name=""/>
        <dsp:cNvSpPr/>
      </dsp:nvSpPr>
      <dsp:spPr>
        <a:xfrm>
          <a:off x="-5802437" y="-885891"/>
          <a:ext cx="6890922" cy="6890922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6F494-B0FC-4464-8B08-4F50584A9F95}">
      <dsp:nvSpPr>
        <dsp:cNvPr id="0" name=""/>
        <dsp:cNvSpPr/>
      </dsp:nvSpPr>
      <dsp:spPr>
        <a:xfrm>
          <a:off x="439028" y="319843"/>
          <a:ext cx="7613136" cy="640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solidFill>
                <a:srgbClr val="006666"/>
              </a:solidFill>
              <a:latin typeface="+mn-lt"/>
            </a:rPr>
            <a:t>Какие сведения включить в Анализ работы школы за 2019/20 учебный год</a:t>
          </a:r>
          <a:endParaRPr lang="ru-RU" sz="2000" b="0" kern="1200" dirty="0">
            <a:solidFill>
              <a:srgbClr val="006666"/>
            </a:solidFill>
            <a:latin typeface="+mn-lt"/>
          </a:endParaRPr>
        </a:p>
      </dsp:txBody>
      <dsp:txXfrm>
        <a:off x="439028" y="319843"/>
        <a:ext cx="7613136" cy="640097"/>
      </dsp:txXfrm>
    </dsp:sp>
    <dsp:sp modelId="{AE4EF500-657F-4D0C-B3DD-2E261BEE2A52}">
      <dsp:nvSpPr>
        <dsp:cNvPr id="0" name=""/>
        <dsp:cNvSpPr/>
      </dsp:nvSpPr>
      <dsp:spPr>
        <a:xfrm>
          <a:off x="67641" y="239831"/>
          <a:ext cx="800121" cy="800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F28B0-EB6B-4AD0-A58B-E9F2D391BFC0}">
      <dsp:nvSpPr>
        <dsp:cNvPr id="0" name=""/>
        <dsp:cNvSpPr/>
      </dsp:nvSpPr>
      <dsp:spPr>
        <a:xfrm>
          <a:off x="926377" y="1279682"/>
          <a:ext cx="7097113" cy="640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solidFill>
                <a:srgbClr val="006666"/>
              </a:solidFill>
              <a:latin typeface="+mn-lt"/>
            </a:rPr>
            <a:t>Как проанализировать выполнение учебных планов</a:t>
          </a:r>
          <a:endParaRPr lang="ru-RU" sz="2000" b="0" kern="1200" dirty="0">
            <a:solidFill>
              <a:srgbClr val="006666"/>
            </a:solidFill>
            <a:latin typeface="+mn-lt"/>
          </a:endParaRPr>
        </a:p>
      </dsp:txBody>
      <dsp:txXfrm>
        <a:off x="926377" y="1279682"/>
        <a:ext cx="7097113" cy="640097"/>
      </dsp:txXfrm>
    </dsp:sp>
    <dsp:sp modelId="{FF9FCDA3-01CD-4312-A784-DE5E6DDDB664}">
      <dsp:nvSpPr>
        <dsp:cNvPr id="0" name=""/>
        <dsp:cNvSpPr/>
      </dsp:nvSpPr>
      <dsp:spPr>
        <a:xfrm>
          <a:off x="526316" y="1199670"/>
          <a:ext cx="800121" cy="800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DB7A0-4E70-4154-ABCF-FD47E34D124A}">
      <dsp:nvSpPr>
        <dsp:cNvPr id="0" name=""/>
        <dsp:cNvSpPr/>
      </dsp:nvSpPr>
      <dsp:spPr>
        <a:xfrm>
          <a:off x="1067153" y="2239520"/>
          <a:ext cx="6956336" cy="640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solidFill>
                <a:srgbClr val="006666"/>
              </a:solidFill>
              <a:latin typeface="+mn-lt"/>
            </a:rPr>
            <a:t>Как включить в Анализ работу по обучению разных групп школьников (учеников группы риска, детей с ОВЗ)</a:t>
          </a:r>
          <a:endParaRPr lang="ru-RU" sz="2000" b="0" kern="1200" dirty="0">
            <a:solidFill>
              <a:srgbClr val="006666"/>
            </a:solidFill>
            <a:latin typeface="+mn-lt"/>
          </a:endParaRPr>
        </a:p>
      </dsp:txBody>
      <dsp:txXfrm>
        <a:off x="1067153" y="2239520"/>
        <a:ext cx="6956336" cy="640097"/>
      </dsp:txXfrm>
    </dsp:sp>
    <dsp:sp modelId="{2F9E1835-ECCA-4A0C-8883-1B72DA754FA7}">
      <dsp:nvSpPr>
        <dsp:cNvPr id="0" name=""/>
        <dsp:cNvSpPr/>
      </dsp:nvSpPr>
      <dsp:spPr>
        <a:xfrm>
          <a:off x="667092" y="2159508"/>
          <a:ext cx="800121" cy="800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52014-9CC8-48B8-9DB5-E7AD3342DC62}">
      <dsp:nvSpPr>
        <dsp:cNvPr id="0" name=""/>
        <dsp:cNvSpPr/>
      </dsp:nvSpPr>
      <dsp:spPr>
        <a:xfrm>
          <a:off x="926377" y="3199359"/>
          <a:ext cx="7097113" cy="640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solidFill>
                <a:srgbClr val="006666"/>
              </a:solidFill>
              <a:latin typeface="+mn-lt"/>
            </a:rPr>
            <a:t>Как проанализировать качество образования, обобщить результаты ГИА и ВПР</a:t>
          </a:r>
          <a:endParaRPr lang="ru-RU" sz="2000" b="0" kern="1200" dirty="0">
            <a:solidFill>
              <a:srgbClr val="006666"/>
            </a:solidFill>
            <a:latin typeface="+mn-lt"/>
          </a:endParaRPr>
        </a:p>
      </dsp:txBody>
      <dsp:txXfrm>
        <a:off x="926377" y="3199359"/>
        <a:ext cx="7097113" cy="640097"/>
      </dsp:txXfrm>
    </dsp:sp>
    <dsp:sp modelId="{7EF7BEAD-28CD-4889-AC2E-6EEDE71D0F7C}">
      <dsp:nvSpPr>
        <dsp:cNvPr id="0" name=""/>
        <dsp:cNvSpPr/>
      </dsp:nvSpPr>
      <dsp:spPr>
        <a:xfrm>
          <a:off x="526316" y="3119347"/>
          <a:ext cx="800121" cy="800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1DA30-6E88-4C34-AF25-F7583423A18A}">
      <dsp:nvSpPr>
        <dsp:cNvPr id="0" name=""/>
        <dsp:cNvSpPr/>
      </dsp:nvSpPr>
      <dsp:spPr>
        <a:xfrm>
          <a:off x="467702" y="4159198"/>
          <a:ext cx="7555788" cy="640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>
              <a:solidFill>
                <a:srgbClr val="006666"/>
              </a:solidFill>
              <a:latin typeface="+mn-lt"/>
            </a:rPr>
            <a:t>Как в анализе отразить образовательные результаты, которых достигли школьники</a:t>
          </a:r>
          <a:endParaRPr lang="ru-RU" sz="2000" b="0" kern="1200" dirty="0">
            <a:solidFill>
              <a:srgbClr val="006666"/>
            </a:solidFill>
            <a:latin typeface="+mn-lt"/>
          </a:endParaRPr>
        </a:p>
      </dsp:txBody>
      <dsp:txXfrm>
        <a:off x="467702" y="4159198"/>
        <a:ext cx="7555788" cy="640097"/>
      </dsp:txXfrm>
    </dsp:sp>
    <dsp:sp modelId="{E2FB4909-4120-4DAE-A151-AC7446200D6B}">
      <dsp:nvSpPr>
        <dsp:cNvPr id="0" name=""/>
        <dsp:cNvSpPr/>
      </dsp:nvSpPr>
      <dsp:spPr>
        <a:xfrm>
          <a:off x="67641" y="4079185"/>
          <a:ext cx="800121" cy="800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A6011-F561-44B1-9652-CAFDED4F01FF}">
      <dsp:nvSpPr>
        <dsp:cNvPr id="0" name=""/>
        <dsp:cNvSpPr/>
      </dsp:nvSpPr>
      <dsp:spPr>
        <a:xfrm>
          <a:off x="-5179626" y="-793387"/>
          <a:ext cx="6168099" cy="6168099"/>
        </a:xfrm>
        <a:prstGeom prst="blockArc">
          <a:avLst>
            <a:gd name="adj1" fmla="val 18900000"/>
            <a:gd name="adj2" fmla="val 2700000"/>
            <a:gd name="adj3" fmla="val 350"/>
          </a:avLst>
        </a:prstGeom>
        <a:noFill/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2ABC5-DB7F-42BF-8D1E-B07A0819DAD5}">
      <dsp:nvSpPr>
        <dsp:cNvPr id="0" name=""/>
        <dsp:cNvSpPr/>
      </dsp:nvSpPr>
      <dsp:spPr>
        <a:xfrm>
          <a:off x="517554" y="352212"/>
          <a:ext cx="7468806" cy="704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42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solidFill>
                <a:srgbClr val="006666"/>
              </a:solidFill>
              <a:latin typeface="+mn-lt"/>
            </a:rPr>
            <a:t>Как оценить динамику формирования и развития УУД</a:t>
          </a:r>
          <a:endParaRPr lang="ru-RU" sz="2000" b="0" kern="1200" dirty="0">
            <a:solidFill>
              <a:srgbClr val="006666"/>
            </a:solidFill>
            <a:latin typeface="+mn-lt"/>
          </a:endParaRPr>
        </a:p>
      </dsp:txBody>
      <dsp:txXfrm>
        <a:off x="517554" y="352212"/>
        <a:ext cx="7468806" cy="704790"/>
      </dsp:txXfrm>
    </dsp:sp>
    <dsp:sp modelId="{17C41F4B-5D93-4FEC-BC1F-9F967AFF5BEE}">
      <dsp:nvSpPr>
        <dsp:cNvPr id="0" name=""/>
        <dsp:cNvSpPr/>
      </dsp:nvSpPr>
      <dsp:spPr>
        <a:xfrm>
          <a:off x="77060" y="264113"/>
          <a:ext cx="880988" cy="880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BAB8A-B673-45D2-AE37-CB4D5CFA239A}">
      <dsp:nvSpPr>
        <dsp:cNvPr id="0" name=""/>
        <dsp:cNvSpPr/>
      </dsp:nvSpPr>
      <dsp:spPr>
        <a:xfrm>
          <a:off x="921627" y="1409581"/>
          <a:ext cx="7064733" cy="704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42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solidFill>
                <a:srgbClr val="006666"/>
              </a:solidFill>
              <a:latin typeface="+mn-lt"/>
            </a:rPr>
            <a:t>Нужно ли отдельно анализировать воспитательную работу, внеурочную деятельность и дополнительное образование</a:t>
          </a:r>
          <a:endParaRPr lang="ru-RU" sz="2000" b="0" kern="1200" dirty="0">
            <a:solidFill>
              <a:srgbClr val="006666"/>
            </a:solidFill>
            <a:latin typeface="+mn-lt"/>
          </a:endParaRPr>
        </a:p>
      </dsp:txBody>
      <dsp:txXfrm>
        <a:off x="921627" y="1409581"/>
        <a:ext cx="7064733" cy="704790"/>
      </dsp:txXfrm>
    </dsp:sp>
    <dsp:sp modelId="{8472205C-4964-4E15-891D-96716C6EE85A}">
      <dsp:nvSpPr>
        <dsp:cNvPr id="0" name=""/>
        <dsp:cNvSpPr/>
      </dsp:nvSpPr>
      <dsp:spPr>
        <a:xfrm>
          <a:off x="481133" y="1321482"/>
          <a:ext cx="880988" cy="880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73C8E-B32E-4202-AA97-A24CD76B05F7}">
      <dsp:nvSpPr>
        <dsp:cNvPr id="0" name=""/>
        <dsp:cNvSpPr/>
      </dsp:nvSpPr>
      <dsp:spPr>
        <a:xfrm>
          <a:off x="921627" y="2466951"/>
          <a:ext cx="7064733" cy="704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4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>
              <a:solidFill>
                <a:srgbClr val="006666"/>
              </a:solidFill>
              <a:latin typeface="+mn-lt"/>
            </a:rPr>
            <a:t>Как оценить качество работы педагогов</a:t>
          </a:r>
          <a:endParaRPr lang="ru-RU" sz="2100" b="0" kern="1200" dirty="0">
            <a:solidFill>
              <a:srgbClr val="006666"/>
            </a:solidFill>
            <a:latin typeface="+mn-lt"/>
          </a:endParaRPr>
        </a:p>
      </dsp:txBody>
      <dsp:txXfrm>
        <a:off x="921627" y="2466951"/>
        <a:ext cx="7064733" cy="704790"/>
      </dsp:txXfrm>
    </dsp:sp>
    <dsp:sp modelId="{74556898-A251-4E6C-9B31-15EFEAC07753}">
      <dsp:nvSpPr>
        <dsp:cNvPr id="0" name=""/>
        <dsp:cNvSpPr/>
      </dsp:nvSpPr>
      <dsp:spPr>
        <a:xfrm>
          <a:off x="481133" y="2378852"/>
          <a:ext cx="880988" cy="880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2A23C-237B-48C1-ACFD-25B314E32718}">
      <dsp:nvSpPr>
        <dsp:cNvPr id="0" name=""/>
        <dsp:cNvSpPr/>
      </dsp:nvSpPr>
      <dsp:spPr>
        <a:xfrm>
          <a:off x="517554" y="3524320"/>
          <a:ext cx="7468806" cy="704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4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>
              <a:solidFill>
                <a:srgbClr val="006666"/>
              </a:solidFill>
              <a:latin typeface="+mn-lt"/>
            </a:rPr>
            <a:t>Как сделать выводы по итогам анализа и поставить задачи на новый учебный год</a:t>
          </a:r>
          <a:endParaRPr lang="ru-RU" sz="2100" b="0" kern="1200" dirty="0">
            <a:solidFill>
              <a:srgbClr val="006666"/>
            </a:solidFill>
            <a:latin typeface="+mn-lt"/>
          </a:endParaRPr>
        </a:p>
      </dsp:txBody>
      <dsp:txXfrm>
        <a:off x="517554" y="3524320"/>
        <a:ext cx="7468806" cy="704790"/>
      </dsp:txXfrm>
    </dsp:sp>
    <dsp:sp modelId="{95FCC18A-770F-4D22-BE2B-0267E741DB52}">
      <dsp:nvSpPr>
        <dsp:cNvPr id="0" name=""/>
        <dsp:cNvSpPr/>
      </dsp:nvSpPr>
      <dsp:spPr>
        <a:xfrm>
          <a:off x="77060" y="3436222"/>
          <a:ext cx="880988" cy="880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0BA9D-C8C0-43E6-8A1B-E4C63D142A5A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BF23C-96FF-4887-8462-62A24F8ED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3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55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5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03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13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46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69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16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6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63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66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4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87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74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7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98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18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72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0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85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21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59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81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4398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642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905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98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10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4191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>
            <a:extLst>
              <a:ext uri="{FF2B5EF4-FFF2-40B4-BE49-F238E27FC236}">
                <a16:creationId xmlns="" xmlns:a16="http://schemas.microsoft.com/office/drawing/2014/main" id="{940A32E4-1F17-4C6E-836F-314B1BFB5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>
            <a:extLst>
              <a:ext uri="{FF2B5EF4-FFF2-40B4-BE49-F238E27FC236}">
                <a16:creationId xmlns="" xmlns:a16="http://schemas.microsoft.com/office/drawing/2014/main" id="{4873C99A-82F3-4F5D-8C0B-C3C2730AC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9396" name="Номер слайда 3">
            <a:extLst>
              <a:ext uri="{FF2B5EF4-FFF2-40B4-BE49-F238E27FC236}">
                <a16:creationId xmlns="" xmlns:a16="http://schemas.microsoft.com/office/drawing/2014/main" id="{11B3DAFD-5F5E-4974-8997-43CB39BC3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7B0D4E0-0556-402A-8F20-39563FA6CA60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>
            <a:extLst>
              <a:ext uri="{FF2B5EF4-FFF2-40B4-BE49-F238E27FC236}">
                <a16:creationId xmlns="" xmlns:a16="http://schemas.microsoft.com/office/drawing/2014/main" id="{940A32E4-1F17-4C6E-836F-314B1BFB5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>
            <a:extLst>
              <a:ext uri="{FF2B5EF4-FFF2-40B4-BE49-F238E27FC236}">
                <a16:creationId xmlns="" xmlns:a16="http://schemas.microsoft.com/office/drawing/2014/main" id="{4873C99A-82F3-4F5D-8C0B-C3C2730AC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9396" name="Номер слайда 3">
            <a:extLst>
              <a:ext uri="{FF2B5EF4-FFF2-40B4-BE49-F238E27FC236}">
                <a16:creationId xmlns="" xmlns:a16="http://schemas.microsoft.com/office/drawing/2014/main" id="{11B3DAFD-5F5E-4974-8997-43CB39BC3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7B0D4E0-0556-402A-8F20-39563FA6CA60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82919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>
            <a:extLst>
              <a:ext uri="{FF2B5EF4-FFF2-40B4-BE49-F238E27FC236}">
                <a16:creationId xmlns="" xmlns:a16="http://schemas.microsoft.com/office/drawing/2014/main" id="{940A32E4-1F17-4C6E-836F-314B1BFB5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>
            <a:extLst>
              <a:ext uri="{FF2B5EF4-FFF2-40B4-BE49-F238E27FC236}">
                <a16:creationId xmlns="" xmlns:a16="http://schemas.microsoft.com/office/drawing/2014/main" id="{4873C99A-82F3-4F5D-8C0B-C3C2730AC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9396" name="Номер слайда 3">
            <a:extLst>
              <a:ext uri="{FF2B5EF4-FFF2-40B4-BE49-F238E27FC236}">
                <a16:creationId xmlns="" xmlns:a16="http://schemas.microsoft.com/office/drawing/2014/main" id="{11B3DAFD-5F5E-4974-8997-43CB39BC3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7B0D4E0-0556-402A-8F20-39563FA6CA60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3785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>
            <a:extLst>
              <a:ext uri="{FF2B5EF4-FFF2-40B4-BE49-F238E27FC236}">
                <a16:creationId xmlns="" xmlns:a16="http://schemas.microsoft.com/office/drawing/2014/main" id="{940A32E4-1F17-4C6E-836F-314B1BFB5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>
            <a:extLst>
              <a:ext uri="{FF2B5EF4-FFF2-40B4-BE49-F238E27FC236}">
                <a16:creationId xmlns="" xmlns:a16="http://schemas.microsoft.com/office/drawing/2014/main" id="{4873C99A-82F3-4F5D-8C0B-C3C2730AC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9396" name="Номер слайда 3">
            <a:extLst>
              <a:ext uri="{FF2B5EF4-FFF2-40B4-BE49-F238E27FC236}">
                <a16:creationId xmlns="" xmlns:a16="http://schemas.microsoft.com/office/drawing/2014/main" id="{11B3DAFD-5F5E-4974-8997-43CB39BC3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7B0D4E0-0556-402A-8F20-39563FA6CA60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25774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22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526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75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90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887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9041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148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448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046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370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592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9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616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2517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867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7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14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18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78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BF23C-96FF-4887-8462-62A24F8ED67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3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6B6BF7-A415-429E-9567-86DA6A11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19FE2-203F-4DF3-8A6C-0FD942C56071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A7D832-8DDC-497A-A313-F46B1DD9B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FB8A3E-F8AB-4516-94AB-9D0ED6DC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C1623-EF9D-42FF-AF90-7A0202F48E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08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8ACD40-869B-4813-A427-0CEB97AA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FC7F-3384-4735-90DC-F2B893014A86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401CFF-DBA4-4357-962C-53A3DD2B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FB1240-0AA2-4C76-8C0E-1938AEC9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DC991-0259-4AAC-800A-BBAAFA3625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037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4F4956-84A9-47F6-9117-ACE73D78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E44A-911F-43A4-96B0-C10B4DB655BF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02E053-E441-4C27-9FF0-2BE18B98B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ABE55C-5DA6-48A3-9050-DA9E4167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EFC0D-438F-4008-8EBF-1E27E935EE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07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919D66-348E-4F66-8A01-A78D6BA8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A143E-949D-46AA-9B8B-A0D53A79EC3F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CD6B91-9E27-4B83-B193-110610D3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F29606-33FB-4A6B-9F9D-7E5BFD1D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A5F69-6123-4787-9C02-ECF7F441DB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94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FFAA0A-6E45-41C4-9D88-F6EEA403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0258E-4414-473E-ADE0-3C6EA3E74831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4F5DE7-B476-43E9-8F26-E9F602B0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8231FE-F21F-46C7-9325-B8EED13A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ADA85-9980-4F79-B0B8-A83F133EA1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8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640579DA-F955-48CB-A04C-82B1D6EE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AA0B-D02E-4BCB-9A95-8FB979BA33F6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E91D2C05-DD2B-489F-B92F-04B80978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07DD94D0-ACAA-4F65-BCA8-8EE16D0C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A5C39-F4F0-48B6-AE8C-9E4F8A0B41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46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91BBB0DD-BA51-44B6-BB9C-BD389003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BDC45-93F2-46D6-99D4-5B9838977117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B890C14C-87D3-42FE-9DB9-4B76E891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EB3025D4-6D76-48F0-8158-9FCF86BE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9CCF1-C037-4D8B-851E-ACD85B476B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287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D5B7D010-7B88-45A0-8BF9-8F81EDAF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7523-BF77-4312-AA4D-C9A5929545F0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FB1630A5-7B3A-4AB2-ABDB-0C8267D9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632717E4-8568-4820-A780-D78A0233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775E5-56B5-4405-B699-BE71CA1FDE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218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E8D74F4D-CE3C-4D3A-9AB8-CBB1996E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9424-F1EA-4F40-A67B-1DA10415E0B6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1D6ADC90-2455-44EA-A341-BE816ADC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0F4F3615-846C-4D8D-988F-29EF259D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E129-A85C-432C-89B5-99ED442DBB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62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35D547E9-01BD-4959-9CE2-FE5A1395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CF9C-DEEB-495B-AE37-7AAF953BC05E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F72F0D8F-0755-4F42-998E-28BF450F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238880F-66FE-4F80-B423-5F77938B3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0DD64-64BA-4AAF-A905-2B7A221956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178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28A5EC72-266D-4E8F-9A3A-050BC9EF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EA38-74B4-4F1B-AF0C-97CBD0BC00BF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AE9890EB-2248-400F-B86A-2F2498AB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699A07BB-2BD2-4CE2-80D6-F2A725D8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89486-230B-4EB4-BA73-0F7AC43D5F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364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C8A440BD-601F-4790-BF6C-F9E5710AC5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146C8E22-33A5-4284-A25D-24F36705AD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6ADF49-5D51-4A6E-A7A2-B608ED6EF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AB6A634-3C08-4095-AD9A-2BF0B7F5BFA1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749B79-A46E-4FB5-A29C-C4F127A26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0DD874-71DE-4C31-A6A7-596EBC4EB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8555C7-DE9B-4680-B7D2-36ED4587604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4" name="Rectangle 10">
            <a:extLst>
              <a:ext uri="{FF2B5EF4-FFF2-40B4-BE49-F238E27FC236}">
                <a16:creationId xmlns="" xmlns:a16="http://schemas.microsoft.com/office/drawing/2014/main" id="{B2CD1B54-F12B-47DD-82A2-13B4FDE856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pic>
        <p:nvPicPr>
          <p:cNvPr id="1032" name="Picture 11" descr="C:\Users\avetrova\Pictures\200x120.png">
            <a:extLst>
              <a:ext uri="{FF2B5EF4-FFF2-40B4-BE49-F238E27FC236}">
                <a16:creationId xmlns="" xmlns:a16="http://schemas.microsoft.com/office/drawing/2014/main" id="{CD6A4695-C0FC-4568-BFA6-CB5DD16A4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0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vip.1zavuch.ru/" TargetMode="Externa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https://vip.1zavuch.r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0.jpe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.png"/><Relationship Id="rId4" Type="http://schemas.openxmlformats.org/officeDocument/2006/relationships/diagramData" Target="../diagrams/data4.xml"/><Relationship Id="rId9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44BED179-4F2B-4D1E-8C71-B35CEC1B7387}"/>
              </a:ext>
            </a:extLst>
          </p:cNvPr>
          <p:cNvCxnSpPr/>
          <p:nvPr/>
        </p:nvCxnSpPr>
        <p:spPr>
          <a:xfrm>
            <a:off x="619125" y="4179888"/>
            <a:ext cx="785018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Rectangle 2">
            <a:extLst>
              <a:ext uri="{FF2B5EF4-FFF2-40B4-BE49-F238E27FC236}">
                <a16:creationId xmlns="" xmlns:a16="http://schemas.microsoft.com/office/drawing/2014/main" id="{2101DE77-0F5A-4B88-832A-DB1BE054A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1492250"/>
            <a:ext cx="808513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4000" b="1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Семинар </a:t>
            </a:r>
            <a:r>
              <a:rPr lang="ru-RU" altLang="ru-RU" sz="3200" b="1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006666"/>
                </a:solidFill>
                <a:latin typeface="+mn-lt"/>
              </a:rPr>
              <a:t>Как анализировать работу школы за 2019/2020 год</a:t>
            </a:r>
            <a:r>
              <a:rPr lang="ru-RU" altLang="ru-RU" sz="3600" b="1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32A2E4C-AB7D-4876-BBF0-66DB92E4E131}"/>
              </a:ext>
            </a:extLst>
          </p:cNvPr>
          <p:cNvSpPr/>
          <p:nvPr/>
        </p:nvSpPr>
        <p:spPr>
          <a:xfrm>
            <a:off x="619125" y="4670609"/>
            <a:ext cx="7850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6666"/>
                </a:solidFill>
                <a:effectLst/>
                <a:latin typeface="+mn-lt"/>
              </a:rPr>
              <a:t>Губанова Елена Владимировна</a:t>
            </a:r>
            <a:r>
              <a:rPr lang="ru-RU" sz="2000" b="0" i="0" dirty="0">
                <a:solidFill>
                  <a:srgbClr val="006666"/>
                </a:solidFill>
                <a:effectLst/>
                <a:latin typeface="+mn-lt"/>
              </a:rPr>
              <a:t>, профессор кафедры управления образовательными системами им. Т.И. </a:t>
            </a:r>
            <a:r>
              <a:rPr lang="ru-RU" sz="2000" b="0" i="0" dirty="0" err="1">
                <a:solidFill>
                  <a:srgbClr val="006666"/>
                </a:solidFill>
                <a:effectLst/>
                <a:latin typeface="+mn-lt"/>
              </a:rPr>
              <a:t>Шамовой</a:t>
            </a:r>
            <a:r>
              <a:rPr lang="ru-RU" sz="2000" b="0" i="0" dirty="0">
                <a:solidFill>
                  <a:srgbClr val="006666"/>
                </a:solidFill>
                <a:effectLst/>
                <a:latin typeface="+mn-lt"/>
              </a:rPr>
              <a:t> ИСГО МПГУ, </a:t>
            </a:r>
            <a:r>
              <a:rPr lang="ru-RU" sz="2000" b="0" i="0" dirty="0" err="1">
                <a:solidFill>
                  <a:srgbClr val="006666"/>
                </a:solidFill>
                <a:effectLst/>
                <a:latin typeface="+mn-lt"/>
              </a:rPr>
              <a:t>к.п.н</a:t>
            </a:r>
            <a:r>
              <a:rPr lang="ru-RU" sz="2000" b="0" i="0" dirty="0">
                <a:solidFill>
                  <a:srgbClr val="006666"/>
                </a:solidFill>
                <a:effectLst/>
                <a:latin typeface="+mn-lt"/>
              </a:rPr>
              <a:t>., доцент.</a:t>
            </a:r>
            <a:endParaRPr lang="ru-RU" sz="2000" dirty="0">
              <a:solidFill>
                <a:srgbClr val="006666"/>
              </a:solidFill>
              <a:latin typeface="+mn-lt"/>
            </a:endParaRPr>
          </a:p>
        </p:txBody>
      </p:sp>
      <p:pic>
        <p:nvPicPr>
          <p:cNvPr id="6" name="Рисунок 6" descr="action-obrazovani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888" y="6419418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69438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605F408C-B983-493C-8249-A8FABB04D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1082102" y="1266895"/>
            <a:ext cx="543415" cy="79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BFF8AFE-78E6-48E6-8564-82E7061A54D6}"/>
              </a:ext>
            </a:extLst>
          </p:cNvPr>
          <p:cNvSpPr/>
          <p:nvPr/>
        </p:nvSpPr>
        <p:spPr>
          <a:xfrm>
            <a:off x="382517" y="2412016"/>
            <a:ext cx="837896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>
                <a:solidFill>
                  <a:srgbClr val="0066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Включите вопрос о плане работы школы на 2020 / 2021 учебный год в повестку заседания педагогического совета школы и обсудите: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6666"/>
                </a:solidFill>
              </a:rPr>
              <a:t> эффективность достижения цели;</a:t>
            </a:r>
          </a:p>
          <a:p>
            <a:pPr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ru-RU" sz="1400" dirty="0">
                <a:solidFill>
                  <a:srgbClr val="006666"/>
                </a:solidFill>
              </a:rPr>
              <a:t> уровень выполнения прошлогодних задач;</a:t>
            </a:r>
          </a:p>
          <a:p>
            <a:pPr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ru-RU" sz="1400" dirty="0">
                <a:solidFill>
                  <a:srgbClr val="006666"/>
                </a:solidFill>
              </a:rPr>
              <a:t> положительные и отрицательные результаты работы школы;</a:t>
            </a:r>
          </a:p>
          <a:p>
            <a:pPr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ru-RU" sz="1400" dirty="0">
                <a:solidFill>
                  <a:srgbClr val="006666"/>
                </a:solidFill>
              </a:rPr>
              <a:t> причины сбоя (при наличии) в выполнении плана;</a:t>
            </a:r>
          </a:p>
          <a:p>
            <a:pPr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ru-RU" sz="1400" dirty="0">
                <a:solidFill>
                  <a:srgbClr val="006666"/>
                </a:solidFill>
              </a:rPr>
              <a:t> пути решения проблем, которые станут основой планирования в 2020 / 2021 учебном году.</a:t>
            </a:r>
            <a:endParaRPr lang="ru-RU" sz="1400" dirty="0">
              <a:solidFill>
                <a:srgbClr val="0066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>
                <a:solidFill>
                  <a:srgbClr val="0066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Представьте проект плана работа школы на 2020 / 2021 учебный год для обсуждения с педагогическим коллективом.</a:t>
            </a:r>
            <a:endParaRPr lang="ru-RU" sz="1400" dirty="0">
              <a:solidFill>
                <a:srgbClr val="0066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>
                <a:solidFill>
                  <a:srgbClr val="0066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Внесите изменения и / или дополнения, поступившие от педагогов, поставьте вопрос на голосование, все запротоколируйте.</a:t>
            </a:r>
            <a:endParaRPr lang="ru-RU" sz="1400" dirty="0">
              <a:solidFill>
                <a:srgbClr val="0066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C88F8B5A-0735-42C0-98E7-7A7DCDF3F88F}"/>
              </a:ext>
            </a:extLst>
          </p:cNvPr>
          <p:cNvSpPr/>
          <p:nvPr/>
        </p:nvSpPr>
        <p:spPr>
          <a:xfrm>
            <a:off x="4272197" y="1013711"/>
            <a:ext cx="542119" cy="395598"/>
          </a:xfrm>
          <a:prstGeom prst="downArrow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50E2B54-D73F-4058-8541-ADBBD36B9361}"/>
              </a:ext>
            </a:extLst>
          </p:cNvPr>
          <p:cNvSpPr/>
          <p:nvPr/>
        </p:nvSpPr>
        <p:spPr>
          <a:xfrm>
            <a:off x="1290870" y="1358920"/>
            <a:ext cx="7511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66"/>
                </a:solidFill>
                <a:latin typeface="+mn-lt"/>
              </a:rPr>
              <a:t>Анализ работы за 2019 /2020 учебный год – рассматривается на итоговом заседании педагогического совета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="" xmlns:a16="http://schemas.microsoft.com/office/drawing/2014/main" id="{2728EABD-A681-4DD7-8247-A5C5F1781D52}"/>
              </a:ext>
            </a:extLst>
          </p:cNvPr>
          <p:cNvSpPr/>
          <p:nvPr/>
        </p:nvSpPr>
        <p:spPr>
          <a:xfrm>
            <a:off x="4272196" y="4874229"/>
            <a:ext cx="542119" cy="395598"/>
          </a:xfrm>
          <a:prstGeom prst="downArrow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2A10A159-CB5A-473B-B4E5-355BB7E30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1082101" y="5269827"/>
            <a:ext cx="543415" cy="79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068315C-45B3-47A7-9719-B8057BED93E5}"/>
              </a:ext>
            </a:extLst>
          </p:cNvPr>
          <p:cNvSpPr/>
          <p:nvPr/>
        </p:nvSpPr>
        <p:spPr>
          <a:xfrm>
            <a:off x="1082102" y="5429195"/>
            <a:ext cx="7555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30555" algn="l"/>
              </a:tabLst>
            </a:pPr>
            <a:r>
              <a:rPr lang="ru-RU" sz="2400" b="1" dirty="0">
                <a:solidFill>
                  <a:srgbClr val="00808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Утверждение плана работы школы на 2020 / 2021 учебный год</a:t>
            </a:r>
            <a:endParaRPr lang="ru-RU" sz="2400" dirty="0">
              <a:solidFill>
                <a:srgbClr val="00808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6" descr="action-obrazovan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02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69438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068315C-45B3-47A7-9719-B8057BED93E5}"/>
              </a:ext>
            </a:extLst>
          </p:cNvPr>
          <p:cNvSpPr/>
          <p:nvPr/>
        </p:nvSpPr>
        <p:spPr>
          <a:xfrm rot="16200000">
            <a:off x="-1889921" y="3636611"/>
            <a:ext cx="53444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rgbClr val="00808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Утверждение плана </a:t>
            </a:r>
            <a:r>
              <a:rPr lang="ru-RU" sz="2400" b="1" dirty="0">
                <a:solidFill>
                  <a:srgbClr val="00808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r>
              <a:rPr lang="ru-RU" sz="2000" b="1" dirty="0">
                <a:solidFill>
                  <a:srgbClr val="00808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школы на 2020 / 2021 учебный год</a:t>
            </a:r>
            <a:endParaRPr lang="ru-RU" sz="2000" dirty="0">
              <a:solidFill>
                <a:srgbClr val="00808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авая фигурная скобка 11">
            <a:extLst>
              <a:ext uri="{FF2B5EF4-FFF2-40B4-BE49-F238E27FC236}">
                <a16:creationId xmlns="" xmlns:a16="http://schemas.microsoft.com/office/drawing/2014/main" id="{85F3F742-3F1E-4C36-BFBE-D00A0962CD4A}"/>
              </a:ext>
            </a:extLst>
          </p:cNvPr>
          <p:cNvSpPr/>
          <p:nvPr/>
        </p:nvSpPr>
        <p:spPr>
          <a:xfrm>
            <a:off x="1136241" y="1662078"/>
            <a:ext cx="322194" cy="4718506"/>
          </a:xfrm>
          <a:prstGeom prst="rightBrace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91D86D-62A8-48CF-AECF-82479CA4A70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713" y="1000435"/>
            <a:ext cx="6460760" cy="585756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75609DD-43F3-4C4D-A33E-364412023C47}"/>
              </a:ext>
            </a:extLst>
          </p:cNvPr>
          <p:cNvSpPr/>
          <p:nvPr/>
        </p:nvSpPr>
        <p:spPr>
          <a:xfrm rot="18385663">
            <a:off x="7387023" y="5337547"/>
            <a:ext cx="139493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1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69438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F281DF9-832D-4096-A827-8102F5EA45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437" r="12839"/>
          <a:stretch/>
        </p:blipFill>
        <p:spPr>
          <a:xfrm>
            <a:off x="93063" y="1166408"/>
            <a:ext cx="5266005" cy="4498080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163C679-0EF4-4698-B962-02B969829EDD}"/>
              </a:ext>
            </a:extLst>
          </p:cNvPr>
          <p:cNvSpPr/>
          <p:nvPr/>
        </p:nvSpPr>
        <p:spPr>
          <a:xfrm>
            <a:off x="5141627" y="1359598"/>
            <a:ext cx="3597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6666"/>
                </a:solidFill>
                <a:latin typeface="+mn-lt"/>
              </a:rPr>
              <a:t>Анализ работы за 2019 /2020 учебный год – первый раздел годового плана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384636C-6147-4DF1-9C7F-310295608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7" y="892042"/>
            <a:ext cx="573862" cy="10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5FAABAE-CEEE-4BAC-AB86-9C188E25D0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4952" r="4106"/>
          <a:stretch/>
        </p:blipFill>
        <p:spPr>
          <a:xfrm>
            <a:off x="3549547" y="2341276"/>
            <a:ext cx="5501390" cy="434728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7F1C3C1-E86A-4AD8-87E1-B35F001C67F4}"/>
              </a:ext>
            </a:extLst>
          </p:cNvPr>
          <p:cNvSpPr/>
          <p:nvPr/>
        </p:nvSpPr>
        <p:spPr>
          <a:xfrm rot="1342967">
            <a:off x="265434" y="4726582"/>
            <a:ext cx="6446513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ПРИМЕРЫ  ИЗ  ПРАКТИКИ  РАБОТЫ  ШКОЛ  РФ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D30C87C-8B37-4D4B-8948-6F780D3A0B1B}"/>
              </a:ext>
            </a:extLst>
          </p:cNvPr>
          <p:cNvSpPr/>
          <p:nvPr/>
        </p:nvSpPr>
        <p:spPr>
          <a:xfrm>
            <a:off x="275799" y="1770963"/>
            <a:ext cx="4512039" cy="47000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712F94B-61CB-4A90-A305-452923F20757}"/>
              </a:ext>
            </a:extLst>
          </p:cNvPr>
          <p:cNvSpPr/>
          <p:nvPr/>
        </p:nvSpPr>
        <p:spPr>
          <a:xfrm>
            <a:off x="3427835" y="3428612"/>
            <a:ext cx="5501389" cy="47000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37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09477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384636C-6147-4DF1-9C7F-310295608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4" y="1403417"/>
            <a:ext cx="573862" cy="10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19A32B-0C89-429B-A008-65E8A3012EEB}"/>
              </a:ext>
            </a:extLst>
          </p:cNvPr>
          <p:cNvSpPr/>
          <p:nvPr/>
        </p:nvSpPr>
        <p:spPr>
          <a:xfrm>
            <a:off x="929390" y="2155014"/>
            <a:ext cx="8036846" cy="4089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Раздел 1. Анализ работы за 2019 / 2020 учебный год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1. Работа по укреплению здоровья детей и охране их жизни обучающихся.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 Результаты выполнения основной образовательной программы (по уровням).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3. Результаты повышения профессионального мастерства педагогов.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4. Взаимодействие с родителями (законными представителями).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5. Административно-хозяйственная работа. 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6. ….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Раздел 2. …….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="" xmlns:a16="http://schemas.microsoft.com/office/drawing/2014/main" id="{4488120E-C739-4C53-AF3E-2F7285FFF57F}"/>
              </a:ext>
            </a:extLst>
          </p:cNvPr>
          <p:cNvSpPr/>
          <p:nvPr/>
        </p:nvSpPr>
        <p:spPr>
          <a:xfrm>
            <a:off x="569627" y="1216964"/>
            <a:ext cx="4382747" cy="66155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4367021" y="0"/>
                </a:moveTo>
                <a:lnTo>
                  <a:pt x="0" y="0"/>
                </a:lnTo>
                <a:lnTo>
                  <a:pt x="0" y="1065276"/>
                </a:lnTo>
                <a:lnTo>
                  <a:pt x="4367021" y="1065276"/>
                </a:lnTo>
                <a:lnTo>
                  <a:pt x="4899659" y="532638"/>
                </a:lnTo>
                <a:lnTo>
                  <a:pt x="436702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algn="ctr">
              <a:lnSpc>
                <a:spcPct val="70000"/>
              </a:lnSpc>
            </a:pPr>
            <a:endParaRPr lang="ru-RU" b="1" dirty="0">
              <a:solidFill>
                <a:srgbClr val="006666"/>
              </a:solidFill>
            </a:endParaRPr>
          </a:p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006666"/>
                </a:solidFill>
              </a:rPr>
              <a:t>  Анализ работы за 2019 /2020 учебный </a:t>
            </a:r>
          </a:p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006666"/>
                </a:solidFill>
              </a:rPr>
              <a:t> год – первый раздел годового плана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202BA216-0D69-4C7B-8765-2E970D14073B}"/>
              </a:ext>
            </a:extLst>
          </p:cNvPr>
          <p:cNvSpPr/>
          <p:nvPr/>
        </p:nvSpPr>
        <p:spPr>
          <a:xfrm>
            <a:off x="569627" y="1216964"/>
            <a:ext cx="4382747" cy="661560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0" y="0"/>
                </a:moveTo>
                <a:lnTo>
                  <a:pt x="4367021" y="0"/>
                </a:lnTo>
                <a:lnTo>
                  <a:pt x="4899659" y="532638"/>
                </a:lnTo>
                <a:lnTo>
                  <a:pt x="4367021" y="1065276"/>
                </a:lnTo>
                <a:lnTo>
                  <a:pt x="0" y="1065276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13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2C8B831-2DE9-468B-BEE0-8D08D6B0DAA4}"/>
              </a:ext>
            </a:extLst>
          </p:cNvPr>
          <p:cNvSpPr/>
          <p:nvPr/>
        </p:nvSpPr>
        <p:spPr>
          <a:xfrm>
            <a:off x="6874047" y="1290201"/>
            <a:ext cx="155042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6" descr="action-obrazovan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888" y="6419418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064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09477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384636C-6147-4DF1-9C7F-310295608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663"/>
            <a:ext cx="573862" cy="10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>
            <a:extLst>
              <a:ext uri="{FF2B5EF4-FFF2-40B4-BE49-F238E27FC236}">
                <a16:creationId xmlns="" xmlns:a16="http://schemas.microsoft.com/office/drawing/2014/main" id="{4488120E-C739-4C53-AF3E-2F7285FFF57F}"/>
              </a:ext>
            </a:extLst>
          </p:cNvPr>
          <p:cNvSpPr/>
          <p:nvPr/>
        </p:nvSpPr>
        <p:spPr>
          <a:xfrm>
            <a:off x="599608" y="1063429"/>
            <a:ext cx="4382747" cy="66155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4367021" y="0"/>
                </a:moveTo>
                <a:lnTo>
                  <a:pt x="0" y="0"/>
                </a:lnTo>
                <a:lnTo>
                  <a:pt x="0" y="1065276"/>
                </a:lnTo>
                <a:lnTo>
                  <a:pt x="4367021" y="1065276"/>
                </a:lnTo>
                <a:lnTo>
                  <a:pt x="4899659" y="532638"/>
                </a:lnTo>
                <a:lnTo>
                  <a:pt x="436702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algn="ctr">
              <a:lnSpc>
                <a:spcPct val="70000"/>
              </a:lnSpc>
            </a:pPr>
            <a:endParaRPr lang="ru-RU" b="1" dirty="0">
              <a:solidFill>
                <a:srgbClr val="006666"/>
              </a:solidFill>
            </a:endParaRPr>
          </a:p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006666"/>
                </a:solidFill>
              </a:rPr>
              <a:t>  Анализ работы за 2019 /2020 учебный </a:t>
            </a:r>
          </a:p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006666"/>
                </a:solidFill>
              </a:rPr>
              <a:t> год – первый раздел годового плана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202BA216-0D69-4C7B-8765-2E970D14073B}"/>
              </a:ext>
            </a:extLst>
          </p:cNvPr>
          <p:cNvSpPr/>
          <p:nvPr/>
        </p:nvSpPr>
        <p:spPr>
          <a:xfrm>
            <a:off x="599608" y="1063429"/>
            <a:ext cx="4382747" cy="661560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0" y="0"/>
                </a:moveTo>
                <a:lnTo>
                  <a:pt x="4367021" y="0"/>
                </a:lnTo>
                <a:lnTo>
                  <a:pt x="4899659" y="532638"/>
                </a:lnTo>
                <a:lnTo>
                  <a:pt x="4367021" y="1065276"/>
                </a:lnTo>
                <a:lnTo>
                  <a:pt x="0" y="1065276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13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2C8B831-2DE9-468B-BEE0-8D08D6B0DAA4}"/>
              </a:ext>
            </a:extLst>
          </p:cNvPr>
          <p:cNvSpPr/>
          <p:nvPr/>
        </p:nvSpPr>
        <p:spPr>
          <a:xfrm>
            <a:off x="6874047" y="1290201"/>
            <a:ext cx="155042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 2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5F8D8F6-6D2F-4543-8843-8A0038B55B65}"/>
              </a:ext>
            </a:extLst>
          </p:cNvPr>
          <p:cNvSpPr/>
          <p:nvPr/>
        </p:nvSpPr>
        <p:spPr>
          <a:xfrm>
            <a:off x="352269" y="1717964"/>
            <a:ext cx="84394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 Раздел </a:t>
            </a:r>
            <a:r>
              <a:rPr lang="en-US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I</a:t>
            </a: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. Анализ учебно-воспитательной и научно-методической работы за прошедший учебный год. Основные задачи на новый учебный год</a:t>
            </a:r>
            <a:endParaRPr lang="ru-RU" sz="2000" dirty="0">
              <a:solidFill>
                <a:srgbClr val="006666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1. Анализ организации образовательной деятельности: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1.1. Результаты освоения обучающимися основных образовательных программ общего образования.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1.2. Выполнение учебных планов, рабочих программ учебных предметов, курсов.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1.3. Результаты государственной итоговой аттестации выпускников основного общего и среднего общего образования.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1.4. Выполнение программ формирования/развития универсальных учебных действий, включающих формирование компетенций обучающихся в области использования информационно-коммуникационных технологий, учебно-исследовательской и проектной деятельности.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2. Анализ воспитательной работы школы: выполнение программ воспитания и социализации обучающихся по направлениям деятельности.</a:t>
            </a:r>
          </a:p>
        </p:txBody>
      </p:sp>
      <p:pic>
        <p:nvPicPr>
          <p:cNvPr id="11" name="Рисунок 6" descr="action-obrazovan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7506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09477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384636C-6147-4DF1-9C7F-310295608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128"/>
            <a:ext cx="573862" cy="10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>
            <a:extLst>
              <a:ext uri="{FF2B5EF4-FFF2-40B4-BE49-F238E27FC236}">
                <a16:creationId xmlns="" xmlns:a16="http://schemas.microsoft.com/office/drawing/2014/main" id="{4488120E-C739-4C53-AF3E-2F7285FFF57F}"/>
              </a:ext>
            </a:extLst>
          </p:cNvPr>
          <p:cNvSpPr/>
          <p:nvPr/>
        </p:nvSpPr>
        <p:spPr>
          <a:xfrm>
            <a:off x="524656" y="1098641"/>
            <a:ext cx="4382747" cy="66155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4367021" y="0"/>
                </a:moveTo>
                <a:lnTo>
                  <a:pt x="0" y="0"/>
                </a:lnTo>
                <a:lnTo>
                  <a:pt x="0" y="1065276"/>
                </a:lnTo>
                <a:lnTo>
                  <a:pt x="4367021" y="1065276"/>
                </a:lnTo>
                <a:lnTo>
                  <a:pt x="4899659" y="532638"/>
                </a:lnTo>
                <a:lnTo>
                  <a:pt x="436702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algn="ctr">
              <a:lnSpc>
                <a:spcPct val="70000"/>
              </a:lnSpc>
            </a:pPr>
            <a:endParaRPr lang="ru-RU" b="1" dirty="0">
              <a:solidFill>
                <a:srgbClr val="006666"/>
              </a:solidFill>
            </a:endParaRPr>
          </a:p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006666"/>
                </a:solidFill>
              </a:rPr>
              <a:t>  Анализ работы за 2019 /2020 учебный </a:t>
            </a:r>
          </a:p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006666"/>
                </a:solidFill>
              </a:rPr>
              <a:t> год – первый раздел годового плана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202BA216-0D69-4C7B-8765-2E970D14073B}"/>
              </a:ext>
            </a:extLst>
          </p:cNvPr>
          <p:cNvSpPr/>
          <p:nvPr/>
        </p:nvSpPr>
        <p:spPr>
          <a:xfrm>
            <a:off x="524656" y="1098641"/>
            <a:ext cx="4382747" cy="661560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0" y="0"/>
                </a:moveTo>
                <a:lnTo>
                  <a:pt x="4367021" y="0"/>
                </a:lnTo>
                <a:lnTo>
                  <a:pt x="4899659" y="532638"/>
                </a:lnTo>
                <a:lnTo>
                  <a:pt x="4367021" y="1065276"/>
                </a:lnTo>
                <a:lnTo>
                  <a:pt x="0" y="1065276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13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2C8B831-2DE9-468B-BEE0-8D08D6B0DAA4}"/>
              </a:ext>
            </a:extLst>
          </p:cNvPr>
          <p:cNvSpPr/>
          <p:nvPr/>
        </p:nvSpPr>
        <p:spPr>
          <a:xfrm>
            <a:off x="6874047" y="1290201"/>
            <a:ext cx="155042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 2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5F8D8F6-6D2F-4543-8843-8A0038B55B65}"/>
              </a:ext>
            </a:extLst>
          </p:cNvPr>
          <p:cNvSpPr/>
          <p:nvPr/>
        </p:nvSpPr>
        <p:spPr>
          <a:xfrm>
            <a:off x="322288" y="2109927"/>
            <a:ext cx="84994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Раздел </a:t>
            </a:r>
            <a:r>
              <a:rPr lang="en-US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I</a:t>
            </a: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. Анализ учебно-воспитательной и научно-методической работы за прошедший учебный год. Основные задачи на новый учебный год</a:t>
            </a:r>
            <a:endParaRPr lang="ru-RU" sz="2000" dirty="0">
              <a:solidFill>
                <a:srgbClr val="006666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3. Анализ психолого-педагогических условий реализации ООП общего образования.</a:t>
            </a: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4. Анализ научно-методической деятельности педагогического коллектива.</a:t>
            </a: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5. Анализ кадровых условий реализации ООП общего образования:</a:t>
            </a: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5.1. Профессиональное развитие и повышение квалификации педагогических работников</a:t>
            </a: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6666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5.2. Оценка результативности деятельности педагогических работников.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6. Анализ финансово-экономических и материально-технических условий реализации ООП общего образования.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7. Анализ информационно-методических условий реализации ООП общего образования.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8. Анализ деятельности администрации ОО по управлению и контролю.</a:t>
            </a:r>
            <a:endParaRPr lang="ru-RU" sz="2000" dirty="0">
              <a:solidFill>
                <a:srgbClr val="006666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11" name="Рисунок 6" descr="action-obrazovan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754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09477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384636C-6147-4DF1-9C7F-310295608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4" y="1403417"/>
            <a:ext cx="573862" cy="10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>
            <a:extLst>
              <a:ext uri="{FF2B5EF4-FFF2-40B4-BE49-F238E27FC236}">
                <a16:creationId xmlns="" xmlns:a16="http://schemas.microsoft.com/office/drawing/2014/main" id="{4488120E-C739-4C53-AF3E-2F7285FFF57F}"/>
              </a:ext>
            </a:extLst>
          </p:cNvPr>
          <p:cNvSpPr/>
          <p:nvPr/>
        </p:nvSpPr>
        <p:spPr>
          <a:xfrm>
            <a:off x="569627" y="1216964"/>
            <a:ext cx="4382747" cy="66155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4367021" y="0"/>
                </a:moveTo>
                <a:lnTo>
                  <a:pt x="0" y="0"/>
                </a:lnTo>
                <a:lnTo>
                  <a:pt x="0" y="1065276"/>
                </a:lnTo>
                <a:lnTo>
                  <a:pt x="4367021" y="1065276"/>
                </a:lnTo>
                <a:lnTo>
                  <a:pt x="4899659" y="532638"/>
                </a:lnTo>
                <a:lnTo>
                  <a:pt x="436702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algn="ctr">
              <a:lnSpc>
                <a:spcPct val="70000"/>
              </a:lnSpc>
            </a:pPr>
            <a:endParaRPr lang="ru-RU" b="1" dirty="0">
              <a:solidFill>
                <a:srgbClr val="006666"/>
              </a:solidFill>
            </a:endParaRPr>
          </a:p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006666"/>
                </a:solidFill>
              </a:rPr>
              <a:t>  Анализ работы за 2019 /2020 учебный </a:t>
            </a:r>
          </a:p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006666"/>
                </a:solidFill>
              </a:rPr>
              <a:t> год – первый раздел годового плана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202BA216-0D69-4C7B-8765-2E970D14073B}"/>
              </a:ext>
            </a:extLst>
          </p:cNvPr>
          <p:cNvSpPr/>
          <p:nvPr/>
        </p:nvSpPr>
        <p:spPr>
          <a:xfrm>
            <a:off x="569627" y="1216964"/>
            <a:ext cx="4382747" cy="661560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0" y="0"/>
                </a:moveTo>
                <a:lnTo>
                  <a:pt x="4367021" y="0"/>
                </a:lnTo>
                <a:lnTo>
                  <a:pt x="4899659" y="532638"/>
                </a:lnTo>
                <a:lnTo>
                  <a:pt x="4367021" y="1065276"/>
                </a:lnTo>
                <a:lnTo>
                  <a:pt x="0" y="1065276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13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2C8B831-2DE9-468B-BEE0-8D08D6B0DAA4}"/>
              </a:ext>
            </a:extLst>
          </p:cNvPr>
          <p:cNvSpPr/>
          <p:nvPr/>
        </p:nvSpPr>
        <p:spPr>
          <a:xfrm>
            <a:off x="6874047" y="1290201"/>
            <a:ext cx="155042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 3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B2DD557-7BA6-4731-BF21-AEE6225CF809}"/>
              </a:ext>
            </a:extLst>
          </p:cNvPr>
          <p:cNvSpPr/>
          <p:nvPr/>
        </p:nvSpPr>
        <p:spPr>
          <a:xfrm rot="1342967">
            <a:off x="-42054" y="4452925"/>
            <a:ext cx="371573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РЕКОМЕНДУЕМЫЙ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DFD18F0-4C6F-4E2F-A19C-DF20C8F154F9}"/>
              </a:ext>
            </a:extLst>
          </p:cNvPr>
          <p:cNvSpPr/>
          <p:nvPr/>
        </p:nvSpPr>
        <p:spPr>
          <a:xfrm>
            <a:off x="653007" y="2988102"/>
            <a:ext cx="8019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rgbClr val="006666"/>
                </a:solidFill>
                <a:latin typeface="+mn-lt"/>
              </a:rPr>
              <a:t>Раздел 1. Результаты деятельности школы в 2019 / 2020 учебном году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tabLst>
                <a:tab pos="175260" algn="l"/>
                <a:tab pos="630555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Анализ деятельности школы по всем разделам плана за 2019 / 2020 учебный год.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tabLst>
                <a:tab pos="175260" algn="l"/>
                <a:tab pos="630555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Выводы, цели и задачи на 2020 / 2021 учебный год.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2000" dirty="0">
              <a:solidFill>
                <a:srgbClr val="006666"/>
              </a:solidFill>
              <a:latin typeface="+mn-lt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6" descr="action-obrazovan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347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09477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384636C-6147-4DF1-9C7F-310295608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072"/>
            <a:ext cx="573862" cy="10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>
            <a:extLst>
              <a:ext uri="{FF2B5EF4-FFF2-40B4-BE49-F238E27FC236}">
                <a16:creationId xmlns="" xmlns:a16="http://schemas.microsoft.com/office/drawing/2014/main" id="{4488120E-C739-4C53-AF3E-2F7285FFF57F}"/>
              </a:ext>
            </a:extLst>
          </p:cNvPr>
          <p:cNvSpPr/>
          <p:nvPr/>
        </p:nvSpPr>
        <p:spPr>
          <a:xfrm>
            <a:off x="569627" y="1216964"/>
            <a:ext cx="4382747" cy="66155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4367021" y="0"/>
                </a:moveTo>
                <a:lnTo>
                  <a:pt x="0" y="0"/>
                </a:lnTo>
                <a:lnTo>
                  <a:pt x="0" y="1065276"/>
                </a:lnTo>
                <a:lnTo>
                  <a:pt x="4367021" y="1065276"/>
                </a:lnTo>
                <a:lnTo>
                  <a:pt x="4899659" y="532638"/>
                </a:lnTo>
                <a:lnTo>
                  <a:pt x="436702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algn="ctr">
              <a:lnSpc>
                <a:spcPct val="70000"/>
              </a:lnSpc>
            </a:pPr>
            <a:endParaRPr lang="ru-RU" b="1" dirty="0">
              <a:solidFill>
                <a:srgbClr val="006666"/>
              </a:solidFill>
            </a:endParaRPr>
          </a:p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006666"/>
                </a:solidFill>
              </a:rPr>
              <a:t>  Анализ работы за 2019 /2020 учебный </a:t>
            </a:r>
          </a:p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006666"/>
                </a:solidFill>
              </a:rPr>
              <a:t> год – первый раздел годового плана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202BA216-0D69-4C7B-8765-2E970D14073B}"/>
              </a:ext>
            </a:extLst>
          </p:cNvPr>
          <p:cNvSpPr/>
          <p:nvPr/>
        </p:nvSpPr>
        <p:spPr>
          <a:xfrm>
            <a:off x="569627" y="1216964"/>
            <a:ext cx="4382747" cy="661560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0" y="0"/>
                </a:moveTo>
                <a:lnTo>
                  <a:pt x="4367021" y="0"/>
                </a:lnTo>
                <a:lnTo>
                  <a:pt x="4899659" y="532638"/>
                </a:lnTo>
                <a:lnTo>
                  <a:pt x="4367021" y="1065276"/>
                </a:lnTo>
                <a:lnTo>
                  <a:pt x="0" y="1065276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13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2C8B831-2DE9-468B-BEE0-8D08D6B0DAA4}"/>
              </a:ext>
            </a:extLst>
          </p:cNvPr>
          <p:cNvSpPr/>
          <p:nvPr/>
        </p:nvSpPr>
        <p:spPr>
          <a:xfrm>
            <a:off x="6874047" y="1290201"/>
            <a:ext cx="155042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 3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B2DD557-7BA6-4731-BF21-AEE6225CF809}"/>
              </a:ext>
            </a:extLst>
          </p:cNvPr>
          <p:cNvSpPr/>
          <p:nvPr/>
        </p:nvSpPr>
        <p:spPr>
          <a:xfrm rot="1342967">
            <a:off x="136967" y="4032220"/>
            <a:ext cx="371573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РЕКОМЕНДУЕМЫЙ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DFD18F0-4C6F-4E2F-A19C-DF20C8F154F9}"/>
              </a:ext>
            </a:extLst>
          </p:cNvPr>
          <p:cNvSpPr/>
          <p:nvPr/>
        </p:nvSpPr>
        <p:spPr>
          <a:xfrm>
            <a:off x="669106" y="2565754"/>
            <a:ext cx="8019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rgbClr val="006666"/>
                </a:solidFill>
                <a:latin typeface="+mn-lt"/>
              </a:rPr>
              <a:t>Раздел 1. Результаты деятельности школы в 2019 / 2020 учебном году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tabLst>
                <a:tab pos="175260" algn="l"/>
                <a:tab pos="630555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Анализ деятельности школы по всем разделам плана за 2019 / 2020 учебный год.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tabLst>
                <a:tab pos="175260" algn="l"/>
                <a:tab pos="630555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Выводы, цели и задачи на 2020 / 2021 учебный год.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2000" dirty="0">
              <a:solidFill>
                <a:srgbClr val="006666"/>
              </a:solidFill>
              <a:latin typeface="+mn-lt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97C8381C-E5FD-4ADE-8D11-E3FD0070862A}"/>
              </a:ext>
            </a:extLst>
          </p:cNvPr>
          <p:cNvCxnSpPr>
            <a:cxnSpLocks/>
          </p:cNvCxnSpPr>
          <p:nvPr/>
        </p:nvCxnSpPr>
        <p:spPr>
          <a:xfrm>
            <a:off x="6119631" y="3232899"/>
            <a:ext cx="0" cy="1034321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FAB0C0B-5637-47FC-A950-13C31D6C9D13}"/>
              </a:ext>
            </a:extLst>
          </p:cNvPr>
          <p:cNvSpPr/>
          <p:nvPr/>
        </p:nvSpPr>
        <p:spPr>
          <a:xfrm>
            <a:off x="2021463" y="4142502"/>
            <a:ext cx="6640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66"/>
                </a:solidFill>
              </a:rPr>
              <a:t>Проблемы 	причины	 пути решения 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08AA152C-464E-437A-8E6D-0C1EDBF251B6}"/>
              </a:ext>
            </a:extLst>
          </p:cNvPr>
          <p:cNvCxnSpPr>
            <a:cxnSpLocks/>
          </p:cNvCxnSpPr>
          <p:nvPr/>
        </p:nvCxnSpPr>
        <p:spPr>
          <a:xfrm>
            <a:off x="4050989" y="4342557"/>
            <a:ext cx="378399" cy="0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EAD4334E-B5B7-41EE-BDA1-CB0F4213CE90}"/>
              </a:ext>
            </a:extLst>
          </p:cNvPr>
          <p:cNvCxnSpPr>
            <a:cxnSpLocks/>
          </p:cNvCxnSpPr>
          <p:nvPr/>
        </p:nvCxnSpPr>
        <p:spPr>
          <a:xfrm>
            <a:off x="5629941" y="4342557"/>
            <a:ext cx="618658" cy="0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C70C3FDE-57B6-44A8-BC72-87B6D9715575}"/>
              </a:ext>
            </a:extLst>
          </p:cNvPr>
          <p:cNvCxnSpPr>
            <a:cxnSpLocks/>
          </p:cNvCxnSpPr>
          <p:nvPr/>
        </p:nvCxnSpPr>
        <p:spPr>
          <a:xfrm>
            <a:off x="7532439" y="4542145"/>
            <a:ext cx="0" cy="517161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83179AC9-428F-4000-B239-4C2776BA37C2}"/>
              </a:ext>
            </a:extLst>
          </p:cNvPr>
          <p:cNvCxnSpPr>
            <a:cxnSpLocks/>
          </p:cNvCxnSpPr>
          <p:nvPr/>
        </p:nvCxnSpPr>
        <p:spPr>
          <a:xfrm>
            <a:off x="2958513" y="4542145"/>
            <a:ext cx="0" cy="517161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0C3EA05D-50FD-4D9C-A52D-68798D254929}"/>
              </a:ext>
            </a:extLst>
          </p:cNvPr>
          <p:cNvSpPr/>
          <p:nvPr/>
        </p:nvSpPr>
        <p:spPr>
          <a:xfrm>
            <a:off x="1484026" y="5022615"/>
            <a:ext cx="7459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66"/>
                </a:solidFill>
              </a:rPr>
              <a:t>      Цель       	                       Задачи              Мероприятия</a:t>
            </a: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="" xmlns:a16="http://schemas.microsoft.com/office/drawing/2014/main" id="{380D3348-BE20-4AC7-8F13-6AEB72C11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358475"/>
              </p:ext>
            </p:extLst>
          </p:nvPr>
        </p:nvGraphicFramePr>
        <p:xfrm>
          <a:off x="2278506" y="5567799"/>
          <a:ext cx="6665472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9272">
                  <a:extLst>
                    <a:ext uri="{9D8B030D-6E8A-4147-A177-3AD203B41FA5}">
                      <a16:colId xmlns="" xmlns:a16="http://schemas.microsoft.com/office/drawing/2014/main" val="3787237665"/>
                    </a:ext>
                  </a:extLst>
                </a:gridCol>
                <a:gridCol w="1768838">
                  <a:extLst>
                    <a:ext uri="{9D8B030D-6E8A-4147-A177-3AD203B41FA5}">
                      <a16:colId xmlns="" xmlns:a16="http://schemas.microsoft.com/office/drawing/2014/main" val="1185951570"/>
                    </a:ext>
                  </a:extLst>
                </a:gridCol>
                <a:gridCol w="1808113">
                  <a:extLst>
                    <a:ext uri="{9D8B030D-6E8A-4147-A177-3AD203B41FA5}">
                      <a16:colId xmlns="" xmlns:a16="http://schemas.microsoft.com/office/drawing/2014/main" val="3603923434"/>
                    </a:ext>
                  </a:extLst>
                </a:gridCol>
                <a:gridCol w="1979249">
                  <a:extLst>
                    <a:ext uri="{9D8B030D-6E8A-4147-A177-3AD203B41FA5}">
                      <a16:colId xmlns="" xmlns:a16="http://schemas.microsoft.com/office/drawing/2014/main" val="34825961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6666"/>
                          </a:solidFill>
                          <a:effectLst/>
                        </a:rPr>
                        <a:t>   Цель</a:t>
                      </a:r>
                      <a:endParaRPr lang="ru-RU" sz="2000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6666"/>
                          </a:solidFill>
                          <a:effectLst/>
                        </a:rPr>
                        <a:t>Подцель/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6666"/>
                          </a:solidFill>
                          <a:effectLst/>
                        </a:rPr>
                        <a:t>Приоритетное направление</a:t>
                      </a:r>
                      <a:endParaRPr lang="ru-RU" sz="2000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6666"/>
                          </a:solidFill>
                          <a:effectLst/>
                        </a:rPr>
                        <a:t> Задачи</a:t>
                      </a:r>
                      <a:endParaRPr lang="ru-RU" sz="2000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6666"/>
                          </a:solidFill>
                          <a:effectLst/>
                        </a:rPr>
                        <a:t>Мероприятия</a:t>
                      </a:r>
                      <a:endParaRPr lang="ru-RU" sz="2000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7286707"/>
                  </a:ext>
                </a:extLst>
              </a:tr>
            </a:tbl>
          </a:graphicData>
        </a:graphic>
      </p:graphicFrame>
      <p:pic>
        <p:nvPicPr>
          <p:cNvPr id="18" name="Рисунок 6" descr="action-obrazovan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600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09477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2C8B831-2DE9-468B-BEE0-8D08D6B0DAA4}"/>
              </a:ext>
            </a:extLst>
          </p:cNvPr>
          <p:cNvSpPr/>
          <p:nvPr/>
        </p:nvSpPr>
        <p:spPr>
          <a:xfrm>
            <a:off x="413287" y="1149883"/>
            <a:ext cx="155042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 3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DFD18F0-4C6F-4E2F-A19C-DF20C8F154F9}"/>
              </a:ext>
            </a:extLst>
          </p:cNvPr>
          <p:cNvSpPr/>
          <p:nvPr/>
        </p:nvSpPr>
        <p:spPr>
          <a:xfrm>
            <a:off x="249213" y="2114132"/>
            <a:ext cx="26040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rgbClr val="006666"/>
                </a:solidFill>
                <a:latin typeface="+mn-lt"/>
              </a:rPr>
              <a:t>Раздел 1. Результаты деятельности школы в 2019 / 2020 учебном году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tabLst>
                <a:tab pos="175260" algn="l"/>
                <a:tab pos="630555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 Анализ деятельности школы по всем разделам плана за 2019 / 2020 учебный год.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tabLst>
                <a:tab pos="175260" algn="l"/>
                <a:tab pos="630555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 Выводы, цели и задачи на 2020 / 2021 учебный год.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2000" dirty="0">
              <a:solidFill>
                <a:srgbClr val="006666"/>
              </a:solidFill>
              <a:latin typeface="+mn-lt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EE3CB25-AD20-4F0E-BE2A-8A2504D5990D}"/>
              </a:ext>
            </a:extLst>
          </p:cNvPr>
          <p:cNvSpPr/>
          <p:nvPr/>
        </p:nvSpPr>
        <p:spPr>
          <a:xfrm>
            <a:off x="3459173" y="940474"/>
            <a:ext cx="537565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6666"/>
                </a:solidFill>
              </a:rPr>
              <a:t>СОДЕРЖАНИЕ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6666"/>
                </a:solidFill>
              </a:rPr>
              <a:t>Раздел 1. Результаты деятельности школы в 2019 / 2020 учебном году</a:t>
            </a:r>
          </a:p>
          <a:p>
            <a:pPr>
              <a:spcAft>
                <a:spcPts val="0"/>
              </a:spcAft>
            </a:pPr>
            <a:endParaRPr lang="ru-RU" sz="200" b="1" dirty="0">
              <a:solidFill>
                <a:srgbClr val="006666"/>
              </a:solidFill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Раздел </a:t>
            </a:r>
            <a:r>
              <a:rPr lang="en-US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II</a:t>
            </a: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. Организация деятельности школы, направленной на реализацию права граждан на получение бесплатного общего образования (начального общего, основного общего, среднего общего образования)</a:t>
            </a:r>
          </a:p>
          <a:p>
            <a:pPr>
              <a:spcAft>
                <a:spcPts val="0"/>
              </a:spcAft>
            </a:pPr>
            <a:endParaRPr lang="ru-RU" sz="200" dirty="0">
              <a:solidFill>
                <a:srgbClr val="006666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Раздел </a:t>
            </a:r>
            <a:r>
              <a:rPr lang="en-US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III</a:t>
            </a: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. Работа с педагогическими кадрами</a:t>
            </a:r>
          </a:p>
          <a:p>
            <a:pPr>
              <a:spcAft>
                <a:spcPts val="0"/>
              </a:spcAft>
            </a:pPr>
            <a:endParaRPr lang="ru-RU" sz="200" dirty="0">
              <a:solidFill>
                <a:srgbClr val="006666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 Раздел </a:t>
            </a:r>
            <a:r>
              <a:rPr lang="en-US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IV</a:t>
            </a: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. Научно-методическая работа</a:t>
            </a:r>
          </a:p>
          <a:p>
            <a:pPr>
              <a:spcAft>
                <a:spcPts val="0"/>
              </a:spcAft>
            </a:pPr>
            <a:endParaRPr lang="ru-RU" sz="200" b="1" dirty="0">
              <a:solidFill>
                <a:srgbClr val="006666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" dirty="0">
              <a:solidFill>
                <a:srgbClr val="006666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 Раздел </a:t>
            </a:r>
            <a:r>
              <a:rPr lang="en-US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V</a:t>
            </a: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. Психолого-педагогическое и медико-социальное сопровождение образовательной деятельности</a:t>
            </a:r>
          </a:p>
          <a:p>
            <a:pPr>
              <a:spcAft>
                <a:spcPts val="0"/>
              </a:spcAft>
            </a:pPr>
            <a:endParaRPr lang="ru-RU" sz="200" dirty="0">
              <a:solidFill>
                <a:srgbClr val="006666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 Раздел VI. Деятельность администрации ОО по управлению и контролю</a:t>
            </a:r>
          </a:p>
          <a:p>
            <a:pPr>
              <a:spcAft>
                <a:spcPts val="0"/>
              </a:spcAft>
            </a:pPr>
            <a:endParaRPr lang="ru-RU" sz="200" dirty="0">
              <a:solidFill>
                <a:srgbClr val="006666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 Раздел </a:t>
            </a:r>
            <a:r>
              <a:rPr lang="en-US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VII</a:t>
            </a: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. Работа с родителями (законными представителями), семьей и общественностью</a:t>
            </a:r>
            <a:endParaRPr lang="ru-RU" sz="2000" dirty="0">
              <a:solidFill>
                <a:srgbClr val="006666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9" name="Правая фигурная скобка 18">
            <a:extLst>
              <a:ext uri="{FF2B5EF4-FFF2-40B4-BE49-F238E27FC236}">
                <a16:creationId xmlns="" xmlns:a16="http://schemas.microsoft.com/office/drawing/2014/main" id="{0DD072B8-80C5-456A-BC59-D76B40A89E5F}"/>
              </a:ext>
            </a:extLst>
          </p:cNvPr>
          <p:cNvSpPr/>
          <p:nvPr/>
        </p:nvSpPr>
        <p:spPr>
          <a:xfrm rot="10800000">
            <a:off x="2773180" y="1880947"/>
            <a:ext cx="1218121" cy="4867576"/>
          </a:xfrm>
          <a:prstGeom prst="rightBrace">
            <a:avLst>
              <a:gd name="adj1" fmla="val 8333"/>
              <a:gd name="adj2" fmla="val 5246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6" descr="action-obrazovani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481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09477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2C8B831-2DE9-468B-BEE0-8D08D6B0DAA4}"/>
              </a:ext>
            </a:extLst>
          </p:cNvPr>
          <p:cNvSpPr/>
          <p:nvPr/>
        </p:nvSpPr>
        <p:spPr>
          <a:xfrm>
            <a:off x="413287" y="1140674"/>
            <a:ext cx="155042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 3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DFD18F0-4C6F-4E2F-A19C-DF20C8F154F9}"/>
              </a:ext>
            </a:extLst>
          </p:cNvPr>
          <p:cNvSpPr/>
          <p:nvPr/>
        </p:nvSpPr>
        <p:spPr>
          <a:xfrm>
            <a:off x="227794" y="2078957"/>
            <a:ext cx="26053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rgbClr val="006666"/>
                </a:solidFill>
                <a:latin typeface="+mn-lt"/>
              </a:rPr>
              <a:t>Раздел 1. Результаты деятельности школы в 2019 / 2020 учебном году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tabLst>
                <a:tab pos="175260" algn="l"/>
                <a:tab pos="630555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 Анализ деятельности школы по всем разделам плана за 2019 / 2020 учебный год.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tabLst>
                <a:tab pos="175260" algn="l"/>
                <a:tab pos="630555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 Выводы, цели и задачи на 2020 / 2021 учебный год.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EE3CB25-AD20-4F0E-BE2A-8A2504D5990D}"/>
              </a:ext>
            </a:extLst>
          </p:cNvPr>
          <p:cNvSpPr/>
          <p:nvPr/>
        </p:nvSpPr>
        <p:spPr>
          <a:xfrm>
            <a:off x="3616036" y="1080656"/>
            <a:ext cx="5322815" cy="552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6666"/>
                </a:solidFill>
                <a:latin typeface="+mn-lt"/>
              </a:rPr>
              <a:t>СОДЕРЖАНИЕ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6666"/>
                </a:solidFill>
                <a:latin typeface="+mn-lt"/>
              </a:rPr>
              <a:t>Раздел 1. Результаты деятельности школы в 2019 / 2020 учебном году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1. Анализ организация деятельности школы, направленной на реализацию права граждан на получение бесплатного общего образования (начального общего, основного общего, среднего общего образования </a:t>
            </a:r>
            <a:endParaRPr lang="ru-RU" sz="200" dirty="0">
              <a:solidFill>
                <a:srgbClr val="006666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2. Анализ работы с педагогическими кадрами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3. Анализ научно-методической работы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4. Анализ психолого-педагогического и медико-социального сопровождения образовательной деятельности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5.  Анализ деятельность администрации ОО по управлению и контролю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 6. Анализ работы с родителями (законными представителями), семьей и общественностью</a:t>
            </a:r>
            <a:endParaRPr lang="ru-RU" sz="2000" dirty="0">
              <a:solidFill>
                <a:srgbClr val="006666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9" name="Правая фигурная скобка 18">
            <a:extLst>
              <a:ext uri="{FF2B5EF4-FFF2-40B4-BE49-F238E27FC236}">
                <a16:creationId xmlns="" xmlns:a16="http://schemas.microsoft.com/office/drawing/2014/main" id="{0DD072B8-80C5-456A-BC59-D76B40A89E5F}"/>
              </a:ext>
            </a:extLst>
          </p:cNvPr>
          <p:cNvSpPr/>
          <p:nvPr/>
        </p:nvSpPr>
        <p:spPr>
          <a:xfrm rot="10800000">
            <a:off x="2717578" y="2280874"/>
            <a:ext cx="827756" cy="392821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6" descr="action-obrazovani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002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47A5E710-7E25-4426-A909-7865C0FEC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513834"/>
              </p:ext>
            </p:extLst>
          </p:nvPr>
        </p:nvGraphicFramePr>
        <p:xfrm>
          <a:off x="539646" y="1184223"/>
          <a:ext cx="8109679" cy="5119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A888961-EC01-47F9-98EB-99BFC2F3F33F}"/>
              </a:ext>
            </a:extLst>
          </p:cNvPr>
          <p:cNvSpPr/>
          <p:nvPr/>
        </p:nvSpPr>
        <p:spPr>
          <a:xfrm>
            <a:off x="2389396" y="148070"/>
            <a:ext cx="5855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Основные вопросы вебинара </a:t>
            </a:r>
            <a:endParaRPr lang="ru-RU" sz="2400" b="0" i="0" dirty="0">
              <a:solidFill>
                <a:srgbClr val="009999"/>
              </a:solidFill>
              <a:effectLst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E1E6034-FDF4-4789-8CA8-155E10FD38B3}"/>
              </a:ext>
            </a:extLst>
          </p:cNvPr>
          <p:cNvSpPr txBox="1"/>
          <p:nvPr/>
        </p:nvSpPr>
        <p:spPr>
          <a:xfrm>
            <a:off x="809470" y="152899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3A15E8F-20D8-4D84-8A77-949688378386}"/>
              </a:ext>
            </a:extLst>
          </p:cNvPr>
          <p:cNvSpPr txBox="1"/>
          <p:nvPr/>
        </p:nvSpPr>
        <p:spPr>
          <a:xfrm>
            <a:off x="1289754" y="251906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9999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4EBE269-9B8A-46F1-9B73-B62996F4EBEA}"/>
              </a:ext>
            </a:extLst>
          </p:cNvPr>
          <p:cNvSpPr txBox="1"/>
          <p:nvPr/>
        </p:nvSpPr>
        <p:spPr>
          <a:xfrm>
            <a:off x="1480653" y="342525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9999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EBF08BA-FE6E-42E9-92D5-44777D57F5CE}"/>
              </a:ext>
            </a:extLst>
          </p:cNvPr>
          <p:cNvSpPr txBox="1"/>
          <p:nvPr/>
        </p:nvSpPr>
        <p:spPr>
          <a:xfrm>
            <a:off x="1296949" y="437712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9999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F929674-F7DE-4783-9D6C-FF3133088FBA}"/>
              </a:ext>
            </a:extLst>
          </p:cNvPr>
          <p:cNvSpPr txBox="1"/>
          <p:nvPr/>
        </p:nvSpPr>
        <p:spPr>
          <a:xfrm>
            <a:off x="809470" y="54121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9999"/>
                </a:solidFill>
              </a:rPr>
              <a:t>5</a:t>
            </a:r>
          </a:p>
        </p:txBody>
      </p:sp>
      <p:pic>
        <p:nvPicPr>
          <p:cNvPr id="45058" name="Picture 2">
            <a:extLst>
              <a:ext uri="{FF2B5EF4-FFF2-40B4-BE49-F238E27FC236}">
                <a16:creationId xmlns="" xmlns:a16="http://schemas.microsoft.com/office/drawing/2014/main" id="{21B56439-276F-4DB3-9850-078DD4F76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29" y="0"/>
            <a:ext cx="1073671" cy="10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6" descr="action-obrazovani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834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09477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2C8B831-2DE9-468B-BEE0-8D08D6B0DAA4}"/>
              </a:ext>
            </a:extLst>
          </p:cNvPr>
          <p:cNvSpPr/>
          <p:nvPr/>
        </p:nvSpPr>
        <p:spPr>
          <a:xfrm>
            <a:off x="5538848" y="1100635"/>
            <a:ext cx="2812052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РАЗДЕЛА</a:t>
            </a:r>
            <a:endParaRPr lang="ru-RU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EE3CB25-AD20-4F0E-BE2A-8A2504D5990D}"/>
              </a:ext>
            </a:extLst>
          </p:cNvPr>
          <p:cNvSpPr/>
          <p:nvPr/>
        </p:nvSpPr>
        <p:spPr>
          <a:xfrm>
            <a:off x="175949" y="1081405"/>
            <a:ext cx="46195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6666"/>
                </a:solidFill>
                <a:latin typeface="+mn-lt"/>
              </a:rPr>
              <a:t>СОДЕРЖАНИЕ ПЛАНА</a:t>
            </a:r>
          </a:p>
          <a:p>
            <a:pPr algn="ctr">
              <a:spcAft>
                <a:spcPts val="0"/>
              </a:spcAft>
            </a:pPr>
            <a:endParaRPr lang="ru-RU" b="1" dirty="0">
              <a:solidFill>
                <a:srgbClr val="006666"/>
              </a:solidFill>
              <a:latin typeface="+mn-lt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6666"/>
                </a:solidFill>
                <a:latin typeface="+mn-lt"/>
              </a:rPr>
              <a:t>Раздел 1. Результаты деятельности школы в 2019 / 2020 учебном году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1. Анализ организация деятельности школы, направленной на реализацию права граждан на получение бесплатного общего образования (начального общего, основного общего, среднего общего образования 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2. Анализ работы с педагогическими кадрами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3. Анализ научно-методической работы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4. Анализ психолого-педагогического и медико-социального сопровождения образовательной деятельности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5.  Анализ деятельность администрации ОО по управлению и контролю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 6. Анализ работы с родителями (законными представителями), семьей и общественностью</a:t>
            </a:r>
            <a:endParaRPr lang="ru-RU" dirty="0">
              <a:solidFill>
                <a:srgbClr val="006666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9" name="Правая фигурная скобка 18">
            <a:extLst>
              <a:ext uri="{FF2B5EF4-FFF2-40B4-BE49-F238E27FC236}">
                <a16:creationId xmlns="" xmlns:a16="http://schemas.microsoft.com/office/drawing/2014/main" id="{0DD072B8-80C5-456A-BC59-D76B40A89E5F}"/>
              </a:ext>
            </a:extLst>
          </p:cNvPr>
          <p:cNvSpPr/>
          <p:nvPr/>
        </p:nvSpPr>
        <p:spPr>
          <a:xfrm rot="10800000">
            <a:off x="4472342" y="1595222"/>
            <a:ext cx="1146747" cy="466623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4BC0A8E-1E76-4260-8A1B-21CBD4F0B422}"/>
              </a:ext>
            </a:extLst>
          </p:cNvPr>
          <p:cNvSpPr/>
          <p:nvPr/>
        </p:nvSpPr>
        <p:spPr>
          <a:xfrm>
            <a:off x="5194091" y="1667831"/>
            <a:ext cx="358264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AutoNum type="arabicPeriod"/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 Перспективный план аттестации педагогических работников. </a:t>
            </a:r>
          </a:p>
          <a:p>
            <a:pPr>
              <a:spcAft>
                <a:spcPts val="0"/>
              </a:spcAft>
            </a:pPr>
            <a:endParaRPr lang="ru-RU" sz="200" dirty="0">
              <a:solidFill>
                <a:srgbClr val="006666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2. План повышения квалификации педагогических работников.</a:t>
            </a:r>
          </a:p>
          <a:p>
            <a:pPr>
              <a:spcAft>
                <a:spcPts val="0"/>
              </a:spcAft>
            </a:pPr>
            <a:endParaRPr lang="ru-RU" sz="200" dirty="0">
              <a:solidFill>
                <a:srgbClr val="006666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3. План работы с молодыми специалистами.</a:t>
            </a:r>
          </a:p>
          <a:p>
            <a:pPr>
              <a:spcAft>
                <a:spcPts val="0"/>
              </a:spcAft>
            </a:pPr>
            <a:endParaRPr lang="ru-RU" sz="200" dirty="0">
              <a:solidFill>
                <a:srgbClr val="006666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" dirty="0">
              <a:solidFill>
                <a:srgbClr val="006666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4. План организационно-технических мероприятий по улучшению условий и охраны труда педагогических работников.</a:t>
            </a:r>
            <a:endParaRPr lang="ru-RU" sz="2000" dirty="0">
              <a:solidFill>
                <a:srgbClr val="006666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23B4393-2B1E-4051-93D2-71FA125DD20F}"/>
              </a:ext>
            </a:extLst>
          </p:cNvPr>
          <p:cNvSpPr/>
          <p:nvPr/>
        </p:nvSpPr>
        <p:spPr>
          <a:xfrm>
            <a:off x="252212" y="3662422"/>
            <a:ext cx="4109925" cy="621753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79CC645D-CCF0-4499-B3B8-67F4305ECC3A}"/>
              </a:ext>
            </a:extLst>
          </p:cNvPr>
          <p:cNvSpPr/>
          <p:nvPr/>
        </p:nvSpPr>
        <p:spPr>
          <a:xfrm>
            <a:off x="7505733" y="5591461"/>
            <a:ext cx="1586200" cy="1266539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r>
              <a:rPr lang="ru-RU" sz="1400" b="1" dirty="0">
                <a:solidFill>
                  <a:srgbClr val="006666"/>
                </a:solidFill>
              </a:rPr>
              <a:t>Отчет о самообследовании за 2019 год</a:t>
            </a:r>
          </a:p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endParaRPr lang="ru-RU" sz="1400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91D43A32-4657-4524-A613-88FE9365182A}"/>
              </a:ext>
            </a:extLst>
          </p:cNvPr>
          <p:cNvCxnSpPr>
            <a:cxnSpLocks/>
          </p:cNvCxnSpPr>
          <p:nvPr/>
        </p:nvCxnSpPr>
        <p:spPr>
          <a:xfrm flipH="1" flipV="1">
            <a:off x="7679033" y="5223959"/>
            <a:ext cx="619800" cy="533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759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09477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EE3CB25-AD20-4F0E-BE2A-8A2504D5990D}"/>
              </a:ext>
            </a:extLst>
          </p:cNvPr>
          <p:cNvSpPr/>
          <p:nvPr/>
        </p:nvSpPr>
        <p:spPr>
          <a:xfrm>
            <a:off x="162664" y="1106005"/>
            <a:ext cx="54937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6666"/>
                </a:solidFill>
                <a:latin typeface="+mn-lt"/>
              </a:rPr>
              <a:t>СОДЕРЖАНИЕ ПЛАНА</a:t>
            </a:r>
          </a:p>
          <a:p>
            <a:pPr algn="ctr">
              <a:spcAft>
                <a:spcPts val="0"/>
              </a:spcAft>
            </a:pPr>
            <a:endParaRPr lang="ru-RU" sz="1000" b="1" dirty="0">
              <a:solidFill>
                <a:srgbClr val="006666"/>
              </a:solidFill>
              <a:latin typeface="+mn-lt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6666"/>
                </a:solidFill>
                <a:latin typeface="+mn-lt"/>
              </a:rPr>
              <a:t>Раздел 1. Результаты деятельности школы в 2019 / 2020 учебном году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1. Анализ организация деятельности школы, направленной на реализацию права граждан на получение бесплатного общего образования (начального общего, основного общего, среднего общего образования </a:t>
            </a:r>
            <a:endParaRPr lang="ru-RU" sz="200" dirty="0">
              <a:solidFill>
                <a:srgbClr val="006666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2. Анализ работы с педагогическими кадрами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 3. Анализ научно-методической работы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 4. Анализ психолого-педагогического и медико-социального сопровождения образовательной деятельности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5.  Анализ деятельность администрации ОО по управлению и контролю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 6. Анализ работы с родителями (законными представителями), семьей и общественностью</a:t>
            </a:r>
            <a:endParaRPr lang="ru-RU" sz="2000" dirty="0">
              <a:solidFill>
                <a:srgbClr val="006666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FD4BFC4-0C17-424A-9B3F-D63102C3A90E}"/>
              </a:ext>
            </a:extLst>
          </p:cNvPr>
          <p:cNvSpPr/>
          <p:nvPr/>
        </p:nvSpPr>
        <p:spPr>
          <a:xfrm rot="16200000">
            <a:off x="5357279" y="4245120"/>
            <a:ext cx="1916918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СВЯЗАТЬ 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="" xmlns:a16="http://schemas.microsoft.com/office/drawing/2014/main" id="{DFAE48DB-0737-4EAA-96A4-F84BE34735E7}"/>
              </a:ext>
            </a:extLst>
          </p:cNvPr>
          <p:cNvSpPr/>
          <p:nvPr/>
        </p:nvSpPr>
        <p:spPr>
          <a:xfrm>
            <a:off x="4945139" y="2098623"/>
            <a:ext cx="1236788" cy="443708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33DD29DF-8344-4F67-B41E-040771D8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01" y="2415289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D4E7B58A-A32D-4732-8BC8-5074D27D956E}"/>
              </a:ext>
            </a:extLst>
          </p:cNvPr>
          <p:cNvSpPr/>
          <p:nvPr/>
        </p:nvSpPr>
        <p:spPr>
          <a:xfrm>
            <a:off x="7107798" y="4583640"/>
            <a:ext cx="1873538" cy="1589643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6666"/>
                </a:solidFill>
              </a:rPr>
              <a:t>Анализ</a:t>
            </a:r>
          </a:p>
          <a:p>
            <a:pPr algn="ctr"/>
            <a:r>
              <a:rPr lang="ru-RU" sz="1400" b="1" dirty="0">
                <a:solidFill>
                  <a:srgbClr val="006666"/>
                </a:solidFill>
              </a:rPr>
              <a:t>реализации программы развития школы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FC536C2-421C-41A6-9D1F-C62686A3C85D}"/>
              </a:ext>
            </a:extLst>
          </p:cNvPr>
          <p:cNvSpPr/>
          <p:nvPr/>
        </p:nvSpPr>
        <p:spPr>
          <a:xfrm>
            <a:off x="7201901" y="2098623"/>
            <a:ext cx="1586200" cy="1266539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r>
              <a:rPr lang="ru-RU" sz="1400" b="1" dirty="0">
                <a:solidFill>
                  <a:srgbClr val="006666"/>
                </a:solidFill>
              </a:rPr>
              <a:t>Отчет о самообследовании за 2019 год</a:t>
            </a:r>
          </a:p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15" name="Знак ''плюс'' 14">
            <a:extLst>
              <a:ext uri="{FF2B5EF4-FFF2-40B4-BE49-F238E27FC236}">
                <a16:creationId xmlns="" xmlns:a16="http://schemas.microsoft.com/office/drawing/2014/main" id="{E097121F-0453-41B9-BCED-F70D127D75A7}"/>
              </a:ext>
            </a:extLst>
          </p:cNvPr>
          <p:cNvSpPr/>
          <p:nvPr/>
        </p:nvSpPr>
        <p:spPr>
          <a:xfrm>
            <a:off x="7736232" y="3822206"/>
            <a:ext cx="395061" cy="324231"/>
          </a:xfrm>
          <a:prstGeom prst="mathPlus">
            <a:avLst/>
          </a:prstGeom>
          <a:solidFill>
            <a:srgbClr val="0099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63952AD6-9D14-4FFE-957F-AF5144F9C594}"/>
              </a:ext>
            </a:extLst>
          </p:cNvPr>
          <p:cNvCxnSpPr>
            <a:cxnSpLocks/>
          </p:cNvCxnSpPr>
          <p:nvPr/>
        </p:nvCxnSpPr>
        <p:spPr>
          <a:xfrm flipV="1">
            <a:off x="6663558" y="3192394"/>
            <a:ext cx="434762" cy="4780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CFAB3B42-61D4-4E07-9457-203022A5D13A}"/>
              </a:ext>
            </a:extLst>
          </p:cNvPr>
          <p:cNvCxnSpPr>
            <a:cxnSpLocks/>
          </p:cNvCxnSpPr>
          <p:nvPr/>
        </p:nvCxnSpPr>
        <p:spPr>
          <a:xfrm>
            <a:off x="6536789" y="4888443"/>
            <a:ext cx="483186" cy="5129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6" descr="action-obrazovani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2591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09477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EE3CB25-AD20-4F0E-BE2A-8A2504D5990D}"/>
              </a:ext>
            </a:extLst>
          </p:cNvPr>
          <p:cNvSpPr/>
          <p:nvPr/>
        </p:nvSpPr>
        <p:spPr>
          <a:xfrm>
            <a:off x="141313" y="1120676"/>
            <a:ext cx="384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6666"/>
                </a:solidFill>
                <a:latin typeface="+mn-lt"/>
              </a:rPr>
              <a:t>СОДЕРЖАНИЕ ПЛАНА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006666"/>
              </a:solidFill>
              <a:latin typeface="+mn-lt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6666"/>
                </a:solidFill>
                <a:latin typeface="+mn-lt"/>
              </a:rPr>
              <a:t>Раздел 1. Результаты деятельности школы в 2019 / 2020 учебном году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1. Анализ организация деятельности школы, направленной на реализацию права граждан на получение бесплатного общего образования (начального общего, основного общего, среднего общего образования 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2. Анализ работы с педагогическими кадрами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 3. Анализ научно-методической работы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 4. Анализ психолого-педагогического и медико-социального сопровождения образовательной деятельности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5.  Анализ деятельность администрации ОО по управлению и контролю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 6. Анализ работы с родителями (законными представителями), семьей и общественностью</a:t>
            </a:r>
            <a:endParaRPr lang="ru-RU" sz="1600" dirty="0">
              <a:solidFill>
                <a:srgbClr val="006666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="" xmlns:a16="http://schemas.microsoft.com/office/drawing/2014/main" id="{DFAE48DB-0737-4EAA-96A4-F84BE34735E7}"/>
              </a:ext>
            </a:extLst>
          </p:cNvPr>
          <p:cNvSpPr/>
          <p:nvPr/>
        </p:nvSpPr>
        <p:spPr>
          <a:xfrm>
            <a:off x="3650839" y="2074756"/>
            <a:ext cx="617910" cy="432217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33DD29DF-8344-4F67-B41E-040771D8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47" y="2415289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FD4BFC4-0C17-424A-9B3F-D63102C3A90E}"/>
              </a:ext>
            </a:extLst>
          </p:cNvPr>
          <p:cNvSpPr/>
          <p:nvPr/>
        </p:nvSpPr>
        <p:spPr>
          <a:xfrm rot="16200000">
            <a:off x="3578596" y="4106136"/>
            <a:ext cx="201478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СВЯЗАТЬ 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FC536C2-421C-41A6-9D1F-C62686A3C85D}"/>
              </a:ext>
            </a:extLst>
          </p:cNvPr>
          <p:cNvSpPr/>
          <p:nvPr/>
        </p:nvSpPr>
        <p:spPr>
          <a:xfrm>
            <a:off x="5349043" y="940474"/>
            <a:ext cx="3075428" cy="1060339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r>
              <a:rPr lang="ru-RU" b="1" dirty="0">
                <a:solidFill>
                  <a:srgbClr val="006666"/>
                </a:solidFill>
              </a:rPr>
              <a:t>Отчет о самообследовании за 2019 год</a:t>
            </a:r>
          </a:p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endParaRPr lang="ru-RU" sz="1400" dirty="0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65A7B7A8-F38E-4B7B-B9CA-80801F06F289}"/>
              </a:ext>
            </a:extLst>
          </p:cNvPr>
          <p:cNvCxnSpPr>
            <a:cxnSpLocks/>
          </p:cNvCxnSpPr>
          <p:nvPr/>
        </p:nvCxnSpPr>
        <p:spPr>
          <a:xfrm>
            <a:off x="3084993" y="3854036"/>
            <a:ext cx="1937738" cy="81550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17C0989-5EBC-4BCE-A334-D479453DE871}"/>
              </a:ext>
            </a:extLst>
          </p:cNvPr>
          <p:cNvSpPr/>
          <p:nvPr/>
        </p:nvSpPr>
        <p:spPr>
          <a:xfrm>
            <a:off x="4864034" y="2058794"/>
            <a:ext cx="420327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  <a:tabLst>
                <a:tab pos="360363" algn="l"/>
                <a:tab pos="449263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 Система управления организации.</a:t>
            </a:r>
          </a:p>
          <a:p>
            <a:pPr>
              <a:buAutoNum type="arabicPeriod"/>
              <a:tabLst>
                <a:tab pos="360363" algn="l"/>
                <a:tab pos="449263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 Организация образовательной деятельности.</a:t>
            </a:r>
          </a:p>
          <a:p>
            <a:pPr>
              <a:buAutoNum type="arabicPeriod"/>
              <a:tabLst>
                <a:tab pos="360363" algn="l"/>
                <a:tab pos="449263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 Содержание и качество подготовки обучающихся.</a:t>
            </a:r>
          </a:p>
          <a:p>
            <a:pPr>
              <a:buAutoNum type="arabicPeriod"/>
              <a:tabLst>
                <a:tab pos="360363" algn="l"/>
                <a:tab pos="449263" algn="l"/>
              </a:tabLst>
            </a:pPr>
            <a:endParaRPr lang="ru-RU" sz="200" dirty="0">
              <a:solidFill>
                <a:srgbClr val="006666"/>
              </a:solidFill>
              <a:latin typeface="+mn-lt"/>
              <a:ea typeface="Calibri" panose="020F0502020204030204" pitchFamily="34" charset="0"/>
            </a:endParaRPr>
          </a:p>
          <a:p>
            <a:pPr>
              <a:buAutoNum type="arabicPeriod"/>
              <a:tabLst>
                <a:tab pos="360363" algn="l"/>
                <a:tab pos="449263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Организация учебного процесса.</a:t>
            </a:r>
          </a:p>
          <a:p>
            <a:pPr>
              <a:buAutoNum type="arabicPeriod"/>
              <a:tabLst>
                <a:tab pos="360363" algn="l"/>
                <a:tab pos="449263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 Востребованность выпускников.</a:t>
            </a:r>
          </a:p>
          <a:p>
            <a:pPr>
              <a:buAutoNum type="arabicPeriod"/>
              <a:tabLst>
                <a:tab pos="360363" algn="l"/>
                <a:tab pos="449263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 Функционирование ВСОКО</a:t>
            </a:r>
          </a:p>
          <a:p>
            <a:pPr>
              <a:buAutoNum type="arabicPeriod"/>
              <a:tabLst>
                <a:tab pos="360363" algn="l"/>
                <a:tab pos="449263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 Кадровое обеспечение</a:t>
            </a:r>
          </a:p>
          <a:p>
            <a:pPr>
              <a:buAutoNum type="arabicPeriod"/>
              <a:tabLst>
                <a:tab pos="360363" algn="l"/>
                <a:tab pos="449263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  Учебно-методическое обеспечение.</a:t>
            </a:r>
          </a:p>
          <a:p>
            <a:pPr>
              <a:buAutoNum type="arabicPeriod"/>
              <a:tabLst>
                <a:tab pos="360363" algn="l"/>
                <a:tab pos="449263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 Библиотечно-информационное обеспечение.</a:t>
            </a:r>
          </a:p>
          <a:p>
            <a:pPr>
              <a:buAutoNum type="arabicPeriod"/>
              <a:tabLst>
                <a:tab pos="360363" algn="l"/>
                <a:tab pos="449263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 Материально-техническая база</a:t>
            </a:r>
            <a:endParaRPr lang="ru-RU" sz="2000" dirty="0">
              <a:solidFill>
                <a:srgbClr val="006666"/>
              </a:solidFill>
              <a:latin typeface="+mn-lt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B55E8A48-B27F-4ED4-A80B-112EB116D62A}"/>
              </a:ext>
            </a:extLst>
          </p:cNvPr>
          <p:cNvCxnSpPr>
            <a:cxnSpLocks/>
          </p:cNvCxnSpPr>
          <p:nvPr/>
        </p:nvCxnSpPr>
        <p:spPr>
          <a:xfrm flipV="1">
            <a:off x="2707602" y="2181015"/>
            <a:ext cx="2387756" cy="31675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6" descr="action-obrazovani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8879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09477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EE3CB25-AD20-4F0E-BE2A-8A2504D5990D}"/>
              </a:ext>
            </a:extLst>
          </p:cNvPr>
          <p:cNvSpPr/>
          <p:nvPr/>
        </p:nvSpPr>
        <p:spPr>
          <a:xfrm>
            <a:off x="188694" y="1120676"/>
            <a:ext cx="42130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6666"/>
                </a:solidFill>
                <a:latin typeface="+mn-lt"/>
              </a:rPr>
              <a:t>ПЛАН РАБОТЫ</a:t>
            </a:r>
          </a:p>
          <a:p>
            <a:pPr algn="ctr">
              <a:spcAft>
                <a:spcPts val="0"/>
              </a:spcAft>
            </a:pPr>
            <a:endParaRPr lang="ru-RU" sz="400" b="1" dirty="0">
              <a:solidFill>
                <a:srgbClr val="006666"/>
              </a:solidFill>
              <a:latin typeface="+mn-lt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006666"/>
                </a:solidFill>
                <a:latin typeface="+mn-lt"/>
              </a:rPr>
              <a:t>Раздел 1. Результаты деятельности школы в 2019 / 2020 учебном году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1. ..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</a:rPr>
              <a:t>2. Анализ работы с педагогическими кадрами</a:t>
            </a:r>
          </a:p>
          <a:p>
            <a:pPr>
              <a:spcAft>
                <a:spcPts val="0"/>
              </a:spcAft>
            </a:pPr>
            <a:endParaRPr lang="ru-RU" sz="2000" dirty="0">
              <a:solidFill>
                <a:srgbClr val="006666"/>
              </a:solidFill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FD4BFC4-0C17-424A-9B3F-D63102C3A90E}"/>
              </a:ext>
            </a:extLst>
          </p:cNvPr>
          <p:cNvSpPr/>
          <p:nvPr/>
        </p:nvSpPr>
        <p:spPr>
          <a:xfrm rot="16200000">
            <a:off x="4516060" y="2742262"/>
            <a:ext cx="1965765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СВЯЗАТЬ 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="" xmlns:a16="http://schemas.microsoft.com/office/drawing/2014/main" id="{DFAE48DB-0737-4EAA-96A4-F84BE34735E7}"/>
              </a:ext>
            </a:extLst>
          </p:cNvPr>
          <p:cNvSpPr/>
          <p:nvPr/>
        </p:nvSpPr>
        <p:spPr>
          <a:xfrm rot="5400000">
            <a:off x="3699252" y="1915282"/>
            <a:ext cx="1013711" cy="803482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33DD29DF-8344-4F67-B41E-040771D8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86" y="931299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FC536C2-421C-41A6-9D1F-C62686A3C85D}"/>
              </a:ext>
            </a:extLst>
          </p:cNvPr>
          <p:cNvSpPr/>
          <p:nvPr/>
        </p:nvSpPr>
        <p:spPr>
          <a:xfrm>
            <a:off x="5642575" y="944682"/>
            <a:ext cx="3075428" cy="1060339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r>
              <a:rPr lang="ru-RU" b="1" dirty="0">
                <a:solidFill>
                  <a:srgbClr val="006666"/>
                </a:solidFill>
              </a:rPr>
              <a:t>Отчет о самообследовании за 2019 год</a:t>
            </a:r>
          </a:p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17C0989-5EBC-4BCE-A334-D479453DE871}"/>
              </a:ext>
            </a:extLst>
          </p:cNvPr>
          <p:cNvSpPr/>
          <p:nvPr/>
        </p:nvSpPr>
        <p:spPr>
          <a:xfrm>
            <a:off x="5827068" y="2005021"/>
            <a:ext cx="32475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  <a:tab pos="449263" algn="l"/>
              </a:tabLst>
            </a:pPr>
            <a:r>
              <a:rPr lang="ru-RU" sz="2000" b="1" dirty="0">
                <a:solidFill>
                  <a:srgbClr val="008080"/>
                </a:solidFill>
                <a:latin typeface="+mn-lt"/>
                <a:ea typeface="Calibri" panose="020F0502020204030204" pitchFamily="34" charset="0"/>
              </a:rPr>
              <a:t>Раздел. Кадровое обеспечение</a:t>
            </a:r>
          </a:p>
          <a:p>
            <a:r>
              <a:rPr lang="ru-RU" b="1" dirty="0">
                <a:solidFill>
                  <a:srgbClr val="008080"/>
                </a:solidFill>
              </a:rPr>
              <a:t>Пример формулировки из отчета о самообследовании</a:t>
            </a:r>
            <a:endParaRPr lang="ru-RU" dirty="0">
              <a:solidFill>
                <a:srgbClr val="008080"/>
              </a:solidFill>
            </a:endParaRPr>
          </a:p>
          <a:p>
            <a:r>
              <a:rPr lang="ru-RU" dirty="0">
                <a:solidFill>
                  <a:srgbClr val="008080"/>
                </a:solidFill>
              </a:rPr>
              <a:t>По результатам анализа количество педагогов, которые повысили квалификацию в 2019 году, уменьшилось. </a:t>
            </a:r>
          </a:p>
          <a:p>
            <a:pPr>
              <a:tabLst>
                <a:tab pos="360363" algn="l"/>
                <a:tab pos="449263" algn="l"/>
              </a:tabLst>
            </a:pPr>
            <a:endParaRPr lang="ru-RU" sz="2000" dirty="0">
              <a:solidFill>
                <a:srgbClr val="008080"/>
              </a:solidFill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6C9F6F-0767-4BF3-A808-E8365CA7C0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356"/>
          <a:stretch/>
        </p:blipFill>
        <p:spPr>
          <a:xfrm>
            <a:off x="69367" y="2638269"/>
            <a:ext cx="5357072" cy="3305329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EBF77B0E-19F5-4ED8-9642-C40EED4B2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78919" y="5778621"/>
            <a:ext cx="669293" cy="9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488E4A8-3869-4D40-A13A-766B39DC28A6}"/>
              </a:ext>
            </a:extLst>
          </p:cNvPr>
          <p:cNvSpPr/>
          <p:nvPr/>
        </p:nvSpPr>
        <p:spPr>
          <a:xfrm>
            <a:off x="625892" y="6268671"/>
            <a:ext cx="842816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ВЫВОДЫ           УПРАВЛЕНЧЕСКОЕ РЕШЕНИЕ          МЕРОПРИЯТИЯ В ПЛАН </a:t>
            </a:r>
            <a:endParaRPr lang="ru-RU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BA5B4038-DAE6-4CF2-937D-714A9C2BE85A}"/>
              </a:ext>
            </a:extLst>
          </p:cNvPr>
          <p:cNvCxnSpPr>
            <a:cxnSpLocks/>
          </p:cNvCxnSpPr>
          <p:nvPr/>
        </p:nvCxnSpPr>
        <p:spPr>
          <a:xfrm>
            <a:off x="1843789" y="6472187"/>
            <a:ext cx="432010" cy="1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C0B5CA5D-4864-44E1-AED4-E0C181AC1A52}"/>
              </a:ext>
            </a:extLst>
          </p:cNvPr>
          <p:cNvCxnSpPr>
            <a:cxnSpLocks/>
          </p:cNvCxnSpPr>
          <p:nvPr/>
        </p:nvCxnSpPr>
        <p:spPr>
          <a:xfrm>
            <a:off x="5515901" y="6472186"/>
            <a:ext cx="432010" cy="1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799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645722A1-17A8-448E-BC45-9176D748B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78" y="1395818"/>
            <a:ext cx="2224065" cy="22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BC61481-DDDD-48AC-A75B-FB0F80177024}"/>
              </a:ext>
            </a:extLst>
          </p:cNvPr>
          <p:cNvSpPr/>
          <p:nvPr/>
        </p:nvSpPr>
        <p:spPr>
          <a:xfrm>
            <a:off x="344570" y="2507851"/>
            <a:ext cx="3642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66"/>
                </a:solidFill>
                <a:latin typeface="+mn-lt"/>
              </a:rPr>
              <a:t>ОБРАЗОВАТЕЛЬНАЯ ДЕЯТЕЛЬНОСТЬ</a:t>
            </a:r>
            <a:endParaRPr lang="ru-RU" sz="2000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B3369A2-32A0-4D2A-A805-7202F7FEE05A}"/>
              </a:ext>
            </a:extLst>
          </p:cNvPr>
          <p:cNvSpPr/>
          <p:nvPr/>
        </p:nvSpPr>
        <p:spPr>
          <a:xfrm>
            <a:off x="6183647" y="2507851"/>
            <a:ext cx="2600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  <a:latin typeface="+mn-lt"/>
              </a:rPr>
              <a:t>ВСОКО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6AA3788B-2886-4A2D-B92E-63F96002A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6308832" y="2310140"/>
            <a:ext cx="669293" cy="9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696E2DE3-0FCA-48B2-8265-1A8C12B23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276469" y="2424557"/>
            <a:ext cx="669293" cy="9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action-obrazovan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512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0D939BF-CCD9-4D3B-8650-EC31640FB441}"/>
              </a:ext>
            </a:extLst>
          </p:cNvPr>
          <p:cNvSpPr/>
          <p:nvPr/>
        </p:nvSpPr>
        <p:spPr>
          <a:xfrm>
            <a:off x="2953062" y="125057"/>
            <a:ext cx="5561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проанализировать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выполнение учебных планов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21A7F53B-FD23-4E50-B90F-50CFD9744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1499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140C5EF-CAFD-4A4A-A128-14356D19BB5D}"/>
              </a:ext>
            </a:extLst>
          </p:cNvPr>
          <p:cNvSpPr/>
          <p:nvPr/>
        </p:nvSpPr>
        <p:spPr>
          <a:xfrm>
            <a:off x="465441" y="1503220"/>
            <a:ext cx="804897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  <a:tabLst>
                <a:tab pos="360363" algn="l"/>
                <a:tab pos="449263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 Соответствие учебного плана СОШ № 00 соответствующего уровня общего образования требованиям ФГОС общего образования (по уровням).</a:t>
            </a:r>
          </a:p>
          <a:p>
            <a:pPr>
              <a:buAutoNum type="arabicPeriod"/>
              <a:tabLst>
                <a:tab pos="360363" algn="l"/>
                <a:tab pos="449263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6666"/>
                </a:solidFill>
                <a:ea typeface="Calibri" panose="020F0502020204030204" pitchFamily="34" charset="0"/>
              </a:rPr>
              <a:t>Соответствие учебного плана СОШ № 00 соответствующего уровня общего образования содержанию основной образовательной программе (по уровням общего образования).</a:t>
            </a:r>
          </a:p>
          <a:p>
            <a:pPr>
              <a:buAutoNum type="arabicPeriod"/>
              <a:tabLst>
                <a:tab pos="360363" algn="l"/>
                <a:tab pos="449263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 Увеличение часов на отдельные учебные предметы, курсы, модули обеспечивают результативность освоения обучающимися  ООП.</a:t>
            </a:r>
          </a:p>
          <a:p>
            <a:pPr>
              <a:buAutoNum type="arabicPeriod"/>
              <a:tabLst>
                <a:tab pos="360363" algn="l"/>
                <a:tab pos="449263" algn="l"/>
              </a:tabLst>
            </a:pPr>
            <a:endParaRPr lang="ru-RU" sz="200" dirty="0">
              <a:solidFill>
                <a:srgbClr val="006666"/>
              </a:solidFill>
              <a:latin typeface="+mn-lt"/>
              <a:ea typeface="Calibri" panose="020F0502020204030204" pitchFamily="34" charset="0"/>
            </a:endParaRPr>
          </a:p>
          <a:p>
            <a:pPr>
              <a:buAutoNum type="arabicPeriod"/>
              <a:tabLst>
                <a:tab pos="360363" algn="l"/>
                <a:tab pos="449263" algn="l"/>
              </a:tabLst>
            </a:pPr>
            <a:r>
              <a:rPr lang="ru-RU" sz="2000" dirty="0">
                <a:solidFill>
                  <a:srgbClr val="006666"/>
                </a:solidFill>
                <a:ea typeface="Calibri" panose="020F0502020204030204" pitchFamily="34" charset="0"/>
              </a:rPr>
              <a:t> Введение новых учебных предметов, курсов, модулей обеспечивают результативность освоения обучающимися  ООП, участие в конкурсах, олимпиадах.</a:t>
            </a:r>
          </a:p>
          <a:p>
            <a:pPr>
              <a:buAutoNum type="arabicPeriod"/>
              <a:tabLst>
                <a:tab pos="360363" algn="l"/>
                <a:tab pos="449263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</a:rPr>
              <a:t> Введение курсов по выбору, их вариативность обеспечивают предпрофильную, предпрофессиональную, профильную подготовку.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A8FAA79-663C-463B-9BD5-B5F61256E40E}"/>
              </a:ext>
            </a:extLst>
          </p:cNvPr>
          <p:cNvSpPr/>
          <p:nvPr/>
        </p:nvSpPr>
        <p:spPr>
          <a:xfrm>
            <a:off x="465441" y="1078998"/>
            <a:ext cx="5865773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АНАЛИЗ ВЫПОЛНЕНИЯ УЧЕБНЫХ ПЛАНОВ ШКОЛЫ</a:t>
            </a:r>
            <a:endParaRPr lang="ru-RU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="" xmlns:a16="http://schemas.microsoft.com/office/drawing/2014/main" id="{3E43CD6A-994B-4A89-BC4F-EB594A0A6981}"/>
              </a:ext>
            </a:extLst>
          </p:cNvPr>
          <p:cNvSpPr/>
          <p:nvPr/>
        </p:nvSpPr>
        <p:spPr>
          <a:xfrm rot="5400000">
            <a:off x="4048651" y="1737327"/>
            <a:ext cx="1013711" cy="804897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70F31F3C-32E8-440A-B445-C4FE62B41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78919" y="5778621"/>
            <a:ext cx="669293" cy="9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044AA3C-1B87-41F3-83AD-BFA1C8EA5BA9}"/>
              </a:ext>
            </a:extLst>
          </p:cNvPr>
          <p:cNvSpPr/>
          <p:nvPr/>
        </p:nvSpPr>
        <p:spPr>
          <a:xfrm>
            <a:off x="625892" y="6268671"/>
            <a:ext cx="842816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ВЫВОДЫ           УПРАВЛЕНЧЕСКОЕ РЕШЕНИЕ          МЕРОПРИЯТИЯ В ПЛАН </a:t>
            </a:r>
            <a:endParaRPr lang="ru-RU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54817605-C396-47F2-A889-B2A47BC9FE86}"/>
              </a:ext>
            </a:extLst>
          </p:cNvPr>
          <p:cNvCxnSpPr>
            <a:cxnSpLocks/>
          </p:cNvCxnSpPr>
          <p:nvPr/>
        </p:nvCxnSpPr>
        <p:spPr>
          <a:xfrm>
            <a:off x="1843789" y="6472187"/>
            <a:ext cx="432010" cy="1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3247B6E7-3DAA-4CB2-9A05-86DDFDA92A77}"/>
              </a:ext>
            </a:extLst>
          </p:cNvPr>
          <p:cNvCxnSpPr>
            <a:cxnSpLocks/>
          </p:cNvCxnSpPr>
          <p:nvPr/>
        </p:nvCxnSpPr>
        <p:spPr>
          <a:xfrm>
            <a:off x="5515901" y="6472186"/>
            <a:ext cx="432010" cy="1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251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5E8CFD3-2843-45F8-B83C-83BEBBEDDB57}"/>
              </a:ext>
            </a:extLst>
          </p:cNvPr>
          <p:cNvSpPr/>
          <p:nvPr/>
        </p:nvSpPr>
        <p:spPr>
          <a:xfrm>
            <a:off x="1967457" y="104931"/>
            <a:ext cx="6412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Нужно ли отдельно анализировать </a:t>
            </a:r>
            <a:r>
              <a:rPr lang="ru-RU" sz="2400" b="1" dirty="0">
                <a:solidFill>
                  <a:srgbClr val="009999"/>
                </a:solidFill>
              </a:rPr>
              <a:t>воспитательную работу, внеурочную деятельность и дополнительное образование</a:t>
            </a:r>
            <a:endParaRPr lang="ru-RU" sz="2400" b="1" i="0" dirty="0">
              <a:solidFill>
                <a:srgbClr val="009999"/>
              </a:solidFill>
              <a:effectLst/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DEC5069-A3FF-4573-9DF8-9A4533BC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875A520-3E84-447B-88B1-8D0619A708CD}"/>
              </a:ext>
            </a:extLst>
          </p:cNvPr>
          <p:cNvSpPr/>
          <p:nvPr/>
        </p:nvSpPr>
        <p:spPr>
          <a:xfrm>
            <a:off x="263162" y="2023381"/>
            <a:ext cx="3408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999"/>
                </a:solidFill>
                <a:latin typeface="+mn-lt"/>
              </a:rPr>
              <a:t>Воспитательная работа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15E4065-2229-4413-9DE0-AEDC2E5C3A70}"/>
              </a:ext>
            </a:extLst>
          </p:cNvPr>
          <p:cNvSpPr/>
          <p:nvPr/>
        </p:nvSpPr>
        <p:spPr>
          <a:xfrm>
            <a:off x="274404" y="377766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9999"/>
                </a:solidFill>
                <a:latin typeface="+mn-lt"/>
              </a:rPr>
              <a:t>Внеурочная деятельность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A690745-F8CC-4DF1-B6BA-A000C0E233A0}"/>
              </a:ext>
            </a:extLst>
          </p:cNvPr>
          <p:cNvSpPr/>
          <p:nvPr/>
        </p:nvSpPr>
        <p:spPr>
          <a:xfrm>
            <a:off x="263163" y="5470464"/>
            <a:ext cx="3754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999"/>
                </a:solidFill>
                <a:latin typeface="+mn-lt"/>
              </a:rPr>
              <a:t>Дополнительное образование</a:t>
            </a:r>
            <a:endParaRPr lang="ru-RU" sz="2000" dirty="0"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8A581C06-C8F1-4706-931D-06A215492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7"/>
          <a:stretch/>
        </p:blipFill>
        <p:spPr bwMode="auto">
          <a:xfrm>
            <a:off x="193615" y="5821059"/>
            <a:ext cx="553801" cy="8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66271DA-5A02-4E9F-B98C-8F25464C87D8}"/>
              </a:ext>
            </a:extLst>
          </p:cNvPr>
          <p:cNvSpPr/>
          <p:nvPr/>
        </p:nvSpPr>
        <p:spPr>
          <a:xfrm>
            <a:off x="3671751" y="1453995"/>
            <a:ext cx="529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000" dirty="0">
                <a:solidFill>
                  <a:srgbClr val="008080"/>
                </a:solidFill>
              </a:rPr>
              <a:t> Реализуется через планирование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solidFill>
                  <a:srgbClr val="008080"/>
                </a:solidFill>
              </a:rPr>
              <a:t> Планирование осуществляется с учетом ФГОС общего образования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solidFill>
                  <a:srgbClr val="008080"/>
                </a:solidFill>
              </a:rPr>
              <a:t> Результаты представляются в отчете самообследовании 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solidFill>
                  <a:srgbClr val="008080"/>
                </a:solidFill>
              </a:rPr>
              <a:t> Часть ВСОКО (мониторинг)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74EB94C-9945-4EA1-B024-1A1A626DB605}"/>
              </a:ext>
            </a:extLst>
          </p:cNvPr>
          <p:cNvSpPr/>
          <p:nvPr/>
        </p:nvSpPr>
        <p:spPr>
          <a:xfrm>
            <a:off x="3754582" y="3338945"/>
            <a:ext cx="51150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  <a:tabLst>
                <a:tab pos="269875" algn="l"/>
              </a:tabLst>
            </a:pPr>
            <a:r>
              <a:rPr lang="ru-RU" sz="2000" dirty="0">
                <a:solidFill>
                  <a:srgbClr val="008080"/>
                </a:solidFill>
              </a:rPr>
              <a:t> Часть ООП общего образования</a:t>
            </a:r>
          </a:p>
          <a:p>
            <a:pPr>
              <a:buFont typeface="+mj-lt"/>
              <a:buAutoNum type="arabicPeriod"/>
              <a:tabLst>
                <a:tab pos="269875" algn="l"/>
              </a:tabLst>
            </a:pPr>
            <a:r>
              <a:rPr lang="ru-RU" sz="2000" dirty="0">
                <a:solidFill>
                  <a:srgbClr val="008080"/>
                </a:solidFill>
              </a:rPr>
              <a:t> Организация и реализация  осуществляется с учетом ФГОС общего образования</a:t>
            </a:r>
          </a:p>
          <a:p>
            <a:pPr>
              <a:buFont typeface="+mj-lt"/>
              <a:buAutoNum type="arabicPeriod"/>
              <a:tabLst>
                <a:tab pos="269875" algn="l"/>
              </a:tabLst>
            </a:pPr>
            <a:r>
              <a:rPr lang="ru-RU" sz="2000" dirty="0">
                <a:solidFill>
                  <a:srgbClr val="008080"/>
                </a:solidFill>
              </a:rPr>
              <a:t> Часть ВСОКО (образовательные результаты)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91AC59B-CC65-47F8-85DE-AEAD3D42AEFC}"/>
              </a:ext>
            </a:extLst>
          </p:cNvPr>
          <p:cNvSpPr/>
          <p:nvPr/>
        </p:nvSpPr>
        <p:spPr>
          <a:xfrm>
            <a:off x="4128655" y="5098474"/>
            <a:ext cx="48217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8080"/>
                </a:solidFill>
              </a:rPr>
              <a:t>1. Национальный проект «Образование»</a:t>
            </a:r>
          </a:p>
          <a:p>
            <a:r>
              <a:rPr lang="ru-RU" sz="2000" dirty="0">
                <a:solidFill>
                  <a:srgbClr val="008080"/>
                </a:solidFill>
              </a:rPr>
              <a:t>2. Планирование осуществляется с учетом ФГОС общего образования</a:t>
            </a:r>
          </a:p>
          <a:p>
            <a:r>
              <a:rPr lang="ru-RU" sz="2000" dirty="0">
                <a:solidFill>
                  <a:srgbClr val="008080"/>
                </a:solidFill>
              </a:rPr>
              <a:t>Оценка качества воспитания</a:t>
            </a:r>
          </a:p>
        </p:txBody>
      </p:sp>
      <p:pic>
        <p:nvPicPr>
          <p:cNvPr id="13" name="Рисунок 6" descr="action-obrazovan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336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5E8CFD3-2843-45F8-B83C-83BEBBEDDB57}"/>
              </a:ext>
            </a:extLst>
          </p:cNvPr>
          <p:cNvSpPr/>
          <p:nvPr/>
        </p:nvSpPr>
        <p:spPr>
          <a:xfrm>
            <a:off x="1967457" y="104931"/>
            <a:ext cx="6412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Нужно ли отдельно анализировать </a:t>
            </a:r>
            <a:r>
              <a:rPr lang="ru-RU" sz="2400" b="1" dirty="0">
                <a:solidFill>
                  <a:srgbClr val="009999"/>
                </a:solidFill>
              </a:rPr>
              <a:t>воспитательную работу, внеурочную деятельность и дополнительное образование</a:t>
            </a:r>
            <a:endParaRPr lang="ru-RU" sz="2400" b="1" i="0" dirty="0">
              <a:solidFill>
                <a:srgbClr val="009999"/>
              </a:solidFill>
              <a:effectLst/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DEC5069-A3FF-4573-9DF8-9A4533BC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8A581C06-C8F1-4706-931D-06A215492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7"/>
          <a:stretch/>
        </p:blipFill>
        <p:spPr bwMode="auto">
          <a:xfrm>
            <a:off x="89670" y="2527240"/>
            <a:ext cx="629858" cy="7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0210758-46DA-4AF9-B507-40E6140FF2F6}"/>
              </a:ext>
            </a:extLst>
          </p:cNvPr>
          <p:cNvSpPr/>
          <p:nvPr/>
        </p:nvSpPr>
        <p:spPr>
          <a:xfrm>
            <a:off x="604981" y="2306502"/>
            <a:ext cx="39670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6666"/>
                </a:solidFill>
              </a:rPr>
              <a:t>План воспитательной работы </a:t>
            </a:r>
            <a:r>
              <a:rPr lang="ru-RU" dirty="0">
                <a:solidFill>
                  <a:srgbClr val="006666"/>
                </a:solidFill>
                <a:latin typeface="+mn-lt"/>
              </a:rPr>
              <a:t>разрабатывается на основе программы воспитания и социализации учащихся и программы духовно-нравственного развития и воспитания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7169F12-D816-4A29-B828-4EC01B647E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5392" r="14918" b="7962"/>
          <a:stretch/>
        </p:blipFill>
        <p:spPr>
          <a:xfrm>
            <a:off x="3375596" y="4522494"/>
            <a:ext cx="5291527" cy="219076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875A520-3E84-447B-88B1-8D0619A708CD}"/>
              </a:ext>
            </a:extLst>
          </p:cNvPr>
          <p:cNvSpPr/>
          <p:nvPr/>
        </p:nvSpPr>
        <p:spPr>
          <a:xfrm>
            <a:off x="481557" y="1570685"/>
            <a:ext cx="3670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999"/>
                </a:solidFill>
                <a:latin typeface="+mn-lt"/>
              </a:rPr>
              <a:t>Воспитательная работа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="" xmlns:a16="http://schemas.microsoft.com/office/drawing/2014/main" id="{2D25553E-1794-4DEF-9371-2781FEB72C49}"/>
              </a:ext>
            </a:extLst>
          </p:cNvPr>
          <p:cNvSpPr/>
          <p:nvPr/>
        </p:nvSpPr>
        <p:spPr>
          <a:xfrm>
            <a:off x="308861" y="4583409"/>
            <a:ext cx="2273328" cy="70512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4367021" y="0"/>
                </a:moveTo>
                <a:lnTo>
                  <a:pt x="0" y="0"/>
                </a:lnTo>
                <a:lnTo>
                  <a:pt x="0" y="1065276"/>
                </a:lnTo>
                <a:lnTo>
                  <a:pt x="4367021" y="1065276"/>
                </a:lnTo>
                <a:lnTo>
                  <a:pt x="4899659" y="532638"/>
                </a:lnTo>
                <a:lnTo>
                  <a:pt x="436702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algn="ctr">
              <a:lnSpc>
                <a:spcPct val="70000"/>
              </a:lnSpc>
            </a:pPr>
            <a:endParaRPr lang="ru-RU" b="1" dirty="0">
              <a:solidFill>
                <a:srgbClr val="006666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6666"/>
                </a:solidFill>
              </a:rPr>
              <a:t>  Рекомендуется почитать</a:t>
            </a:r>
          </a:p>
        </p:txBody>
      </p:sp>
      <p:pic>
        <p:nvPicPr>
          <p:cNvPr id="11" name="Picture 2" descr="Lenagold - Клипарт - Книги">
            <a:extLst>
              <a:ext uri="{FF2B5EF4-FFF2-40B4-BE49-F238E27FC236}">
                <a16:creationId xmlns="" xmlns:a16="http://schemas.microsoft.com/office/drawing/2014/main" id="{8D54A245-9FAC-4D8E-8B12-12327D2B9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/>
          <a:stretch/>
        </p:blipFill>
        <p:spPr bwMode="auto">
          <a:xfrm>
            <a:off x="369149" y="5388235"/>
            <a:ext cx="1047221" cy="10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="" xmlns:a16="http://schemas.microsoft.com/office/drawing/2014/main" id="{C1D0D632-A20E-4260-89FC-4DD6C5602CEA}"/>
              </a:ext>
            </a:extLst>
          </p:cNvPr>
          <p:cNvSpPr/>
          <p:nvPr/>
        </p:nvSpPr>
        <p:spPr>
          <a:xfrm>
            <a:off x="390816" y="4583410"/>
            <a:ext cx="2191373" cy="70512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0" y="0"/>
                </a:moveTo>
                <a:lnTo>
                  <a:pt x="4367021" y="0"/>
                </a:lnTo>
                <a:lnTo>
                  <a:pt x="4899659" y="532638"/>
                </a:lnTo>
                <a:lnTo>
                  <a:pt x="4367021" y="1065276"/>
                </a:lnTo>
                <a:lnTo>
                  <a:pt x="0" y="1065276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13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3A97EE1-45A7-4614-AD43-E8312182B360}"/>
              </a:ext>
            </a:extLst>
          </p:cNvPr>
          <p:cNvSpPr/>
          <p:nvPr/>
        </p:nvSpPr>
        <p:spPr>
          <a:xfrm>
            <a:off x="4572000" y="1605070"/>
            <a:ext cx="4227225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ПЛАН ВОСПИТАТЕЛЬНОЙ РАБОТЫ </a:t>
            </a:r>
            <a:endParaRPr lang="ru-RU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248D00ED-38A1-441F-8612-447744C3A862}"/>
              </a:ext>
            </a:extLst>
          </p:cNvPr>
          <p:cNvCxnSpPr>
            <a:cxnSpLocks/>
          </p:cNvCxnSpPr>
          <p:nvPr/>
        </p:nvCxnSpPr>
        <p:spPr>
          <a:xfrm>
            <a:off x="3934918" y="1811611"/>
            <a:ext cx="434714" cy="0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D7987810-0434-4924-B654-57BC2F1F8896}"/>
              </a:ext>
            </a:extLst>
          </p:cNvPr>
          <p:cNvCxnSpPr>
            <a:cxnSpLocks/>
          </p:cNvCxnSpPr>
          <p:nvPr/>
        </p:nvCxnSpPr>
        <p:spPr>
          <a:xfrm flipH="1">
            <a:off x="2698230" y="1959082"/>
            <a:ext cx="2076138" cy="420241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259F7A8-747C-4706-B009-F5A87F3EE042}"/>
              </a:ext>
            </a:extLst>
          </p:cNvPr>
          <p:cNvSpPr/>
          <p:nvPr/>
        </p:nvSpPr>
        <p:spPr>
          <a:xfrm>
            <a:off x="4673184" y="2323771"/>
            <a:ext cx="4227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6666"/>
                </a:solidFill>
              </a:rPr>
              <a:t>1. Самостоятельным документом</a:t>
            </a:r>
          </a:p>
          <a:p>
            <a:endParaRPr lang="ru-RU" sz="2000" dirty="0">
              <a:solidFill>
                <a:srgbClr val="006666"/>
              </a:solidFill>
            </a:endParaRPr>
          </a:p>
          <a:p>
            <a:r>
              <a:rPr lang="ru-RU" sz="2000" dirty="0">
                <a:solidFill>
                  <a:srgbClr val="006666"/>
                </a:solidFill>
              </a:rPr>
              <a:t>2. Разделом / модулем в составе плана работы школы</a:t>
            </a:r>
            <a:endParaRPr lang="ru-RU" sz="2000" dirty="0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B629800F-445A-4F77-8879-6B3872CDFE23}"/>
              </a:ext>
            </a:extLst>
          </p:cNvPr>
          <p:cNvCxnSpPr>
            <a:cxnSpLocks/>
          </p:cNvCxnSpPr>
          <p:nvPr/>
        </p:nvCxnSpPr>
        <p:spPr>
          <a:xfrm>
            <a:off x="6528218" y="2012105"/>
            <a:ext cx="0" cy="367218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682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5E8CFD3-2843-45F8-B83C-83BEBBEDDB57}"/>
              </a:ext>
            </a:extLst>
          </p:cNvPr>
          <p:cNvSpPr/>
          <p:nvPr/>
        </p:nvSpPr>
        <p:spPr>
          <a:xfrm>
            <a:off x="1967457" y="104931"/>
            <a:ext cx="6412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Нужно ли отдельно анализировать </a:t>
            </a:r>
            <a:r>
              <a:rPr lang="ru-RU" sz="2400" b="1" dirty="0">
                <a:solidFill>
                  <a:srgbClr val="009999"/>
                </a:solidFill>
              </a:rPr>
              <a:t>воспитательную работу, внеурочную деятельность и дополнительное образование</a:t>
            </a:r>
            <a:endParaRPr lang="ru-RU" sz="2400" b="1" i="0" dirty="0">
              <a:solidFill>
                <a:srgbClr val="009999"/>
              </a:solidFill>
              <a:effectLst/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DEC5069-A3FF-4573-9DF8-9A4533BC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606A388-D152-4EF9-A10B-50259D13B10A}"/>
              </a:ext>
            </a:extLst>
          </p:cNvPr>
          <p:cNvSpPr/>
          <p:nvPr/>
        </p:nvSpPr>
        <p:spPr>
          <a:xfrm>
            <a:off x="243593" y="1751302"/>
            <a:ext cx="64120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65100" algn="l"/>
              </a:tabLst>
            </a:pPr>
            <a:r>
              <a:rPr lang="ru-RU" dirty="0">
                <a:solidFill>
                  <a:srgbClr val="0066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Календарь образовательных событий.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65100" algn="l"/>
              </a:tabLst>
            </a:pPr>
            <a:r>
              <a:rPr lang="ru-RU" dirty="0">
                <a:solidFill>
                  <a:srgbClr val="0066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Духовно-нравственное развитию и воспитанию обучающихся.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65100" algn="l"/>
              </a:tabLst>
            </a:pPr>
            <a:r>
              <a:rPr lang="ru-RU" dirty="0">
                <a:solidFill>
                  <a:srgbClr val="0066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Социализация и профессиональная (в том числе предпрофессиональная) ориентация обучающихся.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65100" algn="l"/>
              </a:tabLst>
            </a:pPr>
            <a:r>
              <a:rPr lang="ru-RU" dirty="0">
                <a:solidFill>
                  <a:srgbClr val="0066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экологической культуры, культуры здорового и безопасного образа жизни.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65100" algn="l"/>
              </a:tabLst>
            </a:pPr>
            <a:r>
              <a:rPr lang="ru-RU" dirty="0">
                <a:solidFill>
                  <a:srgbClr val="0066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Антикоррупционное просвещение обучающихся.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65100" algn="l"/>
              </a:tabLst>
            </a:pPr>
            <a:r>
              <a:rPr lang="ru-RU" dirty="0">
                <a:solidFill>
                  <a:srgbClr val="0066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Основы финансовой грамотности.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65100" algn="l"/>
              </a:tabLst>
            </a:pPr>
            <a:r>
              <a:rPr lang="ru-RU" dirty="0">
                <a:solidFill>
                  <a:srgbClr val="0066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Антитеррористическая защищенность. 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65100" algn="l"/>
              </a:tabLst>
            </a:pPr>
            <a:r>
              <a:rPr lang="ru-RU" dirty="0">
                <a:solidFill>
                  <a:srgbClr val="0066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Повышение культуры информационной безопасности.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90500" algn="l"/>
                <a:tab pos="289560" algn="l"/>
              </a:tabLst>
            </a:pPr>
            <a:r>
              <a:rPr lang="ru-RU" dirty="0">
                <a:solidFill>
                  <a:srgbClr val="0066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Обучение обучающихся мерам пожарной безопасности,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90500" algn="l"/>
                <a:tab pos="289560" algn="l"/>
              </a:tabLst>
            </a:pPr>
            <a:r>
              <a:rPr lang="ru-RU" dirty="0">
                <a:solidFill>
                  <a:srgbClr val="0066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детского дорожно-транспортного травматизма.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90500" algn="l"/>
                <a:tab pos="289560" algn="l"/>
              </a:tabLst>
            </a:pPr>
            <a:r>
              <a:rPr lang="ru-RU" dirty="0">
                <a:solidFill>
                  <a:srgbClr val="0066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алкоголизма и употребления</a:t>
            </a:r>
          </a:p>
          <a:p>
            <a:pPr lvl="0">
              <a:spcAft>
                <a:spcPts val="0"/>
              </a:spcAft>
              <a:tabLst>
                <a:tab pos="190500" algn="l"/>
                <a:tab pos="289560" algn="l"/>
              </a:tabLst>
            </a:pPr>
            <a:r>
              <a:rPr lang="ru-RU" dirty="0">
                <a:solidFill>
                  <a:srgbClr val="0066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психоактивных веществ. </a:t>
            </a:r>
          </a:p>
          <a:p>
            <a:pPr lvl="0">
              <a:spcAft>
                <a:spcPts val="0"/>
              </a:spcAft>
              <a:tabLst>
                <a:tab pos="190500" algn="l"/>
                <a:tab pos="289560" algn="l"/>
              </a:tabLst>
            </a:pPr>
            <a:r>
              <a:rPr lang="ru-RU" dirty="0">
                <a:solidFill>
                  <a:srgbClr val="0066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12. Профилактика </a:t>
            </a:r>
            <a:r>
              <a:rPr lang="ru-RU" dirty="0" err="1">
                <a:solidFill>
                  <a:srgbClr val="0066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зацепинга</a:t>
            </a:r>
            <a:r>
              <a:rPr lang="ru-RU" dirty="0">
                <a:solidFill>
                  <a:srgbClr val="0066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для старшеклассников.</a:t>
            </a:r>
          </a:p>
          <a:p>
            <a:pPr lvl="0">
              <a:spcAft>
                <a:spcPts val="0"/>
              </a:spcAft>
              <a:tabLst>
                <a:tab pos="190500" algn="l"/>
                <a:tab pos="289560" algn="l"/>
              </a:tabLst>
            </a:pPr>
            <a:r>
              <a:rPr lang="ru-RU" dirty="0">
                <a:solidFill>
                  <a:srgbClr val="0066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13. Оценка качества воспитательной работы.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37225FB-CB20-400F-B3F4-A17A35687F42}"/>
              </a:ext>
            </a:extLst>
          </p:cNvPr>
          <p:cNvSpPr/>
          <p:nvPr/>
        </p:nvSpPr>
        <p:spPr>
          <a:xfrm>
            <a:off x="344775" y="1305260"/>
            <a:ext cx="4227225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ПЛАН ВОСПИТАТАЕЛЬНОЙ РАБОТЫ </a:t>
            </a:r>
            <a:endParaRPr lang="ru-RU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F6541C1-345C-4023-8210-35C9ABB0B37B}"/>
              </a:ext>
            </a:extLst>
          </p:cNvPr>
          <p:cNvSpPr/>
          <p:nvPr/>
        </p:nvSpPr>
        <p:spPr>
          <a:xfrm rot="16200000">
            <a:off x="4639044" y="3139775"/>
            <a:ext cx="363251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АНАЛИЗ НАПРАВЛЕНИЙ</a:t>
            </a:r>
            <a:endParaRPr lang="ru-RU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авая фигурная скобка 19">
            <a:extLst>
              <a:ext uri="{FF2B5EF4-FFF2-40B4-BE49-F238E27FC236}">
                <a16:creationId xmlns="" xmlns:a16="http://schemas.microsoft.com/office/drawing/2014/main" id="{A92D9576-59F8-425B-92F3-F262583DDD22}"/>
              </a:ext>
            </a:extLst>
          </p:cNvPr>
          <p:cNvSpPr/>
          <p:nvPr/>
        </p:nvSpPr>
        <p:spPr>
          <a:xfrm>
            <a:off x="5515246" y="1702533"/>
            <a:ext cx="770119" cy="448941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76E57D0-C8A4-48C9-86F3-E9D7DD655B61}"/>
              </a:ext>
            </a:extLst>
          </p:cNvPr>
          <p:cNvSpPr/>
          <p:nvPr/>
        </p:nvSpPr>
        <p:spPr>
          <a:xfrm rot="2859001">
            <a:off x="443355" y="5022779"/>
            <a:ext cx="1613743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C208E34-4A1B-4108-BABC-BB5892912B4A}"/>
              </a:ext>
            </a:extLst>
          </p:cNvPr>
          <p:cNvSpPr/>
          <p:nvPr/>
        </p:nvSpPr>
        <p:spPr>
          <a:xfrm>
            <a:off x="243592" y="6388000"/>
            <a:ext cx="5257797" cy="47000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CCBBD097-DE1E-4518-9144-A81177BEF801}"/>
              </a:ext>
            </a:extLst>
          </p:cNvPr>
          <p:cNvCxnSpPr>
            <a:cxnSpLocks/>
          </p:cNvCxnSpPr>
          <p:nvPr/>
        </p:nvCxnSpPr>
        <p:spPr>
          <a:xfrm>
            <a:off x="5586848" y="6623000"/>
            <a:ext cx="2057541" cy="15059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FA861EC-9C13-4955-A417-D5FB4C4D6CF5}"/>
              </a:ext>
            </a:extLst>
          </p:cNvPr>
          <p:cNvSpPr/>
          <p:nvPr/>
        </p:nvSpPr>
        <p:spPr>
          <a:xfrm rot="16200000">
            <a:off x="4356167" y="3110830"/>
            <a:ext cx="569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РЕЗУЛЬТАТОВ ВОСПИАТНИЯ ШКОЛЬНИКОВ</a:t>
            </a:r>
            <a:endParaRPr lang="ru-RU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FA0EA19-7172-4DC4-ACFA-2E071034BFF9}"/>
              </a:ext>
            </a:extLst>
          </p:cNvPr>
          <p:cNvSpPr/>
          <p:nvPr/>
        </p:nvSpPr>
        <p:spPr>
          <a:xfrm rot="16200000">
            <a:off x="5468213" y="3471153"/>
            <a:ext cx="4998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ВОСПИТАТЕЛЬНОЙ ДЕЯТЕЛЬНОСТИ ПЕДАГОГОВ</a:t>
            </a:r>
            <a:endParaRPr lang="ru-RU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346E01A1-1B2C-462C-A1FF-D523436038B1}"/>
              </a:ext>
            </a:extLst>
          </p:cNvPr>
          <p:cNvSpPr/>
          <p:nvPr/>
        </p:nvSpPr>
        <p:spPr>
          <a:xfrm rot="16200000">
            <a:off x="6230220" y="3460869"/>
            <a:ext cx="4998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УПРАВЛЕНИЯ ВОСПИТАТЕЛЬНЫМ ПРОЦЕССОМ</a:t>
            </a:r>
            <a:endParaRPr lang="ru-RU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авая фигурная скобка 29">
            <a:extLst>
              <a:ext uri="{FF2B5EF4-FFF2-40B4-BE49-F238E27FC236}">
                <a16:creationId xmlns="" xmlns:a16="http://schemas.microsoft.com/office/drawing/2014/main" id="{936D3377-DE34-42C7-8C4E-C6DCD30E31BA}"/>
              </a:ext>
            </a:extLst>
          </p:cNvPr>
          <p:cNvSpPr/>
          <p:nvPr/>
        </p:nvSpPr>
        <p:spPr>
          <a:xfrm rot="5400000">
            <a:off x="7668338" y="5405991"/>
            <a:ext cx="446110" cy="201802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79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5E8CFD3-2843-45F8-B83C-83BEBBEDDB57}"/>
              </a:ext>
            </a:extLst>
          </p:cNvPr>
          <p:cNvSpPr/>
          <p:nvPr/>
        </p:nvSpPr>
        <p:spPr>
          <a:xfrm>
            <a:off x="1967457" y="104931"/>
            <a:ext cx="6412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Нужно ли отдельно анализировать </a:t>
            </a:r>
            <a:r>
              <a:rPr lang="ru-RU" sz="2400" b="1" dirty="0">
                <a:solidFill>
                  <a:srgbClr val="009999"/>
                </a:solidFill>
              </a:rPr>
              <a:t>воспитательную работу, внеурочную деятельность и дополнительное образование</a:t>
            </a:r>
            <a:endParaRPr lang="ru-RU" sz="2400" b="1" i="0" dirty="0">
              <a:solidFill>
                <a:srgbClr val="009999"/>
              </a:solidFill>
              <a:effectLst/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DEC5069-A3FF-4573-9DF8-9A4533BC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15E4065-2229-4413-9DE0-AEDC2E5C3A70}"/>
              </a:ext>
            </a:extLst>
          </p:cNvPr>
          <p:cNvSpPr/>
          <p:nvPr/>
        </p:nvSpPr>
        <p:spPr>
          <a:xfrm>
            <a:off x="830280" y="141019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9999"/>
                </a:solidFill>
                <a:latin typeface="+mn-lt"/>
              </a:rPr>
              <a:t>Внеурочная деятельность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8A581C06-C8F1-4706-931D-06A215492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7"/>
          <a:stretch/>
        </p:blipFill>
        <p:spPr bwMode="auto">
          <a:xfrm>
            <a:off x="137386" y="1085417"/>
            <a:ext cx="692894" cy="10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D07F866-6D27-4446-B0D4-5AF02590A10B}"/>
              </a:ext>
            </a:extLst>
          </p:cNvPr>
          <p:cNvSpPr/>
          <p:nvPr/>
        </p:nvSpPr>
        <p:spPr>
          <a:xfrm>
            <a:off x="423471" y="2096574"/>
            <a:ext cx="77068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6666"/>
                </a:solidFill>
                <a:latin typeface="+mn-lt"/>
              </a:rPr>
              <a:t>Провести анализ можно по направлениям: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разработаны ли рабочие программы внеурочной деятельности;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соответствует ли структура рабочих программ внеурочной деятельности требованиям ФГОС;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учтены ли в рабочих программах внеурочной деятельности требования к результатам освоения основной образовательной программы;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имеется ли утвержденный план внеурочной деятельности;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как организована внеурочная деятельность по направлениям развития личности;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соответствуют ли формы организации внеурочной деятельности потребностям школьников;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</a:rPr>
              <a:t>соответствует ли запланированный объем внеурочной деятельности требованиям ФГОС и </a:t>
            </a:r>
            <a:r>
              <a:rPr lang="ru-RU" sz="2000" dirty="0">
                <a:solidFill>
                  <a:srgbClr val="006666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СанПиН 2.4.2.2821-10</a:t>
            </a:r>
            <a:r>
              <a:rPr lang="ru-RU" sz="2000" dirty="0">
                <a:solidFill>
                  <a:srgbClr val="006666"/>
                </a:solidFill>
              </a:rPr>
              <a:t>;</a:t>
            </a:r>
          </a:p>
        </p:txBody>
      </p:sp>
      <p:pic>
        <p:nvPicPr>
          <p:cNvPr id="7" name="Рисунок 6" descr="action-obrazovani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909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47A5E710-7E25-4426-A909-7865C0FEC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030725"/>
              </p:ext>
            </p:extLst>
          </p:nvPr>
        </p:nvGraphicFramePr>
        <p:xfrm>
          <a:off x="547141" y="1379095"/>
          <a:ext cx="8049718" cy="4581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A888961-EC01-47F9-98EB-99BFC2F3F33F}"/>
              </a:ext>
            </a:extLst>
          </p:cNvPr>
          <p:cNvSpPr/>
          <p:nvPr/>
        </p:nvSpPr>
        <p:spPr>
          <a:xfrm>
            <a:off x="2389396" y="148070"/>
            <a:ext cx="5855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Основные вопросы вебинара </a:t>
            </a:r>
            <a:endParaRPr lang="ru-RU" sz="2400" b="0" i="0" dirty="0">
              <a:solidFill>
                <a:srgbClr val="009999"/>
              </a:solidFill>
              <a:effectLst/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1C66B64-57FE-4359-9ACD-59CF43021DB8}"/>
              </a:ext>
            </a:extLst>
          </p:cNvPr>
          <p:cNvSpPr txBox="1"/>
          <p:nvPr/>
        </p:nvSpPr>
        <p:spPr>
          <a:xfrm>
            <a:off x="901910" y="18163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9999"/>
                </a:solidFill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3886A8B-9672-4AD7-9B8F-A7B88BCE512C}"/>
              </a:ext>
            </a:extLst>
          </p:cNvPr>
          <p:cNvSpPr txBox="1"/>
          <p:nvPr/>
        </p:nvSpPr>
        <p:spPr>
          <a:xfrm>
            <a:off x="1269318" y="28472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9999"/>
                </a:solidFill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87C36E9-4697-454D-99AC-5F3A625910E2}"/>
              </a:ext>
            </a:extLst>
          </p:cNvPr>
          <p:cNvSpPr txBox="1"/>
          <p:nvPr/>
        </p:nvSpPr>
        <p:spPr>
          <a:xfrm>
            <a:off x="1269318" y="39324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9999"/>
                </a:solidFill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BEA9985-2AEA-4484-8A1A-AF1DD8986D74}"/>
              </a:ext>
            </a:extLst>
          </p:cNvPr>
          <p:cNvSpPr txBox="1"/>
          <p:nvPr/>
        </p:nvSpPr>
        <p:spPr>
          <a:xfrm>
            <a:off x="901910" y="500625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9999"/>
                </a:solidFill>
              </a:rPr>
              <a:t>9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A8C85914-89C2-44D0-B538-B394E13F8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397" y="6777"/>
            <a:ext cx="993099" cy="99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6" descr="action-obrazovani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8089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5E8CFD3-2843-45F8-B83C-83BEBBEDDB57}"/>
              </a:ext>
            </a:extLst>
          </p:cNvPr>
          <p:cNvSpPr/>
          <p:nvPr/>
        </p:nvSpPr>
        <p:spPr>
          <a:xfrm>
            <a:off x="1967457" y="104931"/>
            <a:ext cx="6412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Нужно ли отдельно анализировать </a:t>
            </a:r>
            <a:r>
              <a:rPr lang="ru-RU" sz="2400" b="1" dirty="0">
                <a:solidFill>
                  <a:srgbClr val="009999"/>
                </a:solidFill>
              </a:rPr>
              <a:t>воспитательную работу, внеурочную деятельность и дополнительное образование</a:t>
            </a:r>
            <a:endParaRPr lang="ru-RU" sz="2400" b="1" i="0" dirty="0">
              <a:solidFill>
                <a:srgbClr val="009999"/>
              </a:solidFill>
              <a:effectLst/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DEC5069-A3FF-4573-9DF8-9A4533BC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D07F866-6D27-4446-B0D4-5AF02590A10B}"/>
              </a:ext>
            </a:extLst>
          </p:cNvPr>
          <p:cNvSpPr/>
          <p:nvPr/>
        </p:nvSpPr>
        <p:spPr>
          <a:xfrm>
            <a:off x="325846" y="1788684"/>
            <a:ext cx="84519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6666"/>
                </a:solidFill>
                <a:latin typeface="+mn-lt"/>
              </a:rPr>
              <a:t>Провести анализ можно по направлениям: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разработано ли расписание занятий внеурочной деятельности;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соответствует ли расписание занятий внеурочной деятельности требованиям ФГОС и </a:t>
            </a:r>
            <a:r>
              <a:rPr lang="ru-RU" sz="2000" dirty="0">
                <a:solidFill>
                  <a:srgbClr val="006666"/>
                </a:solidFill>
                <a:latin typeface="+mn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СанПиН 2.4.2.2821-10</a:t>
            </a:r>
            <a:r>
              <a:rPr lang="ru-RU" sz="2000" dirty="0">
                <a:solidFill>
                  <a:srgbClr val="006666"/>
                </a:solidFill>
                <a:latin typeface="+mn-lt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реализуются ли программы внеурочной деятельности в полном объеме;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выполнены ли материально-технические условия реализации программ внеурочной деятельности;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соблюдены ли требования к кадровому обеспечению реализации программ внеурочной деятельности.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B59777C-1613-4F68-88D5-979DB1F59DF1}"/>
              </a:ext>
            </a:extLst>
          </p:cNvPr>
          <p:cNvSpPr/>
          <p:nvPr/>
        </p:nvSpPr>
        <p:spPr>
          <a:xfrm>
            <a:off x="816963" y="128887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9999"/>
                </a:solidFill>
                <a:latin typeface="+mn-lt"/>
              </a:rPr>
              <a:t>Внеурочная деятельность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89B5D18D-0A7E-466F-964A-AF312739B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7"/>
          <a:stretch/>
        </p:blipFill>
        <p:spPr bwMode="auto">
          <a:xfrm>
            <a:off x="366176" y="1126492"/>
            <a:ext cx="478506" cy="72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98E64C-3192-41C0-96BF-52D58534DE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792" t="430" r="-5274" b="-430"/>
          <a:stretch/>
        </p:blipFill>
        <p:spPr>
          <a:xfrm>
            <a:off x="3704661" y="4773092"/>
            <a:ext cx="4532850" cy="2067617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="" xmlns:a16="http://schemas.microsoft.com/office/drawing/2014/main" id="{CB02DD8B-D4C8-4803-B3DE-60C8ACCAC3F4}"/>
              </a:ext>
            </a:extLst>
          </p:cNvPr>
          <p:cNvSpPr/>
          <p:nvPr/>
        </p:nvSpPr>
        <p:spPr>
          <a:xfrm>
            <a:off x="366176" y="4905398"/>
            <a:ext cx="2273328" cy="70512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4367021" y="0"/>
                </a:moveTo>
                <a:lnTo>
                  <a:pt x="0" y="0"/>
                </a:lnTo>
                <a:lnTo>
                  <a:pt x="0" y="1065276"/>
                </a:lnTo>
                <a:lnTo>
                  <a:pt x="4367021" y="1065276"/>
                </a:lnTo>
                <a:lnTo>
                  <a:pt x="4899659" y="532638"/>
                </a:lnTo>
                <a:lnTo>
                  <a:pt x="436702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algn="ctr">
              <a:lnSpc>
                <a:spcPct val="70000"/>
              </a:lnSpc>
            </a:pPr>
            <a:endParaRPr lang="ru-RU" b="1" dirty="0">
              <a:solidFill>
                <a:srgbClr val="006666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6666"/>
                </a:solidFill>
              </a:rPr>
              <a:t>  Рекомендуется почитать</a:t>
            </a:r>
          </a:p>
        </p:txBody>
      </p:sp>
      <p:pic>
        <p:nvPicPr>
          <p:cNvPr id="12" name="Picture 2" descr="Lenagold - Клипарт - Книги">
            <a:extLst>
              <a:ext uri="{FF2B5EF4-FFF2-40B4-BE49-F238E27FC236}">
                <a16:creationId xmlns="" xmlns:a16="http://schemas.microsoft.com/office/drawing/2014/main" id="{8DCD9B56-1E86-4D3D-9427-C5DC36EBD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/>
          <a:stretch/>
        </p:blipFill>
        <p:spPr bwMode="auto">
          <a:xfrm>
            <a:off x="426464" y="5710224"/>
            <a:ext cx="1047221" cy="10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4">
            <a:extLst>
              <a:ext uri="{FF2B5EF4-FFF2-40B4-BE49-F238E27FC236}">
                <a16:creationId xmlns="" xmlns:a16="http://schemas.microsoft.com/office/drawing/2014/main" id="{13EC1BAE-7280-465A-B1CF-5E1A2D134772}"/>
              </a:ext>
            </a:extLst>
          </p:cNvPr>
          <p:cNvSpPr/>
          <p:nvPr/>
        </p:nvSpPr>
        <p:spPr>
          <a:xfrm>
            <a:off x="448131" y="4905399"/>
            <a:ext cx="2191373" cy="70512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0" y="0"/>
                </a:moveTo>
                <a:lnTo>
                  <a:pt x="4367021" y="0"/>
                </a:lnTo>
                <a:lnTo>
                  <a:pt x="4899659" y="532638"/>
                </a:lnTo>
                <a:lnTo>
                  <a:pt x="4367021" y="1065276"/>
                </a:lnTo>
                <a:lnTo>
                  <a:pt x="0" y="1065276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13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280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5E8CFD3-2843-45F8-B83C-83BEBBEDDB57}"/>
              </a:ext>
            </a:extLst>
          </p:cNvPr>
          <p:cNvSpPr/>
          <p:nvPr/>
        </p:nvSpPr>
        <p:spPr>
          <a:xfrm>
            <a:off x="1996914" y="4572"/>
            <a:ext cx="6412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Нужно ли отдельно анализировать </a:t>
            </a:r>
            <a:r>
              <a:rPr lang="ru-RU" sz="2400" b="1" dirty="0">
                <a:solidFill>
                  <a:srgbClr val="009999"/>
                </a:solidFill>
              </a:rPr>
              <a:t>воспитательную работу, внеурочную деятельность и дополнительное образование</a:t>
            </a:r>
            <a:endParaRPr lang="ru-RU" sz="2400" b="1" i="0" dirty="0">
              <a:solidFill>
                <a:srgbClr val="009999"/>
              </a:solidFill>
              <a:effectLst/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DEC5069-A3FF-4573-9DF8-9A4533BC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B59777C-1613-4F68-88D5-979DB1F59DF1}"/>
              </a:ext>
            </a:extLst>
          </p:cNvPr>
          <p:cNvSpPr/>
          <p:nvPr/>
        </p:nvSpPr>
        <p:spPr>
          <a:xfrm>
            <a:off x="490170" y="120490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9999"/>
                </a:solidFill>
                <a:latin typeface="+mn-lt"/>
              </a:rPr>
              <a:t>Внеурочная деятельность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89B5D18D-0A7E-466F-964A-AF312739B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7"/>
          <a:stretch/>
        </p:blipFill>
        <p:spPr bwMode="auto">
          <a:xfrm>
            <a:off x="7891036" y="168099"/>
            <a:ext cx="478506" cy="72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3B4928C0-4F9C-4E44-8518-F0E562DC3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58303"/>
              </p:ext>
            </p:extLst>
          </p:nvPr>
        </p:nvGraphicFramePr>
        <p:xfrm>
          <a:off x="1" y="1605011"/>
          <a:ext cx="9144001" cy="5252987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8910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16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08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61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60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65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75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7217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6950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43128">
                <a:tc gridSpan="10">
                  <a:txBody>
                    <a:bodyPr/>
                    <a:lstStyle/>
                    <a:p>
                      <a:pPr lvl="0" algn="ctr" rtl="0"/>
                      <a:r>
                        <a:rPr lang="ru-RU" sz="1600" b="1" dirty="0">
                          <a:solidFill>
                            <a:srgbClr val="006666"/>
                          </a:solidFill>
                        </a:rPr>
                        <a:t>Перспективный план составляют для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2675">
                <a:tc gridSpan="3"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6666"/>
                          </a:solidFill>
                        </a:rPr>
                        <a:t>начального общего образования - на 4 года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6666"/>
                          </a:solidFill>
                        </a:rPr>
                        <a:t>основного общего образования – на 5 лет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1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1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6666"/>
                          </a:solidFill>
                        </a:rPr>
                        <a:t>для среднего общего образования – на 2 года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128">
                <a:tc gridSpan="10"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6666"/>
                          </a:solidFill>
                        </a:rPr>
                        <a:t>Перспективный план поможет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8643">
                <a:tc gridSpan="5"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6666"/>
                          </a:solidFill>
                        </a:rPr>
                        <a:t>распределить отведенные ФГОС часы на внеурочную деятельность по годам обучения на уровень общего образования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6666"/>
                          </a:solidFill>
                        </a:rPr>
                        <a:t>проконтролировать, чтобы в рамках уровня ваши ученики освоили все</a:t>
                      </a:r>
                      <a:r>
                        <a:rPr lang="ru-RU" sz="1400" baseline="0" dirty="0">
                          <a:solidFill>
                            <a:srgbClr val="006666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6666"/>
                          </a:solidFill>
                        </a:rPr>
                        <a:t>направления внеурочной деятельности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2675">
                <a:tc gridSpan="10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6666"/>
                          </a:solidFill>
                        </a:rPr>
                        <a:t>При разработке перспективного плана внеурочной деятельности охватите все направления в каждой ООП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22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6666"/>
                          </a:solidFill>
                        </a:rPr>
                        <a:t>Духовно-нравственное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lvl="1" indent="0" algn="ctr" rtl="0"/>
                      <a:r>
                        <a:rPr lang="ru-RU" sz="1600" dirty="0">
                          <a:solidFill>
                            <a:srgbClr val="006666"/>
                          </a:solidFill>
                        </a:rPr>
                        <a:t>Физкультурно-спортивное и оздоровительное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6666"/>
                          </a:solidFill>
                        </a:rPr>
                        <a:t>Социальное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rgbClr val="006666"/>
                          </a:solidFill>
                        </a:rPr>
                        <a:t>Общеинтеллектуальное</a:t>
                      </a:r>
                      <a:endParaRPr lang="ru-RU" sz="1600" dirty="0">
                        <a:solidFill>
                          <a:srgbClr val="00666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6666"/>
                          </a:solidFill>
                        </a:rPr>
                        <a:t>Общекультурное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666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3128">
                <a:tc gridSpan="10">
                  <a:txBody>
                    <a:bodyPr/>
                    <a:lstStyle/>
                    <a:p>
                      <a:pPr lvl="0" algn="ctr" rtl="0"/>
                      <a:r>
                        <a:rPr lang="ru-RU" sz="1600" b="1" dirty="0">
                          <a:solidFill>
                            <a:srgbClr val="006666"/>
                          </a:solidFill>
                        </a:rPr>
                        <a:t>Часы внеурочной деятельности можно реализовать  (п. 10.5 </a:t>
                      </a:r>
                      <a:r>
                        <a:rPr lang="ru-RU" sz="1600" b="1" dirty="0" err="1">
                          <a:solidFill>
                            <a:srgbClr val="006666"/>
                          </a:solidFill>
                        </a:rPr>
                        <a:t>СанПиН</a:t>
                      </a:r>
                      <a:r>
                        <a:rPr lang="ru-RU" sz="1600" b="1" dirty="0">
                          <a:solidFill>
                            <a:srgbClr val="006666"/>
                          </a:solidFill>
                        </a:rPr>
                        <a:t> 2.4.2.2821–10)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2675">
                <a:tc gridSpan="2">
                  <a:txBody>
                    <a:bodyPr/>
                    <a:lstStyle/>
                    <a:p>
                      <a:pPr marL="0" marR="0" lvl="1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6666"/>
                          </a:solidFill>
                        </a:rPr>
                        <a:t>на учебной неделе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1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6666"/>
                          </a:solidFill>
                        </a:rPr>
                        <a:t>на каникулах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6666"/>
                          </a:solidFill>
                        </a:rPr>
                        <a:t>в выходные и нерабочие праздничные дни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54711">
                <a:tc gridSpan="10"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6666"/>
                          </a:solidFill>
                        </a:rPr>
                        <a:t>При разработке перспективного плана внеурочной деятельности покажите, какие курсы или мероприятия вы включаете по запросу обучающихся, их родителей или инициативе партнеров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250F506-91C5-4F7F-AA97-EE2D03FF15BD}"/>
              </a:ext>
            </a:extLst>
          </p:cNvPr>
          <p:cNvSpPr/>
          <p:nvPr/>
        </p:nvSpPr>
        <p:spPr>
          <a:xfrm>
            <a:off x="5202935" y="1213766"/>
            <a:ext cx="4051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6666"/>
                </a:solidFill>
              </a:rPr>
              <a:t>Провести </a:t>
            </a:r>
            <a:r>
              <a:rPr lang="ru-RU" sz="2000" b="1" dirty="0">
                <a:solidFill>
                  <a:srgbClr val="FF0000"/>
                </a:solidFill>
              </a:rPr>
              <a:t>анализ </a:t>
            </a:r>
            <a:r>
              <a:rPr lang="ru-RU" sz="2000" b="1" dirty="0">
                <a:solidFill>
                  <a:srgbClr val="006666"/>
                </a:solidFill>
              </a:rPr>
              <a:t>можно  с учетом:</a:t>
            </a:r>
          </a:p>
        </p:txBody>
      </p:sp>
      <p:pic>
        <p:nvPicPr>
          <p:cNvPr id="8" name="Рисунок 6" descr="action-obrazovan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1120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8A581C06-C8F1-4706-931D-06A215492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7"/>
          <a:stretch/>
        </p:blipFill>
        <p:spPr bwMode="auto">
          <a:xfrm>
            <a:off x="363711" y="1185870"/>
            <a:ext cx="576920" cy="8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5E8CFD3-2843-45F8-B83C-83BEBBEDDB57}"/>
              </a:ext>
            </a:extLst>
          </p:cNvPr>
          <p:cNvSpPr/>
          <p:nvPr/>
        </p:nvSpPr>
        <p:spPr>
          <a:xfrm>
            <a:off x="1967457" y="104931"/>
            <a:ext cx="6412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Нужно ли отдельно анализировать </a:t>
            </a:r>
            <a:r>
              <a:rPr lang="ru-RU" sz="2400" b="1" dirty="0">
                <a:solidFill>
                  <a:srgbClr val="009999"/>
                </a:solidFill>
              </a:rPr>
              <a:t>воспитательную работу, внеурочную деятельность и дополнительное образование</a:t>
            </a:r>
            <a:endParaRPr lang="ru-RU" sz="2400" b="1" i="0" dirty="0">
              <a:solidFill>
                <a:srgbClr val="009999"/>
              </a:solidFill>
              <a:effectLst/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DEC5069-A3FF-4573-9DF8-9A4533BC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A690745-F8CC-4DF1-B6BA-A000C0E233A0}"/>
              </a:ext>
            </a:extLst>
          </p:cNvPr>
          <p:cNvSpPr/>
          <p:nvPr/>
        </p:nvSpPr>
        <p:spPr>
          <a:xfrm>
            <a:off x="890976" y="13599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9999"/>
                </a:solidFill>
                <a:latin typeface="+mn-lt"/>
              </a:rPr>
              <a:t>Дополнительное образование</a:t>
            </a:r>
            <a:endParaRPr lang="ru-RU" sz="2400" dirty="0">
              <a:latin typeface="+mn-lt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54F0D08E-E3D4-4599-BD88-A8A88908C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64" y="2146984"/>
            <a:ext cx="801578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000" b="1" dirty="0">
                <a:solidFill>
                  <a:srgbClr val="006666"/>
                </a:solidFill>
                <a:latin typeface="+mn-lt"/>
              </a:rPr>
              <a:t>1) О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</a:rPr>
              <a:t>бразовательная деятельность 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</a:rPr>
              <a:t>– процесс реализации дополнительных общеразвивающих программ;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</a:rPr>
              <a:t>2) Результаты освоения учениками дополнительных общеразвивающих программ 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</a:rPr>
              <a:t>– предметные, метапредметные, личностные;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000" b="1" dirty="0">
                <a:solidFill>
                  <a:srgbClr val="006666"/>
                </a:solidFill>
                <a:latin typeface="+mn-lt"/>
              </a:rPr>
              <a:t>3)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</a:rPr>
              <a:t>образовательные ресурсы 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+mn-lt"/>
              </a:rPr>
              <a:t>– материально-технические, информационные, кадровые.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E6529A2-C07C-4CB6-A5B5-27CF23E1398A}"/>
              </a:ext>
            </a:extLst>
          </p:cNvPr>
          <p:cNvSpPr/>
          <p:nvPr/>
        </p:nvSpPr>
        <p:spPr>
          <a:xfrm>
            <a:off x="6175947" y="1491122"/>
            <a:ext cx="2038663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АНАЛИЗ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ED4EBF0-792C-4FEC-91A6-7790D73900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6393" r="17541" b="9915"/>
          <a:stretch/>
        </p:blipFill>
        <p:spPr>
          <a:xfrm>
            <a:off x="3357797" y="4319014"/>
            <a:ext cx="5636300" cy="2353078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="" xmlns:a16="http://schemas.microsoft.com/office/drawing/2014/main" id="{CFCD0412-8F50-4378-A395-F2423B961B06}"/>
              </a:ext>
            </a:extLst>
          </p:cNvPr>
          <p:cNvSpPr/>
          <p:nvPr/>
        </p:nvSpPr>
        <p:spPr>
          <a:xfrm>
            <a:off x="366176" y="4905398"/>
            <a:ext cx="2273328" cy="70512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4367021" y="0"/>
                </a:moveTo>
                <a:lnTo>
                  <a:pt x="0" y="0"/>
                </a:lnTo>
                <a:lnTo>
                  <a:pt x="0" y="1065276"/>
                </a:lnTo>
                <a:lnTo>
                  <a:pt x="4367021" y="1065276"/>
                </a:lnTo>
                <a:lnTo>
                  <a:pt x="4899659" y="532638"/>
                </a:lnTo>
                <a:lnTo>
                  <a:pt x="436702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algn="ctr">
              <a:lnSpc>
                <a:spcPct val="70000"/>
              </a:lnSpc>
            </a:pPr>
            <a:endParaRPr lang="ru-RU" b="1" dirty="0">
              <a:solidFill>
                <a:srgbClr val="006666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6666"/>
                </a:solidFill>
              </a:rPr>
              <a:t>  Рекомендуется почитать</a:t>
            </a:r>
          </a:p>
        </p:txBody>
      </p:sp>
      <p:pic>
        <p:nvPicPr>
          <p:cNvPr id="13" name="Picture 2" descr="Lenagold - Клипарт - Книги">
            <a:extLst>
              <a:ext uri="{FF2B5EF4-FFF2-40B4-BE49-F238E27FC236}">
                <a16:creationId xmlns="" xmlns:a16="http://schemas.microsoft.com/office/drawing/2014/main" id="{80ED6F69-23EF-4A34-9A32-D7CA3E8CA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/>
          <a:stretch/>
        </p:blipFill>
        <p:spPr bwMode="auto">
          <a:xfrm>
            <a:off x="426464" y="5710224"/>
            <a:ext cx="1047221" cy="10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4">
            <a:extLst>
              <a:ext uri="{FF2B5EF4-FFF2-40B4-BE49-F238E27FC236}">
                <a16:creationId xmlns="" xmlns:a16="http://schemas.microsoft.com/office/drawing/2014/main" id="{D3E29D8D-E9F5-41AB-A76F-F56219C4F086}"/>
              </a:ext>
            </a:extLst>
          </p:cNvPr>
          <p:cNvSpPr/>
          <p:nvPr/>
        </p:nvSpPr>
        <p:spPr>
          <a:xfrm>
            <a:off x="448131" y="4905399"/>
            <a:ext cx="2191373" cy="70512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0" y="0"/>
                </a:moveTo>
                <a:lnTo>
                  <a:pt x="4367021" y="0"/>
                </a:lnTo>
                <a:lnTo>
                  <a:pt x="4899659" y="532638"/>
                </a:lnTo>
                <a:lnTo>
                  <a:pt x="4367021" y="1065276"/>
                </a:lnTo>
                <a:lnTo>
                  <a:pt x="0" y="1065276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13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7BDC8EB8-9401-4419-8EF9-EAA0812F58A2}"/>
              </a:ext>
            </a:extLst>
          </p:cNvPr>
          <p:cNvCxnSpPr>
            <a:cxnSpLocks/>
          </p:cNvCxnSpPr>
          <p:nvPr/>
        </p:nvCxnSpPr>
        <p:spPr>
          <a:xfrm flipH="1">
            <a:off x="4434358" y="1680630"/>
            <a:ext cx="2076138" cy="420241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27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8A581C06-C8F1-4706-931D-06A215492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7"/>
          <a:stretch/>
        </p:blipFill>
        <p:spPr bwMode="auto">
          <a:xfrm>
            <a:off x="476040" y="1305260"/>
            <a:ext cx="576920" cy="8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5E8CFD3-2843-45F8-B83C-83BEBBEDDB57}"/>
              </a:ext>
            </a:extLst>
          </p:cNvPr>
          <p:cNvSpPr/>
          <p:nvPr/>
        </p:nvSpPr>
        <p:spPr>
          <a:xfrm>
            <a:off x="1967457" y="104931"/>
            <a:ext cx="6412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Нужно ли отдельно анализировать </a:t>
            </a:r>
            <a:r>
              <a:rPr lang="ru-RU" sz="2400" b="1" dirty="0">
                <a:solidFill>
                  <a:srgbClr val="009999"/>
                </a:solidFill>
              </a:rPr>
              <a:t>воспитательную работу, внеурочную деятельность и дополнительное образование</a:t>
            </a:r>
            <a:endParaRPr lang="ru-RU" sz="2400" b="1" i="0" dirty="0">
              <a:solidFill>
                <a:srgbClr val="009999"/>
              </a:solidFill>
              <a:effectLst/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DEC5069-A3FF-4573-9DF8-9A4533BC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A690745-F8CC-4DF1-B6BA-A000C0E233A0}"/>
              </a:ext>
            </a:extLst>
          </p:cNvPr>
          <p:cNvSpPr/>
          <p:nvPr/>
        </p:nvSpPr>
        <p:spPr>
          <a:xfrm>
            <a:off x="927512" y="1419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9999"/>
                </a:solidFill>
                <a:latin typeface="+mn-lt"/>
              </a:rPr>
              <a:t>Дополнительное образование</a:t>
            </a:r>
            <a:endParaRPr lang="ru-RU" sz="2400" dirty="0"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440909B-CB4C-4373-9E93-AF11D155879E}"/>
              </a:ext>
            </a:extLst>
          </p:cNvPr>
          <p:cNvSpPr/>
          <p:nvPr/>
        </p:nvSpPr>
        <p:spPr>
          <a:xfrm>
            <a:off x="1052960" y="2042817"/>
            <a:ext cx="6845883" cy="1938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 algn="just"/>
            <a:r>
              <a:rPr lang="ru-RU" sz="2000" b="1" dirty="0">
                <a:solidFill>
                  <a:srgbClr val="006666"/>
                </a:solidFill>
              </a:rPr>
              <a:t>Направления: </a:t>
            </a:r>
          </a:p>
          <a:p>
            <a:pPr lvl="0" algn="just"/>
            <a:r>
              <a:rPr lang="en-US" sz="2000" dirty="0" err="1">
                <a:solidFill>
                  <a:srgbClr val="006666"/>
                </a:solidFill>
              </a:rPr>
              <a:t>Социально-педагогическое</a:t>
            </a:r>
            <a:r>
              <a:rPr lang="en-US" sz="2000" dirty="0">
                <a:solidFill>
                  <a:srgbClr val="006666"/>
                </a:solidFill>
              </a:rPr>
              <a:t>. </a:t>
            </a:r>
          </a:p>
          <a:p>
            <a:pPr lvl="0" algn="just"/>
            <a:r>
              <a:rPr lang="en-US" sz="2000" dirty="0" err="1">
                <a:solidFill>
                  <a:srgbClr val="006666"/>
                </a:solidFill>
              </a:rPr>
              <a:t>Художественное</a:t>
            </a:r>
            <a:r>
              <a:rPr lang="en-US" sz="2000" dirty="0">
                <a:solidFill>
                  <a:srgbClr val="006666"/>
                </a:solidFill>
              </a:rPr>
              <a:t>. </a:t>
            </a:r>
          </a:p>
          <a:p>
            <a:pPr lvl="0" algn="just"/>
            <a:r>
              <a:rPr lang="en-US" sz="2000" dirty="0" err="1">
                <a:solidFill>
                  <a:srgbClr val="006666"/>
                </a:solidFill>
              </a:rPr>
              <a:t>Техническое</a:t>
            </a:r>
            <a:r>
              <a:rPr lang="en-US" sz="2000" dirty="0">
                <a:solidFill>
                  <a:srgbClr val="006666"/>
                </a:solidFill>
              </a:rPr>
              <a:t>. </a:t>
            </a:r>
            <a:endParaRPr lang="ru-RU" sz="2000" dirty="0">
              <a:solidFill>
                <a:srgbClr val="006666"/>
              </a:solidFill>
            </a:endParaRPr>
          </a:p>
          <a:p>
            <a:pPr lvl="0" algn="just"/>
            <a:endParaRPr lang="ru-RU" sz="2000" dirty="0">
              <a:solidFill>
                <a:srgbClr val="006666"/>
              </a:solidFill>
            </a:endParaRPr>
          </a:p>
          <a:p>
            <a:pPr lvl="0" algn="just"/>
            <a:endParaRPr lang="ru-RU" sz="2000" dirty="0">
              <a:solidFill>
                <a:srgbClr val="006666"/>
              </a:solidFill>
            </a:endParaRPr>
          </a:p>
          <a:p>
            <a:pPr lvl="0" algn="just"/>
            <a:endParaRPr lang="en-US" sz="2000" dirty="0">
              <a:solidFill>
                <a:srgbClr val="006666"/>
              </a:solidFill>
            </a:endParaRPr>
          </a:p>
          <a:p>
            <a:pPr lvl="0" algn="just"/>
            <a:r>
              <a:rPr lang="en-US" sz="2000" dirty="0" err="1">
                <a:solidFill>
                  <a:srgbClr val="006666"/>
                </a:solidFill>
              </a:rPr>
              <a:t>Туристско</a:t>
            </a:r>
            <a:r>
              <a:rPr lang="ru-RU" sz="2000" dirty="0">
                <a:solidFill>
                  <a:srgbClr val="006666"/>
                </a:solidFill>
              </a:rPr>
              <a:t>-</a:t>
            </a:r>
            <a:r>
              <a:rPr lang="en-US" sz="2000" dirty="0" err="1">
                <a:solidFill>
                  <a:srgbClr val="006666"/>
                </a:solidFill>
              </a:rPr>
              <a:t>краеведческое</a:t>
            </a:r>
            <a:r>
              <a:rPr lang="en-US" sz="2000" dirty="0">
                <a:solidFill>
                  <a:srgbClr val="006666"/>
                </a:solidFill>
              </a:rPr>
              <a:t>. </a:t>
            </a:r>
          </a:p>
          <a:p>
            <a:pPr lvl="0" algn="just"/>
            <a:r>
              <a:rPr lang="en-US" sz="2000" dirty="0" err="1">
                <a:solidFill>
                  <a:srgbClr val="006666"/>
                </a:solidFill>
              </a:rPr>
              <a:t>Естественнонаучное</a:t>
            </a:r>
            <a:r>
              <a:rPr lang="ru-RU" sz="2000" dirty="0">
                <a:solidFill>
                  <a:srgbClr val="006666"/>
                </a:solidFill>
              </a:rPr>
              <a:t>.</a:t>
            </a:r>
            <a:endParaRPr lang="en-US" sz="2000" dirty="0">
              <a:solidFill>
                <a:srgbClr val="006666"/>
              </a:solidFill>
            </a:endParaRPr>
          </a:p>
          <a:p>
            <a:pPr lvl="0" algn="just"/>
            <a:r>
              <a:rPr lang="en-US" sz="2000" dirty="0" err="1">
                <a:solidFill>
                  <a:srgbClr val="006666"/>
                </a:solidFill>
              </a:rPr>
              <a:t>Физкультурно-спортивно</a:t>
            </a:r>
            <a:r>
              <a:rPr lang="en-US" sz="2000" dirty="0">
                <a:solidFill>
                  <a:srgbClr val="006666"/>
                </a:solidFill>
              </a:rPr>
              <a:t>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5FED5CB-9550-440C-AFE8-81C1D2961216}"/>
              </a:ext>
            </a:extLst>
          </p:cNvPr>
          <p:cNvSpPr/>
          <p:nvPr/>
        </p:nvSpPr>
        <p:spPr>
          <a:xfrm>
            <a:off x="3552668" y="3652582"/>
            <a:ext cx="2038663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АНАЛИЗ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7A1DDA37-62A5-4CFF-BF4B-03371C220CE5}"/>
              </a:ext>
            </a:extLst>
          </p:cNvPr>
          <p:cNvCxnSpPr>
            <a:cxnSpLocks/>
          </p:cNvCxnSpPr>
          <p:nvPr/>
        </p:nvCxnSpPr>
        <p:spPr>
          <a:xfrm>
            <a:off x="4506310" y="4122582"/>
            <a:ext cx="0" cy="292493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Схема 17">
            <a:extLst>
              <a:ext uri="{FF2B5EF4-FFF2-40B4-BE49-F238E27FC236}">
                <a16:creationId xmlns="" xmlns:a16="http://schemas.microsoft.com/office/drawing/2014/main" id="{659E71B3-1CF1-402F-B4CE-2926659807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303900"/>
              </p:ext>
            </p:extLst>
          </p:nvPr>
        </p:nvGraphicFramePr>
        <p:xfrm>
          <a:off x="333300" y="4555848"/>
          <a:ext cx="8285201" cy="88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23B9612F-1106-4281-965D-EE2B730F9249}"/>
              </a:ext>
            </a:extLst>
          </p:cNvPr>
          <p:cNvSpPr/>
          <p:nvPr/>
        </p:nvSpPr>
        <p:spPr>
          <a:xfrm>
            <a:off x="7505733" y="5591461"/>
            <a:ext cx="1586200" cy="1266539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r>
              <a:rPr lang="ru-RU" sz="1400" b="1" dirty="0">
                <a:solidFill>
                  <a:srgbClr val="006666"/>
                </a:solidFill>
              </a:rPr>
              <a:t>Отчет о самообследовании за 2019 год</a:t>
            </a:r>
          </a:p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endParaRPr lang="ru-RU" sz="1400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18C86FEC-FBD6-4A58-8518-512355779685}"/>
              </a:ext>
            </a:extLst>
          </p:cNvPr>
          <p:cNvCxnSpPr>
            <a:cxnSpLocks/>
          </p:cNvCxnSpPr>
          <p:nvPr/>
        </p:nvCxnSpPr>
        <p:spPr>
          <a:xfrm flipH="1" flipV="1">
            <a:off x="6071016" y="5757895"/>
            <a:ext cx="1373931" cy="3391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20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6245F9B-B4E9-4930-A25A-3AFA54DC91CA}"/>
              </a:ext>
            </a:extLst>
          </p:cNvPr>
          <p:cNvSpPr/>
          <p:nvPr/>
        </p:nvSpPr>
        <p:spPr>
          <a:xfrm>
            <a:off x="2146403" y="99311"/>
            <a:ext cx="6490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проанализировать качество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образования, обобщить результаты ГИА и </a:t>
            </a:r>
            <a:r>
              <a:rPr lang="ru-RU" sz="2400" b="1" dirty="0">
                <a:solidFill>
                  <a:srgbClr val="009999"/>
                </a:solidFill>
              </a:rPr>
              <a:t>ВПР</a:t>
            </a:r>
            <a:endParaRPr lang="ru-RU" sz="2400" b="1" i="0" dirty="0">
              <a:solidFill>
                <a:srgbClr val="009999"/>
              </a:solidFill>
              <a:effectLst/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645722A1-17A8-448E-BC45-9176D748B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181" y="-69807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BC61481-DDDD-48AC-A75B-FB0F80177024}"/>
              </a:ext>
            </a:extLst>
          </p:cNvPr>
          <p:cNvSpPr/>
          <p:nvPr/>
        </p:nvSpPr>
        <p:spPr>
          <a:xfrm>
            <a:off x="347981" y="1710106"/>
            <a:ext cx="75662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6666"/>
                </a:solidFill>
                <a:latin typeface="+mn-lt"/>
              </a:rPr>
              <a:t>Направления оценки: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качество образовательных программ;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качество условий реализации образовательных программ;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качество образовательных результатов обучающихся/качество достижения обучающимися планируемых результатов освоения ООП;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удовлетворенность участников образовательных отношений качеством образования;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качество управления ОО.​ ​​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B3369A2-32A0-4D2A-A805-7202F7FEE05A}"/>
              </a:ext>
            </a:extLst>
          </p:cNvPr>
          <p:cNvSpPr/>
          <p:nvPr/>
        </p:nvSpPr>
        <p:spPr>
          <a:xfrm>
            <a:off x="932479" y="1178987"/>
            <a:ext cx="4446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6666"/>
                </a:solidFill>
                <a:latin typeface="+mn-lt"/>
              </a:rPr>
              <a:t>ВСОКО образовательной организации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17A87D95-918E-4FAE-83A7-1B5357B93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347981" y="1047978"/>
            <a:ext cx="666943" cy="69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7BB6BD7-6FC7-431D-A983-6F7D543E6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7541" t="6554" r="7213" b="3579"/>
          <a:stretch/>
        </p:blipFill>
        <p:spPr>
          <a:xfrm>
            <a:off x="3524365" y="4330219"/>
            <a:ext cx="5379793" cy="242847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="" xmlns:a16="http://schemas.microsoft.com/office/drawing/2014/main" id="{E32D0823-344F-4A2B-9CC4-7A1A7BB06D23}"/>
              </a:ext>
            </a:extLst>
          </p:cNvPr>
          <p:cNvSpPr/>
          <p:nvPr/>
        </p:nvSpPr>
        <p:spPr>
          <a:xfrm>
            <a:off x="348581" y="4858276"/>
            <a:ext cx="2273328" cy="70512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4367021" y="0"/>
                </a:moveTo>
                <a:lnTo>
                  <a:pt x="0" y="0"/>
                </a:lnTo>
                <a:lnTo>
                  <a:pt x="0" y="1065276"/>
                </a:lnTo>
                <a:lnTo>
                  <a:pt x="4367021" y="1065276"/>
                </a:lnTo>
                <a:lnTo>
                  <a:pt x="4899659" y="532638"/>
                </a:lnTo>
                <a:lnTo>
                  <a:pt x="436702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algn="ctr">
              <a:lnSpc>
                <a:spcPct val="70000"/>
              </a:lnSpc>
            </a:pPr>
            <a:endParaRPr lang="ru-RU" b="1" dirty="0">
              <a:solidFill>
                <a:srgbClr val="006666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6666"/>
                </a:solidFill>
              </a:rPr>
              <a:t>  Рекомендуется почитать</a:t>
            </a:r>
          </a:p>
        </p:txBody>
      </p:sp>
      <p:pic>
        <p:nvPicPr>
          <p:cNvPr id="9" name="Picture 2" descr="Lenagold - Клипарт - Книги">
            <a:extLst>
              <a:ext uri="{FF2B5EF4-FFF2-40B4-BE49-F238E27FC236}">
                <a16:creationId xmlns="" xmlns:a16="http://schemas.microsoft.com/office/drawing/2014/main" id="{17C01C5E-03B4-4440-84BA-5EEF2F6AB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/>
          <a:stretch/>
        </p:blipFill>
        <p:spPr bwMode="auto">
          <a:xfrm>
            <a:off x="408869" y="5663102"/>
            <a:ext cx="1047221" cy="10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6E87F7BE-0522-423E-8A64-300CCBA4C1DD}"/>
              </a:ext>
            </a:extLst>
          </p:cNvPr>
          <p:cNvSpPr/>
          <p:nvPr/>
        </p:nvSpPr>
        <p:spPr>
          <a:xfrm>
            <a:off x="430536" y="4858277"/>
            <a:ext cx="2191373" cy="70512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0" y="0"/>
                </a:moveTo>
                <a:lnTo>
                  <a:pt x="4367021" y="0"/>
                </a:lnTo>
                <a:lnTo>
                  <a:pt x="4899659" y="532638"/>
                </a:lnTo>
                <a:lnTo>
                  <a:pt x="4367021" y="1065276"/>
                </a:lnTo>
                <a:lnTo>
                  <a:pt x="0" y="1065276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13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96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4">
            <a:extLst>
              <a:ext uri="{FF2B5EF4-FFF2-40B4-BE49-F238E27FC236}">
                <a16:creationId xmlns="" xmlns:a16="http://schemas.microsoft.com/office/drawing/2014/main" id="{D45FFF6E-2120-4385-A3AE-9589FF9D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/>
          <a:stretch>
            <a:fillRect/>
          </a:stretch>
        </p:blipFill>
        <p:spPr bwMode="auto">
          <a:xfrm>
            <a:off x="39917" y="2443188"/>
            <a:ext cx="3256454" cy="30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AutoShape 5" descr="save image">
            <a:extLst>
              <a:ext uri="{FF2B5EF4-FFF2-40B4-BE49-F238E27FC236}">
                <a16:creationId xmlns="" xmlns:a16="http://schemas.microsoft.com/office/drawing/2014/main" id="{D6FA15E5-F8F8-4D48-AC40-8EF1166CB6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19741FF-537A-4EC2-BCD3-DB92C657D623}"/>
              </a:ext>
            </a:extLst>
          </p:cNvPr>
          <p:cNvSpPr/>
          <p:nvPr/>
        </p:nvSpPr>
        <p:spPr>
          <a:xfrm>
            <a:off x="82777" y="1477415"/>
            <a:ext cx="3440685" cy="1130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b="1" dirty="0">
                <a:solidFill>
                  <a:srgbClr val="008080"/>
                </a:solidFill>
                <a:latin typeface="+mn-lt"/>
              </a:rPr>
              <a:t>Федеральной службой по надзору в сфере образования (Рособрнадзор) внесены изменения в приказ Федеральной службы по надзору в сфере образования и науки от 27 декабря 2019 г. №1746</a:t>
            </a:r>
          </a:p>
        </p:txBody>
      </p:sp>
      <p:sp>
        <p:nvSpPr>
          <p:cNvPr id="58378" name="Прямоугольник 12">
            <a:extLst>
              <a:ext uri="{FF2B5EF4-FFF2-40B4-BE49-F238E27FC236}">
                <a16:creationId xmlns="" xmlns:a16="http://schemas.microsoft.com/office/drawing/2014/main" id="{2F6C41D1-DA7B-4142-805E-CAEDC4FA080F}"/>
              </a:ext>
            </a:extLst>
          </p:cNvPr>
          <p:cNvSpPr>
            <a:spLocks noChangeArrowheads="1"/>
          </p:cNvSpPr>
          <p:nvPr/>
        </p:nvSpPr>
        <p:spPr bwMode="auto">
          <a:xfrm rot="2998854">
            <a:off x="27349" y="3744188"/>
            <a:ext cx="3222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FF0000"/>
                </a:solidFill>
              </a:rPr>
              <a:t>Информация на 31.03.2020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5725C11-88EE-46FE-A8D9-46648E83AB2C}"/>
              </a:ext>
            </a:extLst>
          </p:cNvPr>
          <p:cNvSpPr/>
          <p:nvPr/>
        </p:nvSpPr>
        <p:spPr>
          <a:xfrm>
            <a:off x="2146403" y="99311"/>
            <a:ext cx="6490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проанализировать качество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образования, обобщить результаты ГИА и </a:t>
            </a:r>
            <a:r>
              <a:rPr lang="ru-RU" sz="2400" b="1" dirty="0">
                <a:solidFill>
                  <a:srgbClr val="009999"/>
                </a:solidFill>
              </a:rPr>
              <a:t>ВПР</a:t>
            </a:r>
            <a:endParaRPr lang="ru-RU" sz="2400" b="1" i="0" dirty="0">
              <a:solidFill>
                <a:srgbClr val="009999"/>
              </a:solidFill>
              <a:effectLst/>
              <a:latin typeface="+mn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1D8C731A-540B-4988-B217-B86B673DF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181" y="-69807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4754A3F-2EDA-4A3E-8953-99259452A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75275"/>
          <a:stretch/>
        </p:blipFill>
        <p:spPr>
          <a:xfrm>
            <a:off x="3581840" y="1317259"/>
            <a:ext cx="5562160" cy="1580617"/>
          </a:xfrm>
          <a:prstGeom prst="rect">
            <a:avLst/>
          </a:prstGeom>
        </p:spPr>
      </p:pic>
      <p:sp>
        <p:nvSpPr>
          <p:cNvPr id="15" name="Прямоугольник 12">
            <a:extLst>
              <a:ext uri="{FF2B5EF4-FFF2-40B4-BE49-F238E27FC236}">
                <a16:creationId xmlns="" xmlns:a16="http://schemas.microsoft.com/office/drawing/2014/main" id="{648B4A12-A7F4-4730-8DDE-011BF7B88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643" y="1429914"/>
            <a:ext cx="3222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FF0000"/>
                </a:solidFill>
              </a:rPr>
              <a:t>Информация на 17.04.2020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sp>
        <p:nvSpPr>
          <p:cNvPr id="16" name="Правая фигурная скобка 15">
            <a:extLst>
              <a:ext uri="{FF2B5EF4-FFF2-40B4-BE49-F238E27FC236}">
                <a16:creationId xmlns="" xmlns:a16="http://schemas.microsoft.com/office/drawing/2014/main" id="{24E8CE0D-3537-4A86-9B26-68681B458D18}"/>
              </a:ext>
            </a:extLst>
          </p:cNvPr>
          <p:cNvSpPr/>
          <p:nvPr/>
        </p:nvSpPr>
        <p:spPr>
          <a:xfrm rot="5400000">
            <a:off x="5898591" y="256904"/>
            <a:ext cx="493810" cy="558149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D1E43233-60F5-461C-B0BF-E11FCC369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4339771" y="3248052"/>
            <a:ext cx="464457" cy="68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CB347C3-A3BB-4632-B504-20CEFCECC964}"/>
              </a:ext>
            </a:extLst>
          </p:cNvPr>
          <p:cNvSpPr/>
          <p:nvPr/>
        </p:nvSpPr>
        <p:spPr>
          <a:xfrm>
            <a:off x="3702571" y="3611796"/>
            <a:ext cx="5358654" cy="246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АНАЛИЗ НЕ ПРОВОДИМ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В ПЛАН ПО РЕЗУЛЬТАТАМ 2018 /2019 УЧ.ГОДА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АКЦЕНТ НА ОБЪЕКТИВНОСТЬ, ПОВЫШЕНИЕ РЕЗУЛЬТАТОВ, …..</a:t>
            </a:r>
            <a:endParaRPr lang="ru-RU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286537C9-B692-48B8-8500-D3E938B3EC54}"/>
              </a:ext>
            </a:extLst>
          </p:cNvPr>
          <p:cNvCxnSpPr>
            <a:cxnSpLocks/>
          </p:cNvCxnSpPr>
          <p:nvPr/>
        </p:nvCxnSpPr>
        <p:spPr>
          <a:xfrm>
            <a:off x="6179389" y="3960920"/>
            <a:ext cx="0" cy="291383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D60A29A-B225-4A8A-BD53-0DF27BF74857}"/>
              </a:ext>
            </a:extLst>
          </p:cNvPr>
          <p:cNvSpPr/>
          <p:nvPr/>
        </p:nvSpPr>
        <p:spPr>
          <a:xfrm>
            <a:off x="3444934" y="2460813"/>
            <a:ext cx="1127066" cy="47000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08B882DF-941E-4E45-888B-D6A693A83C96}"/>
              </a:ext>
            </a:extLst>
          </p:cNvPr>
          <p:cNvCxnSpPr>
            <a:cxnSpLocks/>
          </p:cNvCxnSpPr>
          <p:nvPr/>
        </p:nvCxnSpPr>
        <p:spPr>
          <a:xfrm>
            <a:off x="6185329" y="4992892"/>
            <a:ext cx="0" cy="291383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6" descr="action-obrazovani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5" descr="save image">
            <a:extLst>
              <a:ext uri="{FF2B5EF4-FFF2-40B4-BE49-F238E27FC236}">
                <a16:creationId xmlns="" xmlns:a16="http://schemas.microsoft.com/office/drawing/2014/main" id="{D6FA15E5-F8F8-4D48-AC40-8EF1166CB6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5725C11-88EE-46FE-A8D9-46648E83AB2C}"/>
              </a:ext>
            </a:extLst>
          </p:cNvPr>
          <p:cNvSpPr/>
          <p:nvPr/>
        </p:nvSpPr>
        <p:spPr>
          <a:xfrm>
            <a:off x="2146403" y="99311"/>
            <a:ext cx="6490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проанализировать качество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образования, обобщить результаты ГИА и </a:t>
            </a:r>
            <a:r>
              <a:rPr lang="ru-RU" sz="2400" b="1" dirty="0">
                <a:solidFill>
                  <a:srgbClr val="009999"/>
                </a:solidFill>
              </a:rPr>
              <a:t>ВПР</a:t>
            </a:r>
            <a:endParaRPr lang="ru-RU" sz="2400" b="1" i="0" dirty="0">
              <a:solidFill>
                <a:srgbClr val="009999"/>
              </a:solidFill>
              <a:effectLst/>
              <a:latin typeface="+mn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1D8C731A-540B-4988-B217-B86B673DF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181" y="-69807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2">
            <a:extLst>
              <a:ext uri="{FF2B5EF4-FFF2-40B4-BE49-F238E27FC236}">
                <a16:creationId xmlns="" xmlns:a16="http://schemas.microsoft.com/office/drawing/2014/main" id="{B31C82C6-FB67-4EEE-8310-346839A2EE7E}"/>
              </a:ext>
            </a:extLst>
          </p:cNvPr>
          <p:cNvSpPr txBox="1">
            <a:spLocks/>
          </p:cNvSpPr>
          <p:nvPr/>
        </p:nvSpPr>
        <p:spPr bwMode="auto">
          <a:xfrm>
            <a:off x="449263" y="1099426"/>
            <a:ext cx="5951537" cy="522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8" tIns="45574" rIns="91158" bIns="45574">
            <a:noAutofit/>
          </a:bodyPr>
          <a:lstStyle>
            <a:lvl1pPr marL="341850" marR="0" indent="341850" algn="just" defTabSz="911605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2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8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0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6911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709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514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317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l">
              <a:lnSpc>
                <a:spcPct val="100000"/>
              </a:lnSpc>
              <a:spcBef>
                <a:spcPts val="0"/>
              </a:spcBef>
              <a:buNone/>
              <a:tabLst>
                <a:tab pos="361950" algn="l"/>
              </a:tabLst>
              <a:defRPr/>
            </a:pPr>
            <a:r>
              <a:rPr lang="ru-RU" b="1" dirty="0">
                <a:solidFill>
                  <a:srgbClr val="008080"/>
                </a:solidFill>
              </a:rPr>
              <a:t>       Традиционный подход</a:t>
            </a:r>
          </a:p>
          <a:p>
            <a:pPr marL="265113" indent="-265113" algn="l">
              <a:lnSpc>
                <a:spcPct val="100000"/>
              </a:lnSpc>
              <a:spcBef>
                <a:spcPts val="0"/>
              </a:spcBef>
              <a:buNone/>
              <a:tabLst>
                <a:tab pos="361950" algn="l"/>
              </a:tabLst>
              <a:defRPr/>
            </a:pPr>
            <a:endParaRPr lang="ru-RU" b="1" dirty="0">
              <a:solidFill>
                <a:srgbClr val="00808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  <a:defRPr/>
            </a:pPr>
            <a:r>
              <a:rPr lang="ru-RU" sz="2000" b="1" dirty="0">
                <a:solidFill>
                  <a:srgbClr val="006666"/>
                </a:solidFill>
              </a:rPr>
              <a:t>аттестация</a:t>
            </a:r>
            <a:r>
              <a:rPr lang="ru-RU" sz="2000" dirty="0">
                <a:solidFill>
                  <a:srgbClr val="006666"/>
                </a:solidFill>
              </a:rPr>
              <a:t> по программам ООО и СОО;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  <a:defRPr/>
            </a:pPr>
            <a:r>
              <a:rPr lang="ru-RU" sz="2000" dirty="0">
                <a:solidFill>
                  <a:srgbClr val="006666"/>
                </a:solidFill>
              </a:rPr>
              <a:t>на основе ФК ГОС / ФГОС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  <a:defRPr/>
            </a:pPr>
            <a:r>
              <a:rPr lang="ru-RU" sz="2000" dirty="0">
                <a:solidFill>
                  <a:srgbClr val="006666"/>
                </a:solidFill>
              </a:rPr>
              <a:t>оценка </a:t>
            </a:r>
            <a:r>
              <a:rPr lang="ru-RU" sz="2000" b="1" i="1" dirty="0">
                <a:solidFill>
                  <a:srgbClr val="006666"/>
                </a:solidFill>
              </a:rPr>
              <a:t>индивидуальных достижений</a:t>
            </a:r>
            <a:r>
              <a:rPr lang="ru-RU" sz="2000" b="1" dirty="0">
                <a:solidFill>
                  <a:srgbClr val="006666"/>
                </a:solidFill>
              </a:rPr>
              <a:t> </a:t>
            </a:r>
            <a:r>
              <a:rPr lang="ru-RU" sz="2000" dirty="0">
                <a:solidFill>
                  <a:srgbClr val="006666"/>
                </a:solidFill>
              </a:rPr>
              <a:t>обучающихся, с целью их дифференциации по уровню подготовки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  <a:defRPr/>
            </a:pPr>
            <a:r>
              <a:rPr lang="ru-RU" sz="2000" b="1" dirty="0">
                <a:solidFill>
                  <a:srgbClr val="006666"/>
                </a:solidFill>
              </a:rPr>
              <a:t>ранжирование</a:t>
            </a:r>
            <a:r>
              <a:rPr lang="ru-RU" sz="2000" dirty="0">
                <a:solidFill>
                  <a:srgbClr val="006666"/>
                </a:solidFill>
              </a:rPr>
              <a:t> обучающихся с целью отбора в профильные классы средней школы / конкурсного отбора в вузы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  <a:defRPr/>
            </a:pPr>
            <a:r>
              <a:rPr lang="ru-RU" sz="2000" b="1" dirty="0">
                <a:solidFill>
                  <a:srgbClr val="006666"/>
                </a:solidFill>
              </a:rPr>
              <a:t>сопоставимость результатов</a:t>
            </a:r>
            <a:r>
              <a:rPr lang="ru-RU" sz="2000" dirty="0">
                <a:solidFill>
                  <a:srgbClr val="006666"/>
                </a:solidFill>
              </a:rPr>
              <a:t> разных лет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  <a:defRPr/>
            </a:pPr>
            <a:endParaRPr lang="ru-RU" sz="2000" dirty="0">
              <a:solidFill>
                <a:srgbClr val="0066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  <a:defRPr/>
            </a:pPr>
            <a:endParaRPr lang="ru-RU" sz="2000" dirty="0">
              <a:solidFill>
                <a:srgbClr val="0066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  <a:defRPr/>
            </a:pPr>
            <a:r>
              <a:rPr lang="ru-RU" sz="2000" b="1" dirty="0">
                <a:solidFill>
                  <a:srgbClr val="006666"/>
                </a:solidFill>
              </a:rPr>
              <a:t>выбор</a:t>
            </a:r>
            <a:r>
              <a:rPr lang="ru-RU" sz="2000" dirty="0">
                <a:solidFill>
                  <a:srgbClr val="006666"/>
                </a:solidFill>
              </a:rPr>
              <a:t> предметов, соотнесенность с направленностью программ;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  <a:defRPr/>
            </a:pPr>
            <a:r>
              <a:rPr lang="ru-RU" sz="2000" dirty="0">
                <a:solidFill>
                  <a:srgbClr val="006666"/>
                </a:solidFill>
              </a:rPr>
              <a:t>ориентир на востребованность обучающихся;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61950" algn="l"/>
              </a:tabLst>
              <a:defRPr/>
            </a:pPr>
            <a:r>
              <a:rPr lang="ru-RU" sz="2000" dirty="0">
                <a:solidFill>
                  <a:srgbClr val="006666"/>
                </a:solidFill>
              </a:rPr>
              <a:t>….</a:t>
            </a:r>
          </a:p>
        </p:txBody>
      </p:sp>
      <p:sp>
        <p:nvSpPr>
          <p:cNvPr id="21" name="Знак ''плюс'' 20">
            <a:extLst>
              <a:ext uri="{FF2B5EF4-FFF2-40B4-BE49-F238E27FC236}">
                <a16:creationId xmlns="" xmlns:a16="http://schemas.microsoft.com/office/drawing/2014/main" id="{53197255-A074-493E-9E0E-B1202612C198}"/>
              </a:ext>
            </a:extLst>
          </p:cNvPr>
          <p:cNvSpPr/>
          <p:nvPr/>
        </p:nvSpPr>
        <p:spPr>
          <a:xfrm>
            <a:off x="2146403" y="4720708"/>
            <a:ext cx="374827" cy="369011"/>
          </a:xfrm>
          <a:prstGeom prst="mathPlus">
            <a:avLst/>
          </a:prstGeom>
          <a:solidFill>
            <a:srgbClr val="0099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6" name="Правая фигурная скобка 25">
            <a:extLst>
              <a:ext uri="{FF2B5EF4-FFF2-40B4-BE49-F238E27FC236}">
                <a16:creationId xmlns="" xmlns:a16="http://schemas.microsoft.com/office/drawing/2014/main" id="{46E43CFB-110E-4279-BA9A-29565C41F7DF}"/>
              </a:ext>
            </a:extLst>
          </p:cNvPr>
          <p:cNvSpPr/>
          <p:nvPr/>
        </p:nvSpPr>
        <p:spPr>
          <a:xfrm>
            <a:off x="6271401" y="1453000"/>
            <a:ext cx="504522" cy="505636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7B85C481-4E02-47D0-BABC-074EB58A2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 rot="21390633">
            <a:off x="346669" y="1112930"/>
            <a:ext cx="464457" cy="68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12">
            <a:extLst>
              <a:ext uri="{FF2B5EF4-FFF2-40B4-BE49-F238E27FC236}">
                <a16:creationId xmlns="" xmlns:a16="http://schemas.microsoft.com/office/drawing/2014/main" id="{5F7F0411-B119-4547-8CA5-35E828E9C86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64319" y="3781126"/>
            <a:ext cx="30995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FF0000"/>
                </a:solidFill>
              </a:rPr>
              <a:t>АНАЛИТИЧЕСКИЕ ФОРМЫ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pic>
        <p:nvPicPr>
          <p:cNvPr id="10" name="Рисунок 6" descr="action-obrazovan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972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5" descr="save image">
            <a:extLst>
              <a:ext uri="{FF2B5EF4-FFF2-40B4-BE49-F238E27FC236}">
                <a16:creationId xmlns="" xmlns:a16="http://schemas.microsoft.com/office/drawing/2014/main" id="{D6FA15E5-F8F8-4D48-AC40-8EF1166CB6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5725C11-88EE-46FE-A8D9-46648E83AB2C}"/>
              </a:ext>
            </a:extLst>
          </p:cNvPr>
          <p:cNvSpPr/>
          <p:nvPr/>
        </p:nvSpPr>
        <p:spPr>
          <a:xfrm>
            <a:off x="2146403" y="99311"/>
            <a:ext cx="6490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проанализировать качество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образования, обобщить результаты ГИА и </a:t>
            </a:r>
            <a:r>
              <a:rPr lang="ru-RU" sz="2400" b="1" dirty="0">
                <a:solidFill>
                  <a:srgbClr val="009999"/>
                </a:solidFill>
              </a:rPr>
              <a:t>ВПР</a:t>
            </a:r>
            <a:endParaRPr lang="ru-RU" sz="2400" b="1" i="0" dirty="0">
              <a:solidFill>
                <a:srgbClr val="009999"/>
              </a:solidFill>
              <a:effectLst/>
              <a:latin typeface="+mn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1D8C731A-540B-4988-B217-B86B673DF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181" y="-69807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2575C851-E7AC-4FCB-A56F-E4BDA1EED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73727"/>
              </p:ext>
            </p:extLst>
          </p:nvPr>
        </p:nvGraphicFramePr>
        <p:xfrm>
          <a:off x="72231" y="1474604"/>
          <a:ext cx="8999538" cy="5383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5718">
                  <a:extLst>
                    <a:ext uri="{9D8B030D-6E8A-4147-A177-3AD203B41FA5}">
                      <a16:colId xmlns="" xmlns:a16="http://schemas.microsoft.com/office/drawing/2014/main" val="2423652974"/>
                    </a:ext>
                  </a:extLst>
                </a:gridCol>
                <a:gridCol w="1800271">
                  <a:extLst>
                    <a:ext uri="{9D8B030D-6E8A-4147-A177-3AD203B41FA5}">
                      <a16:colId xmlns="" xmlns:a16="http://schemas.microsoft.com/office/drawing/2014/main" val="3250251404"/>
                    </a:ext>
                  </a:extLst>
                </a:gridCol>
                <a:gridCol w="1670579">
                  <a:extLst>
                    <a:ext uri="{9D8B030D-6E8A-4147-A177-3AD203B41FA5}">
                      <a16:colId xmlns="" xmlns:a16="http://schemas.microsoft.com/office/drawing/2014/main" val="3244920029"/>
                    </a:ext>
                  </a:extLst>
                </a:gridCol>
                <a:gridCol w="1671485">
                  <a:extLst>
                    <a:ext uri="{9D8B030D-6E8A-4147-A177-3AD203B41FA5}">
                      <a16:colId xmlns="" xmlns:a16="http://schemas.microsoft.com/office/drawing/2014/main" val="2519232123"/>
                    </a:ext>
                  </a:extLst>
                </a:gridCol>
                <a:gridCol w="1671485">
                  <a:extLst>
                    <a:ext uri="{9D8B030D-6E8A-4147-A177-3AD203B41FA5}">
                      <a16:colId xmlns="" xmlns:a16="http://schemas.microsoft.com/office/drawing/2014/main" val="3794401496"/>
                    </a:ext>
                  </a:extLst>
                </a:gridCol>
              </a:tblGrid>
              <a:tr h="26253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Предмет</a:t>
                      </a:r>
                      <a:endParaRPr lang="ru-RU" sz="1800" b="1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Количество учащихся на 2019-й</a:t>
                      </a:r>
                      <a:endParaRPr lang="ru-RU" sz="1800" b="1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Средний балл</a:t>
                      </a:r>
                      <a:endParaRPr lang="ru-RU" sz="1800" b="1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7972431"/>
                  </a:ext>
                </a:extLst>
              </a:tr>
              <a:tr h="272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2017-й</a:t>
                      </a:r>
                      <a:endParaRPr lang="ru-RU" sz="1800" b="1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2018-й</a:t>
                      </a:r>
                      <a:endParaRPr lang="ru-RU" sz="1800" b="1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2019-й</a:t>
                      </a:r>
                      <a:endParaRPr lang="ru-RU" sz="1800" b="1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 anchor="ctr"/>
                </a:tc>
                <a:extLst>
                  <a:ext uri="{0D108BD9-81ED-4DB2-BD59-A6C34878D82A}">
                    <a16:rowId xmlns="" xmlns:a16="http://schemas.microsoft.com/office/drawing/2014/main" val="1279837276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Русский язык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extLst>
                  <a:ext uri="{0D108BD9-81ED-4DB2-BD59-A6C34878D82A}">
                    <a16:rowId xmlns="" xmlns:a16="http://schemas.microsoft.com/office/drawing/2014/main" val="367054926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Математика (Б)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extLst>
                  <a:ext uri="{0D108BD9-81ED-4DB2-BD59-A6C34878D82A}">
                    <a16:rowId xmlns="" xmlns:a16="http://schemas.microsoft.com/office/drawing/2014/main" val="1081877496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Математика (П)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extLst>
                  <a:ext uri="{0D108BD9-81ED-4DB2-BD59-A6C34878D82A}">
                    <a16:rowId xmlns="" xmlns:a16="http://schemas.microsoft.com/office/drawing/2014/main" val="3900198093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История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extLst>
                  <a:ext uri="{0D108BD9-81ED-4DB2-BD59-A6C34878D82A}">
                    <a16:rowId xmlns="" xmlns:a16="http://schemas.microsoft.com/office/drawing/2014/main" val="685167977"/>
                  </a:ext>
                </a:extLst>
              </a:tr>
              <a:tr h="408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Обществознание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extLst>
                  <a:ext uri="{0D108BD9-81ED-4DB2-BD59-A6C34878D82A}">
                    <a16:rowId xmlns="" xmlns:a16="http://schemas.microsoft.com/office/drawing/2014/main" val="2917493967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Физика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extLst>
                  <a:ext uri="{0D108BD9-81ED-4DB2-BD59-A6C34878D82A}">
                    <a16:rowId xmlns="" xmlns:a16="http://schemas.microsoft.com/office/drawing/2014/main" val="3644908834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Биология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extLst>
                  <a:ext uri="{0D108BD9-81ED-4DB2-BD59-A6C34878D82A}">
                    <a16:rowId xmlns="" xmlns:a16="http://schemas.microsoft.com/office/drawing/2014/main" val="3838249195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Химия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extLst>
                  <a:ext uri="{0D108BD9-81ED-4DB2-BD59-A6C34878D82A}">
                    <a16:rowId xmlns="" xmlns:a16="http://schemas.microsoft.com/office/drawing/2014/main" val="2265405591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География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extLst>
                  <a:ext uri="{0D108BD9-81ED-4DB2-BD59-A6C34878D82A}">
                    <a16:rowId xmlns="" xmlns:a16="http://schemas.microsoft.com/office/drawing/2014/main" val="2887240022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Литература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extLst>
                  <a:ext uri="{0D108BD9-81ED-4DB2-BD59-A6C34878D82A}">
                    <a16:rowId xmlns="" xmlns:a16="http://schemas.microsoft.com/office/drawing/2014/main" val="484293176"/>
                  </a:ext>
                </a:extLst>
              </a:tr>
              <a:tr h="408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Иностранный язык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extLst>
                  <a:ext uri="{0D108BD9-81ED-4DB2-BD59-A6C34878D82A}">
                    <a16:rowId xmlns="" xmlns:a16="http://schemas.microsoft.com/office/drawing/2014/main" val="4069883346"/>
                  </a:ext>
                </a:extLst>
              </a:tr>
              <a:tr h="4705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Информатика и ИКТ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45085"/>
                </a:tc>
                <a:extLst>
                  <a:ext uri="{0D108BD9-81ED-4DB2-BD59-A6C34878D82A}">
                    <a16:rowId xmlns="" xmlns:a16="http://schemas.microsoft.com/office/drawing/2014/main" val="67328570"/>
                  </a:ext>
                </a:extLst>
              </a:tr>
            </a:tbl>
          </a:graphicData>
        </a:graphic>
      </p:graphicFrame>
      <p:sp>
        <p:nvSpPr>
          <p:cNvPr id="11" name="Прямоугольник 12">
            <a:extLst>
              <a:ext uri="{FF2B5EF4-FFF2-40B4-BE49-F238E27FC236}">
                <a16:creationId xmlns="" xmlns:a16="http://schemas.microsoft.com/office/drawing/2014/main" id="{8BAA664E-D1CE-4E6B-87F0-604F95895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207" y="899371"/>
            <a:ext cx="30995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FF0000"/>
                </a:solidFill>
              </a:rPr>
              <a:t>АНАЛИТИЧЕСКИЕ ФОРМЫ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action-obrazovani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9697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5" descr="save image">
            <a:extLst>
              <a:ext uri="{FF2B5EF4-FFF2-40B4-BE49-F238E27FC236}">
                <a16:creationId xmlns="" xmlns:a16="http://schemas.microsoft.com/office/drawing/2014/main" id="{D6FA15E5-F8F8-4D48-AC40-8EF1166CB6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5725C11-88EE-46FE-A8D9-46648E83AB2C}"/>
              </a:ext>
            </a:extLst>
          </p:cNvPr>
          <p:cNvSpPr/>
          <p:nvPr/>
        </p:nvSpPr>
        <p:spPr>
          <a:xfrm>
            <a:off x="2146403" y="99311"/>
            <a:ext cx="6490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проанализировать качество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образования, обобщить результаты ГИА и </a:t>
            </a:r>
            <a:r>
              <a:rPr lang="ru-RU" sz="2400" b="1" dirty="0">
                <a:solidFill>
                  <a:srgbClr val="009999"/>
                </a:solidFill>
              </a:rPr>
              <a:t>ВПР</a:t>
            </a:r>
            <a:endParaRPr lang="ru-RU" sz="2400" b="1" i="0" dirty="0">
              <a:solidFill>
                <a:srgbClr val="009999"/>
              </a:solidFill>
              <a:effectLst/>
              <a:latin typeface="+mn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1D8C731A-540B-4988-B217-B86B673DF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181" y="-69807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2">
            <a:extLst>
              <a:ext uri="{FF2B5EF4-FFF2-40B4-BE49-F238E27FC236}">
                <a16:creationId xmlns="" xmlns:a16="http://schemas.microsoft.com/office/drawing/2014/main" id="{8BAA664E-D1CE-4E6B-87F0-604F95895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207" y="899371"/>
            <a:ext cx="30995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FF0000"/>
                </a:solidFill>
              </a:rPr>
              <a:t>АНАЛИТИЧЕСКИЕ ФОРМЫ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47E6647B-3902-4677-9AAF-5032EAC6E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833229"/>
              </p:ext>
            </p:extLst>
          </p:nvPr>
        </p:nvGraphicFramePr>
        <p:xfrm>
          <a:off x="0" y="1380970"/>
          <a:ext cx="9144003" cy="5377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1440">
                  <a:extLst>
                    <a:ext uri="{9D8B030D-6E8A-4147-A177-3AD203B41FA5}">
                      <a16:colId xmlns="" xmlns:a16="http://schemas.microsoft.com/office/drawing/2014/main" val="99758336"/>
                    </a:ext>
                  </a:extLst>
                </a:gridCol>
                <a:gridCol w="864554">
                  <a:extLst>
                    <a:ext uri="{9D8B030D-6E8A-4147-A177-3AD203B41FA5}">
                      <a16:colId xmlns="" xmlns:a16="http://schemas.microsoft.com/office/drawing/2014/main" val="3863860514"/>
                    </a:ext>
                  </a:extLst>
                </a:gridCol>
                <a:gridCol w="1219774">
                  <a:extLst>
                    <a:ext uri="{9D8B030D-6E8A-4147-A177-3AD203B41FA5}">
                      <a16:colId xmlns="" xmlns:a16="http://schemas.microsoft.com/office/drawing/2014/main" val="3767254927"/>
                    </a:ext>
                  </a:extLst>
                </a:gridCol>
                <a:gridCol w="1219774">
                  <a:extLst>
                    <a:ext uri="{9D8B030D-6E8A-4147-A177-3AD203B41FA5}">
                      <a16:colId xmlns="" xmlns:a16="http://schemas.microsoft.com/office/drawing/2014/main" val="114335083"/>
                    </a:ext>
                  </a:extLst>
                </a:gridCol>
                <a:gridCol w="1219774">
                  <a:extLst>
                    <a:ext uri="{9D8B030D-6E8A-4147-A177-3AD203B41FA5}">
                      <a16:colId xmlns="" xmlns:a16="http://schemas.microsoft.com/office/drawing/2014/main" val="3753791855"/>
                    </a:ext>
                  </a:extLst>
                </a:gridCol>
                <a:gridCol w="1219774">
                  <a:extLst>
                    <a:ext uri="{9D8B030D-6E8A-4147-A177-3AD203B41FA5}">
                      <a16:colId xmlns="" xmlns:a16="http://schemas.microsoft.com/office/drawing/2014/main" val="2701912878"/>
                    </a:ext>
                  </a:extLst>
                </a:gridCol>
                <a:gridCol w="1218913">
                  <a:extLst>
                    <a:ext uri="{9D8B030D-6E8A-4147-A177-3AD203B41FA5}">
                      <a16:colId xmlns="" xmlns:a16="http://schemas.microsoft.com/office/drawing/2014/main" val="2352579274"/>
                    </a:ext>
                  </a:extLst>
                </a:gridCol>
              </a:tblGrid>
              <a:tr h="60516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Предмет</a:t>
                      </a:r>
                      <a:endParaRPr lang="ru-RU" sz="1800" b="1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27305" marB="36195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Количество учащихся, не набравших минимальный балл</a:t>
                      </a:r>
                      <a:endParaRPr lang="ru-RU" sz="1800" b="1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27305" marB="3619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Учащиеся с высоким уровнем подготовки (81–100 баллов)</a:t>
                      </a:r>
                      <a:endParaRPr lang="ru-RU" sz="1800" b="1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27305" marB="3619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8537270"/>
                  </a:ext>
                </a:extLst>
              </a:tr>
              <a:tr h="333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2017-й</a:t>
                      </a:r>
                      <a:endParaRPr lang="ru-RU" sz="1800" b="1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2730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2018-й</a:t>
                      </a:r>
                      <a:endParaRPr lang="ru-RU" sz="1800" b="1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2730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2019-й</a:t>
                      </a:r>
                      <a:endParaRPr lang="ru-RU" sz="1800" b="1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2730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2017-й</a:t>
                      </a:r>
                      <a:endParaRPr lang="ru-RU" sz="1800" b="1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2730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2018-й</a:t>
                      </a:r>
                      <a:endParaRPr lang="ru-RU" sz="1800" b="1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2730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2019-й</a:t>
                      </a:r>
                      <a:endParaRPr lang="ru-RU" sz="1800" b="1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27305" marB="36195" anchor="ctr"/>
                </a:tc>
                <a:extLst>
                  <a:ext uri="{0D108BD9-81ED-4DB2-BD59-A6C34878D82A}">
                    <a16:rowId xmlns="" xmlns:a16="http://schemas.microsoft.com/office/drawing/2014/main" val="169851763"/>
                  </a:ext>
                </a:extLst>
              </a:tr>
              <a:tr h="342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Русский язык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extLst>
                  <a:ext uri="{0D108BD9-81ED-4DB2-BD59-A6C34878D82A}">
                    <a16:rowId xmlns="" xmlns:a16="http://schemas.microsoft.com/office/drawing/2014/main" val="3661549185"/>
                  </a:ext>
                </a:extLst>
              </a:tr>
              <a:tr h="342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Математика (Б)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extLst>
                  <a:ext uri="{0D108BD9-81ED-4DB2-BD59-A6C34878D82A}">
                    <a16:rowId xmlns="" xmlns:a16="http://schemas.microsoft.com/office/drawing/2014/main" val="2611665787"/>
                  </a:ext>
                </a:extLst>
              </a:tr>
              <a:tr h="342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Математика (П)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extLst>
                  <a:ext uri="{0D108BD9-81ED-4DB2-BD59-A6C34878D82A}">
                    <a16:rowId xmlns="" xmlns:a16="http://schemas.microsoft.com/office/drawing/2014/main" val="3186025183"/>
                  </a:ext>
                </a:extLst>
              </a:tr>
              <a:tr h="342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История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extLst>
                  <a:ext uri="{0D108BD9-81ED-4DB2-BD59-A6C34878D82A}">
                    <a16:rowId xmlns="" xmlns:a16="http://schemas.microsoft.com/office/drawing/2014/main" val="1093178755"/>
                  </a:ext>
                </a:extLst>
              </a:tr>
              <a:tr h="342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Обществознание</a:t>
                      </a:r>
                      <a:endParaRPr lang="ru-RU" sz="1800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extLst>
                  <a:ext uri="{0D108BD9-81ED-4DB2-BD59-A6C34878D82A}">
                    <a16:rowId xmlns="" xmlns:a16="http://schemas.microsoft.com/office/drawing/2014/main" val="4065968252"/>
                  </a:ext>
                </a:extLst>
              </a:tr>
              <a:tr h="342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Физика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extLst>
                  <a:ext uri="{0D108BD9-81ED-4DB2-BD59-A6C34878D82A}">
                    <a16:rowId xmlns="" xmlns:a16="http://schemas.microsoft.com/office/drawing/2014/main" val="1327063009"/>
                  </a:ext>
                </a:extLst>
              </a:tr>
              <a:tr h="342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Биология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extLst>
                  <a:ext uri="{0D108BD9-81ED-4DB2-BD59-A6C34878D82A}">
                    <a16:rowId xmlns="" xmlns:a16="http://schemas.microsoft.com/office/drawing/2014/main" val="1595921473"/>
                  </a:ext>
                </a:extLst>
              </a:tr>
              <a:tr h="342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Химия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extLst>
                  <a:ext uri="{0D108BD9-81ED-4DB2-BD59-A6C34878D82A}">
                    <a16:rowId xmlns="" xmlns:a16="http://schemas.microsoft.com/office/drawing/2014/main" val="3988346804"/>
                  </a:ext>
                </a:extLst>
              </a:tr>
              <a:tr h="342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География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extLst>
                  <a:ext uri="{0D108BD9-81ED-4DB2-BD59-A6C34878D82A}">
                    <a16:rowId xmlns="" xmlns:a16="http://schemas.microsoft.com/office/drawing/2014/main" val="3460569399"/>
                  </a:ext>
                </a:extLst>
              </a:tr>
              <a:tr h="342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Литература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extLst>
                  <a:ext uri="{0D108BD9-81ED-4DB2-BD59-A6C34878D82A}">
                    <a16:rowId xmlns="" xmlns:a16="http://schemas.microsoft.com/office/drawing/2014/main" val="2681159992"/>
                  </a:ext>
                </a:extLst>
              </a:tr>
              <a:tr h="3305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Иностранный язык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extLst>
                  <a:ext uri="{0D108BD9-81ED-4DB2-BD59-A6C34878D82A}">
                    <a16:rowId xmlns="" xmlns:a16="http://schemas.microsoft.com/office/drawing/2014/main" val="674545767"/>
                  </a:ext>
                </a:extLst>
              </a:tr>
              <a:tr h="6139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Информатика и ИКТ</a:t>
                      </a:r>
                      <a:endParaRPr lang="ru-RU" sz="1800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36195" marB="36195"/>
                </a:tc>
                <a:extLst>
                  <a:ext uri="{0D108BD9-81ED-4DB2-BD59-A6C34878D82A}">
                    <a16:rowId xmlns="" xmlns:a16="http://schemas.microsoft.com/office/drawing/2014/main" val="3071684640"/>
                  </a:ext>
                </a:extLst>
              </a:tr>
            </a:tbl>
          </a:graphicData>
        </a:graphic>
      </p:graphicFrame>
      <p:pic>
        <p:nvPicPr>
          <p:cNvPr id="7" name="Рисунок 6" descr="action-obrazovani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572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4578915-E4CF-4D17-9CA5-04C8FE15758F}"/>
              </a:ext>
            </a:extLst>
          </p:cNvPr>
          <p:cNvSpPr/>
          <p:nvPr/>
        </p:nvSpPr>
        <p:spPr>
          <a:xfrm>
            <a:off x="2263515" y="117133"/>
            <a:ext cx="6071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в анализе отразить образовательные результаты, которых достигли школьники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E93B3031-F8F0-4859-A6D7-54C3106F2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BADD6E-0653-49C1-AFCD-C2047877B323}"/>
              </a:ext>
            </a:extLst>
          </p:cNvPr>
          <p:cNvSpPr/>
          <p:nvPr/>
        </p:nvSpPr>
        <p:spPr>
          <a:xfrm>
            <a:off x="2675744" y="28875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360363" algn="l"/>
                <a:tab pos="449263" algn="l"/>
              </a:tabLst>
            </a:pPr>
            <a:r>
              <a:rPr lang="ru-RU" sz="2000" dirty="0">
                <a:solidFill>
                  <a:srgbClr val="006666"/>
                </a:solidFill>
                <a:ea typeface="Calibri" panose="020F0502020204030204" pitchFamily="34" charset="0"/>
              </a:rPr>
              <a:t> Содержание и качество подготовки обучающихся.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65EB4E77-4F29-476E-B3E1-51330A2D33F4}"/>
              </a:ext>
            </a:extLst>
          </p:cNvPr>
          <p:cNvSpPr/>
          <p:nvPr/>
        </p:nvSpPr>
        <p:spPr>
          <a:xfrm>
            <a:off x="7247744" y="3429000"/>
            <a:ext cx="1586200" cy="1266539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r>
              <a:rPr lang="ru-RU" sz="1400" b="1" dirty="0">
                <a:solidFill>
                  <a:srgbClr val="006666"/>
                </a:solidFill>
              </a:rPr>
              <a:t>Отчет о самообследовании за 2019 год</a:t>
            </a:r>
          </a:p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endParaRPr lang="ru-RU" sz="1400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C6E3385A-81FD-4547-A978-B572D3F93C16}"/>
              </a:ext>
            </a:extLst>
          </p:cNvPr>
          <p:cNvCxnSpPr>
            <a:cxnSpLocks/>
          </p:cNvCxnSpPr>
          <p:nvPr/>
        </p:nvCxnSpPr>
        <p:spPr>
          <a:xfrm flipH="1" flipV="1">
            <a:off x="5813027" y="3595434"/>
            <a:ext cx="1373931" cy="3391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D3D67430-BC75-4155-9661-3EF024351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1896256" y="2382103"/>
            <a:ext cx="666943" cy="69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6" descr="action-obrazovan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832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69438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96728F75-0B5F-4379-AD6F-48DEDA4FC976}"/>
              </a:ext>
            </a:extLst>
          </p:cNvPr>
          <p:cNvSpPr/>
          <p:nvPr/>
        </p:nvSpPr>
        <p:spPr>
          <a:xfrm>
            <a:off x="317636" y="3042077"/>
            <a:ext cx="2815076" cy="2400276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6666"/>
                </a:solidFill>
              </a:rPr>
              <a:t>Анализ</a:t>
            </a:r>
          </a:p>
          <a:p>
            <a:pPr algn="ctr"/>
            <a:r>
              <a:rPr lang="ru-RU" sz="2000" b="1" dirty="0">
                <a:solidFill>
                  <a:srgbClr val="006666"/>
                </a:solidFill>
              </a:rPr>
              <a:t>плана работы школы за 2019 / 2020 учебный год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E881B46A-4F0F-47F8-BCE7-3C2DA50C7B2E}"/>
              </a:ext>
            </a:extLst>
          </p:cNvPr>
          <p:cNvSpPr/>
          <p:nvPr/>
        </p:nvSpPr>
        <p:spPr>
          <a:xfrm>
            <a:off x="6230347" y="3114942"/>
            <a:ext cx="2783028" cy="2192207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6666"/>
                </a:solidFill>
              </a:rPr>
              <a:t>Анализ</a:t>
            </a:r>
          </a:p>
          <a:p>
            <a:pPr algn="ctr"/>
            <a:r>
              <a:rPr lang="ru-RU" sz="2000" b="1" dirty="0">
                <a:solidFill>
                  <a:srgbClr val="006666"/>
                </a:solidFill>
              </a:rPr>
              <a:t>реализации программы развития школы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780762EA-807D-49BC-9596-F95D1FF8046A}"/>
              </a:ext>
            </a:extLst>
          </p:cNvPr>
          <p:cNvSpPr/>
          <p:nvPr/>
        </p:nvSpPr>
        <p:spPr>
          <a:xfrm>
            <a:off x="3027968" y="1173568"/>
            <a:ext cx="3370030" cy="2012104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6666"/>
              </a:solidFill>
            </a:endParaRPr>
          </a:p>
          <a:p>
            <a:pPr algn="ctr"/>
            <a:r>
              <a:rPr lang="ru-RU" sz="2000" b="1" dirty="0">
                <a:solidFill>
                  <a:srgbClr val="006666"/>
                </a:solidFill>
              </a:rPr>
              <a:t>Отчет о самообследовании за 2019 год</a:t>
            </a:r>
          </a:p>
          <a:p>
            <a:pPr algn="ctr"/>
            <a:endParaRPr lang="ru-RU" sz="2000" b="1" dirty="0">
              <a:solidFill>
                <a:srgbClr val="006666"/>
              </a:solidFill>
            </a:endParaRPr>
          </a:p>
          <a:p>
            <a:pPr algn="ctr"/>
            <a:endParaRPr lang="ru-RU" sz="2000" dirty="0"/>
          </a:p>
        </p:txBody>
      </p:sp>
      <p:sp>
        <p:nvSpPr>
          <p:cNvPr id="12" name="Знак ''плюс'' 11">
            <a:extLst>
              <a:ext uri="{FF2B5EF4-FFF2-40B4-BE49-F238E27FC236}">
                <a16:creationId xmlns="" xmlns:a16="http://schemas.microsoft.com/office/drawing/2014/main" id="{2BAAEF31-FA41-4845-A4B8-B679FB58FA15}"/>
              </a:ext>
            </a:extLst>
          </p:cNvPr>
          <p:cNvSpPr/>
          <p:nvPr/>
        </p:nvSpPr>
        <p:spPr>
          <a:xfrm>
            <a:off x="2278532" y="2222238"/>
            <a:ext cx="707270" cy="659568"/>
          </a:xfrm>
          <a:prstGeom prst="mathPlus">
            <a:avLst/>
          </a:prstGeom>
          <a:solidFill>
            <a:srgbClr val="0099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''плюс'' 12">
            <a:extLst>
              <a:ext uri="{FF2B5EF4-FFF2-40B4-BE49-F238E27FC236}">
                <a16:creationId xmlns="" xmlns:a16="http://schemas.microsoft.com/office/drawing/2014/main" id="{41EC1E62-3686-4E15-A848-FD02C1646A13}"/>
              </a:ext>
            </a:extLst>
          </p:cNvPr>
          <p:cNvSpPr/>
          <p:nvPr/>
        </p:nvSpPr>
        <p:spPr>
          <a:xfrm>
            <a:off x="6914591" y="2078990"/>
            <a:ext cx="707270" cy="659568"/>
          </a:xfrm>
          <a:prstGeom prst="mathPlus">
            <a:avLst/>
          </a:prstGeom>
          <a:solidFill>
            <a:srgbClr val="0099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''плюс'' 13">
            <a:extLst>
              <a:ext uri="{FF2B5EF4-FFF2-40B4-BE49-F238E27FC236}">
                <a16:creationId xmlns="" xmlns:a16="http://schemas.microsoft.com/office/drawing/2014/main" id="{39B4DADC-DCAE-4D04-A398-D15BAE2EB156}"/>
              </a:ext>
            </a:extLst>
          </p:cNvPr>
          <p:cNvSpPr/>
          <p:nvPr/>
        </p:nvSpPr>
        <p:spPr>
          <a:xfrm>
            <a:off x="4572000" y="4153950"/>
            <a:ext cx="707270" cy="659568"/>
          </a:xfrm>
          <a:prstGeom prst="mathPlus">
            <a:avLst/>
          </a:prstGeom>
          <a:solidFill>
            <a:srgbClr val="0099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>
            <a:extLst>
              <a:ext uri="{FF2B5EF4-FFF2-40B4-BE49-F238E27FC236}">
                <a16:creationId xmlns="" xmlns:a16="http://schemas.microsoft.com/office/drawing/2014/main" id="{8E915DB4-4ECD-4F4E-91F6-ADAE49D8ACA0}"/>
              </a:ext>
            </a:extLst>
          </p:cNvPr>
          <p:cNvSpPr/>
          <p:nvPr/>
        </p:nvSpPr>
        <p:spPr>
          <a:xfrm rot="5400000">
            <a:off x="4303115" y="1523802"/>
            <a:ext cx="819737" cy="8226761"/>
          </a:xfrm>
          <a:prstGeom prst="rightBrace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24BA16C-BF09-4358-BB72-6F0DC71D0255}"/>
              </a:ext>
            </a:extLst>
          </p:cNvPr>
          <p:cNvSpPr/>
          <p:nvPr/>
        </p:nvSpPr>
        <p:spPr>
          <a:xfrm>
            <a:off x="1259174" y="5951955"/>
            <a:ext cx="7165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9999"/>
                </a:solidFill>
              </a:rPr>
              <a:t>Анализ работы школы за 2019/20 учебный год</a:t>
            </a:r>
          </a:p>
        </p:txBody>
      </p:sp>
      <p:pic>
        <p:nvPicPr>
          <p:cNvPr id="17" name="Рисунок 6" descr="action-obrazovani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1541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9C4CE30-83AD-4B7E-B472-39445FB5E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B3017FDF-E3BE-48AC-815B-D341869F9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18310"/>
              </p:ext>
            </p:extLst>
          </p:nvPr>
        </p:nvGraphicFramePr>
        <p:xfrm>
          <a:off x="0" y="1105067"/>
          <a:ext cx="9144000" cy="5752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582">
                  <a:extLst>
                    <a:ext uri="{9D8B030D-6E8A-4147-A177-3AD203B41FA5}">
                      <a16:colId xmlns="" xmlns:a16="http://schemas.microsoft.com/office/drawing/2014/main" val="472345743"/>
                    </a:ext>
                  </a:extLst>
                </a:gridCol>
                <a:gridCol w="1727582">
                  <a:extLst>
                    <a:ext uri="{9D8B030D-6E8A-4147-A177-3AD203B41FA5}">
                      <a16:colId xmlns="" xmlns:a16="http://schemas.microsoft.com/office/drawing/2014/main" val="169066506"/>
                    </a:ext>
                  </a:extLst>
                </a:gridCol>
                <a:gridCol w="2211118">
                  <a:extLst>
                    <a:ext uri="{9D8B030D-6E8A-4147-A177-3AD203B41FA5}">
                      <a16:colId xmlns="" xmlns:a16="http://schemas.microsoft.com/office/drawing/2014/main" val="1097381765"/>
                    </a:ext>
                  </a:extLst>
                </a:gridCol>
                <a:gridCol w="1169233">
                  <a:extLst>
                    <a:ext uri="{9D8B030D-6E8A-4147-A177-3AD203B41FA5}">
                      <a16:colId xmlns="" xmlns:a16="http://schemas.microsoft.com/office/drawing/2014/main" val="3842607574"/>
                    </a:ext>
                  </a:extLst>
                </a:gridCol>
                <a:gridCol w="1214203">
                  <a:extLst>
                    <a:ext uri="{9D8B030D-6E8A-4147-A177-3AD203B41FA5}">
                      <a16:colId xmlns="" xmlns:a16="http://schemas.microsoft.com/office/drawing/2014/main" val="440074188"/>
                    </a:ext>
                  </a:extLst>
                </a:gridCol>
                <a:gridCol w="1094282">
                  <a:extLst>
                    <a:ext uri="{9D8B030D-6E8A-4147-A177-3AD203B41FA5}">
                      <a16:colId xmlns="" xmlns:a16="http://schemas.microsoft.com/office/drawing/2014/main" val="3966511348"/>
                    </a:ext>
                  </a:extLst>
                </a:gridCol>
              </a:tblGrid>
              <a:tr h="955313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Среднее значение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Результат</a:t>
                      </a:r>
                      <a:endParaRPr lang="ru-RU" sz="1800" b="1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 4 «А» классу (%)</a:t>
                      </a:r>
                      <a:endParaRPr lang="ru-RU" sz="1800" b="1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 4 «Б» классу (%)</a:t>
                      </a:r>
                      <a:endParaRPr lang="ru-RU" sz="1800" b="1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 региону (%)</a:t>
                      </a:r>
                      <a:endParaRPr lang="ru-RU" sz="1800" b="1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 anchor="ctr"/>
                </a:tc>
                <a:extLst>
                  <a:ext uri="{0D108BD9-81ED-4DB2-BD59-A6C34878D82A}">
                    <a16:rowId xmlns="" xmlns:a16="http://schemas.microsoft.com/office/drawing/2014/main" val="613562737"/>
                  </a:ext>
                </a:extLst>
              </a:tr>
              <a:tr h="392291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Успешность выполнения (% от максимального балла)</a:t>
                      </a:r>
                      <a:endParaRPr lang="ru-RU" sz="1800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Вся работа (общий балл)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extLst>
                  <a:ext uri="{0D108BD9-81ED-4DB2-BD59-A6C34878D82A}">
                    <a16:rowId xmlns="" xmlns:a16="http://schemas.microsoft.com/office/drawing/2014/main" val="928314344"/>
                  </a:ext>
                </a:extLst>
              </a:tr>
              <a:tr h="733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Задания по группам умений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Общее понимание и ориентация в тексте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extLst>
                  <a:ext uri="{0D108BD9-81ED-4DB2-BD59-A6C34878D82A}">
                    <a16:rowId xmlns="" xmlns:a16="http://schemas.microsoft.com/office/drawing/2014/main" val="3194701576"/>
                  </a:ext>
                </a:extLst>
              </a:tr>
              <a:tr h="1236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Глубокое и детальное понимание содержания и формы текста</a:t>
                      </a:r>
                      <a:endParaRPr lang="ru-RU" sz="1800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extLst>
                  <a:ext uri="{0D108BD9-81ED-4DB2-BD59-A6C34878D82A}">
                    <a16:rowId xmlns="" xmlns:a16="http://schemas.microsoft.com/office/drawing/2014/main" val="1002076592"/>
                  </a:ext>
                </a:extLst>
              </a:tr>
              <a:tr h="136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Использование информации из текста для различных целей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extLst>
                  <a:ext uri="{0D108BD9-81ED-4DB2-BD59-A6C34878D82A}">
                    <a16:rowId xmlns="" xmlns:a16="http://schemas.microsoft.com/office/drawing/2014/main" val="3844246974"/>
                  </a:ext>
                </a:extLst>
              </a:tr>
              <a:tr h="67380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Уровень достижений (% учащихся)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Достигли базового уровня (включая повышенный)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extLst>
                  <a:ext uri="{0D108BD9-81ED-4DB2-BD59-A6C34878D82A}">
                    <a16:rowId xmlns="" xmlns:a16="http://schemas.microsoft.com/office/drawing/2014/main" val="3835517917"/>
                  </a:ext>
                </a:extLst>
              </a:tr>
              <a:tr h="392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Достигли повышенного уровня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666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800" spc="-10" dirty="0">
                        <a:solidFill>
                          <a:srgbClr val="00666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Times New Roman" panose="02020603050405020304" pitchFamily="18" charset="0"/>
                        <a:cs typeface="TextBookC"/>
                      </a:endParaRPr>
                    </a:p>
                  </a:txBody>
                  <a:tcPr marL="45085" marR="45085" marT="45085" marB="62865"/>
                </a:tc>
                <a:extLst>
                  <a:ext uri="{0D108BD9-81ED-4DB2-BD59-A6C34878D82A}">
                    <a16:rowId xmlns="" xmlns:a16="http://schemas.microsoft.com/office/drawing/2014/main" val="427908572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B2A04BB-C3BE-4CBA-9043-C327D6621A66}"/>
              </a:ext>
            </a:extLst>
          </p:cNvPr>
          <p:cNvSpPr/>
          <p:nvPr/>
        </p:nvSpPr>
        <p:spPr>
          <a:xfrm>
            <a:off x="2368445" y="182714"/>
            <a:ext cx="5411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spc="-10" dirty="0">
                <a:solidFill>
                  <a:srgbClr val="009999"/>
                </a:solidFill>
                <a:latin typeface="+mn-lt"/>
                <a:ea typeface="Times New Roman" panose="02020603050405020304" pitchFamily="18" charset="0"/>
                <a:cs typeface="CenturySchlbkCyr"/>
              </a:rPr>
              <a:t>Аналитическая форма «диагностика читательской грамотности»</a:t>
            </a:r>
            <a:endParaRPr lang="ru-RU" sz="2400" b="1" spc="-10" dirty="0">
              <a:solidFill>
                <a:srgbClr val="009999"/>
              </a:solidFill>
              <a:effectLst/>
              <a:latin typeface="+mn-lt"/>
              <a:ea typeface="Times New Roman" panose="02020603050405020304" pitchFamily="18" charset="0"/>
              <a:cs typeface="CenturySchlbkCyr"/>
            </a:endParaRPr>
          </a:p>
        </p:txBody>
      </p:sp>
      <p:pic>
        <p:nvPicPr>
          <p:cNvPr id="6" name="Рисунок 6" descr="action-obrazovani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76678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E480C2F-97A4-4D4A-9C8F-B2444C144A1F}"/>
              </a:ext>
            </a:extLst>
          </p:cNvPr>
          <p:cNvSpPr/>
          <p:nvPr/>
        </p:nvSpPr>
        <p:spPr>
          <a:xfrm>
            <a:off x="2805378" y="219261"/>
            <a:ext cx="5541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оценить качество работы педагогов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538CB66E-80C6-40B5-BC0B-A017E0E53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0D8046C-F1C9-423C-9DC4-94A8DB8B77AB}"/>
              </a:ext>
            </a:extLst>
          </p:cNvPr>
          <p:cNvSpPr/>
          <p:nvPr/>
        </p:nvSpPr>
        <p:spPr>
          <a:xfrm>
            <a:off x="406524" y="1400544"/>
            <a:ext cx="40305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80"/>
                </a:solidFill>
              </a:rPr>
              <a:t>Традиционный подход</a:t>
            </a:r>
          </a:p>
          <a:p>
            <a:endParaRPr lang="ru-RU" sz="2000" b="1" dirty="0">
              <a:solidFill>
                <a:srgbClr val="008080"/>
              </a:solidFill>
            </a:endParaRPr>
          </a:p>
          <a:p>
            <a:pPr marL="179388" indent="-179388">
              <a:buAutoNum type="arabicPeriod"/>
            </a:pPr>
            <a:r>
              <a:rPr lang="ru-RU" sz="2000" dirty="0">
                <a:solidFill>
                  <a:srgbClr val="008080"/>
                </a:solidFill>
              </a:rPr>
              <a:t> Образование</a:t>
            </a:r>
          </a:p>
          <a:p>
            <a:pPr marL="179388" indent="-179388">
              <a:buAutoNum type="arabicPeriod"/>
            </a:pPr>
            <a:r>
              <a:rPr lang="ru-RU" sz="2000" dirty="0">
                <a:solidFill>
                  <a:srgbClr val="008080"/>
                </a:solidFill>
              </a:rPr>
              <a:t> Квалификационная категория</a:t>
            </a:r>
          </a:p>
          <a:p>
            <a:pPr marL="179388" indent="-179388">
              <a:buAutoNum type="arabicPeriod"/>
            </a:pPr>
            <a:r>
              <a:rPr lang="ru-RU" sz="2000" dirty="0">
                <a:solidFill>
                  <a:srgbClr val="008080"/>
                </a:solidFill>
              </a:rPr>
              <a:t> Стаж работы</a:t>
            </a:r>
          </a:p>
          <a:p>
            <a:pPr marL="179388" indent="-179388">
              <a:buAutoNum type="arabicPeriod"/>
            </a:pPr>
            <a:r>
              <a:rPr lang="ru-RU" sz="2000" dirty="0">
                <a:solidFill>
                  <a:srgbClr val="008080"/>
                </a:solidFill>
              </a:rPr>
              <a:t> Повышение квалификации</a:t>
            </a:r>
          </a:p>
          <a:p>
            <a:pPr marL="179388" indent="-179388">
              <a:buAutoNum type="arabicPeriod"/>
            </a:pPr>
            <a:r>
              <a:rPr lang="ru-RU" sz="2000" dirty="0">
                <a:solidFill>
                  <a:srgbClr val="008080"/>
                </a:solidFill>
              </a:rPr>
              <a:t> Наличие грамот, наград</a:t>
            </a:r>
          </a:p>
          <a:p>
            <a:r>
              <a:rPr lang="ru-RU" sz="2000" b="1" dirty="0">
                <a:solidFill>
                  <a:srgbClr val="008080"/>
                </a:solidFill>
              </a:rPr>
              <a:t> </a:t>
            </a:r>
          </a:p>
          <a:p>
            <a:endParaRPr lang="ru-RU" sz="2000" b="1" dirty="0">
              <a:solidFill>
                <a:srgbClr val="008080"/>
              </a:solidFill>
            </a:endParaRPr>
          </a:p>
          <a:p>
            <a:r>
              <a:rPr lang="ru-RU" sz="2000" dirty="0">
                <a:solidFill>
                  <a:srgbClr val="008080"/>
                </a:solidFill>
              </a:rPr>
              <a:t>6. Участи в профессиональных конкурсах</a:t>
            </a:r>
          </a:p>
          <a:p>
            <a:r>
              <a:rPr lang="ru-RU" sz="2000" dirty="0">
                <a:solidFill>
                  <a:srgbClr val="008080"/>
                </a:solidFill>
              </a:rPr>
              <a:t>7. Наличие публикаций</a:t>
            </a:r>
          </a:p>
          <a:p>
            <a:r>
              <a:rPr lang="ru-RU" sz="2000" dirty="0">
                <a:solidFill>
                  <a:srgbClr val="008080"/>
                </a:solidFill>
              </a:rPr>
              <a:t>8. …..</a:t>
            </a:r>
          </a:p>
        </p:txBody>
      </p:sp>
      <p:sp>
        <p:nvSpPr>
          <p:cNvPr id="6" name="Знак ''плюс'' 5">
            <a:extLst>
              <a:ext uri="{FF2B5EF4-FFF2-40B4-BE49-F238E27FC236}">
                <a16:creationId xmlns="" xmlns:a16="http://schemas.microsoft.com/office/drawing/2014/main" id="{AC917AC4-EE25-4468-ABCA-FC774712F2ED}"/>
              </a:ext>
            </a:extLst>
          </p:cNvPr>
          <p:cNvSpPr/>
          <p:nvPr/>
        </p:nvSpPr>
        <p:spPr>
          <a:xfrm>
            <a:off x="1660101" y="3638222"/>
            <a:ext cx="374827" cy="369011"/>
          </a:xfrm>
          <a:prstGeom prst="mathPlus">
            <a:avLst/>
          </a:prstGeom>
          <a:solidFill>
            <a:srgbClr val="0099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Знак ''плюс'' 6">
            <a:extLst>
              <a:ext uri="{FF2B5EF4-FFF2-40B4-BE49-F238E27FC236}">
                <a16:creationId xmlns="" xmlns:a16="http://schemas.microsoft.com/office/drawing/2014/main" id="{006B4FF7-D85D-442F-B944-E63A52B7E786}"/>
              </a:ext>
            </a:extLst>
          </p:cNvPr>
          <p:cNvSpPr/>
          <p:nvPr/>
        </p:nvSpPr>
        <p:spPr>
          <a:xfrm>
            <a:off x="6249240" y="3453717"/>
            <a:ext cx="374827" cy="369011"/>
          </a:xfrm>
          <a:prstGeom prst="mathPlus">
            <a:avLst/>
          </a:prstGeom>
          <a:solidFill>
            <a:srgbClr val="0099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16B941E-B870-4201-BE1C-5F5548FABC17}"/>
              </a:ext>
            </a:extLst>
          </p:cNvPr>
          <p:cNvSpPr/>
          <p:nvPr/>
        </p:nvSpPr>
        <p:spPr>
          <a:xfrm>
            <a:off x="5395729" y="1407003"/>
            <a:ext cx="35751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80"/>
                </a:solidFill>
              </a:rPr>
              <a:t>Рейтинговые показатели</a:t>
            </a:r>
          </a:p>
          <a:p>
            <a:endParaRPr lang="ru-RU" sz="2000" b="1" dirty="0">
              <a:solidFill>
                <a:srgbClr val="008080"/>
              </a:solidFill>
            </a:endParaRPr>
          </a:p>
          <a:p>
            <a:pPr>
              <a:buAutoNum type="arabicPeriod"/>
              <a:tabLst>
                <a:tab pos="269875" algn="l"/>
              </a:tabLst>
            </a:pPr>
            <a:r>
              <a:rPr lang="ru-RU" sz="2000" dirty="0">
                <a:solidFill>
                  <a:srgbClr val="008080"/>
                </a:solidFill>
              </a:rPr>
              <a:t> Подготовка победителей олимпиад</a:t>
            </a:r>
          </a:p>
          <a:p>
            <a:pPr>
              <a:buAutoNum type="arabicPeriod"/>
              <a:tabLst>
                <a:tab pos="269875" algn="l"/>
              </a:tabLst>
            </a:pPr>
            <a:r>
              <a:rPr lang="ru-RU" sz="2000" dirty="0">
                <a:solidFill>
                  <a:srgbClr val="008080"/>
                </a:solidFill>
              </a:rPr>
              <a:t> Подготовка 100 по ЕГЭ</a:t>
            </a:r>
          </a:p>
          <a:p>
            <a:pPr>
              <a:buAutoNum type="arabicPeriod"/>
              <a:tabLst>
                <a:tab pos="269875" algn="l"/>
              </a:tabLst>
            </a:pPr>
            <a:r>
              <a:rPr lang="ru-RU" sz="2000" dirty="0">
                <a:solidFill>
                  <a:srgbClr val="008080"/>
                </a:solidFill>
              </a:rPr>
              <a:t> Подготовка…..</a:t>
            </a:r>
          </a:p>
          <a:p>
            <a:pPr>
              <a:tabLst>
                <a:tab pos="179388" algn="l"/>
              </a:tabLst>
            </a:pPr>
            <a:endParaRPr lang="ru-RU" sz="2000" b="1" dirty="0">
              <a:solidFill>
                <a:srgbClr val="008080"/>
              </a:solidFill>
            </a:endParaRPr>
          </a:p>
          <a:p>
            <a:endParaRPr lang="ru-RU" sz="2000" b="1" dirty="0">
              <a:solidFill>
                <a:srgbClr val="008080"/>
              </a:solidFill>
            </a:endParaRPr>
          </a:p>
          <a:p>
            <a:r>
              <a:rPr lang="ru-RU" sz="2000" b="1" dirty="0">
                <a:solidFill>
                  <a:srgbClr val="008080"/>
                </a:solidFill>
              </a:rPr>
              <a:t>Учет региональной специфики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008080"/>
                </a:solidFill>
              </a:rPr>
              <a:t>МЭШ 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008080"/>
                </a:solidFill>
              </a:rPr>
              <a:t>…..</a:t>
            </a:r>
          </a:p>
          <a:p>
            <a:pPr marL="179388" indent="-179388">
              <a:buAutoNum type="arabicPeriod"/>
            </a:pPr>
            <a:endParaRPr lang="ru-RU" sz="2000" dirty="0">
              <a:solidFill>
                <a:srgbClr val="008080"/>
              </a:solidFill>
            </a:endParaRP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="" xmlns:a16="http://schemas.microsoft.com/office/drawing/2014/main" id="{849ECCFE-8FBF-436C-A669-1C48578F71C8}"/>
              </a:ext>
            </a:extLst>
          </p:cNvPr>
          <p:cNvSpPr/>
          <p:nvPr/>
        </p:nvSpPr>
        <p:spPr>
          <a:xfrm rot="5400000">
            <a:off x="4048651" y="1737327"/>
            <a:ext cx="1013711" cy="804897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C3BF519A-D9B3-4C93-884E-FC06FAD43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78919" y="5778621"/>
            <a:ext cx="669293" cy="9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D8F1B0F-F7D8-41BB-93CE-9B7746634E4E}"/>
              </a:ext>
            </a:extLst>
          </p:cNvPr>
          <p:cNvSpPr/>
          <p:nvPr/>
        </p:nvSpPr>
        <p:spPr>
          <a:xfrm>
            <a:off x="625892" y="6268671"/>
            <a:ext cx="842816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ВЫВОДЫ           УПРАВЛЕНЧЕСКОЕ РЕШЕНИЕ          МЕРОПРИЯТИЯ В ПЛАН </a:t>
            </a:r>
            <a:endParaRPr lang="ru-RU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826773B6-0854-400A-9E4B-2C013782C4B3}"/>
              </a:ext>
            </a:extLst>
          </p:cNvPr>
          <p:cNvCxnSpPr>
            <a:cxnSpLocks/>
          </p:cNvCxnSpPr>
          <p:nvPr/>
        </p:nvCxnSpPr>
        <p:spPr>
          <a:xfrm>
            <a:off x="1843789" y="6472187"/>
            <a:ext cx="432010" cy="1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976FC5A5-C232-4ECF-A088-C56DD0349B0F}"/>
              </a:ext>
            </a:extLst>
          </p:cNvPr>
          <p:cNvCxnSpPr>
            <a:cxnSpLocks/>
          </p:cNvCxnSpPr>
          <p:nvPr/>
        </p:nvCxnSpPr>
        <p:spPr>
          <a:xfrm>
            <a:off x="5515901" y="6472186"/>
            <a:ext cx="432010" cy="1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179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E480C2F-97A4-4D4A-9C8F-B2444C144A1F}"/>
              </a:ext>
            </a:extLst>
          </p:cNvPr>
          <p:cNvSpPr/>
          <p:nvPr/>
        </p:nvSpPr>
        <p:spPr>
          <a:xfrm>
            <a:off x="2805378" y="219261"/>
            <a:ext cx="5541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оценить качество работы педагогов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538CB66E-80C6-40B5-BC0B-A017E0E53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CB76D5F7-9C5A-4B72-83B8-75DEB2EA916F}"/>
              </a:ext>
            </a:extLst>
          </p:cNvPr>
          <p:cNvGraphicFramePr>
            <a:graphicFrameLocks noGrp="1"/>
          </p:cNvGraphicFramePr>
          <p:nvPr/>
        </p:nvGraphicFramePr>
        <p:xfrm>
          <a:off x="1" y="1081036"/>
          <a:ext cx="9143999" cy="5829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0511">
                  <a:extLst>
                    <a:ext uri="{9D8B030D-6E8A-4147-A177-3AD203B41FA5}">
                      <a16:colId xmlns="" xmlns:a16="http://schemas.microsoft.com/office/drawing/2014/main" val="3499358788"/>
                    </a:ext>
                  </a:extLst>
                </a:gridCol>
                <a:gridCol w="1808683">
                  <a:extLst>
                    <a:ext uri="{9D8B030D-6E8A-4147-A177-3AD203B41FA5}">
                      <a16:colId xmlns="" xmlns:a16="http://schemas.microsoft.com/office/drawing/2014/main" val="2608811237"/>
                    </a:ext>
                  </a:extLst>
                </a:gridCol>
                <a:gridCol w="1808683">
                  <a:extLst>
                    <a:ext uri="{9D8B030D-6E8A-4147-A177-3AD203B41FA5}">
                      <a16:colId xmlns="" xmlns:a16="http://schemas.microsoft.com/office/drawing/2014/main" val="2370847837"/>
                    </a:ext>
                  </a:extLst>
                </a:gridCol>
                <a:gridCol w="2178101">
                  <a:extLst>
                    <a:ext uri="{9D8B030D-6E8A-4147-A177-3AD203B41FA5}">
                      <a16:colId xmlns="" xmlns:a16="http://schemas.microsoft.com/office/drawing/2014/main" val="2675935092"/>
                    </a:ext>
                  </a:extLst>
                </a:gridCol>
                <a:gridCol w="1538021">
                  <a:extLst>
                    <a:ext uri="{9D8B030D-6E8A-4147-A177-3AD203B41FA5}">
                      <a16:colId xmlns="" xmlns:a16="http://schemas.microsoft.com/office/drawing/2014/main" val="2287943984"/>
                    </a:ext>
                  </a:extLst>
                </a:gridCol>
              </a:tblGrid>
              <a:tr h="156071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Позитивные</a:t>
                      </a:r>
                      <a:r>
                        <a:rPr lang="en-US" sz="2000" b="1" dirty="0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тенденции</a:t>
                      </a:r>
                      <a:endParaRPr lang="ru-RU" sz="2000" b="1" dirty="0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Причины</a:t>
                      </a:r>
                      <a:r>
                        <a:rPr lang="en-US" sz="2000" b="1" dirty="0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позитивных</a:t>
                      </a:r>
                      <a:r>
                        <a:rPr lang="en-US" sz="2000" b="1" dirty="0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тенденций</a:t>
                      </a:r>
                      <a:endParaRPr lang="ru-RU" sz="2000" b="1" dirty="0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Негативные тенденции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Причины негативных тенденций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Меры по корректировке негативных тенденций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686817"/>
                  </a:ext>
                </a:extLst>
              </a:tr>
              <a:tr h="385589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1. Кадровый ресурс. Аттестация. Повышение квалификации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173707"/>
                  </a:ext>
                </a:extLst>
              </a:tr>
              <a:tr h="138069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1" dirty="0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1" dirty="0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1473838"/>
                  </a:ext>
                </a:extLst>
              </a:tr>
              <a:tr h="385589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2. Повышение квалификации: семинары разного уровня</a:t>
                      </a:r>
                      <a:endParaRPr lang="ru-RU" sz="2000" b="1" dirty="0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8359627"/>
                  </a:ext>
                </a:extLst>
              </a:tr>
              <a:tr h="385589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0582053"/>
                  </a:ext>
                </a:extLst>
              </a:tr>
              <a:tr h="385589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3. Творческие отчеты по программе саморазвития и самообразования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3475348"/>
                  </a:ext>
                </a:extLst>
              </a:tr>
              <a:tr h="385589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524039"/>
                  </a:ext>
                </a:extLst>
              </a:tr>
              <a:tr h="679372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4. Создание сайтов. Обмен педагогическим опытом на порталах в сети педагогических работников. </a:t>
                      </a:r>
                      <a:r>
                        <a:rPr lang="en-US" sz="2000" b="1"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Авторские разработки.</a:t>
                      </a:r>
                      <a:endParaRPr lang="ru-RU" sz="2000" b="1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3681631"/>
                  </a:ext>
                </a:extLst>
              </a:tr>
              <a:tr h="444346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Повышение профессионального мастерства. Поддержка молодых и вновь прибывших специалистов. </a:t>
                      </a:r>
                      <a:r>
                        <a:rPr lang="en-US" sz="2000" b="1" dirty="0" err="1"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Наставничество</a:t>
                      </a:r>
                      <a:r>
                        <a:rPr lang="en-US" sz="2000" b="1" dirty="0"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0869159"/>
                  </a:ext>
                </a:extLst>
              </a:tr>
              <a:tr h="268076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9420266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4A62289C-7687-41AE-A53E-3441713D5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804" y="680926"/>
            <a:ext cx="66787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методической работы школы по направлениям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+mn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FD48381-0F2F-44FA-AC43-42B78F3BDBA6}"/>
              </a:ext>
            </a:extLst>
          </p:cNvPr>
          <p:cNvSpPr/>
          <p:nvPr/>
        </p:nvSpPr>
        <p:spPr>
          <a:xfrm rot="18385663">
            <a:off x="7649107" y="5541963"/>
            <a:ext cx="139493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59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E480C2F-97A4-4D4A-9C8F-B2444C144A1F}"/>
              </a:ext>
            </a:extLst>
          </p:cNvPr>
          <p:cNvSpPr/>
          <p:nvPr/>
        </p:nvSpPr>
        <p:spPr>
          <a:xfrm>
            <a:off x="2805378" y="219261"/>
            <a:ext cx="5541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оценить качество работы педагогов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538CB66E-80C6-40B5-BC0B-A017E0E53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4A62289C-7687-41AE-A53E-3441713D5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373" y="708012"/>
            <a:ext cx="66787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методической работы школы по направлениям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+mn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FD48381-0F2F-44FA-AC43-42B78F3BDBA6}"/>
              </a:ext>
            </a:extLst>
          </p:cNvPr>
          <p:cNvSpPr/>
          <p:nvPr/>
        </p:nvSpPr>
        <p:spPr>
          <a:xfrm rot="18385663">
            <a:off x="7387023" y="5337547"/>
            <a:ext cx="139493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8AF7694D-EDCC-4446-9BDE-AF40981C3FF8}"/>
              </a:ext>
            </a:extLst>
          </p:cNvPr>
          <p:cNvGraphicFramePr>
            <a:graphicFrameLocks noGrp="1"/>
          </p:cNvGraphicFramePr>
          <p:nvPr/>
        </p:nvGraphicFramePr>
        <p:xfrm>
          <a:off x="0" y="1135208"/>
          <a:ext cx="9143999" cy="6581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0512">
                  <a:extLst>
                    <a:ext uri="{9D8B030D-6E8A-4147-A177-3AD203B41FA5}">
                      <a16:colId xmlns="" xmlns:a16="http://schemas.microsoft.com/office/drawing/2014/main" val="284797291"/>
                    </a:ext>
                  </a:extLst>
                </a:gridCol>
                <a:gridCol w="1808683">
                  <a:extLst>
                    <a:ext uri="{9D8B030D-6E8A-4147-A177-3AD203B41FA5}">
                      <a16:colId xmlns="" xmlns:a16="http://schemas.microsoft.com/office/drawing/2014/main" val="2247103385"/>
                    </a:ext>
                  </a:extLst>
                </a:gridCol>
                <a:gridCol w="1808683">
                  <a:extLst>
                    <a:ext uri="{9D8B030D-6E8A-4147-A177-3AD203B41FA5}">
                      <a16:colId xmlns="" xmlns:a16="http://schemas.microsoft.com/office/drawing/2014/main" val="3759851544"/>
                    </a:ext>
                  </a:extLst>
                </a:gridCol>
                <a:gridCol w="2178101">
                  <a:extLst>
                    <a:ext uri="{9D8B030D-6E8A-4147-A177-3AD203B41FA5}">
                      <a16:colId xmlns="" xmlns:a16="http://schemas.microsoft.com/office/drawing/2014/main" val="2834363840"/>
                    </a:ext>
                  </a:extLst>
                </a:gridCol>
                <a:gridCol w="1538020">
                  <a:extLst>
                    <a:ext uri="{9D8B030D-6E8A-4147-A177-3AD203B41FA5}">
                      <a16:colId xmlns="" xmlns:a16="http://schemas.microsoft.com/office/drawing/2014/main" val="2325423891"/>
                    </a:ext>
                  </a:extLst>
                </a:gridCol>
              </a:tblGrid>
              <a:tr h="792683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Позитивные тенденции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Причины позитивных тенденций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Негативные тенденции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Причины негативных тенденций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8080"/>
                          </a:solidFill>
                          <a:effectLst/>
                        </a:rPr>
                        <a:t>Меры по корректировке негативных тенденций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5073748"/>
                  </a:ext>
                </a:extLst>
              </a:tr>
              <a:tr h="26666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8080"/>
                          </a:solidFill>
                          <a:effectLst/>
                        </a:rPr>
                        <a:t>6. Результаты работы по обобщению передового педагогического опыта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2736449"/>
                  </a:ext>
                </a:extLst>
              </a:tr>
              <a:tr h="266663"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2570655"/>
                  </a:ext>
                </a:extLst>
              </a:tr>
              <a:tr h="26666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8080"/>
                          </a:solidFill>
                          <a:effectLst/>
                        </a:rPr>
                        <a:t>7. Работа с одаренными и мотивированными детьми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9600151"/>
                  </a:ext>
                </a:extLst>
              </a:tr>
              <a:tr h="266663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3498405"/>
                  </a:ext>
                </a:extLst>
              </a:tr>
              <a:tr h="266663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8. Предметные и тематические недели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5070883"/>
                  </a:ext>
                </a:extLst>
              </a:tr>
              <a:tr h="266663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239737"/>
                  </a:ext>
                </a:extLst>
              </a:tr>
              <a:tr h="26666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8080"/>
                          </a:solidFill>
                          <a:effectLst/>
                        </a:rPr>
                        <a:t>10. Участие педагогов в инновационной и экспериментальной деятельности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0478441"/>
                  </a:ext>
                </a:extLst>
              </a:tr>
              <a:tr h="266663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5468125"/>
                  </a:ext>
                </a:extLst>
              </a:tr>
              <a:tr h="266663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11. Результативность образовательной деятельности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1284152"/>
                  </a:ext>
                </a:extLst>
              </a:tr>
              <a:tr h="266663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2926393"/>
                  </a:ext>
                </a:extLst>
              </a:tr>
              <a:tr h="26666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8080"/>
                          </a:solidFill>
                          <a:effectLst/>
                        </a:rPr>
                        <a:t>12. Реализация плана методической работы на год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9051156"/>
                  </a:ext>
                </a:extLst>
              </a:tr>
              <a:tr h="266663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327040"/>
                  </a:ext>
                </a:extLst>
              </a:tr>
              <a:tr h="26666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8080"/>
                          </a:solidFill>
                          <a:effectLst/>
                        </a:rPr>
                        <a:t>13. Работа методического совета школы. Анализ организационной структуры. </a:t>
                      </a:r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Оптимизация системы управления.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2392852"/>
                  </a:ext>
                </a:extLst>
              </a:tr>
              <a:tr h="266663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1" marR="45661" marT="45661" marB="4566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1129531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78D89CE-9A33-4B35-9986-EEAFCB72E952}"/>
              </a:ext>
            </a:extLst>
          </p:cNvPr>
          <p:cNvSpPr/>
          <p:nvPr/>
        </p:nvSpPr>
        <p:spPr>
          <a:xfrm rot="18385663">
            <a:off x="7649108" y="5703007"/>
            <a:ext cx="139493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81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E480C2F-97A4-4D4A-9C8F-B2444C144A1F}"/>
              </a:ext>
            </a:extLst>
          </p:cNvPr>
          <p:cNvSpPr/>
          <p:nvPr/>
        </p:nvSpPr>
        <p:spPr>
          <a:xfrm>
            <a:off x="2805378" y="219261"/>
            <a:ext cx="5541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оценить качество работы педагогов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538CB66E-80C6-40B5-BC0B-A017E0E53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75" y="153333"/>
            <a:ext cx="797425" cy="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9B7660E-D090-4CF7-B2E7-C738AD543E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934" r="8721"/>
          <a:stretch/>
        </p:blipFill>
        <p:spPr>
          <a:xfrm>
            <a:off x="2908326" y="820784"/>
            <a:ext cx="6018063" cy="2791846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="" xmlns:a16="http://schemas.microsoft.com/office/drawing/2014/main" id="{7EE1A719-C29B-4E57-A4F5-45A5B1EF12E6}"/>
              </a:ext>
            </a:extLst>
          </p:cNvPr>
          <p:cNvSpPr/>
          <p:nvPr/>
        </p:nvSpPr>
        <p:spPr>
          <a:xfrm>
            <a:off x="486991" y="2914872"/>
            <a:ext cx="2273328" cy="70512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4367021" y="0"/>
                </a:moveTo>
                <a:lnTo>
                  <a:pt x="0" y="0"/>
                </a:lnTo>
                <a:lnTo>
                  <a:pt x="0" y="1065276"/>
                </a:lnTo>
                <a:lnTo>
                  <a:pt x="4367021" y="1065276"/>
                </a:lnTo>
                <a:lnTo>
                  <a:pt x="4899659" y="532638"/>
                </a:lnTo>
                <a:lnTo>
                  <a:pt x="436702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algn="ctr">
              <a:lnSpc>
                <a:spcPct val="70000"/>
              </a:lnSpc>
            </a:pPr>
            <a:endParaRPr lang="ru-RU" b="1" dirty="0">
              <a:solidFill>
                <a:srgbClr val="006666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6666"/>
                </a:solidFill>
              </a:rPr>
              <a:t>  Рекомендуется почитать</a:t>
            </a:r>
          </a:p>
        </p:txBody>
      </p:sp>
      <p:pic>
        <p:nvPicPr>
          <p:cNvPr id="13" name="Picture 2" descr="Lenagold - Клипарт - Книги">
            <a:extLst>
              <a:ext uri="{FF2B5EF4-FFF2-40B4-BE49-F238E27FC236}">
                <a16:creationId xmlns="" xmlns:a16="http://schemas.microsoft.com/office/drawing/2014/main" id="{E7A5A29D-BF71-4EA7-A78F-6FF3DAF88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/>
          <a:stretch/>
        </p:blipFill>
        <p:spPr bwMode="auto">
          <a:xfrm>
            <a:off x="547279" y="3719698"/>
            <a:ext cx="1047221" cy="10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4">
            <a:extLst>
              <a:ext uri="{FF2B5EF4-FFF2-40B4-BE49-F238E27FC236}">
                <a16:creationId xmlns="" xmlns:a16="http://schemas.microsoft.com/office/drawing/2014/main" id="{8913E98B-49AD-485D-A4B4-EB013584AE7F}"/>
              </a:ext>
            </a:extLst>
          </p:cNvPr>
          <p:cNvSpPr/>
          <p:nvPr/>
        </p:nvSpPr>
        <p:spPr>
          <a:xfrm>
            <a:off x="568946" y="2914873"/>
            <a:ext cx="2191373" cy="70512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0" y="0"/>
                </a:moveTo>
                <a:lnTo>
                  <a:pt x="4367021" y="0"/>
                </a:lnTo>
                <a:lnTo>
                  <a:pt x="4899659" y="532638"/>
                </a:lnTo>
                <a:lnTo>
                  <a:pt x="4367021" y="1065276"/>
                </a:lnTo>
                <a:lnTo>
                  <a:pt x="0" y="1065276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13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5218552-87EC-471F-9994-06C33D2BA8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7250" t="-5819" r="-261" b="5819"/>
          <a:stretch/>
        </p:blipFill>
        <p:spPr>
          <a:xfrm>
            <a:off x="3237992" y="3719698"/>
            <a:ext cx="5358729" cy="3138302"/>
          </a:xfrm>
          <a:prstGeom prst="rect">
            <a:avLst/>
          </a:prstGeom>
        </p:spPr>
      </p:pic>
      <p:pic>
        <p:nvPicPr>
          <p:cNvPr id="9" name="Рисунок 6" descr="action-obrazovani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3791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E480C2F-97A4-4D4A-9C8F-B2444C144A1F}"/>
              </a:ext>
            </a:extLst>
          </p:cNvPr>
          <p:cNvSpPr/>
          <p:nvPr/>
        </p:nvSpPr>
        <p:spPr>
          <a:xfrm>
            <a:off x="2805378" y="219261"/>
            <a:ext cx="5541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оценить качество работы педагогов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538CB66E-80C6-40B5-BC0B-A017E0E53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ADC921B-9BE7-4221-9C2B-9BE04102C099}"/>
              </a:ext>
            </a:extLst>
          </p:cNvPr>
          <p:cNvSpPr/>
          <p:nvPr/>
        </p:nvSpPr>
        <p:spPr>
          <a:xfrm rot="2329386">
            <a:off x="-72574" y="3765014"/>
            <a:ext cx="3112249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РЕКОМЕНДУЕМЫЙ ПОДХОД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3117C25F-0ACF-4A46-B45A-8C1415C1D57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31188" y="1059025"/>
          <a:ext cx="8481623" cy="3651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7EE5B5-091B-413F-9A6A-DBC9205D48B1}"/>
              </a:ext>
            </a:extLst>
          </p:cNvPr>
          <p:cNvSpPr/>
          <p:nvPr/>
        </p:nvSpPr>
        <p:spPr>
          <a:xfrm>
            <a:off x="206581" y="5544349"/>
            <a:ext cx="8730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8080"/>
                </a:solidFill>
                <a:latin typeface="+mn-lt"/>
              </a:rPr>
              <a:t>Распоряжение Правительства РФ от 31.12.2019 № 3273-р «Об утверждении основных принципов национальной системы профессионального роста педагогических работников Российской Федерации, включая национальную систему учительского роста»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D5E65FF2-6B95-441C-B4DA-112B4ED92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3990060" y="4817441"/>
            <a:ext cx="464457" cy="68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авая фигурная скобка 6">
            <a:extLst>
              <a:ext uri="{FF2B5EF4-FFF2-40B4-BE49-F238E27FC236}">
                <a16:creationId xmlns="" xmlns:a16="http://schemas.microsoft.com/office/drawing/2014/main" id="{C84206C2-666B-46E1-8CCB-EC0F5C513CD0}"/>
              </a:ext>
            </a:extLst>
          </p:cNvPr>
          <p:cNvSpPr/>
          <p:nvPr/>
        </p:nvSpPr>
        <p:spPr>
          <a:xfrm rot="5400000">
            <a:off x="5510943" y="2180822"/>
            <a:ext cx="493810" cy="558149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01C7615-55FF-4621-A40C-267E235552AC}"/>
              </a:ext>
            </a:extLst>
          </p:cNvPr>
          <p:cNvSpPr/>
          <p:nvPr/>
        </p:nvSpPr>
        <p:spPr>
          <a:xfrm>
            <a:off x="3084829" y="5103150"/>
            <a:ext cx="5358654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АНАЛИЗ          НСУР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CB3A9F92-7884-4097-A8CF-301D5C3AB558}"/>
              </a:ext>
            </a:extLst>
          </p:cNvPr>
          <p:cNvCxnSpPr>
            <a:cxnSpLocks/>
          </p:cNvCxnSpPr>
          <p:nvPr/>
        </p:nvCxnSpPr>
        <p:spPr>
          <a:xfrm>
            <a:off x="5764156" y="5275221"/>
            <a:ext cx="341332" cy="0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6" descr="action-obrazovanie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11493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96728F75-0B5F-4379-AD6F-48DEDA4FC976}"/>
              </a:ext>
            </a:extLst>
          </p:cNvPr>
          <p:cNvSpPr/>
          <p:nvPr/>
        </p:nvSpPr>
        <p:spPr>
          <a:xfrm>
            <a:off x="2456780" y="2954332"/>
            <a:ext cx="1873538" cy="1589643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6666"/>
                </a:solidFill>
              </a:rPr>
              <a:t>Анализ</a:t>
            </a:r>
          </a:p>
          <a:p>
            <a:pPr algn="ctr"/>
            <a:r>
              <a:rPr lang="ru-RU" sz="1400" b="1" dirty="0">
                <a:solidFill>
                  <a:srgbClr val="006666"/>
                </a:solidFill>
              </a:rPr>
              <a:t>плана работы школы за 2019 / 2020 учебный год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E881B46A-4F0F-47F8-BCE7-3C2DA50C7B2E}"/>
              </a:ext>
            </a:extLst>
          </p:cNvPr>
          <p:cNvSpPr/>
          <p:nvPr/>
        </p:nvSpPr>
        <p:spPr>
          <a:xfrm>
            <a:off x="5208936" y="3046367"/>
            <a:ext cx="1873538" cy="1589643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6666"/>
                </a:solidFill>
              </a:rPr>
              <a:t>Анализ</a:t>
            </a:r>
          </a:p>
          <a:p>
            <a:pPr algn="ctr"/>
            <a:r>
              <a:rPr lang="ru-RU" sz="1400" b="1" dirty="0">
                <a:solidFill>
                  <a:srgbClr val="006666"/>
                </a:solidFill>
              </a:rPr>
              <a:t>реализации программы развития школы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780762EA-807D-49BC-9596-F95D1FF8046A}"/>
              </a:ext>
            </a:extLst>
          </p:cNvPr>
          <p:cNvSpPr/>
          <p:nvPr/>
        </p:nvSpPr>
        <p:spPr>
          <a:xfrm>
            <a:off x="3919883" y="1617570"/>
            <a:ext cx="1586200" cy="1266539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r>
              <a:rPr lang="ru-RU" sz="1400" b="1" dirty="0">
                <a:solidFill>
                  <a:srgbClr val="006666"/>
                </a:solidFill>
              </a:rPr>
              <a:t>Отчет о самообследовании за 2019 год</a:t>
            </a:r>
          </a:p>
          <a:p>
            <a:pPr algn="ctr"/>
            <a:endParaRPr lang="ru-RU" sz="1400" b="1" dirty="0">
              <a:solidFill>
                <a:srgbClr val="006666"/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12" name="Знак ''плюс'' 11">
            <a:extLst>
              <a:ext uri="{FF2B5EF4-FFF2-40B4-BE49-F238E27FC236}">
                <a16:creationId xmlns="" xmlns:a16="http://schemas.microsoft.com/office/drawing/2014/main" id="{2BAAEF31-FA41-4845-A4B8-B679FB58FA15}"/>
              </a:ext>
            </a:extLst>
          </p:cNvPr>
          <p:cNvSpPr/>
          <p:nvPr/>
        </p:nvSpPr>
        <p:spPr>
          <a:xfrm>
            <a:off x="3324010" y="2423205"/>
            <a:ext cx="374827" cy="369011"/>
          </a:xfrm>
          <a:prstGeom prst="mathPlus">
            <a:avLst/>
          </a:prstGeom>
          <a:solidFill>
            <a:srgbClr val="0099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3" name="Знак ''плюс'' 12">
            <a:extLst>
              <a:ext uri="{FF2B5EF4-FFF2-40B4-BE49-F238E27FC236}">
                <a16:creationId xmlns="" xmlns:a16="http://schemas.microsoft.com/office/drawing/2014/main" id="{41EC1E62-3686-4E15-A848-FD02C1646A13}"/>
              </a:ext>
            </a:extLst>
          </p:cNvPr>
          <p:cNvSpPr/>
          <p:nvPr/>
        </p:nvSpPr>
        <p:spPr>
          <a:xfrm>
            <a:off x="5756847" y="2436742"/>
            <a:ext cx="395061" cy="324231"/>
          </a:xfrm>
          <a:prstGeom prst="mathPlus">
            <a:avLst/>
          </a:prstGeom>
          <a:solidFill>
            <a:srgbClr val="0099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4" name="Знак ''плюс'' 13">
            <a:extLst>
              <a:ext uri="{FF2B5EF4-FFF2-40B4-BE49-F238E27FC236}">
                <a16:creationId xmlns="" xmlns:a16="http://schemas.microsoft.com/office/drawing/2014/main" id="{39B4DADC-DCAE-4D04-A398-D15BAE2EB156}"/>
              </a:ext>
            </a:extLst>
          </p:cNvPr>
          <p:cNvSpPr/>
          <p:nvPr/>
        </p:nvSpPr>
        <p:spPr>
          <a:xfrm>
            <a:off x="4572000" y="3822492"/>
            <a:ext cx="423886" cy="358788"/>
          </a:xfrm>
          <a:prstGeom prst="mathPlus">
            <a:avLst/>
          </a:prstGeom>
          <a:solidFill>
            <a:srgbClr val="0099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5" name="Правая фигурная скобка 14">
            <a:extLst>
              <a:ext uri="{FF2B5EF4-FFF2-40B4-BE49-F238E27FC236}">
                <a16:creationId xmlns="" xmlns:a16="http://schemas.microsoft.com/office/drawing/2014/main" id="{8E915DB4-4ECD-4F4E-91F6-ADAE49D8ACA0}"/>
              </a:ext>
            </a:extLst>
          </p:cNvPr>
          <p:cNvSpPr/>
          <p:nvPr/>
        </p:nvSpPr>
        <p:spPr>
          <a:xfrm rot="5400000">
            <a:off x="4303114" y="727542"/>
            <a:ext cx="819737" cy="8226761"/>
          </a:xfrm>
          <a:prstGeom prst="rightBrace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24BA16C-BF09-4358-BB72-6F0DC71D0255}"/>
              </a:ext>
            </a:extLst>
          </p:cNvPr>
          <p:cNvSpPr/>
          <p:nvPr/>
        </p:nvSpPr>
        <p:spPr>
          <a:xfrm>
            <a:off x="599603" y="5500566"/>
            <a:ext cx="834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666"/>
                </a:solidFill>
              </a:rPr>
              <a:t>Проблемы 		   причины		 пути решения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97973356-B1EE-4473-91AE-64B5F355B6EA}"/>
              </a:ext>
            </a:extLst>
          </p:cNvPr>
          <p:cNvCxnSpPr>
            <a:cxnSpLocks/>
          </p:cNvCxnSpPr>
          <p:nvPr/>
        </p:nvCxnSpPr>
        <p:spPr>
          <a:xfrm>
            <a:off x="2728210" y="5786805"/>
            <a:ext cx="798123" cy="0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FEAE586A-07DE-470C-9765-3EF35C63B1CD}"/>
              </a:ext>
            </a:extLst>
          </p:cNvPr>
          <p:cNvCxnSpPr>
            <a:cxnSpLocks/>
          </p:cNvCxnSpPr>
          <p:nvPr/>
        </p:nvCxnSpPr>
        <p:spPr>
          <a:xfrm>
            <a:off x="5506083" y="5786805"/>
            <a:ext cx="707964" cy="0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178CE73F-F91D-4A47-BF74-28B0129E3A56}"/>
              </a:ext>
            </a:extLst>
          </p:cNvPr>
          <p:cNvSpPr/>
          <p:nvPr/>
        </p:nvSpPr>
        <p:spPr>
          <a:xfrm>
            <a:off x="2128604" y="91356"/>
            <a:ext cx="6385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сделать выводы по итогам анализа и поставить задачи на новый учебный год</a:t>
            </a:r>
          </a:p>
        </p:txBody>
      </p:sp>
      <p:pic>
        <p:nvPicPr>
          <p:cNvPr id="18" name="Рисунок 6" descr="action-obrazovani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4389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410D7E-9E93-4FF5-9AA6-3D66ED476D37}"/>
              </a:ext>
            </a:extLst>
          </p:cNvPr>
          <p:cNvSpPr/>
          <p:nvPr/>
        </p:nvSpPr>
        <p:spPr>
          <a:xfrm>
            <a:off x="2128604" y="91356"/>
            <a:ext cx="6385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сделать выводы по итогам анализа и поставить задачи на новый учебный год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7018E71B-198C-4CD2-8213-08068624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CBABDD3-85BD-4820-A93E-2D7B051B70C9}"/>
              </a:ext>
            </a:extLst>
          </p:cNvPr>
          <p:cNvSpPr/>
          <p:nvPr/>
        </p:nvSpPr>
        <p:spPr>
          <a:xfrm>
            <a:off x="269823" y="1283532"/>
            <a:ext cx="858936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900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ru-RU" sz="2000" b="1" kern="15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Цель работы школы в 2019-2020 учебном году</a:t>
            </a:r>
            <a:r>
              <a:rPr lang="ru-RU" sz="2000" kern="15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была связана с формированием </a:t>
            </a:r>
            <a:r>
              <a:rPr lang="ru-RU" sz="2000" b="1" i="1" kern="15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модели современной школы, </a:t>
            </a:r>
            <a:r>
              <a:rPr lang="ru-RU" sz="2000" kern="15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ориентированной на качественное обучение и воспитание детей, способных к активному интеллектуальному труду; формирующей ключевые компетенции, обеспечивающие социализацию и адаптацию для профессионального самоопределения в будущем. 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90000"/>
              </a:lnSpc>
              <a:spcAft>
                <a:spcPts val="0"/>
              </a:spcAft>
            </a:pPr>
            <a:r>
              <a:rPr lang="ru-RU" sz="2000" b="1" kern="15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достижения цели были определены следующие задачи: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8580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управления школы в рамках требований Федерального закона «Об образовании в Российской Федерации»;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8580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выполнений требований федеральных государственных образовательных стандартов общего образования (по уровням образования);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8580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сохранение и укрепление физического и психического здоровья обучающихся;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8580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образовательных достижений учащихся;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8580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педагогов к введению профессиональных стандартов;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30555" algn="l"/>
                <a:tab pos="68580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модернизация системы контроля условий и образовательной деятельности;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30555" algn="l"/>
                <a:tab pos="68580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инвестиционной привлекательности школы.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72BAF70-2736-4D00-B9EE-BC64696555AD}"/>
              </a:ext>
            </a:extLst>
          </p:cNvPr>
          <p:cNvSpPr/>
          <p:nvPr/>
        </p:nvSpPr>
        <p:spPr>
          <a:xfrm>
            <a:off x="284814" y="813532"/>
            <a:ext cx="139493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action-obrazovani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498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410D7E-9E93-4FF5-9AA6-3D66ED476D37}"/>
              </a:ext>
            </a:extLst>
          </p:cNvPr>
          <p:cNvSpPr/>
          <p:nvPr/>
        </p:nvSpPr>
        <p:spPr>
          <a:xfrm>
            <a:off x="2128604" y="91356"/>
            <a:ext cx="6385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сделать выводы по итогам анализа и поставить задачи на новый учебный год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7018E71B-198C-4CD2-8213-08068624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D67AD30-61EB-44D3-B6D9-EBF3F8606692}"/>
              </a:ext>
            </a:extLst>
          </p:cNvPr>
          <p:cNvSpPr/>
          <p:nvPr/>
        </p:nvSpPr>
        <p:spPr>
          <a:xfrm>
            <a:off x="442209" y="1442109"/>
            <a:ext cx="825958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Цель работы школы на 2020 / 2021 учебный год</a:t>
            </a: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совершенствование системы оценки качества образования для подготовки обучающегося к учебе, жизни и труду в </a:t>
            </a:r>
            <a:r>
              <a:rPr lang="en-US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веке.  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70510" algn="l"/>
                <a:tab pos="630555" algn="l"/>
                <a:tab pos="685800" algn="l"/>
              </a:tabLst>
            </a:pP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для достижения цели: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70510" algn="l"/>
                <a:tab pos="630555" algn="l"/>
                <a:tab pos="68580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системы управления школы в рамках требований национального проекта «Образование»;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70510" algn="l"/>
                <a:tab pos="630555" algn="l"/>
                <a:tab pos="68580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обеспечение выполнений требований федеральных государственных образовательных стандартов общего образования (по уровням образования) и готовности к переходу на новые;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70510" algn="l"/>
                <a:tab pos="630555" algn="l"/>
                <a:tab pos="68580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повышение качества образовательных результатов за счет развития </a:t>
            </a:r>
            <a:r>
              <a:rPr lang="ru-RU" sz="200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универсальных компетентностей обучающихся;</a:t>
            </a:r>
          </a:p>
          <a:p>
            <a:pPr indent="450215" algn="just">
              <a:spcAft>
                <a:spcPts val="0"/>
              </a:spcAft>
              <a:tabLst>
                <a:tab pos="270510" algn="l"/>
                <a:tab pos="630555" algn="l"/>
                <a:tab pos="68580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построение образовательной среды с современными возможностями для всех участников образовательных отношений;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70510" algn="l"/>
                <a:tab pos="630555" algn="l"/>
                <a:tab pos="68580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корпоративной культуры, обеспечивающей высокое качество образовательных результатов обучающихся;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70510" algn="l"/>
                <a:tab pos="630555" algn="l"/>
                <a:tab pos="685800" algn="l"/>
              </a:tabLst>
            </a:pP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ориентация основного и дополнительного образования на профессиональное самоопределение школьников.»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8AF0211-E306-439F-834A-0D3FC82538B5}"/>
              </a:ext>
            </a:extLst>
          </p:cNvPr>
          <p:cNvSpPr/>
          <p:nvPr/>
        </p:nvSpPr>
        <p:spPr>
          <a:xfrm>
            <a:off x="284814" y="972109"/>
            <a:ext cx="139493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action-obrazovani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31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410D7E-9E93-4FF5-9AA6-3D66ED476D37}"/>
              </a:ext>
            </a:extLst>
          </p:cNvPr>
          <p:cNvSpPr/>
          <p:nvPr/>
        </p:nvSpPr>
        <p:spPr>
          <a:xfrm>
            <a:off x="2083633" y="54339"/>
            <a:ext cx="6385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сделать выводы по итогам анализа и поставить задачи на новый учебный год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7018E71B-198C-4CD2-8213-08068624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CBABDD3-85BD-4820-A93E-2D7B051B70C9}"/>
              </a:ext>
            </a:extLst>
          </p:cNvPr>
          <p:cNvSpPr/>
          <p:nvPr/>
        </p:nvSpPr>
        <p:spPr>
          <a:xfrm>
            <a:off x="194873" y="2116405"/>
            <a:ext cx="41822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85800" algn="l"/>
              </a:tabLst>
            </a:pPr>
            <a:r>
              <a:rPr lang="ru-RU" sz="2000" b="1" kern="15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Цель работы школы в 2019-2020 учебном году</a:t>
            </a:r>
            <a:r>
              <a:rPr lang="ru-RU" sz="2000" kern="15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была связана с формированием </a:t>
            </a:r>
            <a:r>
              <a:rPr lang="ru-RU" sz="2000" b="1" i="1" kern="15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модели современной школы, </a:t>
            </a:r>
            <a:r>
              <a:rPr lang="ru-RU" sz="2000" kern="15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ориентированной на качественное обучение и воспитание детей, способных к активному интеллектуальному труду; формирующей ключевые компетенции, обеспечивающие социализацию и адаптацию для профессионального самоопределения в будущем. 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49270CD-4DB1-448C-AE62-A66C32204428}"/>
              </a:ext>
            </a:extLst>
          </p:cNvPr>
          <p:cNvSpPr/>
          <p:nvPr/>
        </p:nvSpPr>
        <p:spPr>
          <a:xfrm>
            <a:off x="5444239" y="2116405"/>
            <a:ext cx="31929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Цель работы школы на 2020 / 2021 учебный год</a:t>
            </a: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совершенствование системы оценки качества образования для подготовки обучающегося к учебе, жизни и труду в </a:t>
            </a:r>
            <a:r>
              <a:rPr lang="en-US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20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веке.  </a:t>
            </a:r>
            <a:endParaRPr lang="ru-RU" sz="20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AEF6488-0186-45DB-8F72-C1D75AEFC057}"/>
              </a:ext>
            </a:extLst>
          </p:cNvPr>
          <p:cNvSpPr/>
          <p:nvPr/>
        </p:nvSpPr>
        <p:spPr>
          <a:xfrm>
            <a:off x="314794" y="1013711"/>
            <a:ext cx="139493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E6347B25-4071-4C7A-8044-C7D53535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01" y="4670950"/>
            <a:ext cx="1133988" cy="20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6" descr="action-obrazovan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685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69438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96728F75-0B5F-4379-AD6F-48DEDA4FC976}"/>
              </a:ext>
            </a:extLst>
          </p:cNvPr>
          <p:cNvSpPr/>
          <p:nvPr/>
        </p:nvSpPr>
        <p:spPr>
          <a:xfrm>
            <a:off x="818078" y="2151896"/>
            <a:ext cx="3049384" cy="2180261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6666"/>
                </a:solidFill>
              </a:rPr>
              <a:t>Анализ</a:t>
            </a:r>
          </a:p>
          <a:p>
            <a:pPr algn="ctr"/>
            <a:r>
              <a:rPr lang="ru-RU" sz="2000" b="1" dirty="0">
                <a:solidFill>
                  <a:srgbClr val="006666"/>
                </a:solidFill>
              </a:rPr>
              <a:t>плана работы школы за 2019 / 2020 учебный год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E881B46A-4F0F-47F8-BCE7-3C2DA50C7B2E}"/>
              </a:ext>
            </a:extLst>
          </p:cNvPr>
          <p:cNvSpPr/>
          <p:nvPr/>
        </p:nvSpPr>
        <p:spPr>
          <a:xfrm>
            <a:off x="5194091" y="1788057"/>
            <a:ext cx="3083331" cy="1661167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6666"/>
                </a:solidFill>
              </a:rPr>
              <a:t>Анализ</a:t>
            </a:r>
          </a:p>
          <a:p>
            <a:pPr algn="ctr"/>
            <a:r>
              <a:rPr lang="ru-RU" sz="2000" b="1" dirty="0">
                <a:solidFill>
                  <a:srgbClr val="006666"/>
                </a:solidFill>
              </a:rPr>
              <a:t>реализации программы развития школы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780762EA-807D-49BC-9596-F95D1FF8046A}"/>
              </a:ext>
            </a:extLst>
          </p:cNvPr>
          <p:cNvSpPr/>
          <p:nvPr/>
        </p:nvSpPr>
        <p:spPr>
          <a:xfrm>
            <a:off x="2827685" y="1107009"/>
            <a:ext cx="3428779" cy="1558194"/>
          </a:xfrm>
          <a:prstGeom prst="ellipse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6666"/>
                </a:solidFill>
              </a:rPr>
              <a:t>Отчет о самообследовании за 2019 год</a:t>
            </a:r>
          </a:p>
          <a:p>
            <a:pPr algn="ctr"/>
            <a:endParaRPr lang="ru-RU" sz="2000" b="1" dirty="0">
              <a:solidFill>
                <a:srgbClr val="006666"/>
              </a:solidFill>
            </a:endParaRPr>
          </a:p>
          <a:p>
            <a:pPr algn="ctr"/>
            <a:endParaRPr lang="ru-RU" sz="2000" dirty="0"/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="" xmlns:a16="http://schemas.microsoft.com/office/drawing/2014/main" id="{0658A5AF-425C-4F89-9374-761B6801192F}"/>
              </a:ext>
            </a:extLst>
          </p:cNvPr>
          <p:cNvSpPr/>
          <p:nvPr/>
        </p:nvSpPr>
        <p:spPr>
          <a:xfrm rot="18272720">
            <a:off x="2600259" y="1750467"/>
            <a:ext cx="1902846" cy="1625389"/>
          </a:xfrm>
          <a:prstGeom prst="triangle">
            <a:avLst>
              <a:gd name="adj" fmla="val 48044"/>
            </a:avLst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6666"/>
                </a:solidFill>
              </a:rPr>
              <a:t>ВСОКО</a:t>
            </a:r>
          </a:p>
          <a:p>
            <a:pPr algn="ctr"/>
            <a:endParaRPr lang="ru-RU" sz="2000" b="1" dirty="0">
              <a:solidFill>
                <a:srgbClr val="006666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6E2FA69-A961-4825-8175-FAB490F18A62}"/>
              </a:ext>
            </a:extLst>
          </p:cNvPr>
          <p:cNvSpPr/>
          <p:nvPr/>
        </p:nvSpPr>
        <p:spPr>
          <a:xfrm>
            <a:off x="700935" y="4821353"/>
            <a:ext cx="8226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AutoNum type="arabicPeriod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Оценить эффективность  реализации мероприятий.</a:t>
            </a:r>
          </a:p>
          <a:p>
            <a:pPr marL="269875" indent="-269875">
              <a:buAutoNum type="arabicPeriod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Выявить комплекс причин, определивших полученные результаты в сравнении с запланированными, ошибки.</a:t>
            </a:r>
          </a:p>
          <a:p>
            <a:pPr marL="269875" indent="-269875">
              <a:buAutoNum type="arabicPeriod"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 Определить цель и задачи на новый учебный год.</a:t>
            </a:r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="" xmlns:a16="http://schemas.microsoft.com/office/drawing/2014/main" id="{5C196891-3D1D-44FE-A180-72F68C181BBF}"/>
              </a:ext>
            </a:extLst>
          </p:cNvPr>
          <p:cNvSpPr/>
          <p:nvPr/>
        </p:nvSpPr>
        <p:spPr>
          <a:xfrm rot="5400000">
            <a:off x="4404447" y="348759"/>
            <a:ext cx="819737" cy="8226761"/>
          </a:xfrm>
          <a:prstGeom prst="rightBrace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7C927E17-461C-4DAC-BF20-3307F2C76416}"/>
              </a:ext>
            </a:extLst>
          </p:cNvPr>
          <p:cNvSpPr/>
          <p:nvPr/>
        </p:nvSpPr>
        <p:spPr>
          <a:xfrm>
            <a:off x="4572000" y="6218651"/>
            <a:ext cx="484632" cy="552122"/>
          </a:xfrm>
          <a:prstGeom prst="downArrow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6" descr="action-obrazovani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9133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410D7E-9E93-4FF5-9AA6-3D66ED476D37}"/>
              </a:ext>
            </a:extLst>
          </p:cNvPr>
          <p:cNvSpPr/>
          <p:nvPr/>
        </p:nvSpPr>
        <p:spPr>
          <a:xfrm>
            <a:off x="2083633" y="54339"/>
            <a:ext cx="6385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сделать выводы по итогам анализа и поставить задачи на новый учебный год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7018E71B-198C-4CD2-8213-08068624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CBABDD3-85BD-4820-A93E-2D7B051B70C9}"/>
              </a:ext>
            </a:extLst>
          </p:cNvPr>
          <p:cNvSpPr/>
          <p:nvPr/>
        </p:nvSpPr>
        <p:spPr>
          <a:xfrm>
            <a:off x="164892" y="1441930"/>
            <a:ext cx="4197246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85800" algn="l"/>
              </a:tabLst>
            </a:pPr>
            <a:r>
              <a:rPr lang="ru-RU" sz="1600" b="1" kern="15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2019-2020 учебный год</a:t>
            </a:r>
            <a:endParaRPr lang="ru-RU" sz="1600" kern="15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85800" algn="l"/>
              </a:tabLst>
            </a:pPr>
            <a:endParaRPr lang="ru-RU" sz="1600" b="1" kern="15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685800" algn="l"/>
              </a:tabLst>
            </a:pPr>
            <a:r>
              <a:rPr lang="ru-RU" sz="1600" b="1" kern="15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достижения цели были определены следующие задачи:</a:t>
            </a:r>
            <a:endParaRPr lang="ru-RU" sz="16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85800" algn="l"/>
              </a:tabLs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управления школы в рамках требований Федерального закона «Об образовании в Российской Федерации»;</a:t>
            </a:r>
            <a:endParaRPr lang="ru-RU" sz="16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85800" algn="l"/>
              </a:tabLs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выполнений требований федеральных государственных образовательных стандартов общего образования (по уровням образования);</a:t>
            </a:r>
            <a:endParaRPr lang="ru-RU" sz="16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85800" algn="l"/>
              </a:tabLs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сохранение и укрепление физического и психического здоровья обучающихся;</a:t>
            </a:r>
            <a:endParaRPr lang="ru-RU" sz="16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85800" algn="l"/>
              </a:tabLs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образовательных достижений учащихся;</a:t>
            </a:r>
            <a:endParaRPr lang="ru-RU" sz="16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85800" algn="l"/>
              </a:tabLs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педагогов к введению профессиональных стандартов;</a:t>
            </a:r>
            <a:endParaRPr lang="ru-RU" sz="16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30555" algn="l"/>
                <a:tab pos="685800" algn="l"/>
              </a:tabLs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модернизация системы контроля условий и образовательной деятельности;</a:t>
            </a:r>
            <a:endParaRPr lang="ru-RU" sz="16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30555" algn="l"/>
                <a:tab pos="685800" algn="l"/>
              </a:tabLs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инвестиционной привлекательности школы.</a:t>
            </a:r>
            <a:endParaRPr lang="ru-RU" sz="16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49270CD-4DB1-448C-AE62-A66C32204428}"/>
              </a:ext>
            </a:extLst>
          </p:cNvPr>
          <p:cNvSpPr/>
          <p:nvPr/>
        </p:nvSpPr>
        <p:spPr>
          <a:xfrm>
            <a:off x="4781862" y="1380374"/>
            <a:ext cx="419724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9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2020 / 2021 учебный год</a:t>
            </a:r>
            <a:endParaRPr lang="ru-RU" sz="16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90000"/>
              </a:lnSpc>
              <a:spcAft>
                <a:spcPts val="0"/>
              </a:spcAft>
              <a:tabLst>
                <a:tab pos="270510" algn="l"/>
                <a:tab pos="630555" algn="l"/>
                <a:tab pos="685800" algn="l"/>
              </a:tabLst>
            </a:pPr>
            <a:endParaRPr lang="ru-RU" sz="1600" b="1" dirty="0">
              <a:solidFill>
                <a:srgbClr val="006666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90000"/>
              </a:lnSpc>
              <a:spcAft>
                <a:spcPts val="0"/>
              </a:spcAft>
              <a:tabLst>
                <a:tab pos="270510" algn="l"/>
                <a:tab pos="630555" algn="l"/>
                <a:tab pos="685800" algn="l"/>
              </a:tabLst>
            </a:pPr>
            <a:r>
              <a:rPr lang="ru-RU" sz="1600" b="1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для достижения цели:</a:t>
            </a:r>
            <a:endParaRPr lang="ru-RU" sz="16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  <a:tabLst>
                <a:tab pos="269875" algn="l"/>
                <a:tab pos="360363" algn="l"/>
                <a:tab pos="630238" algn="l"/>
                <a:tab pos="685800" algn="l"/>
              </a:tabLs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системы управления школы в рамках требований национального проекта «Образование»;</a:t>
            </a:r>
            <a:endParaRPr lang="ru-RU" sz="16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  <a:tabLst>
                <a:tab pos="269875" algn="l"/>
                <a:tab pos="360363" algn="l"/>
                <a:tab pos="630238" algn="l"/>
                <a:tab pos="685800" algn="l"/>
              </a:tabLs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обеспечение выполнений требований федеральных государственных образовательных стандартов общего образования (по уровням образования) и готовности к переходу на новые;</a:t>
            </a:r>
            <a:endParaRPr lang="ru-RU" sz="16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  <a:tabLst>
                <a:tab pos="269875" algn="l"/>
                <a:tab pos="360363" algn="l"/>
                <a:tab pos="630238" algn="l"/>
                <a:tab pos="685800" algn="l"/>
              </a:tabLs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повышение качества образовательных результатов за счет развития </a:t>
            </a:r>
            <a:r>
              <a:rPr lang="ru-RU" sz="1600" dirty="0">
                <a:solidFill>
                  <a:srgbClr val="00666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универсальных компетентностей обучающихся;</a:t>
            </a:r>
          </a:p>
          <a:p>
            <a:pPr algn="just">
              <a:lnSpc>
                <a:spcPct val="90000"/>
              </a:lnSpc>
              <a:spcAft>
                <a:spcPts val="0"/>
              </a:spcAft>
              <a:tabLst>
                <a:tab pos="269875" algn="l"/>
                <a:tab pos="360363" algn="l"/>
                <a:tab pos="630238" algn="l"/>
                <a:tab pos="685800" algn="l"/>
              </a:tabLs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построение образовательной среды с современными возможностями для всех участников образовательных отношений;</a:t>
            </a:r>
            <a:endParaRPr lang="ru-RU" sz="16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  <a:tabLst>
                <a:tab pos="269875" algn="l"/>
                <a:tab pos="360363" algn="l"/>
                <a:tab pos="630238" algn="l"/>
                <a:tab pos="685800" algn="l"/>
              </a:tabLs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корпоративной культуры, обеспечивающей высокое качество образовательных результатов обучающихся;</a:t>
            </a:r>
            <a:endParaRPr lang="ru-RU" sz="16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  <a:tabLst>
                <a:tab pos="269875" algn="l"/>
                <a:tab pos="360363" algn="l"/>
                <a:tab pos="630238" algn="l"/>
                <a:tab pos="685800" algn="l"/>
              </a:tabLst>
            </a:pPr>
            <a:r>
              <a:rPr lang="ru-RU" sz="1600" dirty="0">
                <a:solidFill>
                  <a:srgbClr val="006666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ориентация основного и дополнительного образования на профессиональное самоопределение школьников.»</a:t>
            </a:r>
            <a:endParaRPr lang="ru-RU" sz="1600" dirty="0">
              <a:solidFill>
                <a:srgbClr val="00666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50FF3C4-A5F1-4F21-9C79-5751EBBF1D48}"/>
              </a:ext>
            </a:extLst>
          </p:cNvPr>
          <p:cNvSpPr/>
          <p:nvPr/>
        </p:nvSpPr>
        <p:spPr>
          <a:xfrm>
            <a:off x="363600" y="928633"/>
            <a:ext cx="139493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127F8D47-BA20-472A-9CDF-8F89183EF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61" y="885336"/>
            <a:ext cx="793250" cy="14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6" descr="action-obrazovan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4084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24BA16C-BF09-4358-BB72-6F0DC71D0255}"/>
              </a:ext>
            </a:extLst>
          </p:cNvPr>
          <p:cNvSpPr/>
          <p:nvPr/>
        </p:nvSpPr>
        <p:spPr>
          <a:xfrm>
            <a:off x="485613" y="1237966"/>
            <a:ext cx="8349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</a:rPr>
              <a:t>План работы школы на 2020 / 2021 учебный год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7CD9D83-B1AD-4592-8180-9FB7050F7F9C}"/>
              </a:ext>
            </a:extLst>
          </p:cNvPr>
          <p:cNvSpPr/>
          <p:nvPr/>
        </p:nvSpPr>
        <p:spPr>
          <a:xfrm>
            <a:off x="453329" y="1669593"/>
            <a:ext cx="84140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  <a:tabLst>
                <a:tab pos="630238" algn="l"/>
              </a:tabLst>
            </a:pPr>
            <a:r>
              <a:rPr lang="ru-RU" sz="2000" dirty="0">
                <a:solidFill>
                  <a:srgbClr val="006666"/>
                </a:solidFill>
              </a:rPr>
              <a:t> Рассмотрение на педагогическим совете</a:t>
            </a:r>
          </a:p>
          <a:p>
            <a:pPr>
              <a:buAutoNum type="arabicPeriod"/>
              <a:tabLst>
                <a:tab pos="630238" algn="l"/>
              </a:tabLst>
            </a:pPr>
            <a:r>
              <a:rPr lang="ru-RU" sz="2000" dirty="0">
                <a:solidFill>
                  <a:srgbClr val="006666"/>
                </a:solidFill>
              </a:rPr>
              <a:t> Обсуждение, внесение изменений и / или дополнений.</a:t>
            </a:r>
          </a:p>
          <a:p>
            <a:pPr>
              <a:buAutoNum type="arabicPeriod"/>
              <a:tabLst>
                <a:tab pos="630238" algn="l"/>
              </a:tabLst>
            </a:pPr>
            <a:r>
              <a:rPr lang="ru-RU" sz="2000" dirty="0">
                <a:solidFill>
                  <a:srgbClr val="006666"/>
                </a:solidFill>
              </a:rPr>
              <a:t> Утверждение</a:t>
            </a:r>
          </a:p>
          <a:p>
            <a:pPr>
              <a:buAutoNum type="arabicPeriod"/>
              <a:tabLst>
                <a:tab pos="630238" algn="l"/>
              </a:tabLst>
            </a:pPr>
            <a:r>
              <a:rPr lang="ru-RU" sz="2000" dirty="0">
                <a:solidFill>
                  <a:srgbClr val="006666"/>
                </a:solidFill>
              </a:rPr>
              <a:t> Издание приказа </a:t>
            </a:r>
          </a:p>
          <a:p>
            <a:pPr marL="285750" indent="-285750">
              <a:buFontTx/>
              <a:buChar char="-"/>
              <a:tabLst>
                <a:tab pos="630238" algn="l"/>
              </a:tabLst>
            </a:pPr>
            <a:r>
              <a:rPr lang="ru-RU" sz="2000" dirty="0">
                <a:solidFill>
                  <a:srgbClr val="008080"/>
                </a:solidFill>
              </a:rPr>
              <a:t>«Об утверждении плана работы СОШ №00 на 2020 / 2021 учебный год» </a:t>
            </a:r>
          </a:p>
          <a:p>
            <a:pPr>
              <a:tabLst>
                <a:tab pos="630238" algn="l"/>
              </a:tabLst>
            </a:pPr>
            <a:r>
              <a:rPr lang="ru-RU" sz="2000" dirty="0">
                <a:solidFill>
                  <a:srgbClr val="008080"/>
                </a:solidFill>
              </a:rPr>
              <a:t>или </a:t>
            </a:r>
          </a:p>
          <a:p>
            <a:pPr marL="285750" indent="-285750">
              <a:buFontTx/>
              <a:buChar char="-"/>
              <a:tabLst>
                <a:tab pos="630238" algn="l"/>
              </a:tabLst>
            </a:pPr>
            <a:r>
              <a:rPr lang="ru-RU" sz="2000" dirty="0">
                <a:solidFill>
                  <a:srgbClr val="008080"/>
                </a:solidFill>
              </a:rPr>
              <a:t>«О введение в действие план работы СОШ № 00 на 2020 / 2021 учебный год с 1 сентября 2020 года».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D359507-7917-4146-B0D1-C0F665E881E2}"/>
              </a:ext>
            </a:extLst>
          </p:cNvPr>
          <p:cNvSpPr/>
          <p:nvPr/>
        </p:nvSpPr>
        <p:spPr>
          <a:xfrm>
            <a:off x="2083633" y="54339"/>
            <a:ext cx="6385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 сделать выводы по итогам анализа и поставить задачи на новый учебный год</a:t>
            </a:r>
          </a:p>
        </p:txBody>
      </p:sp>
      <p:sp>
        <p:nvSpPr>
          <p:cNvPr id="20" name="Стрелка: вниз 19">
            <a:extLst>
              <a:ext uri="{FF2B5EF4-FFF2-40B4-BE49-F238E27FC236}">
                <a16:creationId xmlns="" xmlns:a16="http://schemas.microsoft.com/office/drawing/2014/main" id="{AC768DA9-C23F-4028-B80A-54734F511C2D}"/>
              </a:ext>
            </a:extLst>
          </p:cNvPr>
          <p:cNvSpPr/>
          <p:nvPr/>
        </p:nvSpPr>
        <p:spPr>
          <a:xfrm>
            <a:off x="4197121" y="913434"/>
            <a:ext cx="422197" cy="431627"/>
          </a:xfrm>
          <a:prstGeom prst="downArrow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bject 3">
            <a:extLst>
              <a:ext uri="{FF2B5EF4-FFF2-40B4-BE49-F238E27FC236}">
                <a16:creationId xmlns="" xmlns:a16="http://schemas.microsoft.com/office/drawing/2014/main" id="{BA516250-139E-46B3-9DC9-635577740D85}"/>
              </a:ext>
            </a:extLst>
          </p:cNvPr>
          <p:cNvSpPr/>
          <p:nvPr/>
        </p:nvSpPr>
        <p:spPr>
          <a:xfrm>
            <a:off x="308861" y="4583409"/>
            <a:ext cx="2273328" cy="70512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4367021" y="0"/>
                </a:moveTo>
                <a:lnTo>
                  <a:pt x="0" y="0"/>
                </a:lnTo>
                <a:lnTo>
                  <a:pt x="0" y="1065276"/>
                </a:lnTo>
                <a:lnTo>
                  <a:pt x="4367021" y="1065276"/>
                </a:lnTo>
                <a:lnTo>
                  <a:pt x="4899659" y="532638"/>
                </a:lnTo>
                <a:lnTo>
                  <a:pt x="436702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algn="ctr">
              <a:lnSpc>
                <a:spcPct val="70000"/>
              </a:lnSpc>
            </a:pPr>
            <a:endParaRPr lang="ru-RU" b="1" dirty="0">
              <a:solidFill>
                <a:srgbClr val="006666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6666"/>
                </a:solidFill>
              </a:rPr>
              <a:t>  Рекомендуется почитать</a:t>
            </a:r>
          </a:p>
        </p:txBody>
      </p:sp>
      <p:pic>
        <p:nvPicPr>
          <p:cNvPr id="22" name="Picture 2" descr="Lenagold - Клипарт - Книги">
            <a:extLst>
              <a:ext uri="{FF2B5EF4-FFF2-40B4-BE49-F238E27FC236}">
                <a16:creationId xmlns="" xmlns:a16="http://schemas.microsoft.com/office/drawing/2014/main" id="{DA6F493C-C2FF-4C9A-BDBA-6C28A7F65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/>
          <a:stretch/>
        </p:blipFill>
        <p:spPr bwMode="auto">
          <a:xfrm>
            <a:off x="369149" y="5388235"/>
            <a:ext cx="1047221" cy="10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ject 4">
            <a:extLst>
              <a:ext uri="{FF2B5EF4-FFF2-40B4-BE49-F238E27FC236}">
                <a16:creationId xmlns="" xmlns:a16="http://schemas.microsoft.com/office/drawing/2014/main" id="{62D0F9C9-3C5C-4CFF-A2FB-31A9B3491F65}"/>
              </a:ext>
            </a:extLst>
          </p:cNvPr>
          <p:cNvSpPr/>
          <p:nvPr/>
        </p:nvSpPr>
        <p:spPr>
          <a:xfrm>
            <a:off x="390816" y="4583410"/>
            <a:ext cx="2191373" cy="70512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0" y="0"/>
                </a:moveTo>
                <a:lnTo>
                  <a:pt x="4367021" y="0"/>
                </a:lnTo>
                <a:lnTo>
                  <a:pt x="4899659" y="532638"/>
                </a:lnTo>
                <a:lnTo>
                  <a:pt x="4367021" y="1065276"/>
                </a:lnTo>
                <a:lnTo>
                  <a:pt x="0" y="1065276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13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99EB663-D0F8-4283-800A-15D51F30D0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4507"/>
          <a:stretch/>
        </p:blipFill>
        <p:spPr>
          <a:xfrm>
            <a:off x="2863121" y="4157459"/>
            <a:ext cx="6160957" cy="26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729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азвание 1">
            <a:extLst>
              <a:ext uri="{FF2B5EF4-FFF2-40B4-BE49-F238E27FC236}">
                <a16:creationId xmlns="" xmlns:a16="http://schemas.microsoft.com/office/drawing/2014/main" id="{C2491C69-8F3B-4654-A99A-208CE20A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2905125"/>
            <a:ext cx="8102600" cy="1676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09999"/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69438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авая фигурная скобка 14">
            <a:extLst>
              <a:ext uri="{FF2B5EF4-FFF2-40B4-BE49-F238E27FC236}">
                <a16:creationId xmlns="" xmlns:a16="http://schemas.microsoft.com/office/drawing/2014/main" id="{8E915DB4-4ECD-4F4E-91F6-ADAE49D8ACA0}"/>
              </a:ext>
            </a:extLst>
          </p:cNvPr>
          <p:cNvSpPr/>
          <p:nvPr/>
        </p:nvSpPr>
        <p:spPr>
          <a:xfrm>
            <a:off x="1617492" y="1806301"/>
            <a:ext cx="322194" cy="4718506"/>
          </a:xfrm>
          <a:prstGeom prst="rightBrace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24BA16C-BF09-4358-BB72-6F0DC71D0255}"/>
              </a:ext>
            </a:extLst>
          </p:cNvPr>
          <p:cNvSpPr/>
          <p:nvPr/>
        </p:nvSpPr>
        <p:spPr>
          <a:xfrm rot="16200000">
            <a:off x="-1405267" y="3750056"/>
            <a:ext cx="4836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9999"/>
                </a:solidFill>
              </a:rPr>
              <a:t>Анализ работы школы за 2019/20 учебный год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FF7A575-82AD-4631-9843-3256B5CC9EF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9686" y="899516"/>
            <a:ext cx="7009442" cy="586520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FAE3F46-1382-460A-8CBF-317668EE0874}"/>
              </a:ext>
            </a:extLst>
          </p:cNvPr>
          <p:cNvSpPr/>
          <p:nvPr/>
        </p:nvSpPr>
        <p:spPr>
          <a:xfrm rot="18385663">
            <a:off x="7432823" y="5022752"/>
            <a:ext cx="139493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4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69438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авая фигурная скобка 14">
            <a:extLst>
              <a:ext uri="{FF2B5EF4-FFF2-40B4-BE49-F238E27FC236}">
                <a16:creationId xmlns="" xmlns:a16="http://schemas.microsoft.com/office/drawing/2014/main" id="{8E915DB4-4ECD-4F4E-91F6-ADAE49D8ACA0}"/>
              </a:ext>
            </a:extLst>
          </p:cNvPr>
          <p:cNvSpPr/>
          <p:nvPr/>
        </p:nvSpPr>
        <p:spPr>
          <a:xfrm>
            <a:off x="1617492" y="1806301"/>
            <a:ext cx="322194" cy="4718506"/>
          </a:xfrm>
          <a:prstGeom prst="rightBrace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24BA16C-BF09-4358-BB72-6F0DC71D0255}"/>
              </a:ext>
            </a:extLst>
          </p:cNvPr>
          <p:cNvSpPr/>
          <p:nvPr/>
        </p:nvSpPr>
        <p:spPr>
          <a:xfrm rot="16200000">
            <a:off x="-1405267" y="3750056"/>
            <a:ext cx="4836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9999"/>
                </a:solidFill>
              </a:rPr>
              <a:t>Анализ работы школы за 2019/20 учебный год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3C4EFAB-309D-4044-91D5-3ACB5DCC4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4310"/>
          <a:stretch/>
        </p:blipFill>
        <p:spPr>
          <a:xfrm>
            <a:off x="2128792" y="1000435"/>
            <a:ext cx="6775365" cy="585756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B656D63-5A9F-4A6E-AE37-58B11D69A5DF}"/>
              </a:ext>
            </a:extLst>
          </p:cNvPr>
          <p:cNvSpPr/>
          <p:nvPr/>
        </p:nvSpPr>
        <p:spPr>
          <a:xfrm rot="18385663">
            <a:off x="7387023" y="5337547"/>
            <a:ext cx="139493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9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69438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605F408C-B983-493C-8249-A8FABB04D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1213049" y="1469764"/>
            <a:ext cx="562622" cy="8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08A978B-4D9A-41F8-AC56-56447DF1459B}"/>
              </a:ext>
            </a:extLst>
          </p:cNvPr>
          <p:cNvSpPr/>
          <p:nvPr/>
        </p:nvSpPr>
        <p:spPr>
          <a:xfrm>
            <a:off x="1527928" y="1633063"/>
            <a:ext cx="6896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66"/>
                </a:solidFill>
                <a:latin typeface="+mn-lt"/>
              </a:rPr>
              <a:t>Анализ работы за 2019 /2020 учебный год – первый раздел годового плана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C88F8B5A-0735-42C0-98E7-7A7DCDF3F88F}"/>
              </a:ext>
            </a:extLst>
          </p:cNvPr>
          <p:cNvSpPr/>
          <p:nvPr/>
        </p:nvSpPr>
        <p:spPr>
          <a:xfrm>
            <a:off x="4491567" y="1130158"/>
            <a:ext cx="484632" cy="366799"/>
          </a:xfrm>
          <a:prstGeom prst="downArrow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BA52463C-ADEA-4287-89AB-ABE6A0D371F0}"/>
              </a:ext>
            </a:extLst>
          </p:cNvPr>
          <p:cNvSpPr/>
          <p:nvPr/>
        </p:nvSpPr>
        <p:spPr>
          <a:xfrm>
            <a:off x="4572000" y="2606387"/>
            <a:ext cx="484632" cy="552122"/>
          </a:xfrm>
          <a:prstGeom prst="downArrow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51037AA6-843B-458D-BF9A-8199769C1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1135059" y="3140168"/>
            <a:ext cx="562622" cy="8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CAF1876-140C-4093-B43B-2AA540EA5A8D}"/>
              </a:ext>
            </a:extLst>
          </p:cNvPr>
          <p:cNvSpPr/>
          <p:nvPr/>
        </p:nvSpPr>
        <p:spPr>
          <a:xfrm>
            <a:off x="1363034" y="3256172"/>
            <a:ext cx="7511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66"/>
                </a:solidFill>
                <a:latin typeface="+mn-lt"/>
              </a:rPr>
              <a:t>Анализ работы за 2019 /2020 учебный год – рассматривается на итоговом заседании педагогического совета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A89D9E5-49EB-4475-96F7-782BC6F9258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82189" y="4455026"/>
            <a:ext cx="6291987" cy="2233536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8266652F-5BB7-46A6-BB8F-E05A8C57CDA7}"/>
              </a:ext>
            </a:extLst>
          </p:cNvPr>
          <p:cNvSpPr/>
          <p:nvPr/>
        </p:nvSpPr>
        <p:spPr>
          <a:xfrm>
            <a:off x="308861" y="4583409"/>
            <a:ext cx="2273328" cy="70512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4367021" y="0"/>
                </a:moveTo>
                <a:lnTo>
                  <a:pt x="0" y="0"/>
                </a:lnTo>
                <a:lnTo>
                  <a:pt x="0" y="1065276"/>
                </a:lnTo>
                <a:lnTo>
                  <a:pt x="4367021" y="1065276"/>
                </a:lnTo>
                <a:lnTo>
                  <a:pt x="4899659" y="532638"/>
                </a:lnTo>
                <a:lnTo>
                  <a:pt x="436702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algn="ctr">
              <a:lnSpc>
                <a:spcPct val="70000"/>
              </a:lnSpc>
            </a:pPr>
            <a:endParaRPr lang="ru-RU" b="1" dirty="0">
              <a:solidFill>
                <a:srgbClr val="006666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6666"/>
                </a:solidFill>
              </a:rPr>
              <a:t>  Рекомендуется почитать</a:t>
            </a:r>
          </a:p>
        </p:txBody>
      </p:sp>
      <p:pic>
        <p:nvPicPr>
          <p:cNvPr id="2050" name="Picture 2" descr="Lenagold - Клипарт - Книги">
            <a:extLst>
              <a:ext uri="{FF2B5EF4-FFF2-40B4-BE49-F238E27FC236}">
                <a16:creationId xmlns="" xmlns:a16="http://schemas.microsoft.com/office/drawing/2014/main" id="{051B86D5-821F-4412-8B34-ADBFAF586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/>
          <a:stretch/>
        </p:blipFill>
        <p:spPr bwMode="auto">
          <a:xfrm>
            <a:off x="369149" y="5388235"/>
            <a:ext cx="1047221" cy="10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30121D16-AAE0-479C-8902-D2ACD38969EE}"/>
              </a:ext>
            </a:extLst>
          </p:cNvPr>
          <p:cNvSpPr/>
          <p:nvPr/>
        </p:nvSpPr>
        <p:spPr>
          <a:xfrm>
            <a:off x="390816" y="4583410"/>
            <a:ext cx="2191373" cy="705129"/>
          </a:xfrm>
          <a:custGeom>
            <a:avLst/>
            <a:gdLst/>
            <a:ahLst/>
            <a:cxnLst/>
            <a:rect l="l" t="t" r="r" b="b"/>
            <a:pathLst>
              <a:path w="4899660" h="1065530">
                <a:moveTo>
                  <a:pt x="0" y="0"/>
                </a:moveTo>
                <a:lnTo>
                  <a:pt x="4367021" y="0"/>
                </a:lnTo>
                <a:lnTo>
                  <a:pt x="4899659" y="532638"/>
                </a:lnTo>
                <a:lnTo>
                  <a:pt x="4367021" y="1065276"/>
                </a:lnTo>
                <a:lnTo>
                  <a:pt x="0" y="1065276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13C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6" descr="action-obrazovani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445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375A2D-09DC-4FE8-B4BA-4264EACCA02C}"/>
              </a:ext>
            </a:extLst>
          </p:cNvPr>
          <p:cNvSpPr/>
          <p:nvPr/>
        </p:nvSpPr>
        <p:spPr>
          <a:xfrm>
            <a:off x="1963711" y="169438"/>
            <a:ext cx="646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Какие сведения включить в </a:t>
            </a:r>
          </a:p>
          <a:p>
            <a:pPr algn="ctr"/>
            <a:r>
              <a:rPr lang="ru-RU" sz="2400" b="1" i="0" dirty="0">
                <a:solidFill>
                  <a:srgbClr val="009999"/>
                </a:solidFill>
                <a:effectLst/>
                <a:latin typeface="+mn-lt"/>
              </a:rPr>
              <a:t>Анализ работы школы за 2019/20 учебный год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66874BC-BF8B-41E5-B275-40BC11D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89" y="0"/>
            <a:ext cx="1013711" cy="1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605F408C-B983-493C-8249-A8FABB04D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956224" y="1082562"/>
            <a:ext cx="669293" cy="9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BFF8AFE-78E6-48E6-8564-82E7061A54D6}"/>
              </a:ext>
            </a:extLst>
          </p:cNvPr>
          <p:cNvSpPr/>
          <p:nvPr/>
        </p:nvSpPr>
        <p:spPr>
          <a:xfrm>
            <a:off x="382517" y="2412016"/>
            <a:ext cx="83789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rgbClr val="0066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Включите вопрос о плане работы школы на 2020 / 2021 учебный год в повестку заседания педагогического совета школы и обсудите: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6666"/>
                </a:solidFill>
              </a:rPr>
              <a:t> эффективность достижения цели;</a:t>
            </a:r>
          </a:p>
          <a:p>
            <a:pPr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ru-RU" sz="2000" dirty="0">
                <a:solidFill>
                  <a:srgbClr val="006666"/>
                </a:solidFill>
              </a:rPr>
              <a:t> уровень выполнения прошлогодних задач;</a:t>
            </a:r>
          </a:p>
          <a:p>
            <a:pPr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ru-RU" sz="2000" dirty="0">
                <a:solidFill>
                  <a:srgbClr val="006666"/>
                </a:solidFill>
              </a:rPr>
              <a:t> положительные и отрицательные результаты работы школы;</a:t>
            </a:r>
          </a:p>
          <a:p>
            <a:pPr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ru-RU" sz="2000" dirty="0">
                <a:solidFill>
                  <a:srgbClr val="006666"/>
                </a:solidFill>
              </a:rPr>
              <a:t> причины сбоя (при наличии) в выполнении плана;</a:t>
            </a:r>
          </a:p>
          <a:p>
            <a:pPr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ru-RU" sz="2000" dirty="0">
                <a:solidFill>
                  <a:srgbClr val="006666"/>
                </a:solidFill>
              </a:rPr>
              <a:t> пути решения проблем, которые станут основой планирования в 2020 / 2021 учебном году.</a:t>
            </a:r>
            <a:endParaRPr lang="ru-RU" sz="2000" dirty="0">
              <a:solidFill>
                <a:srgbClr val="0066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rgbClr val="0066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Представьте проект плана работа школы на 2020 / 2021 учебный год для обсуждения с педагогическим коллективом.</a:t>
            </a:r>
            <a:endParaRPr lang="ru-RU" sz="2000" dirty="0">
              <a:solidFill>
                <a:srgbClr val="0066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sz="2000" b="1" dirty="0">
                <a:solidFill>
                  <a:srgbClr val="0066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Внесите изменения и / или дополнения, поступившие от педагогов, поставьте вопрос на голосование, все запротоколируйте.</a:t>
            </a:r>
            <a:endParaRPr lang="ru-RU" sz="2000" dirty="0">
              <a:solidFill>
                <a:srgbClr val="0066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C88F8B5A-0735-42C0-98E7-7A7DCDF3F88F}"/>
              </a:ext>
            </a:extLst>
          </p:cNvPr>
          <p:cNvSpPr/>
          <p:nvPr/>
        </p:nvSpPr>
        <p:spPr>
          <a:xfrm>
            <a:off x="4272197" y="1013711"/>
            <a:ext cx="542119" cy="395598"/>
          </a:xfrm>
          <a:prstGeom prst="downArrow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50E2B54-D73F-4058-8541-ADBBD36B9361}"/>
              </a:ext>
            </a:extLst>
          </p:cNvPr>
          <p:cNvSpPr/>
          <p:nvPr/>
        </p:nvSpPr>
        <p:spPr>
          <a:xfrm>
            <a:off x="1242577" y="1431919"/>
            <a:ext cx="7511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66"/>
                </a:solidFill>
                <a:latin typeface="+mn-lt"/>
              </a:rPr>
              <a:t>Анализ работы за 2019 /2020 учебный год – рассматривается на итоговом заседании педагогического совета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="" xmlns:a16="http://schemas.microsoft.com/office/drawing/2014/main" id="{2728EABD-A681-4DD7-8247-A5C5F1781D52}"/>
              </a:ext>
            </a:extLst>
          </p:cNvPr>
          <p:cNvSpPr/>
          <p:nvPr/>
        </p:nvSpPr>
        <p:spPr>
          <a:xfrm>
            <a:off x="4272196" y="6272080"/>
            <a:ext cx="542119" cy="395598"/>
          </a:xfrm>
          <a:prstGeom prst="downArrow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6" descr="action-obrazovan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162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3176</Words>
  <Application>Microsoft Office PowerPoint</Application>
  <PresentationFormat>Экран (4:3)</PresentationFormat>
  <Paragraphs>880</Paragraphs>
  <Slides>52</Slides>
  <Notes>52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Інна</dc:creator>
  <cp:lastModifiedBy>Лукунина Алёна Игоревна</cp:lastModifiedBy>
  <cp:revision>147</cp:revision>
  <cp:lastPrinted>2020-04-23T15:53:59Z</cp:lastPrinted>
  <dcterms:created xsi:type="dcterms:W3CDTF">2015-07-30T04:41:32Z</dcterms:created>
  <dcterms:modified xsi:type="dcterms:W3CDTF">2020-04-24T07:48:54Z</dcterms:modified>
</cp:coreProperties>
</file>