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56" r:id="rId3"/>
    <p:sldId id="282" r:id="rId4"/>
    <p:sldId id="263" r:id="rId5"/>
    <p:sldId id="284" r:id="rId6"/>
    <p:sldId id="285" r:id="rId7"/>
    <p:sldId id="266" r:id="rId8"/>
    <p:sldId id="269" r:id="rId9"/>
    <p:sldId id="257" r:id="rId10"/>
    <p:sldId id="258" r:id="rId11"/>
    <p:sldId id="259" r:id="rId12"/>
    <p:sldId id="268" r:id="rId13"/>
    <p:sldId id="261" r:id="rId14"/>
    <p:sldId id="272" r:id="rId15"/>
    <p:sldId id="279" r:id="rId16"/>
    <p:sldId id="274" r:id="rId17"/>
    <p:sldId id="278" r:id="rId18"/>
    <p:sldId id="277" r:id="rId19"/>
    <p:sldId id="275" r:id="rId20"/>
    <p:sldId id="281" r:id="rId21"/>
    <p:sldId id="270" r:id="rId22"/>
    <p:sldId id="27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B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60" autoAdjust="0"/>
    <p:restoredTop sz="94660"/>
  </p:normalViewPr>
  <p:slideViewPr>
    <p:cSldViewPr>
      <p:cViewPr varScale="1">
        <p:scale>
          <a:sx n="83" d="100"/>
          <a:sy n="83" d="100"/>
        </p:scale>
        <p:origin x="-1430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&#1052;&#1072;&#1089;&#1090;&#1077;&#1088;-&#1082;&#1083;&#1072;&#1089;&#1089;\&#1082;&#1086;&#1089;&#1084;&#1080;&#1095;&#1077;&#1089;&#1082;&#1072;&#1103;.mp3" TargetMode="Externa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&#1052;&#1072;&#1089;&#1090;&#1077;&#1088;-&#1082;&#1083;&#1072;&#1089;&#1089;\&#1082;&#1086;&#1089;&#1084;&#1080;&#1095;&#1077;&#1089;&#1082;&#1072;&#1103;.mp3" TargetMode="Externa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&#1052;&#1072;&#1089;&#1090;&#1077;&#1088;-&#1082;&#1083;&#1072;&#1089;&#1089;\&#1084;&#1091;&#1079;&#1099;&#1082;&#1072;%20&#1076;&#1083;&#1103;%20&#1082;&#1086;&#1085;&#1089;&#1090;&#1088;&#1091;&#1082;&#1090;&#1086;&#1088;&#1072;.mp3" TargetMode="Externa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52;&#1072;&#1089;&#1090;&#1077;&#1088;-&#1082;&#1083;&#1072;&#1089;&#1089;\&#1087;&#1086;&#1083;&#1077;&#1090;1.mp3" TargetMode="Externa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52;&#1072;&#1089;&#1090;&#1077;&#1088;-&#1082;&#1083;&#1072;&#1089;&#1089;\&#1087;&#1086;&#1083;&#1077;&#1090;1.mp3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933056"/>
            <a:ext cx="3937256" cy="266429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https://sun9-25.userapi.com/impf/bRC2QR-gdpqR7H21SvEjdXu5DTUBBnRe6MX-MQ/8AGnN_5RDSg.jpg?size=1280x960&amp;quality=96&amp;sign=8fe16ef6f037e08d3f18a871d41c3a4f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052736"/>
            <a:ext cx="3648407" cy="2736305"/>
          </a:xfrm>
          <a:prstGeom prst="rect">
            <a:avLst/>
          </a:prstGeom>
          <a:noFill/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4100" name="Picture 4" descr="https://sun9-22.userapi.com/impf/vastfl3NB2WgGBahdQ5QZpLS0O3FqpLtLy809g/JOkLdNuHQF8.jpg?size=1280x960&amp;quality=96&amp;sign=09e4dc14406e8070f694b04edcb9bb3c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1052736"/>
            <a:ext cx="3648405" cy="2736304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5" name="TextBox 4"/>
          <p:cNvSpPr txBox="1"/>
          <p:nvPr/>
        </p:nvSpPr>
        <p:spPr>
          <a:xfrm>
            <a:off x="1403648" y="332656"/>
            <a:ext cx="6264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Конструкторы </a:t>
            </a:r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</a:rPr>
              <a:t>LEGO</a:t>
            </a:r>
            <a:endParaRPr lang="ru-RU" sz="32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6675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645024"/>
            <a:ext cx="3113726" cy="2376264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https://sun9-33.userapi.com/impf/9QaAF4x0fCPMQ7RJ-9zxvLUo4NDbWh5SMUET-A/GvRTPe0rwro.jpg?size=1280x720&amp;quality=96&amp;proxy=1&amp;sign=f4d1be7fe6f0cfa090686acb60faa8e3&amp;type=album"/>
          <p:cNvPicPr>
            <a:picLocks noChangeAspect="1" noChangeArrowheads="1"/>
          </p:cNvPicPr>
          <p:nvPr/>
        </p:nvPicPr>
        <p:blipFill>
          <a:blip r:embed="rId3" cstate="print"/>
          <a:srcRect l="13683" r="13345" b="2703"/>
          <a:stretch>
            <a:fillRect/>
          </a:stretch>
        </p:blipFill>
        <p:spPr bwMode="auto">
          <a:xfrm>
            <a:off x="4716016" y="1124744"/>
            <a:ext cx="3168352" cy="2376264"/>
          </a:xfrm>
          <a:prstGeom prst="rect">
            <a:avLst/>
          </a:prstGeom>
          <a:noFill/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1124744"/>
            <a:ext cx="2808312" cy="4980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5" name="TextBox 4"/>
          <p:cNvSpPr txBox="1"/>
          <p:nvPr/>
        </p:nvSpPr>
        <p:spPr>
          <a:xfrm>
            <a:off x="899592" y="404664"/>
            <a:ext cx="684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Конструктор «Первые механизмы»</a:t>
            </a:r>
            <a:endParaRPr lang="ru-RU" sz="32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85228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9-50.userapi.com/impf/CFD0BJLv33bsxQdlknkfT-MtWMXQA1o_k_CKuA/k6oRYJ_IEbM.jpg?size=1280x720&amp;quality=96&amp;proxy=1&amp;sign=5f301b1a1567b7c569354a80a39b0392&amp;type=album"/>
          <p:cNvPicPr>
            <a:picLocks noChangeAspect="1" noChangeArrowheads="1"/>
          </p:cNvPicPr>
          <p:nvPr/>
        </p:nvPicPr>
        <p:blipFill>
          <a:blip r:embed="rId2" cstate="print"/>
          <a:srcRect l="13633" r="13092" b="6085"/>
          <a:stretch>
            <a:fillRect/>
          </a:stretch>
        </p:blipFill>
        <p:spPr bwMode="auto">
          <a:xfrm>
            <a:off x="539552" y="1268760"/>
            <a:ext cx="3600400" cy="2595637"/>
          </a:xfrm>
          <a:prstGeom prst="rect">
            <a:avLst/>
          </a:prstGeom>
          <a:noFill/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028" name="Picture 4" descr="https://sun9-41.userapi.com/impf/I7qLTJXv5qITyjgf_kMFczOjSPCfE7Wg46GrHA/pIAMpSIuz7E.jpg?size=1280x720&amp;quality=96&amp;proxy=1&amp;sign=1849f11ddce75a0dca4854b67067ba86&amp;type=album"/>
          <p:cNvPicPr>
            <a:picLocks noChangeAspect="1" noChangeArrowheads="1"/>
          </p:cNvPicPr>
          <p:nvPr/>
        </p:nvPicPr>
        <p:blipFill>
          <a:blip r:embed="rId3" cstate="print"/>
          <a:srcRect l="13578" r="14655" b="6896"/>
          <a:stretch>
            <a:fillRect/>
          </a:stretch>
        </p:blipFill>
        <p:spPr bwMode="auto">
          <a:xfrm>
            <a:off x="5076056" y="1268760"/>
            <a:ext cx="3552394" cy="2592288"/>
          </a:xfrm>
          <a:prstGeom prst="rect">
            <a:avLst/>
          </a:prstGeom>
          <a:noFill/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030" name="Picture 6" descr="https://sun9-26.userapi.com/impf/8S3d2MMVMCEJlgQT16EBPaNjG7fy6TdxriWxbA/wv3i-EehgIE.jpg?size=1280x720&amp;quality=96&amp;proxy=1&amp;sign=f78439b1315e598e83fb0f801427e7a5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4149080"/>
            <a:ext cx="3960440" cy="2520280"/>
          </a:xfrm>
          <a:prstGeom prst="rect">
            <a:avLst/>
          </a:prstGeom>
          <a:noFill/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6" name="TextBox 5"/>
          <p:cNvSpPr txBox="1"/>
          <p:nvPr/>
        </p:nvSpPr>
        <p:spPr>
          <a:xfrm>
            <a:off x="323528" y="404664"/>
            <a:ext cx="82089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/>
                </a:solidFill>
              </a:rPr>
              <a:t>Конструктор </a:t>
            </a:r>
            <a:r>
              <a:rPr lang="en-US" sz="3600" b="1" dirty="0" smtClean="0">
                <a:solidFill>
                  <a:schemeClr val="tx2"/>
                </a:solidFill>
              </a:rPr>
              <a:t>LEGO Education Wedo2</a:t>
            </a:r>
            <a:r>
              <a:rPr lang="ru-RU" sz="3600" b="1" dirty="0" smtClean="0">
                <a:solidFill>
                  <a:schemeClr val="tx2"/>
                </a:solidFill>
              </a:rPr>
              <a:t> </a:t>
            </a:r>
          </a:p>
          <a:p>
            <a:pPr algn="ctr"/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>     </a:t>
            </a:r>
            <a:endParaRPr lang="ru-RU" sz="36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https://sun9-17.userapi.com/impf/BZ9OezM_MsPR8vG6ATGnY6YJI4qTLFHBVETgiw/3gjmwa7DjLI.jpg?size=1280x722&amp;quality=96&amp;sign=3e850d8e11845aa445077b8a3e7461c9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3789040"/>
            <a:ext cx="4085108" cy="2520280"/>
          </a:xfrm>
          <a:prstGeom prst="rect">
            <a:avLst/>
          </a:prstGeom>
          <a:noFill/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038" name="Picture 14" descr="https://sun9-9.userapi.com/impf/USanBmumv3bJtJDBEw7Jlet9Vh28keHY-nx02A/vSEuXsJgDQ8.jpg?size=1280x722&amp;quality=96&amp;sign=2af5268200964b3efaf9b6fd0abe062f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980728"/>
            <a:ext cx="4085108" cy="2520280"/>
          </a:xfrm>
          <a:prstGeom prst="rect">
            <a:avLst/>
          </a:prstGeom>
          <a:noFill/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040" name="Picture 16" descr="https://sun9-10.userapi.com/impf/SvS8pTCRoP_wYwfa3o_2EcM-aXr7gbU63KS5wA/BHSHRxHl7xs.jpg?size=609x1080&amp;quality=96&amp;sign=248675d4ecda018aed03f10d5477904e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1124744"/>
            <a:ext cx="2892802" cy="5130093"/>
          </a:xfrm>
          <a:prstGeom prst="rect">
            <a:avLst/>
          </a:prstGeom>
          <a:noFill/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5" name="TextBox 4"/>
          <p:cNvSpPr txBox="1"/>
          <p:nvPr/>
        </p:nvSpPr>
        <p:spPr>
          <a:xfrm>
            <a:off x="251520" y="188640"/>
            <a:ext cx="84969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 Разные виды деятельности</a:t>
            </a:r>
            <a:endParaRPr lang="ru-RU" sz="32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76482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31970" y="836712"/>
            <a:ext cx="328006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Задание 1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C:\Users\User\Desktop\0z0kH-jGRF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844824"/>
            <a:ext cx="4536504" cy="4462078"/>
          </a:xfrm>
          <a:prstGeom prst="rect">
            <a:avLst/>
          </a:prstGeom>
          <a:noFill/>
        </p:spPr>
      </p:pic>
      <p:pic>
        <p:nvPicPr>
          <p:cNvPr id="4" name="космическа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16416" y="6165304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76482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08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31970" y="476672"/>
            <a:ext cx="328006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Задание 1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 descr="xqMvw4c-ra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7744" y="1628800"/>
            <a:ext cx="4752528" cy="462628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76482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31970" y="476672"/>
            <a:ext cx="328006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Задание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5" descr="4no1qkKH7Fw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1988840"/>
            <a:ext cx="6854433" cy="3384376"/>
          </a:xfrm>
          <a:prstGeom prst="rect">
            <a:avLst/>
          </a:prstGeom>
        </p:spPr>
      </p:pic>
      <p:pic>
        <p:nvPicPr>
          <p:cNvPr id="4" name="космическа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16416" y="6093296"/>
            <a:ext cx="376808" cy="3768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76482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08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31970" y="476672"/>
            <a:ext cx="328006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Задание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 descr="N7XEH_9kNR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1844824"/>
            <a:ext cx="7644104" cy="374441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76482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31970" y="476672"/>
            <a:ext cx="328006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Задание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3" name="Picture 5" descr="C:\Users\User\Desktop\unnam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556792"/>
            <a:ext cx="4824536" cy="4824536"/>
          </a:xfrm>
          <a:prstGeom prst="rect">
            <a:avLst/>
          </a:prstGeom>
          <a:noFill/>
        </p:spPr>
      </p:pic>
      <p:pic>
        <p:nvPicPr>
          <p:cNvPr id="4" name="музыка для конструктор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88424" y="6021288"/>
            <a:ext cx="376808" cy="3768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76482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4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-ZiE2344ftU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60066" y="1600200"/>
            <a:ext cx="8023868" cy="4525963"/>
          </a:xfrm>
        </p:spPr>
      </p:pic>
      <p:pic>
        <p:nvPicPr>
          <p:cNvPr id="5" name="полет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88424" y="6309320"/>
            <a:ext cx="304800" cy="304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87624" y="692696"/>
            <a:ext cx="6336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Фотоориентирование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2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3" descr="C:\Users\User\Desktop\l4NwTZkuMC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92696"/>
            <a:ext cx="8398752" cy="51845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8603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полет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388424" y="6309320"/>
            <a:ext cx="304800" cy="304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7544" y="260648"/>
            <a:ext cx="8208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Формы организации обучения конструирования в ДОУ</a:t>
            </a:r>
          </a:p>
          <a:p>
            <a:pPr algn="ctr"/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0" y="764704"/>
          <a:ext cx="9144000" cy="60599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7361"/>
                <a:gridCol w="998925"/>
                <a:gridCol w="7837714"/>
              </a:tblGrid>
              <a:tr h="432048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№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Название метода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Описание метода</a:t>
                      </a:r>
                      <a:endParaRPr lang="ru-RU" sz="1100" b="1" dirty="0"/>
                    </a:p>
                  </a:txBody>
                  <a:tcPr/>
                </a:tc>
              </a:tr>
              <a:tr h="907201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1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Конструирование по образцу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Используется подражательная модель, когда дети повторяют все этапы конструирования за воспитателем. Сперва воспитатель демонстрирует в медленном темпе и с подробными объяснениями всю последовательность работ, начиная от изготовления деталей конструкции и до финального готового образца. Затем к работе приступают дети, выполняя конструирование самостоятельно и с поправками воспитателя</a:t>
                      </a:r>
                      <a:endParaRPr lang="ru-RU" sz="1100" dirty="0"/>
                    </a:p>
                  </a:txBody>
                  <a:tcPr/>
                </a:tc>
              </a:tr>
              <a:tr h="742255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2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Конструирование по модели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Это сложный вид конструирования. Обычно этот вид применяется уже после конструирования по образцу. Детям демонстрируется готовое изделие, но не сам способ изготовления. Предлагаются инструменты, материалы и творческая задача изготовить нечто подобное самостоятельно. Например, можно предложить воспитанникам самостоятельно сделать модель машинки из бумаги</a:t>
                      </a:r>
                      <a:endParaRPr lang="ru-RU" sz="1100" dirty="0"/>
                    </a:p>
                  </a:txBody>
                  <a:tcPr/>
                </a:tc>
              </a:tr>
              <a:tr h="1072147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3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Конструирование по условиям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При этой форме работы детям описываются некие характеристики объекта, но наглядная модель не приводится. Например, дошкольники построили домик из строительного конструктора, и воспитатель предлагает построить теперь гараж по соседству с этим домиком. Задаются условия: подъездная дорожка, большие ворота, площадь для размещения игрушечной машинки. Дети могут решить самостоятельно, как будет выглядеть объект, но они должны обязательно выполнить заданные воспитателем требования к строению</a:t>
                      </a:r>
                      <a:endParaRPr lang="ru-RU" sz="1100" dirty="0"/>
                    </a:p>
                  </a:txBody>
                  <a:tcPr/>
                </a:tc>
              </a:tr>
              <a:tr h="1072147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4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Конструирование по чертежам и наглядным схемам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этом случае конструирование объекта идёт по схематическому рисунку с устными пояснениями воспитателя. Эта форма приучает детей понимать, что на плоском схематическом изображении лежит отражение объёмного объекта, учит читать схемы и понимать соотношения схем и объектов (масштаб, пропорции и т. д.). Начинать следует с простых схем, заранее подготовленных несложных шаблонов, попутно разъясняя детям новые геометрические понятия и взаимосвязи</a:t>
                      </a:r>
                      <a:endParaRPr lang="ru-RU" sz="1100" dirty="0"/>
                    </a:p>
                  </a:txBody>
                  <a:tcPr/>
                </a:tc>
              </a:tr>
              <a:tr h="1072147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5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Конструирование по замыслу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Эта форма требует понимания абстрактных понятий, свойств и функционального назначения объектов. На этапе работы с этой формой конструирования дети переходят на уровень самостоятельного моделирования объектов. Перед ними стоит задача: не повторить показанный объект, а задумать иной и воплотить свой замысел. Например, самостоятельно придумать объект любого назначения и выполнить его из доступных материалов.</a:t>
                      </a:r>
                    </a:p>
                    <a:p>
                      <a:endParaRPr lang="ru-RU" sz="1100" dirty="0"/>
                    </a:p>
                  </a:txBody>
                  <a:tcPr/>
                </a:tc>
              </a:tr>
              <a:tr h="742255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6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Конструирование по теме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Эта форма представляет собой разновидность конструирования по замыслу, в которой задаётся конкретная тема (класс объектов) для конструирования. Тема может звучать, например, как «Здания» или «Машины». Во всём остальном (детализация объекта, выбор материала и техники работы и т. д.) ребёнок свободен принимать самостоятельные решения</a:t>
                      </a:r>
                      <a:endParaRPr lang="ru-RU" sz="11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2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260648"/>
            <a:ext cx="84969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Синий цвет – взгляд в будущее: какие плоды принесет мастер-класс в вашей работе</a:t>
            </a:r>
          </a:p>
          <a:p>
            <a:pPr algn="just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Зеленый цвет – </a:t>
            </a:r>
            <a:r>
              <a:rPr lang="ru-RU" sz="2400" b="1" dirty="0" err="1" smtClean="0">
                <a:solidFill>
                  <a:schemeClr val="accent3">
                    <a:lumMod val="50000"/>
                  </a:schemeClr>
                </a:solidFill>
              </a:rPr>
              <a:t>креатив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: интеграция данного мастер-класса в другие виды деятельности</a:t>
            </a:r>
          </a:p>
          <a:p>
            <a:pPr algn="just"/>
            <a:r>
              <a:rPr lang="ru-RU" sz="2400" b="1" dirty="0" smtClean="0">
                <a:solidFill>
                  <a:srgbClr val="CC9B00"/>
                </a:solidFill>
              </a:rPr>
              <a:t>Желтый цвет – позитив: какие эмоции вызвал мастер-класс</a:t>
            </a:r>
          </a:p>
          <a:p>
            <a:pPr algn="just"/>
            <a:r>
              <a:rPr lang="ru-RU" sz="2400" b="1" dirty="0" smtClean="0">
                <a:solidFill>
                  <a:srgbClr val="FF0000"/>
                </a:solidFill>
              </a:rPr>
              <a:t>Красный цвет – изменение:  внесение своих предложений и дополнений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3075" name="Picture 3" descr="C:\Users\User\Desktop\blue_red_green_yellow_lego_blocks_in_line_stock_photo_Slide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3068960"/>
            <a:ext cx="6480720" cy="3240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548680"/>
            <a:ext cx="849694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5400" b="1" dirty="0" smtClean="0">
              <a:solidFill>
                <a:srgbClr val="FF0000"/>
              </a:solidFill>
            </a:endParaRPr>
          </a:p>
          <a:p>
            <a:pPr algn="ctr"/>
            <a:endParaRPr lang="ru-RU" sz="5400" b="1" dirty="0" smtClean="0">
              <a:solidFill>
                <a:srgbClr val="FF0000"/>
              </a:solidFill>
            </a:endParaRPr>
          </a:p>
          <a:p>
            <a:pPr algn="ctr"/>
            <a:endParaRPr lang="ru-RU" sz="54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Спасибо </a:t>
            </a:r>
            <a:r>
              <a:rPr lang="ru-RU" sz="5400" b="1" dirty="0" smtClean="0">
                <a:solidFill>
                  <a:srgbClr val="FF0000"/>
                </a:solidFill>
              </a:rPr>
              <a:t>за внимание!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936104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</a:rPr>
              <a:t>Структурное подразделение для детей дошкольного возраста</a:t>
            </a:r>
            <a:br>
              <a:rPr lang="ru-RU" sz="18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</a:rPr>
              <a:t>МАОУ </a:t>
            </a: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</a:rPr>
              <a:t>«Филипповская ООШ»</a:t>
            </a:r>
            <a:endParaRPr lang="ru-RU" sz="1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2204864"/>
            <a:ext cx="8640960" cy="4176464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</a:rPr>
              <a:t>Мастер-класс</a:t>
            </a:r>
          </a:p>
          <a:p>
            <a: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</a:rPr>
              <a:t>«Играй! Конструируй! Развивайся!»</a:t>
            </a:r>
          </a:p>
          <a:p>
            <a:pPr algn="r"/>
            <a:endParaRPr lang="ru-RU" sz="1800" b="1" i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r"/>
            <a:endParaRPr lang="ru-RU" sz="1800" b="1" i="1" dirty="0">
              <a:solidFill>
                <a:schemeClr val="accent4">
                  <a:lumMod val="50000"/>
                </a:schemeClr>
              </a:solidFill>
            </a:endParaRPr>
          </a:p>
          <a:p>
            <a:pPr algn="r"/>
            <a:r>
              <a:rPr lang="ru-RU" sz="1800" b="1" i="1" dirty="0" smtClean="0">
                <a:solidFill>
                  <a:schemeClr val="accent4">
                    <a:lumMod val="50000"/>
                  </a:schemeClr>
                </a:solidFill>
              </a:rPr>
              <a:t>Воспитатель </a:t>
            </a:r>
            <a:r>
              <a:rPr lang="ru-RU" sz="1400" b="1" i="1" dirty="0" smtClean="0">
                <a:solidFill>
                  <a:schemeClr val="accent4">
                    <a:lumMod val="50000"/>
                  </a:schemeClr>
                </a:solidFill>
              </a:rPr>
              <a:t>первой </a:t>
            </a:r>
          </a:p>
          <a:p>
            <a:pPr algn="r"/>
            <a:r>
              <a:rPr lang="ru-RU" sz="1400" b="1" i="1" dirty="0" smtClean="0">
                <a:solidFill>
                  <a:schemeClr val="accent4">
                    <a:lumMod val="50000"/>
                  </a:schemeClr>
                </a:solidFill>
              </a:rPr>
              <a:t>квалификационной категории </a:t>
            </a:r>
          </a:p>
          <a:p>
            <a:pPr algn="r"/>
            <a:r>
              <a:rPr lang="ru-RU" sz="2400" b="1" i="1" dirty="0" err="1" smtClean="0">
                <a:solidFill>
                  <a:schemeClr val="accent4">
                    <a:lumMod val="50000"/>
                  </a:schemeClr>
                </a:solidFill>
              </a:rPr>
              <a:t>Аноева</a:t>
            </a: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</a:rPr>
              <a:t> Н.В.</a:t>
            </a:r>
          </a:p>
          <a:p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</a:rPr>
              <a:t>2024</a:t>
            </a:r>
            <a:endParaRPr lang="ru-RU" sz="2400" b="1" i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603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548680"/>
            <a:ext cx="7776864" cy="5832648"/>
          </a:xfrm>
        </p:spPr>
        <p:txBody>
          <a:bodyPr>
            <a:normAutofit/>
          </a:bodyPr>
          <a:lstStyle/>
          <a:p>
            <a:endParaRPr lang="ru-RU" sz="4000" b="1" i="1" dirty="0" smtClean="0">
              <a:solidFill>
                <a:srgbClr val="002060"/>
              </a:solidFill>
            </a:endParaRPr>
          </a:p>
          <a:p>
            <a:r>
              <a:rPr lang="ru-RU" sz="4000" b="1" i="1" dirty="0" smtClean="0">
                <a:solidFill>
                  <a:srgbClr val="002060"/>
                </a:solidFill>
              </a:rPr>
              <a:t>«Конструируя, ребенок</a:t>
            </a:r>
            <a:endParaRPr lang="ru-RU" sz="4000" dirty="0" smtClean="0">
              <a:solidFill>
                <a:srgbClr val="002060"/>
              </a:solidFill>
            </a:endParaRPr>
          </a:p>
          <a:p>
            <a:r>
              <a:rPr lang="ru-RU" sz="4000" b="1" i="1" dirty="0" smtClean="0">
                <a:solidFill>
                  <a:srgbClr val="002060"/>
                </a:solidFill>
              </a:rPr>
              <a:t>действует, как зодчий,</a:t>
            </a:r>
            <a:endParaRPr lang="ru-RU" sz="4000" dirty="0" smtClean="0">
              <a:solidFill>
                <a:srgbClr val="002060"/>
              </a:solidFill>
            </a:endParaRPr>
          </a:p>
          <a:p>
            <a:r>
              <a:rPr lang="ru-RU" sz="4000" b="1" i="1" dirty="0" smtClean="0">
                <a:solidFill>
                  <a:srgbClr val="002060"/>
                </a:solidFill>
              </a:rPr>
              <a:t>возводящий здание</a:t>
            </a:r>
            <a:endParaRPr lang="ru-RU" sz="4000" dirty="0" smtClean="0">
              <a:solidFill>
                <a:srgbClr val="002060"/>
              </a:solidFill>
            </a:endParaRPr>
          </a:p>
          <a:p>
            <a:r>
              <a:rPr lang="ru-RU" sz="4000" b="1" i="1" dirty="0" smtClean="0">
                <a:solidFill>
                  <a:srgbClr val="002060"/>
                </a:solidFill>
              </a:rPr>
              <a:t>собственного интеллекта».</a:t>
            </a:r>
            <a:endParaRPr lang="ru-RU" sz="4000" dirty="0" smtClean="0">
              <a:solidFill>
                <a:srgbClr val="002060"/>
              </a:solidFill>
            </a:endParaRPr>
          </a:p>
          <a:p>
            <a:pPr algn="r"/>
            <a:r>
              <a:rPr lang="ru-RU" sz="3600" b="1" i="1" dirty="0" smtClean="0">
                <a:solidFill>
                  <a:srgbClr val="002060"/>
                </a:solidFill>
              </a:rPr>
              <a:t>Ж. Пиаже</a:t>
            </a:r>
            <a:endParaRPr lang="ru-RU" sz="3600" dirty="0" smtClean="0">
              <a:solidFill>
                <a:srgbClr val="002060"/>
              </a:solidFill>
            </a:endParaRPr>
          </a:p>
          <a:p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b="1" i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603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t="12422" r="32761" b="6250"/>
          <a:stretch>
            <a:fillRect/>
          </a:stretch>
        </p:blipFill>
        <p:spPr bwMode="auto">
          <a:xfrm>
            <a:off x="179512" y="476672"/>
            <a:ext cx="8748464" cy="594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476482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77" name="Picture 25"/>
          <p:cNvPicPr>
            <a:picLocks noChangeAspect="1" noChangeArrowheads="1"/>
          </p:cNvPicPr>
          <p:nvPr/>
        </p:nvPicPr>
        <p:blipFill>
          <a:blip r:embed="rId2" cstate="print"/>
          <a:srcRect l="29051" t="42937" r="15052" b="27532"/>
          <a:stretch>
            <a:fillRect/>
          </a:stretch>
        </p:blipFill>
        <p:spPr bwMode="auto">
          <a:xfrm>
            <a:off x="1115616" y="2348880"/>
            <a:ext cx="7272808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 t="12422" r="32761" b="6250"/>
          <a:stretch>
            <a:fillRect/>
          </a:stretch>
        </p:blipFill>
        <p:spPr bwMode="auto">
          <a:xfrm>
            <a:off x="179512" y="476672"/>
            <a:ext cx="8748464" cy="594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 l="6361" t="12422" r="29722" b="11782"/>
          <a:stretch>
            <a:fillRect/>
          </a:stretch>
        </p:blipFill>
        <p:spPr bwMode="auto">
          <a:xfrm>
            <a:off x="251520" y="620688"/>
            <a:ext cx="8712968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476482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1628800"/>
            <a:ext cx="8352928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solidFill>
                  <a:schemeClr val="accent4">
                    <a:lumMod val="50000"/>
                  </a:schemeClr>
                </a:solidFill>
              </a:rPr>
              <a:t>Цель конструирования: </a:t>
            </a:r>
          </a:p>
          <a:p>
            <a:pPr algn="ctr"/>
            <a:r>
              <a:rPr lang="ru-RU" sz="3200" b="1" i="1" dirty="0" smtClean="0">
                <a:solidFill>
                  <a:srgbClr val="002060"/>
                </a:solidFill>
              </a:rPr>
              <a:t>Развитие творческих способностей, конструкторских умений и навыков, всех сторон речи; воспитание личностей, способных самостоятельно  ставить перед собой задачи и решать их, находя оригинальные способы решения</a:t>
            </a:r>
            <a:r>
              <a:rPr lang="ru-RU" sz="2400" b="1" i="1" dirty="0" smtClean="0">
                <a:solidFill>
                  <a:srgbClr val="002060"/>
                </a:solidFill>
              </a:rPr>
              <a:t>.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603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008112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chemeClr val="accent4">
                    <a:lumMod val="50000"/>
                  </a:schemeClr>
                </a:solidFill>
              </a:rPr>
              <a:t>Основные задачи использования конструкторов в ДОУ</a:t>
            </a:r>
            <a:br>
              <a:rPr lang="ru-RU" sz="3600" b="1" i="1" dirty="0" smtClean="0">
                <a:solidFill>
                  <a:schemeClr val="accent4">
                    <a:lumMod val="50000"/>
                  </a:schemeClr>
                </a:solidFill>
              </a:rPr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образовательная (осваиваются новые слова и понятия, такие как названия конструируемых и моделируемых объектов, геометрических фигур, технических терминов, названия материалов и инструментов, техник работы и т. д.);</a:t>
            </a:r>
          </a:p>
          <a:p>
            <a:pPr algn="just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развивающая (развивается мелкая моторика, внимание и концентрация, логическое и пространственное мышление, трудовые индивидуальные и коллективные навыки, аналитические и творческие способности);</a:t>
            </a:r>
          </a:p>
          <a:p>
            <a:pPr algn="just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воспитательная (воспитывается желание работать и завершать начатое, интерес к коллективному и индивидуальному творчеству, любознательность и аккуратность).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https://sun9-31.userapi.com/impf/Vh5b7T4fzzKjUgG0E73Co44ONy3fmoalvHYd9Q/KoInYp_s-1o.jpg?size=2560x1443&amp;quality=96&amp;proxy=1&amp;sign=e20311169c138a55f31f578eaf4cc904&amp;type=album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99592" y="980728"/>
            <a:ext cx="3495533" cy="2532160"/>
          </a:xfrm>
          <a:prstGeom prst="rect">
            <a:avLst/>
          </a:prstGeom>
          <a:noFill/>
          <a:effectLst>
            <a:glow rad="635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sun9-15.userapi.com/impf/oAcSDokBxzoY993BHHeY2m3hJK-TOrwnOhXOAA/CA1u-rzYHdU.jpg?size=2560x1443&amp;quality=96&amp;proxy=1&amp;sign=57821fbdbceb3f5dcddc754ccc660113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-3939"/>
          <a:stretch/>
        </p:blipFill>
        <p:spPr bwMode="auto">
          <a:xfrm>
            <a:off x="4644008" y="3789040"/>
            <a:ext cx="3456384" cy="2663791"/>
          </a:xfrm>
          <a:prstGeom prst="rect">
            <a:avLst/>
          </a:prstGeom>
          <a:noFill/>
          <a:effectLst>
            <a:glow rad="635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sun9-76.userapi.com/impf/N4TnVu3sHxeZ_iTXLibJoMO1-f61aE4cirZQaQ/dn_XQp4qTeM.jpg?size=2560x1443&amp;quality=96&amp;proxy=1&amp;sign=55a3e4b211464334790f66267f875d4c&amp;type=album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99592" y="3717032"/>
            <a:ext cx="3528392" cy="2705084"/>
          </a:xfrm>
          <a:prstGeom prst="rect">
            <a:avLst/>
          </a:prstGeom>
          <a:noFill/>
          <a:effectLst>
            <a:glow rad="635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44008" y="980728"/>
            <a:ext cx="3456384" cy="253216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259632" y="332656"/>
            <a:ext cx="684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Конструктор </a:t>
            </a:r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</a:rPr>
              <a:t>Klikko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21981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534</TotalTime>
  <Words>578</Words>
  <Application>Microsoft Office PowerPoint</Application>
  <PresentationFormat>Экран (4:3)</PresentationFormat>
  <Paragraphs>64</Paragraphs>
  <Slides>22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Структурное подразделение для детей дошкольного возраста МАОУ «Филипповская ООШ»</vt:lpstr>
      <vt:lpstr>Слайд 4</vt:lpstr>
      <vt:lpstr>Слайд 5</vt:lpstr>
      <vt:lpstr>Слайд 6</vt:lpstr>
      <vt:lpstr>Слайд 7</vt:lpstr>
      <vt:lpstr>Основные задачи использования конструкторов в ДОУ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Учитель</cp:lastModifiedBy>
  <cp:revision>63</cp:revision>
  <dcterms:created xsi:type="dcterms:W3CDTF">2021-02-14T05:07:06Z</dcterms:created>
  <dcterms:modified xsi:type="dcterms:W3CDTF">2023-10-27T13:07:17Z</dcterms:modified>
</cp:coreProperties>
</file>