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0" r:id="rId2"/>
    <p:sldId id="301" r:id="rId3"/>
    <p:sldId id="320" r:id="rId4"/>
    <p:sldId id="326" r:id="rId5"/>
    <p:sldId id="314" r:id="rId6"/>
    <p:sldId id="315" r:id="rId7"/>
    <p:sldId id="316" r:id="rId8"/>
    <p:sldId id="317" r:id="rId9"/>
    <p:sldId id="319" r:id="rId10"/>
    <p:sldId id="322" r:id="rId11"/>
    <p:sldId id="324" r:id="rId12"/>
  </p:sldIdLst>
  <p:sldSz cx="12192000" cy="6858000"/>
  <p:notesSz cx="6805613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егдальский Денис Игоревич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2C7F1"/>
    <a:srgbClr val="CEE1F2"/>
    <a:srgbClr val="176BBD"/>
    <a:srgbClr val="49198B"/>
    <a:srgbClr val="2A3393"/>
    <a:srgbClr val="E3EAF6"/>
    <a:srgbClr val="2C2D8F"/>
    <a:srgbClr val="668CC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08" autoAdjust="0"/>
  </p:normalViewPr>
  <p:slideViewPr>
    <p:cSldViewPr snapToGrid="0">
      <p:cViewPr varScale="1">
        <p:scale>
          <a:sx n="80" d="100"/>
          <a:sy n="80" d="100"/>
        </p:scale>
        <p:origin x="-7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23DD545-7BBE-41A8-B0B5-9D7FDFEB1623}" type="datetimeFigureOut">
              <a:rPr lang="ru-RU"/>
              <a:pPr>
                <a:defRPr/>
              </a:pPr>
              <a:t>04.09.2020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43181F2-9F97-4A97-8FA0-2BB6A22653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140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F9349B-E18E-44EA-AFD5-BAF509C0E417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F7B47E-306A-47D2-BAC6-F0F04F7F0BBF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888124-5B95-4751-BFD6-61536F53DA8A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D8CC5F-F58A-4D05-A147-250A528B2A14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1ACF3A-5AC5-431D-8C3A-17CA2E06AAA3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531CAC-8D6F-45C2-A229-30610891D483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093B24-2178-45F1-B7E7-BE4749EC84C9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9A537C-D1E1-445A-B017-7CD62E8ACB16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9238F3-E001-4AD5-B8B7-4276059FB1C5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A28FC0-E765-4166-B9D5-D9149E15667C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A6ED6-66DE-414C-AC0B-D8DDC8E6D899}" type="datetimeFigureOut">
              <a:rPr lang="ru-RU"/>
              <a:pPr>
                <a:defRPr/>
              </a:pPr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68489-DEE0-439E-BA73-EB50068849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6F30C-1F6D-47CD-802D-D7C1F5585D11}" type="datetimeFigureOut">
              <a:rPr lang="ru-RU"/>
              <a:pPr>
                <a:defRPr/>
              </a:pPr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ECB3-A679-47D2-B924-6BE4F91AF1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06B87-1DDA-4C7E-BB29-ECE17F98D6BC}" type="datetimeFigureOut">
              <a:rPr lang="ru-RU"/>
              <a:pPr>
                <a:defRPr/>
              </a:pPr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C38FF-1E3D-48B2-A6DA-56C619B123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Off-page Connector 9"/>
          <p:cNvSpPr/>
          <p:nvPr userDrawn="1"/>
        </p:nvSpPr>
        <p:spPr>
          <a:xfrm rot="5400000">
            <a:off x="11730831" y="126207"/>
            <a:ext cx="384175" cy="538162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91720" y="541356"/>
            <a:ext cx="7518400" cy="47136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r">
              <a:defRPr sz="266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3720" y="1010678"/>
            <a:ext cx="5486400" cy="26766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703050" y="203200"/>
            <a:ext cx="508000" cy="366713"/>
          </a:xfrm>
        </p:spPr>
        <p:txBody>
          <a:bodyPr/>
          <a:lstStyle>
            <a:lvl1pPr algn="ctr"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596BD3D-B702-4506-95EE-B17DCDE7C0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6248B-8701-41C4-8001-8000F2FC420D}" type="datetimeFigureOut">
              <a:rPr lang="ru-RU"/>
              <a:pPr>
                <a:defRPr/>
              </a:pPr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99F8C-01D8-4731-B639-E4ED1B4A37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C9637-A900-43A7-9C45-D057D1A87CAA}" type="datetimeFigureOut">
              <a:rPr lang="ru-RU"/>
              <a:pPr>
                <a:defRPr/>
              </a:pPr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5FBBD-6DE4-407E-B7F1-988A9A82C0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3E38A-F743-44B4-81E1-5413D548BD92}" type="datetimeFigureOut">
              <a:rPr lang="ru-RU"/>
              <a:pPr>
                <a:defRPr/>
              </a:pPr>
              <a:t>04.09.2020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7523C-79D8-4B61-9114-0242236941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84A76-15FF-4322-B910-76D71B2FB14B}" type="datetimeFigureOut">
              <a:rPr lang="ru-RU"/>
              <a:pPr>
                <a:defRPr/>
              </a:pPr>
              <a:t>04.09.2020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8D9D5-E831-4049-BDF8-3DC8F6110B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EA207-0EFB-4D33-BCF2-D818975A33DC}" type="datetimeFigureOut">
              <a:rPr lang="ru-RU"/>
              <a:pPr>
                <a:defRPr/>
              </a:pPr>
              <a:t>04.09.2020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71B60-6521-4FF6-B469-9B75A95121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F81E0-F7ED-4B06-9D2E-0A7B1FDBEDC3}" type="datetimeFigureOut">
              <a:rPr lang="ru-RU"/>
              <a:pPr>
                <a:defRPr/>
              </a:pPr>
              <a:t>04.09.2020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F0501-A915-40C6-9D11-73BB47F106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E0027-3CD6-4BC6-8EC7-4CD41B2A14EB}" type="datetimeFigureOut">
              <a:rPr lang="ru-RU"/>
              <a:pPr>
                <a:defRPr/>
              </a:pPr>
              <a:t>04.09.2020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A09AC-8206-4B13-9F40-C0109A34E4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C80F0-A546-48A2-9017-C0F28207C40E}" type="datetimeFigureOut">
              <a:rPr lang="ru-RU"/>
              <a:pPr>
                <a:defRPr/>
              </a:pPr>
              <a:t>04.09.2020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037B0-725D-4CE2-BDDC-010E360EB7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300D43-BD19-43A1-A13B-7101098DDC0A}" type="datetimeFigureOut">
              <a:rPr lang="ru-RU"/>
              <a:pPr>
                <a:defRPr/>
              </a:pPr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3B6869-C824-465D-B585-BBB0E380A6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1.xml"/><Relationship Id="rId7" Type="http://schemas.openxmlformats.org/officeDocument/2006/relationships/image" Target="../media/image2.jpe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vopros@prosv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4.gif"/><Relationship Id="rId4" Type="http://schemas.openxmlformats.org/officeDocument/2006/relationships/hyperlink" Target="https://shop.prosv.ru/formirovanie-funkcionalnoj-gramotnosti-sbornik-zadach-po-russkomu-yazyku-dlya-8-11-klassov278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34" name="Рисунок 2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75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332" name="Object 68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1332" name="Слайд think-cell" r:id="rId8" imgW="360" imgH="360" progId="">
              <p:embed/>
            </p:oleObj>
          </a:graphicData>
        </a:graphic>
      </p:graphicFrame>
      <p:sp>
        <p:nvSpPr>
          <p:cNvPr id="5" name="Прямоугольник 4" hidden="1">
            <a:extLst>
              <a:ext uri="{FF2B5EF4-FFF2-40B4-BE49-F238E27FC236}"/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11336" name="AutoShape 4"/>
          <p:cNvSpPr>
            <a:spLocks noChangeAspect="1" noChangeArrowheads="1" noTextEdit="1"/>
          </p:cNvSpPr>
          <p:nvPr/>
        </p:nvSpPr>
        <p:spPr bwMode="auto">
          <a:xfrm>
            <a:off x="10099675" y="301625"/>
            <a:ext cx="15001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7686" y="365467"/>
            <a:ext cx="10216392" cy="387798"/>
          </a:xfrm>
        </p:spPr>
        <p:txBody>
          <a:bodyPr lIns="0" tIns="0" rIns="0" bIns="0" rtlCol="0">
            <a:sp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Технологии </a:t>
            </a:r>
            <a:r>
              <a:rPr lang="ru-RU" sz="28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будущего…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7686" y="2256923"/>
            <a:ext cx="11063264" cy="1495794"/>
          </a:xfrm>
        </p:spPr>
        <p:txBody>
          <a:bodyPr lIns="0" tIns="0" rIns="0" bIns="0" rtlCol="0" anchor="b">
            <a:spAutoFit/>
          </a:bodyPr>
          <a:lstStyle/>
          <a:p>
            <a:pPr algn="l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Комплексный образовательный проект «ГЕНЕТИКА»</a:t>
            </a:r>
            <a:endParaRPr lang="ru-RU" sz="5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339" name="Рисунок 2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88638" y="188913"/>
            <a:ext cx="1352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340" name="Группа 8"/>
          <p:cNvGrpSpPr>
            <a:grpSpLocks/>
          </p:cNvGrpSpPr>
          <p:nvPr/>
        </p:nvGrpSpPr>
        <p:grpSpPr bwMode="auto">
          <a:xfrm>
            <a:off x="8831263" y="128588"/>
            <a:ext cx="1268412" cy="438150"/>
            <a:chOff x="254665" y="195486"/>
            <a:chExt cx="951720" cy="329081"/>
          </a:xfrm>
        </p:grpSpPr>
        <p:sp>
          <p:nvSpPr>
            <p:cNvPr id="11341" name="Freeform 6"/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>
                <a:gd name="T0" fmla="*/ 1505 w 1509"/>
                <a:gd name="T1" fmla="*/ 0 h 84"/>
                <a:gd name="T2" fmla="*/ 0 w 1509"/>
                <a:gd name="T3" fmla="*/ 0 h 84"/>
                <a:gd name="T4" fmla="*/ 0 w 1509"/>
                <a:gd name="T5" fmla="*/ 84 h 84"/>
                <a:gd name="T6" fmla="*/ 1509 w 1509"/>
                <a:gd name="T7" fmla="*/ 84 h 84"/>
                <a:gd name="T8" fmla="*/ 1505 w 1509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9"/>
                <a:gd name="T16" fmla="*/ 0 h 84"/>
                <a:gd name="T17" fmla="*/ 1509 w 1509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11342" name="Freeform 7"/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>
                <a:gd name="T0" fmla="*/ 1510 w 1510"/>
                <a:gd name="T1" fmla="*/ 0 h 84"/>
                <a:gd name="T2" fmla="*/ 9 w 1510"/>
                <a:gd name="T3" fmla="*/ 0 h 84"/>
                <a:gd name="T4" fmla="*/ 0 w 1510"/>
                <a:gd name="T5" fmla="*/ 84 h 84"/>
                <a:gd name="T6" fmla="*/ 1510 w 1510"/>
                <a:gd name="T7" fmla="*/ 84 h 84"/>
                <a:gd name="T8" fmla="*/ 1510 w 1510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0"/>
                <a:gd name="T16" fmla="*/ 0 h 84"/>
                <a:gd name="T17" fmla="*/ 1510 w 151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11343" name="Freeform 8"/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>
                <a:gd name="T0" fmla="*/ 0 w 342"/>
                <a:gd name="T1" fmla="*/ 17 h 309"/>
                <a:gd name="T2" fmla="*/ 42 w 342"/>
                <a:gd name="T3" fmla="*/ 26 h 309"/>
                <a:gd name="T4" fmla="*/ 42 w 342"/>
                <a:gd name="T5" fmla="*/ 283 h 309"/>
                <a:gd name="T6" fmla="*/ 0 w 342"/>
                <a:gd name="T7" fmla="*/ 292 h 309"/>
                <a:gd name="T8" fmla="*/ 0 w 342"/>
                <a:gd name="T9" fmla="*/ 309 h 309"/>
                <a:gd name="T10" fmla="*/ 148 w 342"/>
                <a:gd name="T11" fmla="*/ 309 h 309"/>
                <a:gd name="T12" fmla="*/ 148 w 342"/>
                <a:gd name="T13" fmla="*/ 292 h 309"/>
                <a:gd name="T14" fmla="*/ 106 w 342"/>
                <a:gd name="T15" fmla="*/ 283 h 309"/>
                <a:gd name="T16" fmla="*/ 106 w 342"/>
                <a:gd name="T17" fmla="*/ 30 h 309"/>
                <a:gd name="T18" fmla="*/ 232 w 342"/>
                <a:gd name="T19" fmla="*/ 30 h 309"/>
                <a:gd name="T20" fmla="*/ 232 w 342"/>
                <a:gd name="T21" fmla="*/ 283 h 309"/>
                <a:gd name="T22" fmla="*/ 190 w 342"/>
                <a:gd name="T23" fmla="*/ 292 h 309"/>
                <a:gd name="T24" fmla="*/ 190 w 342"/>
                <a:gd name="T25" fmla="*/ 309 h 309"/>
                <a:gd name="T26" fmla="*/ 342 w 342"/>
                <a:gd name="T27" fmla="*/ 309 h 309"/>
                <a:gd name="T28" fmla="*/ 342 w 342"/>
                <a:gd name="T29" fmla="*/ 292 h 309"/>
                <a:gd name="T30" fmla="*/ 300 w 342"/>
                <a:gd name="T31" fmla="*/ 283 h 309"/>
                <a:gd name="T32" fmla="*/ 300 w 342"/>
                <a:gd name="T33" fmla="*/ 26 h 309"/>
                <a:gd name="T34" fmla="*/ 342 w 342"/>
                <a:gd name="T35" fmla="*/ 17 h 309"/>
                <a:gd name="T36" fmla="*/ 342 w 342"/>
                <a:gd name="T37" fmla="*/ 0 h 309"/>
                <a:gd name="T38" fmla="*/ 0 w 342"/>
                <a:gd name="T39" fmla="*/ 0 h 309"/>
                <a:gd name="T40" fmla="*/ 0 w 342"/>
                <a:gd name="T41" fmla="*/ 17 h 3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2"/>
                <a:gd name="T64" fmla="*/ 0 h 309"/>
                <a:gd name="T65" fmla="*/ 342 w 342"/>
                <a:gd name="T66" fmla="*/ 309 h 30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11344" name="Freeform 9"/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>
                <a:gd name="T0" fmla="*/ 148 w 236"/>
                <a:gd name="T1" fmla="*/ 0 h 309"/>
                <a:gd name="T2" fmla="*/ 139 w 236"/>
                <a:gd name="T3" fmla="*/ 0 h 309"/>
                <a:gd name="T4" fmla="*/ 0 w 236"/>
                <a:gd name="T5" fmla="*/ 0 h 309"/>
                <a:gd name="T6" fmla="*/ 0 w 236"/>
                <a:gd name="T7" fmla="*/ 17 h 309"/>
                <a:gd name="T8" fmla="*/ 38 w 236"/>
                <a:gd name="T9" fmla="*/ 26 h 309"/>
                <a:gd name="T10" fmla="*/ 38 w 236"/>
                <a:gd name="T11" fmla="*/ 283 h 309"/>
                <a:gd name="T12" fmla="*/ 0 w 236"/>
                <a:gd name="T13" fmla="*/ 292 h 309"/>
                <a:gd name="T14" fmla="*/ 0 w 236"/>
                <a:gd name="T15" fmla="*/ 309 h 309"/>
                <a:gd name="T16" fmla="*/ 139 w 236"/>
                <a:gd name="T17" fmla="*/ 309 h 309"/>
                <a:gd name="T18" fmla="*/ 156 w 236"/>
                <a:gd name="T19" fmla="*/ 309 h 309"/>
                <a:gd name="T20" fmla="*/ 156 w 236"/>
                <a:gd name="T21" fmla="*/ 292 h 309"/>
                <a:gd name="T22" fmla="*/ 139 w 236"/>
                <a:gd name="T23" fmla="*/ 288 h 309"/>
                <a:gd name="T24" fmla="*/ 101 w 236"/>
                <a:gd name="T25" fmla="*/ 283 h 309"/>
                <a:gd name="T26" fmla="*/ 101 w 236"/>
                <a:gd name="T27" fmla="*/ 178 h 309"/>
                <a:gd name="T28" fmla="*/ 127 w 236"/>
                <a:gd name="T29" fmla="*/ 178 h 309"/>
                <a:gd name="T30" fmla="*/ 139 w 236"/>
                <a:gd name="T31" fmla="*/ 178 h 309"/>
                <a:gd name="T32" fmla="*/ 236 w 236"/>
                <a:gd name="T33" fmla="*/ 81 h 309"/>
                <a:gd name="T34" fmla="*/ 148 w 236"/>
                <a:gd name="T35" fmla="*/ 0 h 309"/>
                <a:gd name="T36" fmla="*/ 139 w 236"/>
                <a:gd name="T37" fmla="*/ 161 h 309"/>
                <a:gd name="T38" fmla="*/ 139 w 236"/>
                <a:gd name="T39" fmla="*/ 161 h 309"/>
                <a:gd name="T40" fmla="*/ 118 w 236"/>
                <a:gd name="T41" fmla="*/ 161 h 309"/>
                <a:gd name="T42" fmla="*/ 101 w 236"/>
                <a:gd name="T43" fmla="*/ 161 h 309"/>
                <a:gd name="T44" fmla="*/ 101 w 236"/>
                <a:gd name="T45" fmla="*/ 21 h 309"/>
                <a:gd name="T46" fmla="*/ 118 w 236"/>
                <a:gd name="T47" fmla="*/ 21 h 309"/>
                <a:gd name="T48" fmla="*/ 139 w 236"/>
                <a:gd name="T49" fmla="*/ 26 h 309"/>
                <a:gd name="T50" fmla="*/ 173 w 236"/>
                <a:gd name="T51" fmla="*/ 93 h 309"/>
                <a:gd name="T52" fmla="*/ 139 w 236"/>
                <a:gd name="T53" fmla="*/ 161 h 30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6"/>
                <a:gd name="T82" fmla="*/ 0 h 309"/>
                <a:gd name="T83" fmla="*/ 236 w 236"/>
                <a:gd name="T84" fmla="*/ 309 h 30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11345" name="Freeform 10"/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>
                <a:gd name="T0" fmla="*/ 160 w 317"/>
                <a:gd name="T1" fmla="*/ 0 h 317"/>
                <a:gd name="T2" fmla="*/ 156 w 317"/>
                <a:gd name="T3" fmla="*/ 0 h 317"/>
                <a:gd name="T4" fmla="*/ 0 w 317"/>
                <a:gd name="T5" fmla="*/ 156 h 317"/>
                <a:gd name="T6" fmla="*/ 156 w 317"/>
                <a:gd name="T7" fmla="*/ 317 h 317"/>
                <a:gd name="T8" fmla="*/ 160 w 317"/>
                <a:gd name="T9" fmla="*/ 317 h 317"/>
                <a:gd name="T10" fmla="*/ 317 w 317"/>
                <a:gd name="T11" fmla="*/ 156 h 317"/>
                <a:gd name="T12" fmla="*/ 160 w 317"/>
                <a:gd name="T13" fmla="*/ 0 h 317"/>
                <a:gd name="T14" fmla="*/ 160 w 317"/>
                <a:gd name="T15" fmla="*/ 300 h 317"/>
                <a:gd name="T16" fmla="*/ 160 w 317"/>
                <a:gd name="T17" fmla="*/ 300 h 317"/>
                <a:gd name="T18" fmla="*/ 156 w 317"/>
                <a:gd name="T19" fmla="*/ 300 h 317"/>
                <a:gd name="T20" fmla="*/ 72 w 317"/>
                <a:gd name="T21" fmla="*/ 148 h 317"/>
                <a:gd name="T22" fmla="*/ 156 w 317"/>
                <a:gd name="T23" fmla="*/ 17 h 317"/>
                <a:gd name="T24" fmla="*/ 245 w 317"/>
                <a:gd name="T25" fmla="*/ 169 h 317"/>
                <a:gd name="T26" fmla="*/ 160 w 317"/>
                <a:gd name="T27" fmla="*/ 300 h 3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17"/>
                <a:gd name="T43" fmla="*/ 0 h 317"/>
                <a:gd name="T44" fmla="*/ 317 w 317"/>
                <a:gd name="T45" fmla="*/ 317 h 3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11346" name="Freeform 11"/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>
                <a:gd name="T0" fmla="*/ 190 w 292"/>
                <a:gd name="T1" fmla="*/ 296 h 317"/>
                <a:gd name="T2" fmla="*/ 72 w 292"/>
                <a:gd name="T3" fmla="*/ 156 h 317"/>
                <a:gd name="T4" fmla="*/ 173 w 292"/>
                <a:gd name="T5" fmla="*/ 21 h 317"/>
                <a:gd name="T6" fmla="*/ 266 w 292"/>
                <a:gd name="T7" fmla="*/ 101 h 317"/>
                <a:gd name="T8" fmla="*/ 283 w 292"/>
                <a:gd name="T9" fmla="*/ 101 h 317"/>
                <a:gd name="T10" fmla="*/ 283 w 292"/>
                <a:gd name="T11" fmla="*/ 17 h 317"/>
                <a:gd name="T12" fmla="*/ 262 w 292"/>
                <a:gd name="T13" fmla="*/ 17 h 317"/>
                <a:gd name="T14" fmla="*/ 165 w 292"/>
                <a:gd name="T15" fmla="*/ 0 h 317"/>
                <a:gd name="T16" fmla="*/ 0 w 292"/>
                <a:gd name="T17" fmla="*/ 152 h 317"/>
                <a:gd name="T18" fmla="*/ 165 w 292"/>
                <a:gd name="T19" fmla="*/ 317 h 317"/>
                <a:gd name="T20" fmla="*/ 292 w 292"/>
                <a:gd name="T21" fmla="*/ 287 h 317"/>
                <a:gd name="T22" fmla="*/ 292 w 292"/>
                <a:gd name="T23" fmla="*/ 241 h 317"/>
                <a:gd name="T24" fmla="*/ 283 w 292"/>
                <a:gd name="T25" fmla="*/ 241 h 317"/>
                <a:gd name="T26" fmla="*/ 190 w 292"/>
                <a:gd name="T27" fmla="*/ 296 h 3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2"/>
                <a:gd name="T43" fmla="*/ 0 h 317"/>
                <a:gd name="T44" fmla="*/ 292 w 292"/>
                <a:gd name="T45" fmla="*/ 317 h 3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11347" name="Freeform 12"/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>
                <a:gd name="T0" fmla="*/ 174 w 254"/>
                <a:gd name="T1" fmla="*/ 148 h 309"/>
                <a:gd name="T2" fmla="*/ 174 w 254"/>
                <a:gd name="T3" fmla="*/ 144 h 309"/>
                <a:gd name="T4" fmla="*/ 241 w 254"/>
                <a:gd name="T5" fmla="*/ 72 h 309"/>
                <a:gd name="T6" fmla="*/ 140 w 254"/>
                <a:gd name="T7" fmla="*/ 0 h 309"/>
                <a:gd name="T8" fmla="*/ 0 w 254"/>
                <a:gd name="T9" fmla="*/ 0 h 309"/>
                <a:gd name="T10" fmla="*/ 0 w 254"/>
                <a:gd name="T11" fmla="*/ 17 h 309"/>
                <a:gd name="T12" fmla="*/ 38 w 254"/>
                <a:gd name="T13" fmla="*/ 26 h 309"/>
                <a:gd name="T14" fmla="*/ 38 w 254"/>
                <a:gd name="T15" fmla="*/ 283 h 309"/>
                <a:gd name="T16" fmla="*/ 0 w 254"/>
                <a:gd name="T17" fmla="*/ 292 h 309"/>
                <a:gd name="T18" fmla="*/ 0 w 254"/>
                <a:gd name="T19" fmla="*/ 309 h 309"/>
                <a:gd name="T20" fmla="*/ 140 w 254"/>
                <a:gd name="T21" fmla="*/ 309 h 309"/>
                <a:gd name="T22" fmla="*/ 148 w 254"/>
                <a:gd name="T23" fmla="*/ 309 h 309"/>
                <a:gd name="T24" fmla="*/ 254 w 254"/>
                <a:gd name="T25" fmla="*/ 228 h 309"/>
                <a:gd name="T26" fmla="*/ 174 w 254"/>
                <a:gd name="T27" fmla="*/ 148 h 309"/>
                <a:gd name="T28" fmla="*/ 102 w 254"/>
                <a:gd name="T29" fmla="*/ 21 h 309"/>
                <a:gd name="T30" fmla="*/ 102 w 254"/>
                <a:gd name="T31" fmla="*/ 21 h 309"/>
                <a:gd name="T32" fmla="*/ 140 w 254"/>
                <a:gd name="T33" fmla="*/ 26 h 309"/>
                <a:gd name="T34" fmla="*/ 174 w 254"/>
                <a:gd name="T35" fmla="*/ 81 h 309"/>
                <a:gd name="T36" fmla="*/ 140 w 254"/>
                <a:gd name="T37" fmla="*/ 136 h 309"/>
                <a:gd name="T38" fmla="*/ 127 w 254"/>
                <a:gd name="T39" fmla="*/ 140 h 309"/>
                <a:gd name="T40" fmla="*/ 102 w 254"/>
                <a:gd name="T41" fmla="*/ 140 h 309"/>
                <a:gd name="T42" fmla="*/ 102 w 254"/>
                <a:gd name="T43" fmla="*/ 21 h 309"/>
                <a:gd name="T44" fmla="*/ 140 w 254"/>
                <a:gd name="T45" fmla="*/ 288 h 309"/>
                <a:gd name="T46" fmla="*/ 140 w 254"/>
                <a:gd name="T47" fmla="*/ 288 h 309"/>
                <a:gd name="T48" fmla="*/ 102 w 254"/>
                <a:gd name="T49" fmla="*/ 271 h 309"/>
                <a:gd name="T50" fmla="*/ 102 w 254"/>
                <a:gd name="T51" fmla="*/ 157 h 309"/>
                <a:gd name="T52" fmla="*/ 127 w 254"/>
                <a:gd name="T53" fmla="*/ 157 h 309"/>
                <a:gd name="T54" fmla="*/ 140 w 254"/>
                <a:gd name="T55" fmla="*/ 157 h 309"/>
                <a:gd name="T56" fmla="*/ 190 w 254"/>
                <a:gd name="T57" fmla="*/ 228 h 309"/>
                <a:gd name="T58" fmla="*/ 140 w 254"/>
                <a:gd name="T59" fmla="*/ 288 h 3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4"/>
                <a:gd name="T91" fmla="*/ 0 h 309"/>
                <a:gd name="T92" fmla="*/ 254 w 254"/>
                <a:gd name="T93" fmla="*/ 309 h 30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11348" name="Freeform 13"/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>
                <a:gd name="T0" fmla="*/ 199 w 237"/>
                <a:gd name="T1" fmla="*/ 279 h 309"/>
                <a:gd name="T2" fmla="*/ 101 w 237"/>
                <a:gd name="T3" fmla="*/ 279 h 309"/>
                <a:gd name="T4" fmla="*/ 101 w 237"/>
                <a:gd name="T5" fmla="*/ 157 h 309"/>
                <a:gd name="T6" fmla="*/ 156 w 237"/>
                <a:gd name="T7" fmla="*/ 157 h 309"/>
                <a:gd name="T8" fmla="*/ 169 w 237"/>
                <a:gd name="T9" fmla="*/ 199 h 309"/>
                <a:gd name="T10" fmla="*/ 186 w 237"/>
                <a:gd name="T11" fmla="*/ 199 h 309"/>
                <a:gd name="T12" fmla="*/ 182 w 237"/>
                <a:gd name="T13" fmla="*/ 144 h 309"/>
                <a:gd name="T14" fmla="*/ 186 w 237"/>
                <a:gd name="T15" fmla="*/ 93 h 309"/>
                <a:gd name="T16" fmla="*/ 169 w 237"/>
                <a:gd name="T17" fmla="*/ 93 h 309"/>
                <a:gd name="T18" fmla="*/ 156 w 237"/>
                <a:gd name="T19" fmla="*/ 136 h 309"/>
                <a:gd name="T20" fmla="*/ 101 w 237"/>
                <a:gd name="T21" fmla="*/ 136 h 309"/>
                <a:gd name="T22" fmla="*/ 101 w 237"/>
                <a:gd name="T23" fmla="*/ 30 h 309"/>
                <a:gd name="T24" fmla="*/ 194 w 237"/>
                <a:gd name="T25" fmla="*/ 30 h 309"/>
                <a:gd name="T26" fmla="*/ 207 w 237"/>
                <a:gd name="T27" fmla="*/ 81 h 309"/>
                <a:gd name="T28" fmla="*/ 224 w 237"/>
                <a:gd name="T29" fmla="*/ 81 h 309"/>
                <a:gd name="T30" fmla="*/ 220 w 237"/>
                <a:gd name="T31" fmla="*/ 0 h 309"/>
                <a:gd name="T32" fmla="*/ 203 w 237"/>
                <a:gd name="T33" fmla="*/ 0 h 309"/>
                <a:gd name="T34" fmla="*/ 0 w 237"/>
                <a:gd name="T35" fmla="*/ 0 h 309"/>
                <a:gd name="T36" fmla="*/ 0 w 237"/>
                <a:gd name="T37" fmla="*/ 17 h 309"/>
                <a:gd name="T38" fmla="*/ 38 w 237"/>
                <a:gd name="T39" fmla="*/ 26 h 309"/>
                <a:gd name="T40" fmla="*/ 38 w 237"/>
                <a:gd name="T41" fmla="*/ 283 h 309"/>
                <a:gd name="T42" fmla="*/ 0 w 237"/>
                <a:gd name="T43" fmla="*/ 292 h 309"/>
                <a:gd name="T44" fmla="*/ 0 w 237"/>
                <a:gd name="T45" fmla="*/ 309 h 309"/>
                <a:gd name="T46" fmla="*/ 224 w 237"/>
                <a:gd name="T47" fmla="*/ 309 h 309"/>
                <a:gd name="T48" fmla="*/ 237 w 237"/>
                <a:gd name="T49" fmla="*/ 220 h 309"/>
                <a:gd name="T50" fmla="*/ 220 w 237"/>
                <a:gd name="T51" fmla="*/ 220 h 309"/>
                <a:gd name="T52" fmla="*/ 199 w 237"/>
                <a:gd name="T53" fmla="*/ 279 h 30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7"/>
                <a:gd name="T82" fmla="*/ 0 h 309"/>
                <a:gd name="T83" fmla="*/ 237 w 237"/>
                <a:gd name="T84" fmla="*/ 309 h 30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11349" name="Freeform 14"/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>
                <a:gd name="T0" fmla="*/ 444 w 495"/>
                <a:gd name="T1" fmla="*/ 26 h 398"/>
                <a:gd name="T2" fmla="*/ 490 w 495"/>
                <a:gd name="T3" fmla="*/ 17 h 398"/>
                <a:gd name="T4" fmla="*/ 490 w 495"/>
                <a:gd name="T5" fmla="*/ 0 h 398"/>
                <a:gd name="T6" fmla="*/ 338 w 495"/>
                <a:gd name="T7" fmla="*/ 0 h 398"/>
                <a:gd name="T8" fmla="*/ 338 w 495"/>
                <a:gd name="T9" fmla="*/ 17 h 398"/>
                <a:gd name="T10" fmla="*/ 380 w 495"/>
                <a:gd name="T11" fmla="*/ 26 h 398"/>
                <a:gd name="T12" fmla="*/ 380 w 495"/>
                <a:gd name="T13" fmla="*/ 283 h 398"/>
                <a:gd name="T14" fmla="*/ 275 w 495"/>
                <a:gd name="T15" fmla="*/ 283 h 398"/>
                <a:gd name="T16" fmla="*/ 275 w 495"/>
                <a:gd name="T17" fmla="*/ 26 h 398"/>
                <a:gd name="T18" fmla="*/ 317 w 495"/>
                <a:gd name="T19" fmla="*/ 17 h 398"/>
                <a:gd name="T20" fmla="*/ 317 w 495"/>
                <a:gd name="T21" fmla="*/ 0 h 398"/>
                <a:gd name="T22" fmla="*/ 169 w 495"/>
                <a:gd name="T23" fmla="*/ 0 h 398"/>
                <a:gd name="T24" fmla="*/ 169 w 495"/>
                <a:gd name="T25" fmla="*/ 17 h 398"/>
                <a:gd name="T26" fmla="*/ 211 w 495"/>
                <a:gd name="T27" fmla="*/ 26 h 398"/>
                <a:gd name="T28" fmla="*/ 211 w 495"/>
                <a:gd name="T29" fmla="*/ 283 h 398"/>
                <a:gd name="T30" fmla="*/ 106 w 495"/>
                <a:gd name="T31" fmla="*/ 283 h 398"/>
                <a:gd name="T32" fmla="*/ 106 w 495"/>
                <a:gd name="T33" fmla="*/ 26 h 398"/>
                <a:gd name="T34" fmla="*/ 148 w 495"/>
                <a:gd name="T35" fmla="*/ 17 h 398"/>
                <a:gd name="T36" fmla="*/ 148 w 495"/>
                <a:gd name="T37" fmla="*/ 0 h 398"/>
                <a:gd name="T38" fmla="*/ 0 w 495"/>
                <a:gd name="T39" fmla="*/ 0 h 398"/>
                <a:gd name="T40" fmla="*/ 0 w 495"/>
                <a:gd name="T41" fmla="*/ 17 h 398"/>
                <a:gd name="T42" fmla="*/ 42 w 495"/>
                <a:gd name="T43" fmla="*/ 26 h 398"/>
                <a:gd name="T44" fmla="*/ 42 w 495"/>
                <a:gd name="T45" fmla="*/ 283 h 398"/>
                <a:gd name="T46" fmla="*/ 0 w 495"/>
                <a:gd name="T47" fmla="*/ 292 h 398"/>
                <a:gd name="T48" fmla="*/ 0 w 495"/>
                <a:gd name="T49" fmla="*/ 309 h 398"/>
                <a:gd name="T50" fmla="*/ 457 w 495"/>
                <a:gd name="T51" fmla="*/ 309 h 398"/>
                <a:gd name="T52" fmla="*/ 457 w 495"/>
                <a:gd name="T53" fmla="*/ 398 h 398"/>
                <a:gd name="T54" fmla="*/ 474 w 495"/>
                <a:gd name="T55" fmla="*/ 398 h 398"/>
                <a:gd name="T56" fmla="*/ 495 w 495"/>
                <a:gd name="T57" fmla="*/ 283 h 398"/>
                <a:gd name="T58" fmla="*/ 444 w 495"/>
                <a:gd name="T59" fmla="*/ 283 h 398"/>
                <a:gd name="T60" fmla="*/ 444 w 495"/>
                <a:gd name="T61" fmla="*/ 26 h 39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95"/>
                <a:gd name="T94" fmla="*/ 0 h 398"/>
                <a:gd name="T95" fmla="*/ 495 w 495"/>
                <a:gd name="T96" fmla="*/ 398 h 39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11350" name="Freeform 15"/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>
                <a:gd name="T0" fmla="*/ 237 w 237"/>
                <a:gd name="T1" fmla="*/ 220 h 309"/>
                <a:gd name="T2" fmla="*/ 224 w 237"/>
                <a:gd name="T3" fmla="*/ 220 h 309"/>
                <a:gd name="T4" fmla="*/ 199 w 237"/>
                <a:gd name="T5" fmla="*/ 279 h 309"/>
                <a:gd name="T6" fmla="*/ 102 w 237"/>
                <a:gd name="T7" fmla="*/ 279 h 309"/>
                <a:gd name="T8" fmla="*/ 102 w 237"/>
                <a:gd name="T9" fmla="*/ 157 h 309"/>
                <a:gd name="T10" fmla="*/ 157 w 237"/>
                <a:gd name="T11" fmla="*/ 157 h 309"/>
                <a:gd name="T12" fmla="*/ 170 w 237"/>
                <a:gd name="T13" fmla="*/ 199 h 309"/>
                <a:gd name="T14" fmla="*/ 186 w 237"/>
                <a:gd name="T15" fmla="*/ 199 h 309"/>
                <a:gd name="T16" fmla="*/ 182 w 237"/>
                <a:gd name="T17" fmla="*/ 144 h 309"/>
                <a:gd name="T18" fmla="*/ 186 w 237"/>
                <a:gd name="T19" fmla="*/ 93 h 309"/>
                <a:gd name="T20" fmla="*/ 174 w 237"/>
                <a:gd name="T21" fmla="*/ 93 h 309"/>
                <a:gd name="T22" fmla="*/ 157 w 237"/>
                <a:gd name="T23" fmla="*/ 136 h 309"/>
                <a:gd name="T24" fmla="*/ 102 w 237"/>
                <a:gd name="T25" fmla="*/ 136 h 309"/>
                <a:gd name="T26" fmla="*/ 102 w 237"/>
                <a:gd name="T27" fmla="*/ 30 h 309"/>
                <a:gd name="T28" fmla="*/ 195 w 237"/>
                <a:gd name="T29" fmla="*/ 30 h 309"/>
                <a:gd name="T30" fmla="*/ 208 w 237"/>
                <a:gd name="T31" fmla="*/ 81 h 309"/>
                <a:gd name="T32" fmla="*/ 224 w 237"/>
                <a:gd name="T33" fmla="*/ 81 h 309"/>
                <a:gd name="T34" fmla="*/ 220 w 237"/>
                <a:gd name="T35" fmla="*/ 0 h 309"/>
                <a:gd name="T36" fmla="*/ 0 w 237"/>
                <a:gd name="T37" fmla="*/ 0 h 309"/>
                <a:gd name="T38" fmla="*/ 0 w 237"/>
                <a:gd name="T39" fmla="*/ 17 h 309"/>
                <a:gd name="T40" fmla="*/ 38 w 237"/>
                <a:gd name="T41" fmla="*/ 26 h 309"/>
                <a:gd name="T42" fmla="*/ 38 w 237"/>
                <a:gd name="T43" fmla="*/ 283 h 309"/>
                <a:gd name="T44" fmla="*/ 0 w 237"/>
                <a:gd name="T45" fmla="*/ 292 h 309"/>
                <a:gd name="T46" fmla="*/ 0 w 237"/>
                <a:gd name="T47" fmla="*/ 309 h 309"/>
                <a:gd name="T48" fmla="*/ 229 w 237"/>
                <a:gd name="T49" fmla="*/ 309 h 309"/>
                <a:gd name="T50" fmla="*/ 237 w 237"/>
                <a:gd name="T51" fmla="*/ 220 h 30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7"/>
                <a:gd name="T79" fmla="*/ 0 h 309"/>
                <a:gd name="T80" fmla="*/ 237 w 237"/>
                <a:gd name="T81" fmla="*/ 309 h 30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11351" name="Freeform 16"/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>
                <a:gd name="T0" fmla="*/ 190 w 342"/>
                <a:gd name="T1" fmla="*/ 17 h 309"/>
                <a:gd name="T2" fmla="*/ 236 w 342"/>
                <a:gd name="T3" fmla="*/ 26 h 309"/>
                <a:gd name="T4" fmla="*/ 236 w 342"/>
                <a:gd name="T5" fmla="*/ 136 h 309"/>
                <a:gd name="T6" fmla="*/ 105 w 342"/>
                <a:gd name="T7" fmla="*/ 136 h 309"/>
                <a:gd name="T8" fmla="*/ 105 w 342"/>
                <a:gd name="T9" fmla="*/ 26 h 309"/>
                <a:gd name="T10" fmla="*/ 152 w 342"/>
                <a:gd name="T11" fmla="*/ 17 h 309"/>
                <a:gd name="T12" fmla="*/ 152 w 342"/>
                <a:gd name="T13" fmla="*/ 0 h 309"/>
                <a:gd name="T14" fmla="*/ 0 w 342"/>
                <a:gd name="T15" fmla="*/ 0 h 309"/>
                <a:gd name="T16" fmla="*/ 0 w 342"/>
                <a:gd name="T17" fmla="*/ 17 h 309"/>
                <a:gd name="T18" fmla="*/ 42 w 342"/>
                <a:gd name="T19" fmla="*/ 26 h 309"/>
                <a:gd name="T20" fmla="*/ 42 w 342"/>
                <a:gd name="T21" fmla="*/ 283 h 309"/>
                <a:gd name="T22" fmla="*/ 0 w 342"/>
                <a:gd name="T23" fmla="*/ 292 h 309"/>
                <a:gd name="T24" fmla="*/ 0 w 342"/>
                <a:gd name="T25" fmla="*/ 309 h 309"/>
                <a:gd name="T26" fmla="*/ 152 w 342"/>
                <a:gd name="T27" fmla="*/ 309 h 309"/>
                <a:gd name="T28" fmla="*/ 152 w 342"/>
                <a:gd name="T29" fmla="*/ 292 h 309"/>
                <a:gd name="T30" fmla="*/ 105 w 342"/>
                <a:gd name="T31" fmla="*/ 283 h 309"/>
                <a:gd name="T32" fmla="*/ 105 w 342"/>
                <a:gd name="T33" fmla="*/ 161 h 309"/>
                <a:gd name="T34" fmla="*/ 236 w 342"/>
                <a:gd name="T35" fmla="*/ 161 h 309"/>
                <a:gd name="T36" fmla="*/ 236 w 342"/>
                <a:gd name="T37" fmla="*/ 283 h 309"/>
                <a:gd name="T38" fmla="*/ 190 w 342"/>
                <a:gd name="T39" fmla="*/ 292 h 309"/>
                <a:gd name="T40" fmla="*/ 190 w 342"/>
                <a:gd name="T41" fmla="*/ 309 h 309"/>
                <a:gd name="T42" fmla="*/ 342 w 342"/>
                <a:gd name="T43" fmla="*/ 309 h 309"/>
                <a:gd name="T44" fmla="*/ 342 w 342"/>
                <a:gd name="T45" fmla="*/ 292 h 309"/>
                <a:gd name="T46" fmla="*/ 300 w 342"/>
                <a:gd name="T47" fmla="*/ 283 h 309"/>
                <a:gd name="T48" fmla="*/ 300 w 342"/>
                <a:gd name="T49" fmla="*/ 26 h 309"/>
                <a:gd name="T50" fmla="*/ 342 w 342"/>
                <a:gd name="T51" fmla="*/ 17 h 309"/>
                <a:gd name="T52" fmla="*/ 342 w 342"/>
                <a:gd name="T53" fmla="*/ 0 h 309"/>
                <a:gd name="T54" fmla="*/ 190 w 342"/>
                <a:gd name="T55" fmla="*/ 0 h 309"/>
                <a:gd name="T56" fmla="*/ 190 w 342"/>
                <a:gd name="T57" fmla="*/ 17 h 3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2"/>
                <a:gd name="T88" fmla="*/ 0 h 309"/>
                <a:gd name="T89" fmla="*/ 342 w 342"/>
                <a:gd name="T90" fmla="*/ 309 h 3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11352" name="Freeform 17"/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>
                <a:gd name="T0" fmla="*/ 190 w 342"/>
                <a:gd name="T1" fmla="*/ 17 h 309"/>
                <a:gd name="T2" fmla="*/ 237 w 342"/>
                <a:gd name="T3" fmla="*/ 26 h 309"/>
                <a:gd name="T4" fmla="*/ 237 w 342"/>
                <a:gd name="T5" fmla="*/ 30 h 309"/>
                <a:gd name="T6" fmla="*/ 106 w 342"/>
                <a:gd name="T7" fmla="*/ 237 h 309"/>
                <a:gd name="T8" fmla="*/ 106 w 342"/>
                <a:gd name="T9" fmla="*/ 26 h 309"/>
                <a:gd name="T10" fmla="*/ 152 w 342"/>
                <a:gd name="T11" fmla="*/ 17 h 309"/>
                <a:gd name="T12" fmla="*/ 152 w 342"/>
                <a:gd name="T13" fmla="*/ 0 h 309"/>
                <a:gd name="T14" fmla="*/ 0 w 342"/>
                <a:gd name="T15" fmla="*/ 0 h 309"/>
                <a:gd name="T16" fmla="*/ 0 w 342"/>
                <a:gd name="T17" fmla="*/ 17 h 309"/>
                <a:gd name="T18" fmla="*/ 42 w 342"/>
                <a:gd name="T19" fmla="*/ 26 h 309"/>
                <a:gd name="T20" fmla="*/ 42 w 342"/>
                <a:gd name="T21" fmla="*/ 283 h 309"/>
                <a:gd name="T22" fmla="*/ 0 w 342"/>
                <a:gd name="T23" fmla="*/ 292 h 309"/>
                <a:gd name="T24" fmla="*/ 0 w 342"/>
                <a:gd name="T25" fmla="*/ 309 h 309"/>
                <a:gd name="T26" fmla="*/ 152 w 342"/>
                <a:gd name="T27" fmla="*/ 309 h 309"/>
                <a:gd name="T28" fmla="*/ 152 w 342"/>
                <a:gd name="T29" fmla="*/ 292 h 309"/>
                <a:gd name="T30" fmla="*/ 106 w 342"/>
                <a:gd name="T31" fmla="*/ 283 h 309"/>
                <a:gd name="T32" fmla="*/ 106 w 342"/>
                <a:gd name="T33" fmla="*/ 279 h 309"/>
                <a:gd name="T34" fmla="*/ 237 w 342"/>
                <a:gd name="T35" fmla="*/ 72 h 309"/>
                <a:gd name="T36" fmla="*/ 237 w 342"/>
                <a:gd name="T37" fmla="*/ 283 h 309"/>
                <a:gd name="T38" fmla="*/ 190 w 342"/>
                <a:gd name="T39" fmla="*/ 292 h 309"/>
                <a:gd name="T40" fmla="*/ 190 w 342"/>
                <a:gd name="T41" fmla="*/ 309 h 309"/>
                <a:gd name="T42" fmla="*/ 342 w 342"/>
                <a:gd name="T43" fmla="*/ 309 h 309"/>
                <a:gd name="T44" fmla="*/ 342 w 342"/>
                <a:gd name="T45" fmla="*/ 292 h 309"/>
                <a:gd name="T46" fmla="*/ 300 w 342"/>
                <a:gd name="T47" fmla="*/ 283 h 309"/>
                <a:gd name="T48" fmla="*/ 300 w 342"/>
                <a:gd name="T49" fmla="*/ 26 h 309"/>
                <a:gd name="T50" fmla="*/ 342 w 342"/>
                <a:gd name="T51" fmla="*/ 17 h 309"/>
                <a:gd name="T52" fmla="*/ 342 w 342"/>
                <a:gd name="T53" fmla="*/ 0 h 309"/>
                <a:gd name="T54" fmla="*/ 190 w 342"/>
                <a:gd name="T55" fmla="*/ 0 h 309"/>
                <a:gd name="T56" fmla="*/ 190 w 342"/>
                <a:gd name="T57" fmla="*/ 17 h 3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2"/>
                <a:gd name="T88" fmla="*/ 0 h 309"/>
                <a:gd name="T89" fmla="*/ 342 w 342"/>
                <a:gd name="T90" fmla="*/ 309 h 3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11353" name="Freeform 18"/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>
                <a:gd name="T0" fmla="*/ 225 w 241"/>
                <a:gd name="T1" fmla="*/ 220 h 309"/>
                <a:gd name="T2" fmla="*/ 199 w 241"/>
                <a:gd name="T3" fmla="*/ 279 h 309"/>
                <a:gd name="T4" fmla="*/ 106 w 241"/>
                <a:gd name="T5" fmla="*/ 279 h 309"/>
                <a:gd name="T6" fmla="*/ 106 w 241"/>
                <a:gd name="T7" fmla="*/ 157 h 309"/>
                <a:gd name="T8" fmla="*/ 161 w 241"/>
                <a:gd name="T9" fmla="*/ 157 h 309"/>
                <a:gd name="T10" fmla="*/ 174 w 241"/>
                <a:gd name="T11" fmla="*/ 199 h 309"/>
                <a:gd name="T12" fmla="*/ 187 w 241"/>
                <a:gd name="T13" fmla="*/ 199 h 309"/>
                <a:gd name="T14" fmla="*/ 187 w 241"/>
                <a:gd name="T15" fmla="*/ 144 h 309"/>
                <a:gd name="T16" fmla="*/ 187 w 241"/>
                <a:gd name="T17" fmla="*/ 93 h 309"/>
                <a:gd name="T18" fmla="*/ 174 w 241"/>
                <a:gd name="T19" fmla="*/ 93 h 309"/>
                <a:gd name="T20" fmla="*/ 161 w 241"/>
                <a:gd name="T21" fmla="*/ 136 h 309"/>
                <a:gd name="T22" fmla="*/ 106 w 241"/>
                <a:gd name="T23" fmla="*/ 136 h 309"/>
                <a:gd name="T24" fmla="*/ 106 w 241"/>
                <a:gd name="T25" fmla="*/ 30 h 309"/>
                <a:gd name="T26" fmla="*/ 195 w 241"/>
                <a:gd name="T27" fmla="*/ 30 h 309"/>
                <a:gd name="T28" fmla="*/ 212 w 241"/>
                <a:gd name="T29" fmla="*/ 81 h 309"/>
                <a:gd name="T30" fmla="*/ 225 w 241"/>
                <a:gd name="T31" fmla="*/ 81 h 309"/>
                <a:gd name="T32" fmla="*/ 225 w 241"/>
                <a:gd name="T33" fmla="*/ 0 h 309"/>
                <a:gd name="T34" fmla="*/ 0 w 241"/>
                <a:gd name="T35" fmla="*/ 0 h 309"/>
                <a:gd name="T36" fmla="*/ 0 w 241"/>
                <a:gd name="T37" fmla="*/ 17 h 309"/>
                <a:gd name="T38" fmla="*/ 43 w 241"/>
                <a:gd name="T39" fmla="*/ 26 h 309"/>
                <a:gd name="T40" fmla="*/ 43 w 241"/>
                <a:gd name="T41" fmla="*/ 283 h 309"/>
                <a:gd name="T42" fmla="*/ 0 w 241"/>
                <a:gd name="T43" fmla="*/ 292 h 309"/>
                <a:gd name="T44" fmla="*/ 0 w 241"/>
                <a:gd name="T45" fmla="*/ 309 h 309"/>
                <a:gd name="T46" fmla="*/ 229 w 241"/>
                <a:gd name="T47" fmla="*/ 309 h 309"/>
                <a:gd name="T48" fmla="*/ 241 w 241"/>
                <a:gd name="T49" fmla="*/ 220 h 309"/>
                <a:gd name="T50" fmla="*/ 225 w 241"/>
                <a:gd name="T51" fmla="*/ 220 h 30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1"/>
                <a:gd name="T79" fmla="*/ 0 h 309"/>
                <a:gd name="T80" fmla="*/ 241 w 241"/>
                <a:gd name="T81" fmla="*/ 309 h 30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11354" name="Freeform 19"/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>
                <a:gd name="T0" fmla="*/ 317 w 630"/>
                <a:gd name="T1" fmla="*/ 774 h 774"/>
                <a:gd name="T2" fmla="*/ 587 w 630"/>
                <a:gd name="T3" fmla="*/ 668 h 774"/>
                <a:gd name="T4" fmla="*/ 630 w 630"/>
                <a:gd name="T5" fmla="*/ 85 h 774"/>
                <a:gd name="T6" fmla="*/ 317 w 630"/>
                <a:gd name="T7" fmla="*/ 0 h 774"/>
                <a:gd name="T8" fmla="*/ 160 w 630"/>
                <a:gd name="T9" fmla="*/ 42 h 774"/>
                <a:gd name="T10" fmla="*/ 0 w 630"/>
                <a:gd name="T11" fmla="*/ 85 h 774"/>
                <a:gd name="T12" fmla="*/ 42 w 630"/>
                <a:gd name="T13" fmla="*/ 668 h 774"/>
                <a:gd name="T14" fmla="*/ 160 w 630"/>
                <a:gd name="T15" fmla="*/ 715 h 774"/>
                <a:gd name="T16" fmla="*/ 317 w 630"/>
                <a:gd name="T17" fmla="*/ 774 h 774"/>
                <a:gd name="T18" fmla="*/ 160 w 630"/>
                <a:gd name="T19" fmla="*/ 76 h 774"/>
                <a:gd name="T20" fmla="*/ 160 w 630"/>
                <a:gd name="T21" fmla="*/ 76 h 774"/>
                <a:gd name="T22" fmla="*/ 224 w 630"/>
                <a:gd name="T23" fmla="*/ 59 h 774"/>
                <a:gd name="T24" fmla="*/ 160 w 630"/>
                <a:gd name="T25" fmla="*/ 161 h 774"/>
                <a:gd name="T26" fmla="*/ 105 w 630"/>
                <a:gd name="T27" fmla="*/ 258 h 774"/>
                <a:gd name="T28" fmla="*/ 105 w 630"/>
                <a:gd name="T29" fmla="*/ 186 h 774"/>
                <a:gd name="T30" fmla="*/ 101 w 630"/>
                <a:gd name="T31" fmla="*/ 93 h 774"/>
                <a:gd name="T32" fmla="*/ 160 w 630"/>
                <a:gd name="T33" fmla="*/ 76 h 774"/>
                <a:gd name="T34" fmla="*/ 76 w 630"/>
                <a:gd name="T35" fmla="*/ 643 h 774"/>
                <a:gd name="T36" fmla="*/ 76 w 630"/>
                <a:gd name="T37" fmla="*/ 643 h 774"/>
                <a:gd name="T38" fmla="*/ 55 w 630"/>
                <a:gd name="T39" fmla="*/ 385 h 774"/>
                <a:gd name="T40" fmla="*/ 114 w 630"/>
                <a:gd name="T41" fmla="*/ 389 h 774"/>
                <a:gd name="T42" fmla="*/ 160 w 630"/>
                <a:gd name="T43" fmla="*/ 313 h 774"/>
                <a:gd name="T44" fmla="*/ 228 w 630"/>
                <a:gd name="T45" fmla="*/ 203 h 774"/>
                <a:gd name="T46" fmla="*/ 224 w 630"/>
                <a:gd name="T47" fmla="*/ 275 h 774"/>
                <a:gd name="T48" fmla="*/ 228 w 630"/>
                <a:gd name="T49" fmla="*/ 397 h 774"/>
                <a:gd name="T50" fmla="*/ 317 w 630"/>
                <a:gd name="T51" fmla="*/ 402 h 774"/>
                <a:gd name="T52" fmla="*/ 317 w 630"/>
                <a:gd name="T53" fmla="*/ 34 h 774"/>
                <a:gd name="T54" fmla="*/ 596 w 630"/>
                <a:gd name="T55" fmla="*/ 110 h 774"/>
                <a:gd name="T56" fmla="*/ 575 w 630"/>
                <a:gd name="T57" fmla="*/ 385 h 774"/>
                <a:gd name="T58" fmla="*/ 494 w 630"/>
                <a:gd name="T59" fmla="*/ 389 h 774"/>
                <a:gd name="T60" fmla="*/ 507 w 630"/>
                <a:gd name="T61" fmla="*/ 156 h 774"/>
                <a:gd name="T62" fmla="*/ 410 w 630"/>
                <a:gd name="T63" fmla="*/ 140 h 774"/>
                <a:gd name="T64" fmla="*/ 406 w 630"/>
                <a:gd name="T65" fmla="*/ 397 h 774"/>
                <a:gd name="T66" fmla="*/ 317 w 630"/>
                <a:gd name="T67" fmla="*/ 402 h 774"/>
                <a:gd name="T68" fmla="*/ 317 w 630"/>
                <a:gd name="T69" fmla="*/ 736 h 774"/>
                <a:gd name="T70" fmla="*/ 160 w 630"/>
                <a:gd name="T71" fmla="*/ 676 h 774"/>
                <a:gd name="T72" fmla="*/ 76 w 630"/>
                <a:gd name="T73" fmla="*/ 643 h 7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30"/>
                <a:gd name="T112" fmla="*/ 0 h 774"/>
                <a:gd name="T113" fmla="*/ 630 w 630"/>
                <a:gd name="T114" fmla="*/ 774 h 7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2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12188825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19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1455400" y="6415088"/>
            <a:ext cx="619125" cy="3571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46B05F-7833-4DCC-84F9-96EE83DB25CE}" type="slidenum">
              <a:rPr lang="ru-RU" sz="1800" b="1">
                <a:solidFill>
                  <a:srgbClr val="7F7F7F"/>
                </a:solidFill>
                <a:latin typeface="Open Sans Light"/>
                <a:ea typeface="Open Sans Light"/>
                <a:cs typeface="Open Sans 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z="1800" b="1">
              <a:solidFill>
                <a:srgbClr val="7F7F7F"/>
              </a:solidFill>
              <a:latin typeface="Open Sans Light"/>
              <a:ea typeface="Open Sans Light"/>
              <a:cs typeface="Open Sans Light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/>
            </a:extLst>
          </p:cNvPr>
          <p:cNvCxnSpPr/>
          <p:nvPr/>
        </p:nvCxnSpPr>
        <p:spPr>
          <a:xfrm>
            <a:off x="0" y="603250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3" y="109039"/>
            <a:ext cx="9677392" cy="430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+mn-lt"/>
                <a:cs typeface="+mn-cs"/>
              </a:rPr>
              <a:t>Генетика в современной школе. Подготовка кадров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+mn-lt"/>
              <a:cs typeface="+mn-cs"/>
            </a:endParaRPr>
          </a:p>
        </p:txBody>
      </p:sp>
      <p:pic>
        <p:nvPicPr>
          <p:cNvPr id="34822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71175" y="139700"/>
            <a:ext cx="1352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38125" y="1863725"/>
          <a:ext cx="11768138" cy="4579938"/>
        </p:xfrm>
        <a:graphic>
          <a:graphicData uri="http://schemas.openxmlformats.org/drawingml/2006/table">
            <a:tbl>
              <a:tblPr/>
              <a:tblGrid>
                <a:gridCol w="5070765">
                  <a:extLst>
                    <a:ext uri="{9D8B030D-6E8A-4147-A177-3AD203B41FA5}"/>
                  </a:extLst>
                </a:gridCol>
                <a:gridCol w="6697682">
                  <a:extLst>
                    <a:ext uri="{9D8B030D-6E8A-4147-A177-3AD203B41FA5}"/>
                  </a:extLst>
                </a:gridCol>
              </a:tblGrid>
              <a:tr h="486890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lt1"/>
                          </a:solidFill>
                          <a:latin typeface="Calibri"/>
                        </a:rPr>
                        <a:t>Лабораторные работы</a:t>
                      </a:r>
                      <a:endParaRPr lang="ru-RU" sz="1800" b="1" i="0" u="none" strike="noStrike" kern="12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</a:rPr>
                        <a:t>Используемое оборудование и материалы</a:t>
                      </a:r>
                      <a:endParaRPr lang="ru-RU" sz="1800" b="1" i="0" u="none" strike="noStrike" kern="12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/>
                </a:extLst>
              </a:tr>
              <a:tr h="313480">
                <a:tc>
                  <a:txBody>
                    <a:bodyPr/>
                    <a:lstStyle/>
                    <a:p>
                      <a:pPr marL="91440" algn="l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Calibri"/>
                        </a:rPr>
                        <a:t>Поведение </a:t>
                      </a:r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</a:rPr>
                        <a:t>хромосом при </a:t>
                      </a: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Calibri"/>
                        </a:rPr>
                        <a:t>митозе.</a:t>
                      </a:r>
                    </a:p>
                    <a:p>
                      <a:pPr marL="91440" algn="l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Calibri"/>
                        </a:rPr>
                        <a:t>Типология мутаций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 smtClean="0">
                          <a:latin typeface="+mn-lt"/>
                        </a:rPr>
                        <a:t>Микроскопическое оборудование, наборы микропрепаратов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/>
                </a:extLst>
              </a:tr>
              <a:tr h="372333">
                <a:tc>
                  <a:txBody>
                    <a:bodyPr/>
                    <a:lstStyle/>
                    <a:p>
                      <a:pPr marL="91440" algn="l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err="1" smtClean="0">
                          <a:solidFill>
                            <a:schemeClr val="dk1"/>
                          </a:solidFill>
                          <a:latin typeface="Calibri"/>
                        </a:rPr>
                        <a:t>Кариологический</a:t>
                      </a: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Calibri"/>
                        </a:rPr>
                        <a:t> </a:t>
                      </a:r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</a:rPr>
                        <a:t>анализ организмов различных </a:t>
                      </a: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Calibri"/>
                        </a:rPr>
                        <a:t>видов. </a:t>
                      </a: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</a:rPr>
                        <a:t>Наследственные болезни человека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 smtClean="0">
                          <a:latin typeface="+mn-lt"/>
                        </a:rPr>
                        <a:t>Электронные атласы кариограмм человека в норме и при патологиях, кариограмм организмов различных видов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/>
                </a:extLst>
              </a:tr>
              <a:tr h="372333">
                <a:tc>
                  <a:txBody>
                    <a:bodyPr/>
                    <a:lstStyle/>
                    <a:p>
                      <a:pPr marL="91440" algn="l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Calibri"/>
                        </a:rPr>
                        <a:t>Электрофорез </a:t>
                      </a:r>
                      <a:r>
                        <a:rPr lang="ru-RU" sz="1600" b="0" i="0" u="none" strike="noStrike" kern="1200" dirty="0" err="1">
                          <a:solidFill>
                            <a:schemeClr val="dk1"/>
                          </a:solidFill>
                          <a:latin typeface="Calibri"/>
                        </a:rPr>
                        <a:t>плазмидной</a:t>
                      </a:r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</a:rPr>
                        <a:t> ДНК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 smtClean="0">
                          <a:latin typeface="+mn-lt"/>
                        </a:rPr>
                        <a:t>Набор оборудования по электрофорезу </a:t>
                      </a:r>
                      <a:r>
                        <a:rPr lang="ru-RU" sz="1600" b="0" i="0" u="none" strike="noStrike" dirty="0" err="1" smtClean="0">
                          <a:latin typeface="+mn-lt"/>
                        </a:rPr>
                        <a:t>плазмидной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 ДНК, расходные</a:t>
                      </a:r>
                      <a:r>
                        <a:rPr lang="ru-RU" sz="1600" b="0" i="0" u="none" strike="noStrike" baseline="0" dirty="0" smtClean="0">
                          <a:latin typeface="+mn-lt"/>
                        </a:rPr>
                        <a:t> материалы (образцы, реактивы, буферная смесь)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/>
                </a:extLst>
              </a:tr>
              <a:tr h="372333">
                <a:tc>
                  <a:txBody>
                    <a:bodyPr/>
                    <a:lstStyle/>
                    <a:p>
                      <a:pPr marL="91440" algn="l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Calibri"/>
                        </a:rPr>
                        <a:t>Получение </a:t>
                      </a:r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</a:rPr>
                        <a:t>ДНК из организма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 smtClean="0">
                          <a:latin typeface="+mn-lt"/>
                        </a:rPr>
                        <a:t>Набор оборудования для выделения ДНК из клеток растений, расходные</a:t>
                      </a:r>
                      <a:r>
                        <a:rPr lang="ru-RU" sz="1600" b="0" i="0" u="none" strike="noStrike" baseline="0" dirty="0" smtClean="0">
                          <a:latin typeface="+mn-lt"/>
                        </a:rPr>
                        <a:t> материалы 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/>
                </a:extLst>
              </a:tr>
              <a:tr h="372333">
                <a:tc>
                  <a:txBody>
                    <a:bodyPr/>
                    <a:lstStyle/>
                    <a:p>
                      <a:pPr marL="91440" algn="l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Calibri"/>
                        </a:rPr>
                        <a:t>Генетическая </a:t>
                      </a:r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</a:rPr>
                        <a:t>дактилоскопия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 smtClean="0">
                          <a:latin typeface="+mn-lt"/>
                        </a:rPr>
                        <a:t>Набор оборудования по ДНК-профилированию, расходные</a:t>
                      </a:r>
                      <a:r>
                        <a:rPr lang="ru-RU" sz="1600" b="0" i="0" u="none" strike="noStrike" baseline="0" dirty="0" smtClean="0">
                          <a:latin typeface="+mn-lt"/>
                        </a:rPr>
                        <a:t> материалы 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/>
                </a:extLst>
              </a:tr>
              <a:tr h="372333">
                <a:tc>
                  <a:txBody>
                    <a:bodyPr/>
                    <a:lstStyle/>
                    <a:p>
                      <a:pPr marL="91440" algn="l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Calibri"/>
                        </a:rPr>
                        <a:t>Определение </a:t>
                      </a:r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</a:rPr>
                        <a:t>группы крови и резус фактора человека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 smtClean="0">
                          <a:latin typeface="+mn-lt"/>
                        </a:rPr>
                        <a:t>Смоделированные образцы крови, имитированные сыворотки, лабораторная</a:t>
                      </a:r>
                      <a:r>
                        <a:rPr lang="ru-RU" sz="1600" b="0" i="0" u="none" strike="noStrike" baseline="0" dirty="0" smtClean="0">
                          <a:latin typeface="+mn-lt"/>
                        </a:rPr>
                        <a:t> посуда и инструменты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/>
                </a:extLst>
              </a:tr>
              <a:tr h="372333">
                <a:tc>
                  <a:txBody>
                    <a:bodyPr/>
                    <a:lstStyle/>
                    <a:p>
                      <a:pPr marL="91440" algn="l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Calibri"/>
                        </a:rPr>
                        <a:t>Определение </a:t>
                      </a:r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</a:rPr>
                        <a:t>родственности организмов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latin typeface="+mn-lt"/>
                        </a:rPr>
                        <a:t>Набор оборудования для определения родственности организмов, расходные</a:t>
                      </a:r>
                      <a:r>
                        <a:rPr lang="ru-RU" sz="1600" b="0" i="0" u="none" strike="noStrike" baseline="0" dirty="0" smtClean="0">
                          <a:latin typeface="+mn-lt"/>
                        </a:rPr>
                        <a:t> материалы </a:t>
                      </a:r>
                      <a:endParaRPr lang="ru-RU" sz="1600" b="0" i="0" u="none" strike="noStrike" dirty="0" smtClean="0">
                        <a:latin typeface="+mn-lt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/>
                </a:extLst>
              </a:tr>
              <a:tr h="372333">
                <a:tc>
                  <a:txBody>
                    <a:bodyPr/>
                    <a:lstStyle/>
                    <a:p>
                      <a:pPr marL="91440" algn="l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Calibri"/>
                        </a:rPr>
                        <a:t>Влияние </a:t>
                      </a:r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</a:rPr>
                        <a:t>ферментов на процесс пищеварения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 smtClean="0">
                          <a:latin typeface="+mn-lt"/>
                        </a:rPr>
                        <a:t>Пищеварительные ферменты, органические вещества пищи, лабораторная посуда и реактивы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11392" y="984980"/>
            <a:ext cx="11844722" cy="61555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4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Лабораторный практикум </a:t>
            </a:r>
            <a:r>
              <a:rPr lang="ru-RU" sz="20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эффективный механизм овладения </a:t>
            </a:r>
            <a:r>
              <a:rPr lang="ru-RU" sz="20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практическими инструментами для изучения генетических технологий и организации практикума по генетике в школе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2476500" y="4579938"/>
            <a:ext cx="8521700" cy="1631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Группа компаний «Просвещение»</a:t>
            </a:r>
          </a:p>
          <a:p>
            <a:pPr marL="0" indent="0" defTabSz="914377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Адрес</a:t>
            </a:r>
            <a:r>
              <a:rPr lang="ru-RU" sz="18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 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127473, г. Москва, ул. Краснопролетарская, д. 16, стр. 3, подъезд 8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бизнес-центр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«Новослободский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  <a:p>
            <a:pPr marL="0" indent="0" defTabSz="914377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8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Горячая </a:t>
            </a:r>
            <a:r>
              <a:rPr lang="ru-RU" sz="18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линия: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vopros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@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prosv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.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ru</a:t>
            </a:r>
            <a:endParaRPr lang="ru-RU" sz="1800" spc="-4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6867" name="Рисунок 24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8" y="4579938"/>
            <a:ext cx="1633537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88638" y="188913"/>
            <a:ext cx="1352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69" name="Группа 12"/>
          <p:cNvGrpSpPr>
            <a:grpSpLocks/>
          </p:cNvGrpSpPr>
          <p:nvPr/>
        </p:nvGrpSpPr>
        <p:grpSpPr bwMode="auto">
          <a:xfrm>
            <a:off x="8831263" y="128588"/>
            <a:ext cx="1268412" cy="438150"/>
            <a:chOff x="254665" y="195486"/>
            <a:chExt cx="951720" cy="329081"/>
          </a:xfrm>
        </p:grpSpPr>
        <p:sp>
          <p:nvSpPr>
            <p:cNvPr id="36871" name="Freeform 6"/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>
                <a:gd name="T0" fmla="*/ 1505 w 1509"/>
                <a:gd name="T1" fmla="*/ 0 h 84"/>
                <a:gd name="T2" fmla="*/ 0 w 1509"/>
                <a:gd name="T3" fmla="*/ 0 h 84"/>
                <a:gd name="T4" fmla="*/ 0 w 1509"/>
                <a:gd name="T5" fmla="*/ 84 h 84"/>
                <a:gd name="T6" fmla="*/ 1509 w 1509"/>
                <a:gd name="T7" fmla="*/ 84 h 84"/>
                <a:gd name="T8" fmla="*/ 1505 w 1509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9"/>
                <a:gd name="T16" fmla="*/ 0 h 84"/>
                <a:gd name="T17" fmla="*/ 1509 w 1509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36872" name="Freeform 7"/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>
                <a:gd name="T0" fmla="*/ 1510 w 1510"/>
                <a:gd name="T1" fmla="*/ 0 h 84"/>
                <a:gd name="T2" fmla="*/ 9 w 1510"/>
                <a:gd name="T3" fmla="*/ 0 h 84"/>
                <a:gd name="T4" fmla="*/ 0 w 1510"/>
                <a:gd name="T5" fmla="*/ 84 h 84"/>
                <a:gd name="T6" fmla="*/ 1510 w 1510"/>
                <a:gd name="T7" fmla="*/ 84 h 84"/>
                <a:gd name="T8" fmla="*/ 1510 w 1510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0"/>
                <a:gd name="T16" fmla="*/ 0 h 84"/>
                <a:gd name="T17" fmla="*/ 1510 w 151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36873" name="Freeform 8"/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>
                <a:gd name="T0" fmla="*/ 0 w 342"/>
                <a:gd name="T1" fmla="*/ 17 h 309"/>
                <a:gd name="T2" fmla="*/ 42 w 342"/>
                <a:gd name="T3" fmla="*/ 26 h 309"/>
                <a:gd name="T4" fmla="*/ 42 w 342"/>
                <a:gd name="T5" fmla="*/ 283 h 309"/>
                <a:gd name="T6" fmla="*/ 0 w 342"/>
                <a:gd name="T7" fmla="*/ 292 h 309"/>
                <a:gd name="T8" fmla="*/ 0 w 342"/>
                <a:gd name="T9" fmla="*/ 309 h 309"/>
                <a:gd name="T10" fmla="*/ 148 w 342"/>
                <a:gd name="T11" fmla="*/ 309 h 309"/>
                <a:gd name="T12" fmla="*/ 148 w 342"/>
                <a:gd name="T13" fmla="*/ 292 h 309"/>
                <a:gd name="T14" fmla="*/ 106 w 342"/>
                <a:gd name="T15" fmla="*/ 283 h 309"/>
                <a:gd name="T16" fmla="*/ 106 w 342"/>
                <a:gd name="T17" fmla="*/ 30 h 309"/>
                <a:gd name="T18" fmla="*/ 232 w 342"/>
                <a:gd name="T19" fmla="*/ 30 h 309"/>
                <a:gd name="T20" fmla="*/ 232 w 342"/>
                <a:gd name="T21" fmla="*/ 283 h 309"/>
                <a:gd name="T22" fmla="*/ 190 w 342"/>
                <a:gd name="T23" fmla="*/ 292 h 309"/>
                <a:gd name="T24" fmla="*/ 190 w 342"/>
                <a:gd name="T25" fmla="*/ 309 h 309"/>
                <a:gd name="T26" fmla="*/ 342 w 342"/>
                <a:gd name="T27" fmla="*/ 309 h 309"/>
                <a:gd name="T28" fmla="*/ 342 w 342"/>
                <a:gd name="T29" fmla="*/ 292 h 309"/>
                <a:gd name="T30" fmla="*/ 300 w 342"/>
                <a:gd name="T31" fmla="*/ 283 h 309"/>
                <a:gd name="T32" fmla="*/ 300 w 342"/>
                <a:gd name="T33" fmla="*/ 26 h 309"/>
                <a:gd name="T34" fmla="*/ 342 w 342"/>
                <a:gd name="T35" fmla="*/ 17 h 309"/>
                <a:gd name="T36" fmla="*/ 342 w 342"/>
                <a:gd name="T37" fmla="*/ 0 h 309"/>
                <a:gd name="T38" fmla="*/ 0 w 342"/>
                <a:gd name="T39" fmla="*/ 0 h 309"/>
                <a:gd name="T40" fmla="*/ 0 w 342"/>
                <a:gd name="T41" fmla="*/ 17 h 3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2"/>
                <a:gd name="T64" fmla="*/ 0 h 309"/>
                <a:gd name="T65" fmla="*/ 342 w 342"/>
                <a:gd name="T66" fmla="*/ 309 h 30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36874" name="Freeform 9"/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>
                <a:gd name="T0" fmla="*/ 148 w 236"/>
                <a:gd name="T1" fmla="*/ 0 h 309"/>
                <a:gd name="T2" fmla="*/ 139 w 236"/>
                <a:gd name="T3" fmla="*/ 0 h 309"/>
                <a:gd name="T4" fmla="*/ 0 w 236"/>
                <a:gd name="T5" fmla="*/ 0 h 309"/>
                <a:gd name="T6" fmla="*/ 0 w 236"/>
                <a:gd name="T7" fmla="*/ 17 h 309"/>
                <a:gd name="T8" fmla="*/ 38 w 236"/>
                <a:gd name="T9" fmla="*/ 26 h 309"/>
                <a:gd name="T10" fmla="*/ 38 w 236"/>
                <a:gd name="T11" fmla="*/ 283 h 309"/>
                <a:gd name="T12" fmla="*/ 0 w 236"/>
                <a:gd name="T13" fmla="*/ 292 h 309"/>
                <a:gd name="T14" fmla="*/ 0 w 236"/>
                <a:gd name="T15" fmla="*/ 309 h 309"/>
                <a:gd name="T16" fmla="*/ 139 w 236"/>
                <a:gd name="T17" fmla="*/ 309 h 309"/>
                <a:gd name="T18" fmla="*/ 156 w 236"/>
                <a:gd name="T19" fmla="*/ 309 h 309"/>
                <a:gd name="T20" fmla="*/ 156 w 236"/>
                <a:gd name="T21" fmla="*/ 292 h 309"/>
                <a:gd name="T22" fmla="*/ 139 w 236"/>
                <a:gd name="T23" fmla="*/ 288 h 309"/>
                <a:gd name="T24" fmla="*/ 101 w 236"/>
                <a:gd name="T25" fmla="*/ 283 h 309"/>
                <a:gd name="T26" fmla="*/ 101 w 236"/>
                <a:gd name="T27" fmla="*/ 178 h 309"/>
                <a:gd name="T28" fmla="*/ 127 w 236"/>
                <a:gd name="T29" fmla="*/ 178 h 309"/>
                <a:gd name="T30" fmla="*/ 139 w 236"/>
                <a:gd name="T31" fmla="*/ 178 h 309"/>
                <a:gd name="T32" fmla="*/ 236 w 236"/>
                <a:gd name="T33" fmla="*/ 81 h 309"/>
                <a:gd name="T34" fmla="*/ 148 w 236"/>
                <a:gd name="T35" fmla="*/ 0 h 309"/>
                <a:gd name="T36" fmla="*/ 139 w 236"/>
                <a:gd name="T37" fmla="*/ 161 h 309"/>
                <a:gd name="T38" fmla="*/ 139 w 236"/>
                <a:gd name="T39" fmla="*/ 161 h 309"/>
                <a:gd name="T40" fmla="*/ 118 w 236"/>
                <a:gd name="T41" fmla="*/ 161 h 309"/>
                <a:gd name="T42" fmla="*/ 101 w 236"/>
                <a:gd name="T43" fmla="*/ 161 h 309"/>
                <a:gd name="T44" fmla="*/ 101 w 236"/>
                <a:gd name="T45" fmla="*/ 21 h 309"/>
                <a:gd name="T46" fmla="*/ 118 w 236"/>
                <a:gd name="T47" fmla="*/ 21 h 309"/>
                <a:gd name="T48" fmla="*/ 139 w 236"/>
                <a:gd name="T49" fmla="*/ 26 h 309"/>
                <a:gd name="T50" fmla="*/ 173 w 236"/>
                <a:gd name="T51" fmla="*/ 93 h 309"/>
                <a:gd name="T52" fmla="*/ 139 w 236"/>
                <a:gd name="T53" fmla="*/ 161 h 30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6"/>
                <a:gd name="T82" fmla="*/ 0 h 309"/>
                <a:gd name="T83" fmla="*/ 236 w 236"/>
                <a:gd name="T84" fmla="*/ 309 h 30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36875" name="Freeform 10"/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>
                <a:gd name="T0" fmla="*/ 160 w 317"/>
                <a:gd name="T1" fmla="*/ 0 h 317"/>
                <a:gd name="T2" fmla="*/ 156 w 317"/>
                <a:gd name="T3" fmla="*/ 0 h 317"/>
                <a:gd name="T4" fmla="*/ 0 w 317"/>
                <a:gd name="T5" fmla="*/ 156 h 317"/>
                <a:gd name="T6" fmla="*/ 156 w 317"/>
                <a:gd name="T7" fmla="*/ 317 h 317"/>
                <a:gd name="T8" fmla="*/ 160 w 317"/>
                <a:gd name="T9" fmla="*/ 317 h 317"/>
                <a:gd name="T10" fmla="*/ 317 w 317"/>
                <a:gd name="T11" fmla="*/ 156 h 317"/>
                <a:gd name="T12" fmla="*/ 160 w 317"/>
                <a:gd name="T13" fmla="*/ 0 h 317"/>
                <a:gd name="T14" fmla="*/ 160 w 317"/>
                <a:gd name="T15" fmla="*/ 300 h 317"/>
                <a:gd name="T16" fmla="*/ 160 w 317"/>
                <a:gd name="T17" fmla="*/ 300 h 317"/>
                <a:gd name="T18" fmla="*/ 156 w 317"/>
                <a:gd name="T19" fmla="*/ 300 h 317"/>
                <a:gd name="T20" fmla="*/ 72 w 317"/>
                <a:gd name="T21" fmla="*/ 148 h 317"/>
                <a:gd name="T22" fmla="*/ 156 w 317"/>
                <a:gd name="T23" fmla="*/ 17 h 317"/>
                <a:gd name="T24" fmla="*/ 245 w 317"/>
                <a:gd name="T25" fmla="*/ 169 h 317"/>
                <a:gd name="T26" fmla="*/ 160 w 317"/>
                <a:gd name="T27" fmla="*/ 300 h 3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17"/>
                <a:gd name="T43" fmla="*/ 0 h 317"/>
                <a:gd name="T44" fmla="*/ 317 w 317"/>
                <a:gd name="T45" fmla="*/ 317 h 3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36876" name="Freeform 11"/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>
                <a:gd name="T0" fmla="*/ 190 w 292"/>
                <a:gd name="T1" fmla="*/ 296 h 317"/>
                <a:gd name="T2" fmla="*/ 72 w 292"/>
                <a:gd name="T3" fmla="*/ 156 h 317"/>
                <a:gd name="T4" fmla="*/ 173 w 292"/>
                <a:gd name="T5" fmla="*/ 21 h 317"/>
                <a:gd name="T6" fmla="*/ 266 w 292"/>
                <a:gd name="T7" fmla="*/ 101 h 317"/>
                <a:gd name="T8" fmla="*/ 283 w 292"/>
                <a:gd name="T9" fmla="*/ 101 h 317"/>
                <a:gd name="T10" fmla="*/ 283 w 292"/>
                <a:gd name="T11" fmla="*/ 17 h 317"/>
                <a:gd name="T12" fmla="*/ 262 w 292"/>
                <a:gd name="T13" fmla="*/ 17 h 317"/>
                <a:gd name="T14" fmla="*/ 165 w 292"/>
                <a:gd name="T15" fmla="*/ 0 h 317"/>
                <a:gd name="T16" fmla="*/ 0 w 292"/>
                <a:gd name="T17" fmla="*/ 152 h 317"/>
                <a:gd name="T18" fmla="*/ 165 w 292"/>
                <a:gd name="T19" fmla="*/ 317 h 317"/>
                <a:gd name="T20" fmla="*/ 292 w 292"/>
                <a:gd name="T21" fmla="*/ 287 h 317"/>
                <a:gd name="T22" fmla="*/ 292 w 292"/>
                <a:gd name="T23" fmla="*/ 241 h 317"/>
                <a:gd name="T24" fmla="*/ 283 w 292"/>
                <a:gd name="T25" fmla="*/ 241 h 317"/>
                <a:gd name="T26" fmla="*/ 190 w 292"/>
                <a:gd name="T27" fmla="*/ 296 h 3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2"/>
                <a:gd name="T43" fmla="*/ 0 h 317"/>
                <a:gd name="T44" fmla="*/ 292 w 292"/>
                <a:gd name="T45" fmla="*/ 317 h 3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36877" name="Freeform 12"/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>
                <a:gd name="T0" fmla="*/ 174 w 254"/>
                <a:gd name="T1" fmla="*/ 148 h 309"/>
                <a:gd name="T2" fmla="*/ 174 w 254"/>
                <a:gd name="T3" fmla="*/ 144 h 309"/>
                <a:gd name="T4" fmla="*/ 241 w 254"/>
                <a:gd name="T5" fmla="*/ 72 h 309"/>
                <a:gd name="T6" fmla="*/ 140 w 254"/>
                <a:gd name="T7" fmla="*/ 0 h 309"/>
                <a:gd name="T8" fmla="*/ 0 w 254"/>
                <a:gd name="T9" fmla="*/ 0 h 309"/>
                <a:gd name="T10" fmla="*/ 0 w 254"/>
                <a:gd name="T11" fmla="*/ 17 h 309"/>
                <a:gd name="T12" fmla="*/ 38 w 254"/>
                <a:gd name="T13" fmla="*/ 26 h 309"/>
                <a:gd name="T14" fmla="*/ 38 w 254"/>
                <a:gd name="T15" fmla="*/ 283 h 309"/>
                <a:gd name="T16" fmla="*/ 0 w 254"/>
                <a:gd name="T17" fmla="*/ 292 h 309"/>
                <a:gd name="T18" fmla="*/ 0 w 254"/>
                <a:gd name="T19" fmla="*/ 309 h 309"/>
                <a:gd name="T20" fmla="*/ 140 w 254"/>
                <a:gd name="T21" fmla="*/ 309 h 309"/>
                <a:gd name="T22" fmla="*/ 148 w 254"/>
                <a:gd name="T23" fmla="*/ 309 h 309"/>
                <a:gd name="T24" fmla="*/ 254 w 254"/>
                <a:gd name="T25" fmla="*/ 228 h 309"/>
                <a:gd name="T26" fmla="*/ 174 w 254"/>
                <a:gd name="T27" fmla="*/ 148 h 309"/>
                <a:gd name="T28" fmla="*/ 102 w 254"/>
                <a:gd name="T29" fmla="*/ 21 h 309"/>
                <a:gd name="T30" fmla="*/ 102 w 254"/>
                <a:gd name="T31" fmla="*/ 21 h 309"/>
                <a:gd name="T32" fmla="*/ 140 w 254"/>
                <a:gd name="T33" fmla="*/ 26 h 309"/>
                <a:gd name="T34" fmla="*/ 174 w 254"/>
                <a:gd name="T35" fmla="*/ 81 h 309"/>
                <a:gd name="T36" fmla="*/ 140 w 254"/>
                <a:gd name="T37" fmla="*/ 136 h 309"/>
                <a:gd name="T38" fmla="*/ 127 w 254"/>
                <a:gd name="T39" fmla="*/ 140 h 309"/>
                <a:gd name="T40" fmla="*/ 102 w 254"/>
                <a:gd name="T41" fmla="*/ 140 h 309"/>
                <a:gd name="T42" fmla="*/ 102 w 254"/>
                <a:gd name="T43" fmla="*/ 21 h 309"/>
                <a:gd name="T44" fmla="*/ 140 w 254"/>
                <a:gd name="T45" fmla="*/ 288 h 309"/>
                <a:gd name="T46" fmla="*/ 140 w 254"/>
                <a:gd name="T47" fmla="*/ 288 h 309"/>
                <a:gd name="T48" fmla="*/ 102 w 254"/>
                <a:gd name="T49" fmla="*/ 271 h 309"/>
                <a:gd name="T50" fmla="*/ 102 w 254"/>
                <a:gd name="T51" fmla="*/ 157 h 309"/>
                <a:gd name="T52" fmla="*/ 127 w 254"/>
                <a:gd name="T53" fmla="*/ 157 h 309"/>
                <a:gd name="T54" fmla="*/ 140 w 254"/>
                <a:gd name="T55" fmla="*/ 157 h 309"/>
                <a:gd name="T56" fmla="*/ 190 w 254"/>
                <a:gd name="T57" fmla="*/ 228 h 309"/>
                <a:gd name="T58" fmla="*/ 140 w 254"/>
                <a:gd name="T59" fmla="*/ 288 h 3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4"/>
                <a:gd name="T91" fmla="*/ 0 h 309"/>
                <a:gd name="T92" fmla="*/ 254 w 254"/>
                <a:gd name="T93" fmla="*/ 309 h 30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36878" name="Freeform 13"/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>
                <a:gd name="T0" fmla="*/ 199 w 237"/>
                <a:gd name="T1" fmla="*/ 279 h 309"/>
                <a:gd name="T2" fmla="*/ 101 w 237"/>
                <a:gd name="T3" fmla="*/ 279 h 309"/>
                <a:gd name="T4" fmla="*/ 101 w 237"/>
                <a:gd name="T5" fmla="*/ 157 h 309"/>
                <a:gd name="T6" fmla="*/ 156 w 237"/>
                <a:gd name="T7" fmla="*/ 157 h 309"/>
                <a:gd name="T8" fmla="*/ 169 w 237"/>
                <a:gd name="T9" fmla="*/ 199 h 309"/>
                <a:gd name="T10" fmla="*/ 186 w 237"/>
                <a:gd name="T11" fmla="*/ 199 h 309"/>
                <a:gd name="T12" fmla="*/ 182 w 237"/>
                <a:gd name="T13" fmla="*/ 144 h 309"/>
                <a:gd name="T14" fmla="*/ 186 w 237"/>
                <a:gd name="T15" fmla="*/ 93 h 309"/>
                <a:gd name="T16" fmla="*/ 169 w 237"/>
                <a:gd name="T17" fmla="*/ 93 h 309"/>
                <a:gd name="T18" fmla="*/ 156 w 237"/>
                <a:gd name="T19" fmla="*/ 136 h 309"/>
                <a:gd name="T20" fmla="*/ 101 w 237"/>
                <a:gd name="T21" fmla="*/ 136 h 309"/>
                <a:gd name="T22" fmla="*/ 101 w 237"/>
                <a:gd name="T23" fmla="*/ 30 h 309"/>
                <a:gd name="T24" fmla="*/ 194 w 237"/>
                <a:gd name="T25" fmla="*/ 30 h 309"/>
                <a:gd name="T26" fmla="*/ 207 w 237"/>
                <a:gd name="T27" fmla="*/ 81 h 309"/>
                <a:gd name="T28" fmla="*/ 224 w 237"/>
                <a:gd name="T29" fmla="*/ 81 h 309"/>
                <a:gd name="T30" fmla="*/ 220 w 237"/>
                <a:gd name="T31" fmla="*/ 0 h 309"/>
                <a:gd name="T32" fmla="*/ 203 w 237"/>
                <a:gd name="T33" fmla="*/ 0 h 309"/>
                <a:gd name="T34" fmla="*/ 0 w 237"/>
                <a:gd name="T35" fmla="*/ 0 h 309"/>
                <a:gd name="T36" fmla="*/ 0 w 237"/>
                <a:gd name="T37" fmla="*/ 17 h 309"/>
                <a:gd name="T38" fmla="*/ 38 w 237"/>
                <a:gd name="T39" fmla="*/ 26 h 309"/>
                <a:gd name="T40" fmla="*/ 38 w 237"/>
                <a:gd name="T41" fmla="*/ 283 h 309"/>
                <a:gd name="T42" fmla="*/ 0 w 237"/>
                <a:gd name="T43" fmla="*/ 292 h 309"/>
                <a:gd name="T44" fmla="*/ 0 w 237"/>
                <a:gd name="T45" fmla="*/ 309 h 309"/>
                <a:gd name="T46" fmla="*/ 224 w 237"/>
                <a:gd name="T47" fmla="*/ 309 h 309"/>
                <a:gd name="T48" fmla="*/ 237 w 237"/>
                <a:gd name="T49" fmla="*/ 220 h 309"/>
                <a:gd name="T50" fmla="*/ 220 w 237"/>
                <a:gd name="T51" fmla="*/ 220 h 309"/>
                <a:gd name="T52" fmla="*/ 199 w 237"/>
                <a:gd name="T53" fmla="*/ 279 h 30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7"/>
                <a:gd name="T82" fmla="*/ 0 h 309"/>
                <a:gd name="T83" fmla="*/ 237 w 237"/>
                <a:gd name="T84" fmla="*/ 309 h 30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36879" name="Freeform 14"/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>
                <a:gd name="T0" fmla="*/ 444 w 495"/>
                <a:gd name="T1" fmla="*/ 26 h 398"/>
                <a:gd name="T2" fmla="*/ 490 w 495"/>
                <a:gd name="T3" fmla="*/ 17 h 398"/>
                <a:gd name="T4" fmla="*/ 490 w 495"/>
                <a:gd name="T5" fmla="*/ 0 h 398"/>
                <a:gd name="T6" fmla="*/ 338 w 495"/>
                <a:gd name="T7" fmla="*/ 0 h 398"/>
                <a:gd name="T8" fmla="*/ 338 w 495"/>
                <a:gd name="T9" fmla="*/ 17 h 398"/>
                <a:gd name="T10" fmla="*/ 380 w 495"/>
                <a:gd name="T11" fmla="*/ 26 h 398"/>
                <a:gd name="T12" fmla="*/ 380 w 495"/>
                <a:gd name="T13" fmla="*/ 283 h 398"/>
                <a:gd name="T14" fmla="*/ 275 w 495"/>
                <a:gd name="T15" fmla="*/ 283 h 398"/>
                <a:gd name="T16" fmla="*/ 275 w 495"/>
                <a:gd name="T17" fmla="*/ 26 h 398"/>
                <a:gd name="T18" fmla="*/ 317 w 495"/>
                <a:gd name="T19" fmla="*/ 17 h 398"/>
                <a:gd name="T20" fmla="*/ 317 w 495"/>
                <a:gd name="T21" fmla="*/ 0 h 398"/>
                <a:gd name="T22" fmla="*/ 169 w 495"/>
                <a:gd name="T23" fmla="*/ 0 h 398"/>
                <a:gd name="T24" fmla="*/ 169 w 495"/>
                <a:gd name="T25" fmla="*/ 17 h 398"/>
                <a:gd name="T26" fmla="*/ 211 w 495"/>
                <a:gd name="T27" fmla="*/ 26 h 398"/>
                <a:gd name="T28" fmla="*/ 211 w 495"/>
                <a:gd name="T29" fmla="*/ 283 h 398"/>
                <a:gd name="T30" fmla="*/ 106 w 495"/>
                <a:gd name="T31" fmla="*/ 283 h 398"/>
                <a:gd name="T32" fmla="*/ 106 w 495"/>
                <a:gd name="T33" fmla="*/ 26 h 398"/>
                <a:gd name="T34" fmla="*/ 148 w 495"/>
                <a:gd name="T35" fmla="*/ 17 h 398"/>
                <a:gd name="T36" fmla="*/ 148 w 495"/>
                <a:gd name="T37" fmla="*/ 0 h 398"/>
                <a:gd name="T38" fmla="*/ 0 w 495"/>
                <a:gd name="T39" fmla="*/ 0 h 398"/>
                <a:gd name="T40" fmla="*/ 0 w 495"/>
                <a:gd name="T41" fmla="*/ 17 h 398"/>
                <a:gd name="T42" fmla="*/ 42 w 495"/>
                <a:gd name="T43" fmla="*/ 26 h 398"/>
                <a:gd name="T44" fmla="*/ 42 w 495"/>
                <a:gd name="T45" fmla="*/ 283 h 398"/>
                <a:gd name="T46" fmla="*/ 0 w 495"/>
                <a:gd name="T47" fmla="*/ 292 h 398"/>
                <a:gd name="T48" fmla="*/ 0 w 495"/>
                <a:gd name="T49" fmla="*/ 309 h 398"/>
                <a:gd name="T50" fmla="*/ 457 w 495"/>
                <a:gd name="T51" fmla="*/ 309 h 398"/>
                <a:gd name="T52" fmla="*/ 457 w 495"/>
                <a:gd name="T53" fmla="*/ 398 h 398"/>
                <a:gd name="T54" fmla="*/ 474 w 495"/>
                <a:gd name="T55" fmla="*/ 398 h 398"/>
                <a:gd name="T56" fmla="*/ 495 w 495"/>
                <a:gd name="T57" fmla="*/ 283 h 398"/>
                <a:gd name="T58" fmla="*/ 444 w 495"/>
                <a:gd name="T59" fmla="*/ 283 h 398"/>
                <a:gd name="T60" fmla="*/ 444 w 495"/>
                <a:gd name="T61" fmla="*/ 26 h 39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95"/>
                <a:gd name="T94" fmla="*/ 0 h 398"/>
                <a:gd name="T95" fmla="*/ 495 w 495"/>
                <a:gd name="T96" fmla="*/ 398 h 39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36880" name="Freeform 15"/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>
                <a:gd name="T0" fmla="*/ 237 w 237"/>
                <a:gd name="T1" fmla="*/ 220 h 309"/>
                <a:gd name="T2" fmla="*/ 224 w 237"/>
                <a:gd name="T3" fmla="*/ 220 h 309"/>
                <a:gd name="T4" fmla="*/ 199 w 237"/>
                <a:gd name="T5" fmla="*/ 279 h 309"/>
                <a:gd name="T6" fmla="*/ 102 w 237"/>
                <a:gd name="T7" fmla="*/ 279 h 309"/>
                <a:gd name="T8" fmla="*/ 102 w 237"/>
                <a:gd name="T9" fmla="*/ 157 h 309"/>
                <a:gd name="T10" fmla="*/ 157 w 237"/>
                <a:gd name="T11" fmla="*/ 157 h 309"/>
                <a:gd name="T12" fmla="*/ 170 w 237"/>
                <a:gd name="T13" fmla="*/ 199 h 309"/>
                <a:gd name="T14" fmla="*/ 186 w 237"/>
                <a:gd name="T15" fmla="*/ 199 h 309"/>
                <a:gd name="T16" fmla="*/ 182 w 237"/>
                <a:gd name="T17" fmla="*/ 144 h 309"/>
                <a:gd name="T18" fmla="*/ 186 w 237"/>
                <a:gd name="T19" fmla="*/ 93 h 309"/>
                <a:gd name="T20" fmla="*/ 174 w 237"/>
                <a:gd name="T21" fmla="*/ 93 h 309"/>
                <a:gd name="T22" fmla="*/ 157 w 237"/>
                <a:gd name="T23" fmla="*/ 136 h 309"/>
                <a:gd name="T24" fmla="*/ 102 w 237"/>
                <a:gd name="T25" fmla="*/ 136 h 309"/>
                <a:gd name="T26" fmla="*/ 102 w 237"/>
                <a:gd name="T27" fmla="*/ 30 h 309"/>
                <a:gd name="T28" fmla="*/ 195 w 237"/>
                <a:gd name="T29" fmla="*/ 30 h 309"/>
                <a:gd name="T30" fmla="*/ 208 w 237"/>
                <a:gd name="T31" fmla="*/ 81 h 309"/>
                <a:gd name="T32" fmla="*/ 224 w 237"/>
                <a:gd name="T33" fmla="*/ 81 h 309"/>
                <a:gd name="T34" fmla="*/ 220 w 237"/>
                <a:gd name="T35" fmla="*/ 0 h 309"/>
                <a:gd name="T36" fmla="*/ 0 w 237"/>
                <a:gd name="T37" fmla="*/ 0 h 309"/>
                <a:gd name="T38" fmla="*/ 0 w 237"/>
                <a:gd name="T39" fmla="*/ 17 h 309"/>
                <a:gd name="T40" fmla="*/ 38 w 237"/>
                <a:gd name="T41" fmla="*/ 26 h 309"/>
                <a:gd name="T42" fmla="*/ 38 w 237"/>
                <a:gd name="T43" fmla="*/ 283 h 309"/>
                <a:gd name="T44" fmla="*/ 0 w 237"/>
                <a:gd name="T45" fmla="*/ 292 h 309"/>
                <a:gd name="T46" fmla="*/ 0 w 237"/>
                <a:gd name="T47" fmla="*/ 309 h 309"/>
                <a:gd name="T48" fmla="*/ 229 w 237"/>
                <a:gd name="T49" fmla="*/ 309 h 309"/>
                <a:gd name="T50" fmla="*/ 237 w 237"/>
                <a:gd name="T51" fmla="*/ 220 h 30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7"/>
                <a:gd name="T79" fmla="*/ 0 h 309"/>
                <a:gd name="T80" fmla="*/ 237 w 237"/>
                <a:gd name="T81" fmla="*/ 309 h 30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36881" name="Freeform 16"/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>
                <a:gd name="T0" fmla="*/ 190 w 342"/>
                <a:gd name="T1" fmla="*/ 17 h 309"/>
                <a:gd name="T2" fmla="*/ 236 w 342"/>
                <a:gd name="T3" fmla="*/ 26 h 309"/>
                <a:gd name="T4" fmla="*/ 236 w 342"/>
                <a:gd name="T5" fmla="*/ 136 h 309"/>
                <a:gd name="T6" fmla="*/ 105 w 342"/>
                <a:gd name="T7" fmla="*/ 136 h 309"/>
                <a:gd name="T8" fmla="*/ 105 w 342"/>
                <a:gd name="T9" fmla="*/ 26 h 309"/>
                <a:gd name="T10" fmla="*/ 152 w 342"/>
                <a:gd name="T11" fmla="*/ 17 h 309"/>
                <a:gd name="T12" fmla="*/ 152 w 342"/>
                <a:gd name="T13" fmla="*/ 0 h 309"/>
                <a:gd name="T14" fmla="*/ 0 w 342"/>
                <a:gd name="T15" fmla="*/ 0 h 309"/>
                <a:gd name="T16" fmla="*/ 0 w 342"/>
                <a:gd name="T17" fmla="*/ 17 h 309"/>
                <a:gd name="T18" fmla="*/ 42 w 342"/>
                <a:gd name="T19" fmla="*/ 26 h 309"/>
                <a:gd name="T20" fmla="*/ 42 w 342"/>
                <a:gd name="T21" fmla="*/ 283 h 309"/>
                <a:gd name="T22" fmla="*/ 0 w 342"/>
                <a:gd name="T23" fmla="*/ 292 h 309"/>
                <a:gd name="T24" fmla="*/ 0 w 342"/>
                <a:gd name="T25" fmla="*/ 309 h 309"/>
                <a:gd name="T26" fmla="*/ 152 w 342"/>
                <a:gd name="T27" fmla="*/ 309 h 309"/>
                <a:gd name="T28" fmla="*/ 152 w 342"/>
                <a:gd name="T29" fmla="*/ 292 h 309"/>
                <a:gd name="T30" fmla="*/ 105 w 342"/>
                <a:gd name="T31" fmla="*/ 283 h 309"/>
                <a:gd name="T32" fmla="*/ 105 w 342"/>
                <a:gd name="T33" fmla="*/ 161 h 309"/>
                <a:gd name="T34" fmla="*/ 236 w 342"/>
                <a:gd name="T35" fmla="*/ 161 h 309"/>
                <a:gd name="T36" fmla="*/ 236 w 342"/>
                <a:gd name="T37" fmla="*/ 283 h 309"/>
                <a:gd name="T38" fmla="*/ 190 w 342"/>
                <a:gd name="T39" fmla="*/ 292 h 309"/>
                <a:gd name="T40" fmla="*/ 190 w 342"/>
                <a:gd name="T41" fmla="*/ 309 h 309"/>
                <a:gd name="T42" fmla="*/ 342 w 342"/>
                <a:gd name="T43" fmla="*/ 309 h 309"/>
                <a:gd name="T44" fmla="*/ 342 w 342"/>
                <a:gd name="T45" fmla="*/ 292 h 309"/>
                <a:gd name="T46" fmla="*/ 300 w 342"/>
                <a:gd name="T47" fmla="*/ 283 h 309"/>
                <a:gd name="T48" fmla="*/ 300 w 342"/>
                <a:gd name="T49" fmla="*/ 26 h 309"/>
                <a:gd name="T50" fmla="*/ 342 w 342"/>
                <a:gd name="T51" fmla="*/ 17 h 309"/>
                <a:gd name="T52" fmla="*/ 342 w 342"/>
                <a:gd name="T53" fmla="*/ 0 h 309"/>
                <a:gd name="T54" fmla="*/ 190 w 342"/>
                <a:gd name="T55" fmla="*/ 0 h 309"/>
                <a:gd name="T56" fmla="*/ 190 w 342"/>
                <a:gd name="T57" fmla="*/ 17 h 3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2"/>
                <a:gd name="T88" fmla="*/ 0 h 309"/>
                <a:gd name="T89" fmla="*/ 342 w 342"/>
                <a:gd name="T90" fmla="*/ 309 h 3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36882" name="Freeform 17"/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>
                <a:gd name="T0" fmla="*/ 190 w 342"/>
                <a:gd name="T1" fmla="*/ 17 h 309"/>
                <a:gd name="T2" fmla="*/ 237 w 342"/>
                <a:gd name="T3" fmla="*/ 26 h 309"/>
                <a:gd name="T4" fmla="*/ 237 w 342"/>
                <a:gd name="T5" fmla="*/ 30 h 309"/>
                <a:gd name="T6" fmla="*/ 106 w 342"/>
                <a:gd name="T7" fmla="*/ 237 h 309"/>
                <a:gd name="T8" fmla="*/ 106 w 342"/>
                <a:gd name="T9" fmla="*/ 26 h 309"/>
                <a:gd name="T10" fmla="*/ 152 w 342"/>
                <a:gd name="T11" fmla="*/ 17 h 309"/>
                <a:gd name="T12" fmla="*/ 152 w 342"/>
                <a:gd name="T13" fmla="*/ 0 h 309"/>
                <a:gd name="T14" fmla="*/ 0 w 342"/>
                <a:gd name="T15" fmla="*/ 0 h 309"/>
                <a:gd name="T16" fmla="*/ 0 w 342"/>
                <a:gd name="T17" fmla="*/ 17 h 309"/>
                <a:gd name="T18" fmla="*/ 42 w 342"/>
                <a:gd name="T19" fmla="*/ 26 h 309"/>
                <a:gd name="T20" fmla="*/ 42 w 342"/>
                <a:gd name="T21" fmla="*/ 283 h 309"/>
                <a:gd name="T22" fmla="*/ 0 w 342"/>
                <a:gd name="T23" fmla="*/ 292 h 309"/>
                <a:gd name="T24" fmla="*/ 0 w 342"/>
                <a:gd name="T25" fmla="*/ 309 h 309"/>
                <a:gd name="T26" fmla="*/ 152 w 342"/>
                <a:gd name="T27" fmla="*/ 309 h 309"/>
                <a:gd name="T28" fmla="*/ 152 w 342"/>
                <a:gd name="T29" fmla="*/ 292 h 309"/>
                <a:gd name="T30" fmla="*/ 106 w 342"/>
                <a:gd name="T31" fmla="*/ 283 h 309"/>
                <a:gd name="T32" fmla="*/ 106 w 342"/>
                <a:gd name="T33" fmla="*/ 279 h 309"/>
                <a:gd name="T34" fmla="*/ 237 w 342"/>
                <a:gd name="T35" fmla="*/ 72 h 309"/>
                <a:gd name="T36" fmla="*/ 237 w 342"/>
                <a:gd name="T37" fmla="*/ 283 h 309"/>
                <a:gd name="T38" fmla="*/ 190 w 342"/>
                <a:gd name="T39" fmla="*/ 292 h 309"/>
                <a:gd name="T40" fmla="*/ 190 w 342"/>
                <a:gd name="T41" fmla="*/ 309 h 309"/>
                <a:gd name="T42" fmla="*/ 342 w 342"/>
                <a:gd name="T43" fmla="*/ 309 h 309"/>
                <a:gd name="T44" fmla="*/ 342 w 342"/>
                <a:gd name="T45" fmla="*/ 292 h 309"/>
                <a:gd name="T46" fmla="*/ 300 w 342"/>
                <a:gd name="T47" fmla="*/ 283 h 309"/>
                <a:gd name="T48" fmla="*/ 300 w 342"/>
                <a:gd name="T49" fmla="*/ 26 h 309"/>
                <a:gd name="T50" fmla="*/ 342 w 342"/>
                <a:gd name="T51" fmla="*/ 17 h 309"/>
                <a:gd name="T52" fmla="*/ 342 w 342"/>
                <a:gd name="T53" fmla="*/ 0 h 309"/>
                <a:gd name="T54" fmla="*/ 190 w 342"/>
                <a:gd name="T55" fmla="*/ 0 h 309"/>
                <a:gd name="T56" fmla="*/ 190 w 342"/>
                <a:gd name="T57" fmla="*/ 17 h 3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2"/>
                <a:gd name="T88" fmla="*/ 0 h 309"/>
                <a:gd name="T89" fmla="*/ 342 w 342"/>
                <a:gd name="T90" fmla="*/ 309 h 3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36883" name="Freeform 18"/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>
                <a:gd name="T0" fmla="*/ 225 w 241"/>
                <a:gd name="T1" fmla="*/ 220 h 309"/>
                <a:gd name="T2" fmla="*/ 199 w 241"/>
                <a:gd name="T3" fmla="*/ 279 h 309"/>
                <a:gd name="T4" fmla="*/ 106 w 241"/>
                <a:gd name="T5" fmla="*/ 279 h 309"/>
                <a:gd name="T6" fmla="*/ 106 w 241"/>
                <a:gd name="T7" fmla="*/ 157 h 309"/>
                <a:gd name="T8" fmla="*/ 161 w 241"/>
                <a:gd name="T9" fmla="*/ 157 h 309"/>
                <a:gd name="T10" fmla="*/ 174 w 241"/>
                <a:gd name="T11" fmla="*/ 199 h 309"/>
                <a:gd name="T12" fmla="*/ 187 w 241"/>
                <a:gd name="T13" fmla="*/ 199 h 309"/>
                <a:gd name="T14" fmla="*/ 187 w 241"/>
                <a:gd name="T15" fmla="*/ 144 h 309"/>
                <a:gd name="T16" fmla="*/ 187 w 241"/>
                <a:gd name="T17" fmla="*/ 93 h 309"/>
                <a:gd name="T18" fmla="*/ 174 w 241"/>
                <a:gd name="T19" fmla="*/ 93 h 309"/>
                <a:gd name="T20" fmla="*/ 161 w 241"/>
                <a:gd name="T21" fmla="*/ 136 h 309"/>
                <a:gd name="T22" fmla="*/ 106 w 241"/>
                <a:gd name="T23" fmla="*/ 136 h 309"/>
                <a:gd name="T24" fmla="*/ 106 w 241"/>
                <a:gd name="T25" fmla="*/ 30 h 309"/>
                <a:gd name="T26" fmla="*/ 195 w 241"/>
                <a:gd name="T27" fmla="*/ 30 h 309"/>
                <a:gd name="T28" fmla="*/ 212 w 241"/>
                <a:gd name="T29" fmla="*/ 81 h 309"/>
                <a:gd name="T30" fmla="*/ 225 w 241"/>
                <a:gd name="T31" fmla="*/ 81 h 309"/>
                <a:gd name="T32" fmla="*/ 225 w 241"/>
                <a:gd name="T33" fmla="*/ 0 h 309"/>
                <a:gd name="T34" fmla="*/ 0 w 241"/>
                <a:gd name="T35" fmla="*/ 0 h 309"/>
                <a:gd name="T36" fmla="*/ 0 w 241"/>
                <a:gd name="T37" fmla="*/ 17 h 309"/>
                <a:gd name="T38" fmla="*/ 43 w 241"/>
                <a:gd name="T39" fmla="*/ 26 h 309"/>
                <a:gd name="T40" fmla="*/ 43 w 241"/>
                <a:gd name="T41" fmla="*/ 283 h 309"/>
                <a:gd name="T42" fmla="*/ 0 w 241"/>
                <a:gd name="T43" fmla="*/ 292 h 309"/>
                <a:gd name="T44" fmla="*/ 0 w 241"/>
                <a:gd name="T45" fmla="*/ 309 h 309"/>
                <a:gd name="T46" fmla="*/ 229 w 241"/>
                <a:gd name="T47" fmla="*/ 309 h 309"/>
                <a:gd name="T48" fmla="*/ 241 w 241"/>
                <a:gd name="T49" fmla="*/ 220 h 309"/>
                <a:gd name="T50" fmla="*/ 225 w 241"/>
                <a:gd name="T51" fmla="*/ 220 h 30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1"/>
                <a:gd name="T79" fmla="*/ 0 h 309"/>
                <a:gd name="T80" fmla="*/ 241 w 241"/>
                <a:gd name="T81" fmla="*/ 309 h 30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36884" name="Freeform 19"/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>
                <a:gd name="T0" fmla="*/ 317 w 630"/>
                <a:gd name="T1" fmla="*/ 774 h 774"/>
                <a:gd name="T2" fmla="*/ 587 w 630"/>
                <a:gd name="T3" fmla="*/ 668 h 774"/>
                <a:gd name="T4" fmla="*/ 630 w 630"/>
                <a:gd name="T5" fmla="*/ 85 h 774"/>
                <a:gd name="T6" fmla="*/ 317 w 630"/>
                <a:gd name="T7" fmla="*/ 0 h 774"/>
                <a:gd name="T8" fmla="*/ 160 w 630"/>
                <a:gd name="T9" fmla="*/ 42 h 774"/>
                <a:gd name="T10" fmla="*/ 0 w 630"/>
                <a:gd name="T11" fmla="*/ 85 h 774"/>
                <a:gd name="T12" fmla="*/ 42 w 630"/>
                <a:gd name="T13" fmla="*/ 668 h 774"/>
                <a:gd name="T14" fmla="*/ 160 w 630"/>
                <a:gd name="T15" fmla="*/ 715 h 774"/>
                <a:gd name="T16" fmla="*/ 317 w 630"/>
                <a:gd name="T17" fmla="*/ 774 h 774"/>
                <a:gd name="T18" fmla="*/ 160 w 630"/>
                <a:gd name="T19" fmla="*/ 76 h 774"/>
                <a:gd name="T20" fmla="*/ 160 w 630"/>
                <a:gd name="T21" fmla="*/ 76 h 774"/>
                <a:gd name="T22" fmla="*/ 224 w 630"/>
                <a:gd name="T23" fmla="*/ 59 h 774"/>
                <a:gd name="T24" fmla="*/ 160 w 630"/>
                <a:gd name="T25" fmla="*/ 161 h 774"/>
                <a:gd name="T26" fmla="*/ 105 w 630"/>
                <a:gd name="T27" fmla="*/ 258 h 774"/>
                <a:gd name="T28" fmla="*/ 105 w 630"/>
                <a:gd name="T29" fmla="*/ 186 h 774"/>
                <a:gd name="T30" fmla="*/ 101 w 630"/>
                <a:gd name="T31" fmla="*/ 93 h 774"/>
                <a:gd name="T32" fmla="*/ 160 w 630"/>
                <a:gd name="T33" fmla="*/ 76 h 774"/>
                <a:gd name="T34" fmla="*/ 76 w 630"/>
                <a:gd name="T35" fmla="*/ 643 h 774"/>
                <a:gd name="T36" fmla="*/ 76 w 630"/>
                <a:gd name="T37" fmla="*/ 643 h 774"/>
                <a:gd name="T38" fmla="*/ 55 w 630"/>
                <a:gd name="T39" fmla="*/ 385 h 774"/>
                <a:gd name="T40" fmla="*/ 114 w 630"/>
                <a:gd name="T41" fmla="*/ 389 h 774"/>
                <a:gd name="T42" fmla="*/ 160 w 630"/>
                <a:gd name="T43" fmla="*/ 313 h 774"/>
                <a:gd name="T44" fmla="*/ 228 w 630"/>
                <a:gd name="T45" fmla="*/ 203 h 774"/>
                <a:gd name="T46" fmla="*/ 224 w 630"/>
                <a:gd name="T47" fmla="*/ 275 h 774"/>
                <a:gd name="T48" fmla="*/ 228 w 630"/>
                <a:gd name="T49" fmla="*/ 397 h 774"/>
                <a:gd name="T50" fmla="*/ 317 w 630"/>
                <a:gd name="T51" fmla="*/ 402 h 774"/>
                <a:gd name="T52" fmla="*/ 317 w 630"/>
                <a:gd name="T53" fmla="*/ 34 h 774"/>
                <a:gd name="T54" fmla="*/ 596 w 630"/>
                <a:gd name="T55" fmla="*/ 110 h 774"/>
                <a:gd name="T56" fmla="*/ 575 w 630"/>
                <a:gd name="T57" fmla="*/ 385 h 774"/>
                <a:gd name="T58" fmla="*/ 494 w 630"/>
                <a:gd name="T59" fmla="*/ 389 h 774"/>
                <a:gd name="T60" fmla="*/ 507 w 630"/>
                <a:gd name="T61" fmla="*/ 156 h 774"/>
                <a:gd name="T62" fmla="*/ 410 w 630"/>
                <a:gd name="T63" fmla="*/ 140 h 774"/>
                <a:gd name="T64" fmla="*/ 406 w 630"/>
                <a:gd name="T65" fmla="*/ 397 h 774"/>
                <a:gd name="T66" fmla="*/ 317 w 630"/>
                <a:gd name="T67" fmla="*/ 402 h 774"/>
                <a:gd name="T68" fmla="*/ 317 w 630"/>
                <a:gd name="T69" fmla="*/ 736 h 774"/>
                <a:gd name="T70" fmla="*/ 160 w 630"/>
                <a:gd name="T71" fmla="*/ 676 h 774"/>
                <a:gd name="T72" fmla="*/ 76 w 630"/>
                <a:gd name="T73" fmla="*/ 643 h 7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30"/>
                <a:gd name="T112" fmla="*/ 0 h 774"/>
                <a:gd name="T113" fmla="*/ 630 w 630"/>
                <a:gd name="T114" fmla="*/ 774 h 7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</p:grpSp>
      <p:sp>
        <p:nvSpPr>
          <p:cNvPr id="36870" name="TextBox 1"/>
          <p:cNvSpPr txBox="1">
            <a:spLocks noChangeArrowheads="1"/>
          </p:cNvSpPr>
          <p:nvPr/>
        </p:nvSpPr>
        <p:spPr bwMode="auto">
          <a:xfrm>
            <a:off x="2368550" y="1814513"/>
            <a:ext cx="57642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Логинов Петр Николаевич</a:t>
            </a:r>
          </a:p>
          <a:p>
            <a:r>
              <a:rPr lang="ru-RU" sz="2800">
                <a:latin typeface="Calibri" pitchFamily="34" charset="0"/>
              </a:rPr>
              <a:t>Региональный директор</a:t>
            </a:r>
          </a:p>
          <a:p>
            <a:r>
              <a:rPr lang="ru-RU" sz="2800">
                <a:latin typeface="Calibri" pitchFamily="34" charset="0"/>
              </a:rPr>
              <a:t>Моб тел.: +7 905 010 00 20</a:t>
            </a:r>
          </a:p>
          <a:p>
            <a:r>
              <a:rPr lang="en-US" sz="2800">
                <a:latin typeface="Calibri" pitchFamily="34" charset="0"/>
              </a:rPr>
              <a:t>PLoginov</a:t>
            </a:r>
            <a:r>
              <a:rPr lang="ru-RU" sz="2800">
                <a:latin typeface="Calibri" pitchFamily="34" charset="0"/>
              </a:rPr>
              <a:t>@prosv.ru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2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12188825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5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1455400" y="6415088"/>
            <a:ext cx="619125" cy="3571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089B41-D8D4-492A-946D-5926F3B2918E}" type="slidenum">
              <a:rPr lang="ru-RU" sz="1800" b="1">
                <a:solidFill>
                  <a:srgbClr val="7F7F7F"/>
                </a:solidFill>
                <a:latin typeface="Open Sans Light"/>
                <a:ea typeface="Open Sans Light"/>
                <a:cs typeface="Open Sans 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z="1800" b="1">
              <a:solidFill>
                <a:srgbClr val="7F7F7F"/>
              </a:solidFill>
              <a:latin typeface="Open Sans Light"/>
              <a:ea typeface="Open Sans Light"/>
              <a:cs typeface="Open Sans Light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/>
            </a:extLst>
          </p:cNvPr>
          <p:cNvCxnSpPr/>
          <p:nvPr/>
        </p:nvCxnSpPr>
        <p:spPr>
          <a:xfrm>
            <a:off x="0" y="603250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211138" y="2149475"/>
            <a:ext cx="8258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 учётом стремительного развития генетических технологий необходимо выстроить современную систему подготовки кадров.</a:t>
            </a:r>
          </a:p>
        </p:txBody>
      </p:sp>
      <p:sp>
        <p:nvSpPr>
          <p:cNvPr id="18438" name="Прямоугольник 6"/>
          <p:cNvSpPr>
            <a:spLocks noChangeArrowheads="1"/>
          </p:cNvSpPr>
          <p:nvPr/>
        </p:nvSpPr>
        <p:spPr bwMode="auto">
          <a:xfrm>
            <a:off x="211138" y="5868988"/>
            <a:ext cx="8258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Необходимо обеспечить возможность работать на самом современном оборудовании для решения самых сложных исследовательских задач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1392" y="984980"/>
            <a:ext cx="8257598" cy="8771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Поручение Президента Российской Федерации В. В. Путина Правительству Российской Федерации от 06 июня 2020 года</a:t>
            </a:r>
            <a:br>
              <a:rPr lang="ru-RU" sz="20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развитию отечественной </a:t>
            </a:r>
            <a:r>
              <a:rPr lang="ru-RU" sz="20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генетики</a:t>
            </a:r>
            <a:endParaRPr lang="ru-RU" sz="20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4849" y="117779"/>
            <a:ext cx="9677392" cy="430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+mn-lt"/>
                <a:cs typeface="+mn-cs"/>
              </a:rPr>
              <a:t>Программа </a:t>
            </a: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+mn-lt"/>
                <a:cs typeface="+mn-cs"/>
              </a:rPr>
              <a:t>развития генетических </a:t>
            </a: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+mn-lt"/>
                <a:cs typeface="+mn-cs"/>
              </a:rPr>
              <a:t>технологий</a:t>
            </a: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+mn-lt"/>
                <a:cs typeface="+mn-cs"/>
              </a:rPr>
              <a:t> </a:t>
            </a: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+mn-lt"/>
                <a:cs typeface="+mn-cs"/>
              </a:rPr>
              <a:t>в России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+mn-lt"/>
              <a:cs typeface="+mn-cs"/>
            </a:endParaRPr>
          </a:p>
        </p:txBody>
      </p:sp>
      <p:pic>
        <p:nvPicPr>
          <p:cNvPr id="18441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2950" y="1089025"/>
            <a:ext cx="3660775" cy="49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Прямоугольник 24"/>
          <p:cNvSpPr>
            <a:spLocks noChangeArrowheads="1"/>
          </p:cNvSpPr>
          <p:nvPr/>
        </p:nvSpPr>
        <p:spPr bwMode="auto">
          <a:xfrm>
            <a:off x="742950" y="2995613"/>
            <a:ext cx="772636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Запустить</a:t>
            </a:r>
            <a:r>
              <a:rPr lang="ru-RU"/>
              <a:t> отдельные учебные курсы и дисциплины (модули) по генетике для общеобразовательных организаций и организаций дополнительного образования детей</a:t>
            </a:r>
          </a:p>
          <a:p>
            <a:endParaRPr lang="ru-RU"/>
          </a:p>
          <a:p>
            <a:r>
              <a:rPr lang="ru-RU" b="1">
                <a:solidFill>
                  <a:srgbClr val="C00000"/>
                </a:solidFill>
              </a:rPr>
              <a:t>Организовать </a:t>
            </a:r>
            <a:r>
              <a:rPr lang="ru-RU"/>
              <a:t>повышения квалификации педагогических работников общеобразовательных организаций и организаций дополнительного образования детей в области преподавания генетики</a:t>
            </a:r>
          </a:p>
          <a:p>
            <a:endParaRPr lang="ru-RU"/>
          </a:p>
          <a:p>
            <a:r>
              <a:rPr lang="ru-RU" b="1">
                <a:solidFill>
                  <a:srgbClr val="C00000"/>
                </a:solidFill>
              </a:rPr>
              <a:t>Вдохновить</a:t>
            </a:r>
            <a:r>
              <a:rPr lang="ru-RU"/>
              <a:t> подрастающее поколение стать первопроходцами в сфере генетики </a:t>
            </a:r>
          </a:p>
        </p:txBody>
      </p:sp>
      <p:pic>
        <p:nvPicPr>
          <p:cNvPr id="18443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71175" y="139700"/>
            <a:ext cx="1352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Рисунок 3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1138" y="3089275"/>
            <a:ext cx="4445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Рисунок 3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1138" y="4205288"/>
            <a:ext cx="4445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Рисунок 3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1138" y="5292725"/>
            <a:ext cx="4445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2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12188825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1455400" y="6415088"/>
            <a:ext cx="619125" cy="3571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4632D4-4041-4812-B75C-CFC5C8F655A2}" type="slidenum">
              <a:rPr lang="ru-RU" sz="1800" b="1">
                <a:solidFill>
                  <a:srgbClr val="7F7F7F"/>
                </a:solidFill>
                <a:latin typeface="Open Sans Light"/>
                <a:ea typeface="Open Sans Light"/>
                <a:cs typeface="Open Sans 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1800" b="1">
              <a:solidFill>
                <a:srgbClr val="7F7F7F"/>
              </a:solidFill>
              <a:latin typeface="Open Sans Light"/>
              <a:ea typeface="Open Sans Light"/>
              <a:cs typeface="Open Sans Light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/>
            </a:extLst>
          </p:cNvPr>
          <p:cNvCxnSpPr/>
          <p:nvPr/>
        </p:nvCxnSpPr>
        <p:spPr>
          <a:xfrm>
            <a:off x="0" y="603250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6253" y="103574"/>
            <a:ext cx="9437807" cy="430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+mn-lt"/>
                <a:cs typeface="+mn-cs"/>
              </a:rPr>
              <a:t>Генетика в современной школе. Новое качество образования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+mn-lt"/>
              <a:cs typeface="+mn-cs"/>
            </a:endParaRPr>
          </a:p>
        </p:txBody>
      </p:sp>
      <p:pic>
        <p:nvPicPr>
          <p:cNvPr id="20486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66425" y="182563"/>
            <a:ext cx="1352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11138" y="2279650"/>
            <a:ext cx="6130925" cy="42465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Генетические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технологии, в том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числе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секвенирование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редактирование генома, становятся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повседневной практикой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медицине, сельском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хозяйстве,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охране природы, микробиологической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промышленности.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Дети, которые сейчас обучаются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средней школе, достигнут совершеннолетия уже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новой генетической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эпохе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с новыми услугами и профессиями и рабочими местами. Важно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подготовить их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новому миру 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обеспечить необходимыми знаниями.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этого необходимо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кротчайшие сроки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обеспечить массовую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подготовку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высококвалифицированных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области генетики. </a:t>
            </a:r>
          </a:p>
        </p:txBody>
      </p:sp>
      <p:pic>
        <p:nvPicPr>
          <p:cNvPr id="20488" name="Рисунок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4275" y="2070100"/>
            <a:ext cx="581025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11392" y="984980"/>
            <a:ext cx="11844722" cy="121571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4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Современная </a:t>
            </a:r>
            <a:r>
              <a:rPr lang="ru-RU" sz="2000" b="1" spc="-4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молекулярная генетика </a:t>
            </a:r>
            <a:r>
              <a:rPr lang="ru-RU" sz="20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это </a:t>
            </a:r>
            <a:r>
              <a:rPr lang="ru-RU" sz="20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комплексная междисциплинарная область</a:t>
            </a:r>
            <a:r>
              <a:rPr lang="ru-RU" sz="20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20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которая </a:t>
            </a:r>
            <a:r>
              <a:rPr lang="ru-RU" sz="20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предполагает знания химии нуклеиновых кислот и белков, </a:t>
            </a:r>
            <a:r>
              <a:rPr lang="ru-RU" sz="2000" b="1" spc="-40" dirty="0" err="1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биоинформатики</a:t>
            </a:r>
            <a:r>
              <a:rPr lang="ru-RU" sz="20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статистики и </a:t>
            </a:r>
            <a:r>
              <a:rPr lang="ru-RU" sz="20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математики</a:t>
            </a:r>
            <a:endParaRPr lang="ru-RU" sz="20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2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12188825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1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1455400" y="6415088"/>
            <a:ext cx="619125" cy="3571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80A815-270D-4434-BF07-DD86A7978D43}" type="slidenum">
              <a:rPr lang="ru-RU" sz="1800" b="1">
                <a:solidFill>
                  <a:srgbClr val="7F7F7F"/>
                </a:solidFill>
                <a:latin typeface="Open Sans Light"/>
                <a:ea typeface="Open Sans Light"/>
                <a:cs typeface="Open Sans 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z="1800" b="1">
              <a:solidFill>
                <a:srgbClr val="7F7F7F"/>
              </a:solidFill>
              <a:latin typeface="Open Sans Light"/>
              <a:ea typeface="Open Sans Light"/>
              <a:cs typeface="Open Sans Light"/>
            </a:endParaRPr>
          </a:p>
        </p:txBody>
      </p:sp>
      <p:grpSp>
        <p:nvGrpSpPr>
          <p:cNvPr id="22532" name="Группа 33"/>
          <p:cNvGrpSpPr>
            <a:grpSpLocks/>
          </p:cNvGrpSpPr>
          <p:nvPr/>
        </p:nvGrpSpPr>
        <p:grpSpPr bwMode="auto">
          <a:xfrm>
            <a:off x="10772775" y="109538"/>
            <a:ext cx="1270000" cy="439737"/>
            <a:chOff x="254665" y="195486"/>
            <a:chExt cx="951720" cy="329081"/>
          </a:xfrm>
        </p:grpSpPr>
        <p:sp>
          <p:nvSpPr>
            <p:cNvPr id="22543" name="Freeform 6"/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>
                <a:gd name="T0" fmla="*/ 1505 w 1509"/>
                <a:gd name="T1" fmla="*/ 0 h 84"/>
                <a:gd name="T2" fmla="*/ 0 w 1509"/>
                <a:gd name="T3" fmla="*/ 0 h 84"/>
                <a:gd name="T4" fmla="*/ 0 w 1509"/>
                <a:gd name="T5" fmla="*/ 84 h 84"/>
                <a:gd name="T6" fmla="*/ 1509 w 1509"/>
                <a:gd name="T7" fmla="*/ 84 h 84"/>
                <a:gd name="T8" fmla="*/ 1505 w 1509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9"/>
                <a:gd name="T16" fmla="*/ 0 h 84"/>
                <a:gd name="T17" fmla="*/ 1509 w 1509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22544" name="Freeform 7"/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>
                <a:gd name="T0" fmla="*/ 1510 w 1510"/>
                <a:gd name="T1" fmla="*/ 0 h 84"/>
                <a:gd name="T2" fmla="*/ 9 w 1510"/>
                <a:gd name="T3" fmla="*/ 0 h 84"/>
                <a:gd name="T4" fmla="*/ 0 w 1510"/>
                <a:gd name="T5" fmla="*/ 84 h 84"/>
                <a:gd name="T6" fmla="*/ 1510 w 1510"/>
                <a:gd name="T7" fmla="*/ 84 h 84"/>
                <a:gd name="T8" fmla="*/ 1510 w 1510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0"/>
                <a:gd name="T16" fmla="*/ 0 h 84"/>
                <a:gd name="T17" fmla="*/ 1510 w 151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22545" name="Freeform 8"/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>
                <a:gd name="T0" fmla="*/ 0 w 342"/>
                <a:gd name="T1" fmla="*/ 17 h 309"/>
                <a:gd name="T2" fmla="*/ 42 w 342"/>
                <a:gd name="T3" fmla="*/ 26 h 309"/>
                <a:gd name="T4" fmla="*/ 42 w 342"/>
                <a:gd name="T5" fmla="*/ 283 h 309"/>
                <a:gd name="T6" fmla="*/ 0 w 342"/>
                <a:gd name="T7" fmla="*/ 292 h 309"/>
                <a:gd name="T8" fmla="*/ 0 w 342"/>
                <a:gd name="T9" fmla="*/ 309 h 309"/>
                <a:gd name="T10" fmla="*/ 148 w 342"/>
                <a:gd name="T11" fmla="*/ 309 h 309"/>
                <a:gd name="T12" fmla="*/ 148 w 342"/>
                <a:gd name="T13" fmla="*/ 292 h 309"/>
                <a:gd name="T14" fmla="*/ 106 w 342"/>
                <a:gd name="T15" fmla="*/ 283 h 309"/>
                <a:gd name="T16" fmla="*/ 106 w 342"/>
                <a:gd name="T17" fmla="*/ 30 h 309"/>
                <a:gd name="T18" fmla="*/ 232 w 342"/>
                <a:gd name="T19" fmla="*/ 30 h 309"/>
                <a:gd name="T20" fmla="*/ 232 w 342"/>
                <a:gd name="T21" fmla="*/ 283 h 309"/>
                <a:gd name="T22" fmla="*/ 190 w 342"/>
                <a:gd name="T23" fmla="*/ 292 h 309"/>
                <a:gd name="T24" fmla="*/ 190 w 342"/>
                <a:gd name="T25" fmla="*/ 309 h 309"/>
                <a:gd name="T26" fmla="*/ 342 w 342"/>
                <a:gd name="T27" fmla="*/ 309 h 309"/>
                <a:gd name="T28" fmla="*/ 342 w 342"/>
                <a:gd name="T29" fmla="*/ 292 h 309"/>
                <a:gd name="T30" fmla="*/ 300 w 342"/>
                <a:gd name="T31" fmla="*/ 283 h 309"/>
                <a:gd name="T32" fmla="*/ 300 w 342"/>
                <a:gd name="T33" fmla="*/ 26 h 309"/>
                <a:gd name="T34" fmla="*/ 342 w 342"/>
                <a:gd name="T35" fmla="*/ 17 h 309"/>
                <a:gd name="T36" fmla="*/ 342 w 342"/>
                <a:gd name="T37" fmla="*/ 0 h 309"/>
                <a:gd name="T38" fmla="*/ 0 w 342"/>
                <a:gd name="T39" fmla="*/ 0 h 309"/>
                <a:gd name="T40" fmla="*/ 0 w 342"/>
                <a:gd name="T41" fmla="*/ 17 h 3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2"/>
                <a:gd name="T64" fmla="*/ 0 h 309"/>
                <a:gd name="T65" fmla="*/ 342 w 342"/>
                <a:gd name="T66" fmla="*/ 309 h 30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22546" name="Freeform 9"/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>
                <a:gd name="T0" fmla="*/ 148 w 236"/>
                <a:gd name="T1" fmla="*/ 0 h 309"/>
                <a:gd name="T2" fmla="*/ 139 w 236"/>
                <a:gd name="T3" fmla="*/ 0 h 309"/>
                <a:gd name="T4" fmla="*/ 0 w 236"/>
                <a:gd name="T5" fmla="*/ 0 h 309"/>
                <a:gd name="T6" fmla="*/ 0 w 236"/>
                <a:gd name="T7" fmla="*/ 17 h 309"/>
                <a:gd name="T8" fmla="*/ 38 w 236"/>
                <a:gd name="T9" fmla="*/ 26 h 309"/>
                <a:gd name="T10" fmla="*/ 38 w 236"/>
                <a:gd name="T11" fmla="*/ 283 h 309"/>
                <a:gd name="T12" fmla="*/ 0 w 236"/>
                <a:gd name="T13" fmla="*/ 292 h 309"/>
                <a:gd name="T14" fmla="*/ 0 w 236"/>
                <a:gd name="T15" fmla="*/ 309 h 309"/>
                <a:gd name="T16" fmla="*/ 139 w 236"/>
                <a:gd name="T17" fmla="*/ 309 h 309"/>
                <a:gd name="T18" fmla="*/ 156 w 236"/>
                <a:gd name="T19" fmla="*/ 309 h 309"/>
                <a:gd name="T20" fmla="*/ 156 w 236"/>
                <a:gd name="T21" fmla="*/ 292 h 309"/>
                <a:gd name="T22" fmla="*/ 139 w 236"/>
                <a:gd name="T23" fmla="*/ 288 h 309"/>
                <a:gd name="T24" fmla="*/ 101 w 236"/>
                <a:gd name="T25" fmla="*/ 283 h 309"/>
                <a:gd name="T26" fmla="*/ 101 w 236"/>
                <a:gd name="T27" fmla="*/ 178 h 309"/>
                <a:gd name="T28" fmla="*/ 127 w 236"/>
                <a:gd name="T29" fmla="*/ 178 h 309"/>
                <a:gd name="T30" fmla="*/ 139 w 236"/>
                <a:gd name="T31" fmla="*/ 178 h 309"/>
                <a:gd name="T32" fmla="*/ 236 w 236"/>
                <a:gd name="T33" fmla="*/ 81 h 309"/>
                <a:gd name="T34" fmla="*/ 148 w 236"/>
                <a:gd name="T35" fmla="*/ 0 h 309"/>
                <a:gd name="T36" fmla="*/ 139 w 236"/>
                <a:gd name="T37" fmla="*/ 161 h 309"/>
                <a:gd name="T38" fmla="*/ 139 w 236"/>
                <a:gd name="T39" fmla="*/ 161 h 309"/>
                <a:gd name="T40" fmla="*/ 118 w 236"/>
                <a:gd name="T41" fmla="*/ 161 h 309"/>
                <a:gd name="T42" fmla="*/ 101 w 236"/>
                <a:gd name="T43" fmla="*/ 161 h 309"/>
                <a:gd name="T44" fmla="*/ 101 w 236"/>
                <a:gd name="T45" fmla="*/ 21 h 309"/>
                <a:gd name="T46" fmla="*/ 118 w 236"/>
                <a:gd name="T47" fmla="*/ 21 h 309"/>
                <a:gd name="T48" fmla="*/ 139 w 236"/>
                <a:gd name="T49" fmla="*/ 26 h 309"/>
                <a:gd name="T50" fmla="*/ 173 w 236"/>
                <a:gd name="T51" fmla="*/ 93 h 309"/>
                <a:gd name="T52" fmla="*/ 139 w 236"/>
                <a:gd name="T53" fmla="*/ 161 h 30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6"/>
                <a:gd name="T82" fmla="*/ 0 h 309"/>
                <a:gd name="T83" fmla="*/ 236 w 236"/>
                <a:gd name="T84" fmla="*/ 309 h 30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22547" name="Freeform 10"/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>
                <a:gd name="T0" fmla="*/ 160 w 317"/>
                <a:gd name="T1" fmla="*/ 0 h 317"/>
                <a:gd name="T2" fmla="*/ 156 w 317"/>
                <a:gd name="T3" fmla="*/ 0 h 317"/>
                <a:gd name="T4" fmla="*/ 0 w 317"/>
                <a:gd name="T5" fmla="*/ 156 h 317"/>
                <a:gd name="T6" fmla="*/ 156 w 317"/>
                <a:gd name="T7" fmla="*/ 317 h 317"/>
                <a:gd name="T8" fmla="*/ 160 w 317"/>
                <a:gd name="T9" fmla="*/ 317 h 317"/>
                <a:gd name="T10" fmla="*/ 317 w 317"/>
                <a:gd name="T11" fmla="*/ 156 h 317"/>
                <a:gd name="T12" fmla="*/ 160 w 317"/>
                <a:gd name="T13" fmla="*/ 0 h 317"/>
                <a:gd name="T14" fmla="*/ 160 w 317"/>
                <a:gd name="T15" fmla="*/ 300 h 317"/>
                <a:gd name="T16" fmla="*/ 160 w 317"/>
                <a:gd name="T17" fmla="*/ 300 h 317"/>
                <a:gd name="T18" fmla="*/ 156 w 317"/>
                <a:gd name="T19" fmla="*/ 300 h 317"/>
                <a:gd name="T20" fmla="*/ 72 w 317"/>
                <a:gd name="T21" fmla="*/ 148 h 317"/>
                <a:gd name="T22" fmla="*/ 156 w 317"/>
                <a:gd name="T23" fmla="*/ 17 h 317"/>
                <a:gd name="T24" fmla="*/ 245 w 317"/>
                <a:gd name="T25" fmla="*/ 169 h 317"/>
                <a:gd name="T26" fmla="*/ 160 w 317"/>
                <a:gd name="T27" fmla="*/ 300 h 3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17"/>
                <a:gd name="T43" fmla="*/ 0 h 317"/>
                <a:gd name="T44" fmla="*/ 317 w 317"/>
                <a:gd name="T45" fmla="*/ 317 h 3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22548" name="Freeform 11"/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>
                <a:gd name="T0" fmla="*/ 190 w 292"/>
                <a:gd name="T1" fmla="*/ 296 h 317"/>
                <a:gd name="T2" fmla="*/ 72 w 292"/>
                <a:gd name="T3" fmla="*/ 156 h 317"/>
                <a:gd name="T4" fmla="*/ 173 w 292"/>
                <a:gd name="T5" fmla="*/ 21 h 317"/>
                <a:gd name="T6" fmla="*/ 266 w 292"/>
                <a:gd name="T7" fmla="*/ 101 h 317"/>
                <a:gd name="T8" fmla="*/ 283 w 292"/>
                <a:gd name="T9" fmla="*/ 101 h 317"/>
                <a:gd name="T10" fmla="*/ 283 w 292"/>
                <a:gd name="T11" fmla="*/ 17 h 317"/>
                <a:gd name="T12" fmla="*/ 262 w 292"/>
                <a:gd name="T13" fmla="*/ 17 h 317"/>
                <a:gd name="T14" fmla="*/ 165 w 292"/>
                <a:gd name="T15" fmla="*/ 0 h 317"/>
                <a:gd name="T16" fmla="*/ 0 w 292"/>
                <a:gd name="T17" fmla="*/ 152 h 317"/>
                <a:gd name="T18" fmla="*/ 165 w 292"/>
                <a:gd name="T19" fmla="*/ 317 h 317"/>
                <a:gd name="T20" fmla="*/ 292 w 292"/>
                <a:gd name="T21" fmla="*/ 287 h 317"/>
                <a:gd name="T22" fmla="*/ 292 w 292"/>
                <a:gd name="T23" fmla="*/ 241 h 317"/>
                <a:gd name="T24" fmla="*/ 283 w 292"/>
                <a:gd name="T25" fmla="*/ 241 h 317"/>
                <a:gd name="T26" fmla="*/ 190 w 292"/>
                <a:gd name="T27" fmla="*/ 296 h 3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2"/>
                <a:gd name="T43" fmla="*/ 0 h 317"/>
                <a:gd name="T44" fmla="*/ 292 w 292"/>
                <a:gd name="T45" fmla="*/ 317 h 3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22549" name="Freeform 12"/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>
                <a:gd name="T0" fmla="*/ 174 w 254"/>
                <a:gd name="T1" fmla="*/ 148 h 309"/>
                <a:gd name="T2" fmla="*/ 174 w 254"/>
                <a:gd name="T3" fmla="*/ 144 h 309"/>
                <a:gd name="T4" fmla="*/ 241 w 254"/>
                <a:gd name="T5" fmla="*/ 72 h 309"/>
                <a:gd name="T6" fmla="*/ 140 w 254"/>
                <a:gd name="T7" fmla="*/ 0 h 309"/>
                <a:gd name="T8" fmla="*/ 0 w 254"/>
                <a:gd name="T9" fmla="*/ 0 h 309"/>
                <a:gd name="T10" fmla="*/ 0 w 254"/>
                <a:gd name="T11" fmla="*/ 17 h 309"/>
                <a:gd name="T12" fmla="*/ 38 w 254"/>
                <a:gd name="T13" fmla="*/ 26 h 309"/>
                <a:gd name="T14" fmla="*/ 38 w 254"/>
                <a:gd name="T15" fmla="*/ 283 h 309"/>
                <a:gd name="T16" fmla="*/ 0 w 254"/>
                <a:gd name="T17" fmla="*/ 292 h 309"/>
                <a:gd name="T18" fmla="*/ 0 w 254"/>
                <a:gd name="T19" fmla="*/ 309 h 309"/>
                <a:gd name="T20" fmla="*/ 140 w 254"/>
                <a:gd name="T21" fmla="*/ 309 h 309"/>
                <a:gd name="T22" fmla="*/ 148 w 254"/>
                <a:gd name="T23" fmla="*/ 309 h 309"/>
                <a:gd name="T24" fmla="*/ 254 w 254"/>
                <a:gd name="T25" fmla="*/ 228 h 309"/>
                <a:gd name="T26" fmla="*/ 174 w 254"/>
                <a:gd name="T27" fmla="*/ 148 h 309"/>
                <a:gd name="T28" fmla="*/ 102 w 254"/>
                <a:gd name="T29" fmla="*/ 21 h 309"/>
                <a:gd name="T30" fmla="*/ 102 w 254"/>
                <a:gd name="T31" fmla="*/ 21 h 309"/>
                <a:gd name="T32" fmla="*/ 140 w 254"/>
                <a:gd name="T33" fmla="*/ 26 h 309"/>
                <a:gd name="T34" fmla="*/ 174 w 254"/>
                <a:gd name="T35" fmla="*/ 81 h 309"/>
                <a:gd name="T36" fmla="*/ 140 w 254"/>
                <a:gd name="T37" fmla="*/ 136 h 309"/>
                <a:gd name="T38" fmla="*/ 127 w 254"/>
                <a:gd name="T39" fmla="*/ 140 h 309"/>
                <a:gd name="T40" fmla="*/ 102 w 254"/>
                <a:gd name="T41" fmla="*/ 140 h 309"/>
                <a:gd name="T42" fmla="*/ 102 w 254"/>
                <a:gd name="T43" fmla="*/ 21 h 309"/>
                <a:gd name="T44" fmla="*/ 140 w 254"/>
                <a:gd name="T45" fmla="*/ 288 h 309"/>
                <a:gd name="T46" fmla="*/ 140 w 254"/>
                <a:gd name="T47" fmla="*/ 288 h 309"/>
                <a:gd name="T48" fmla="*/ 102 w 254"/>
                <a:gd name="T49" fmla="*/ 271 h 309"/>
                <a:gd name="T50" fmla="*/ 102 w 254"/>
                <a:gd name="T51" fmla="*/ 157 h 309"/>
                <a:gd name="T52" fmla="*/ 127 w 254"/>
                <a:gd name="T53" fmla="*/ 157 h 309"/>
                <a:gd name="T54" fmla="*/ 140 w 254"/>
                <a:gd name="T55" fmla="*/ 157 h 309"/>
                <a:gd name="T56" fmla="*/ 190 w 254"/>
                <a:gd name="T57" fmla="*/ 228 h 309"/>
                <a:gd name="T58" fmla="*/ 140 w 254"/>
                <a:gd name="T59" fmla="*/ 288 h 3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4"/>
                <a:gd name="T91" fmla="*/ 0 h 309"/>
                <a:gd name="T92" fmla="*/ 254 w 254"/>
                <a:gd name="T93" fmla="*/ 309 h 30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22550" name="Freeform 13"/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>
                <a:gd name="T0" fmla="*/ 199 w 237"/>
                <a:gd name="T1" fmla="*/ 279 h 309"/>
                <a:gd name="T2" fmla="*/ 101 w 237"/>
                <a:gd name="T3" fmla="*/ 279 h 309"/>
                <a:gd name="T4" fmla="*/ 101 w 237"/>
                <a:gd name="T5" fmla="*/ 157 h 309"/>
                <a:gd name="T6" fmla="*/ 156 w 237"/>
                <a:gd name="T7" fmla="*/ 157 h 309"/>
                <a:gd name="T8" fmla="*/ 169 w 237"/>
                <a:gd name="T9" fmla="*/ 199 h 309"/>
                <a:gd name="T10" fmla="*/ 186 w 237"/>
                <a:gd name="T11" fmla="*/ 199 h 309"/>
                <a:gd name="T12" fmla="*/ 182 w 237"/>
                <a:gd name="T13" fmla="*/ 144 h 309"/>
                <a:gd name="T14" fmla="*/ 186 w 237"/>
                <a:gd name="T15" fmla="*/ 93 h 309"/>
                <a:gd name="T16" fmla="*/ 169 w 237"/>
                <a:gd name="T17" fmla="*/ 93 h 309"/>
                <a:gd name="T18" fmla="*/ 156 w 237"/>
                <a:gd name="T19" fmla="*/ 136 h 309"/>
                <a:gd name="T20" fmla="*/ 101 w 237"/>
                <a:gd name="T21" fmla="*/ 136 h 309"/>
                <a:gd name="T22" fmla="*/ 101 w 237"/>
                <a:gd name="T23" fmla="*/ 30 h 309"/>
                <a:gd name="T24" fmla="*/ 194 w 237"/>
                <a:gd name="T25" fmla="*/ 30 h 309"/>
                <a:gd name="T26" fmla="*/ 207 w 237"/>
                <a:gd name="T27" fmla="*/ 81 h 309"/>
                <a:gd name="T28" fmla="*/ 224 w 237"/>
                <a:gd name="T29" fmla="*/ 81 h 309"/>
                <a:gd name="T30" fmla="*/ 220 w 237"/>
                <a:gd name="T31" fmla="*/ 0 h 309"/>
                <a:gd name="T32" fmla="*/ 203 w 237"/>
                <a:gd name="T33" fmla="*/ 0 h 309"/>
                <a:gd name="T34" fmla="*/ 0 w 237"/>
                <a:gd name="T35" fmla="*/ 0 h 309"/>
                <a:gd name="T36" fmla="*/ 0 w 237"/>
                <a:gd name="T37" fmla="*/ 17 h 309"/>
                <a:gd name="T38" fmla="*/ 38 w 237"/>
                <a:gd name="T39" fmla="*/ 26 h 309"/>
                <a:gd name="T40" fmla="*/ 38 w 237"/>
                <a:gd name="T41" fmla="*/ 283 h 309"/>
                <a:gd name="T42" fmla="*/ 0 w 237"/>
                <a:gd name="T43" fmla="*/ 292 h 309"/>
                <a:gd name="T44" fmla="*/ 0 w 237"/>
                <a:gd name="T45" fmla="*/ 309 h 309"/>
                <a:gd name="T46" fmla="*/ 224 w 237"/>
                <a:gd name="T47" fmla="*/ 309 h 309"/>
                <a:gd name="T48" fmla="*/ 237 w 237"/>
                <a:gd name="T49" fmla="*/ 220 h 309"/>
                <a:gd name="T50" fmla="*/ 220 w 237"/>
                <a:gd name="T51" fmla="*/ 220 h 309"/>
                <a:gd name="T52" fmla="*/ 199 w 237"/>
                <a:gd name="T53" fmla="*/ 279 h 30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7"/>
                <a:gd name="T82" fmla="*/ 0 h 309"/>
                <a:gd name="T83" fmla="*/ 237 w 237"/>
                <a:gd name="T84" fmla="*/ 309 h 30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22551" name="Freeform 14"/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>
                <a:gd name="T0" fmla="*/ 444 w 495"/>
                <a:gd name="T1" fmla="*/ 26 h 398"/>
                <a:gd name="T2" fmla="*/ 490 w 495"/>
                <a:gd name="T3" fmla="*/ 17 h 398"/>
                <a:gd name="T4" fmla="*/ 490 w 495"/>
                <a:gd name="T5" fmla="*/ 0 h 398"/>
                <a:gd name="T6" fmla="*/ 338 w 495"/>
                <a:gd name="T7" fmla="*/ 0 h 398"/>
                <a:gd name="T8" fmla="*/ 338 w 495"/>
                <a:gd name="T9" fmla="*/ 17 h 398"/>
                <a:gd name="T10" fmla="*/ 380 w 495"/>
                <a:gd name="T11" fmla="*/ 26 h 398"/>
                <a:gd name="T12" fmla="*/ 380 w 495"/>
                <a:gd name="T13" fmla="*/ 283 h 398"/>
                <a:gd name="T14" fmla="*/ 275 w 495"/>
                <a:gd name="T15" fmla="*/ 283 h 398"/>
                <a:gd name="T16" fmla="*/ 275 w 495"/>
                <a:gd name="T17" fmla="*/ 26 h 398"/>
                <a:gd name="T18" fmla="*/ 317 w 495"/>
                <a:gd name="T19" fmla="*/ 17 h 398"/>
                <a:gd name="T20" fmla="*/ 317 w 495"/>
                <a:gd name="T21" fmla="*/ 0 h 398"/>
                <a:gd name="T22" fmla="*/ 169 w 495"/>
                <a:gd name="T23" fmla="*/ 0 h 398"/>
                <a:gd name="T24" fmla="*/ 169 w 495"/>
                <a:gd name="T25" fmla="*/ 17 h 398"/>
                <a:gd name="T26" fmla="*/ 211 w 495"/>
                <a:gd name="T27" fmla="*/ 26 h 398"/>
                <a:gd name="T28" fmla="*/ 211 w 495"/>
                <a:gd name="T29" fmla="*/ 283 h 398"/>
                <a:gd name="T30" fmla="*/ 106 w 495"/>
                <a:gd name="T31" fmla="*/ 283 h 398"/>
                <a:gd name="T32" fmla="*/ 106 w 495"/>
                <a:gd name="T33" fmla="*/ 26 h 398"/>
                <a:gd name="T34" fmla="*/ 148 w 495"/>
                <a:gd name="T35" fmla="*/ 17 h 398"/>
                <a:gd name="T36" fmla="*/ 148 w 495"/>
                <a:gd name="T37" fmla="*/ 0 h 398"/>
                <a:gd name="T38" fmla="*/ 0 w 495"/>
                <a:gd name="T39" fmla="*/ 0 h 398"/>
                <a:gd name="T40" fmla="*/ 0 w 495"/>
                <a:gd name="T41" fmla="*/ 17 h 398"/>
                <a:gd name="T42" fmla="*/ 42 w 495"/>
                <a:gd name="T43" fmla="*/ 26 h 398"/>
                <a:gd name="T44" fmla="*/ 42 w 495"/>
                <a:gd name="T45" fmla="*/ 283 h 398"/>
                <a:gd name="T46" fmla="*/ 0 w 495"/>
                <a:gd name="T47" fmla="*/ 292 h 398"/>
                <a:gd name="T48" fmla="*/ 0 w 495"/>
                <a:gd name="T49" fmla="*/ 309 h 398"/>
                <a:gd name="T50" fmla="*/ 457 w 495"/>
                <a:gd name="T51" fmla="*/ 309 h 398"/>
                <a:gd name="T52" fmla="*/ 457 w 495"/>
                <a:gd name="T53" fmla="*/ 398 h 398"/>
                <a:gd name="T54" fmla="*/ 474 w 495"/>
                <a:gd name="T55" fmla="*/ 398 h 398"/>
                <a:gd name="T56" fmla="*/ 495 w 495"/>
                <a:gd name="T57" fmla="*/ 283 h 398"/>
                <a:gd name="T58" fmla="*/ 444 w 495"/>
                <a:gd name="T59" fmla="*/ 283 h 398"/>
                <a:gd name="T60" fmla="*/ 444 w 495"/>
                <a:gd name="T61" fmla="*/ 26 h 39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95"/>
                <a:gd name="T94" fmla="*/ 0 h 398"/>
                <a:gd name="T95" fmla="*/ 495 w 495"/>
                <a:gd name="T96" fmla="*/ 398 h 39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22552" name="Freeform 15"/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>
                <a:gd name="T0" fmla="*/ 237 w 237"/>
                <a:gd name="T1" fmla="*/ 220 h 309"/>
                <a:gd name="T2" fmla="*/ 224 w 237"/>
                <a:gd name="T3" fmla="*/ 220 h 309"/>
                <a:gd name="T4" fmla="*/ 199 w 237"/>
                <a:gd name="T5" fmla="*/ 279 h 309"/>
                <a:gd name="T6" fmla="*/ 102 w 237"/>
                <a:gd name="T7" fmla="*/ 279 h 309"/>
                <a:gd name="T8" fmla="*/ 102 w 237"/>
                <a:gd name="T9" fmla="*/ 157 h 309"/>
                <a:gd name="T10" fmla="*/ 157 w 237"/>
                <a:gd name="T11" fmla="*/ 157 h 309"/>
                <a:gd name="T12" fmla="*/ 170 w 237"/>
                <a:gd name="T13" fmla="*/ 199 h 309"/>
                <a:gd name="T14" fmla="*/ 186 w 237"/>
                <a:gd name="T15" fmla="*/ 199 h 309"/>
                <a:gd name="T16" fmla="*/ 182 w 237"/>
                <a:gd name="T17" fmla="*/ 144 h 309"/>
                <a:gd name="T18" fmla="*/ 186 w 237"/>
                <a:gd name="T19" fmla="*/ 93 h 309"/>
                <a:gd name="T20" fmla="*/ 174 w 237"/>
                <a:gd name="T21" fmla="*/ 93 h 309"/>
                <a:gd name="T22" fmla="*/ 157 w 237"/>
                <a:gd name="T23" fmla="*/ 136 h 309"/>
                <a:gd name="T24" fmla="*/ 102 w 237"/>
                <a:gd name="T25" fmla="*/ 136 h 309"/>
                <a:gd name="T26" fmla="*/ 102 w 237"/>
                <a:gd name="T27" fmla="*/ 30 h 309"/>
                <a:gd name="T28" fmla="*/ 195 w 237"/>
                <a:gd name="T29" fmla="*/ 30 h 309"/>
                <a:gd name="T30" fmla="*/ 208 w 237"/>
                <a:gd name="T31" fmla="*/ 81 h 309"/>
                <a:gd name="T32" fmla="*/ 224 w 237"/>
                <a:gd name="T33" fmla="*/ 81 h 309"/>
                <a:gd name="T34" fmla="*/ 220 w 237"/>
                <a:gd name="T35" fmla="*/ 0 h 309"/>
                <a:gd name="T36" fmla="*/ 0 w 237"/>
                <a:gd name="T37" fmla="*/ 0 h 309"/>
                <a:gd name="T38" fmla="*/ 0 w 237"/>
                <a:gd name="T39" fmla="*/ 17 h 309"/>
                <a:gd name="T40" fmla="*/ 38 w 237"/>
                <a:gd name="T41" fmla="*/ 26 h 309"/>
                <a:gd name="T42" fmla="*/ 38 w 237"/>
                <a:gd name="T43" fmla="*/ 283 h 309"/>
                <a:gd name="T44" fmla="*/ 0 w 237"/>
                <a:gd name="T45" fmla="*/ 292 h 309"/>
                <a:gd name="T46" fmla="*/ 0 w 237"/>
                <a:gd name="T47" fmla="*/ 309 h 309"/>
                <a:gd name="T48" fmla="*/ 229 w 237"/>
                <a:gd name="T49" fmla="*/ 309 h 309"/>
                <a:gd name="T50" fmla="*/ 237 w 237"/>
                <a:gd name="T51" fmla="*/ 220 h 30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7"/>
                <a:gd name="T79" fmla="*/ 0 h 309"/>
                <a:gd name="T80" fmla="*/ 237 w 237"/>
                <a:gd name="T81" fmla="*/ 309 h 30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22553" name="Freeform 16"/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>
                <a:gd name="T0" fmla="*/ 190 w 342"/>
                <a:gd name="T1" fmla="*/ 17 h 309"/>
                <a:gd name="T2" fmla="*/ 236 w 342"/>
                <a:gd name="T3" fmla="*/ 26 h 309"/>
                <a:gd name="T4" fmla="*/ 236 w 342"/>
                <a:gd name="T5" fmla="*/ 136 h 309"/>
                <a:gd name="T6" fmla="*/ 105 w 342"/>
                <a:gd name="T7" fmla="*/ 136 h 309"/>
                <a:gd name="T8" fmla="*/ 105 w 342"/>
                <a:gd name="T9" fmla="*/ 26 h 309"/>
                <a:gd name="T10" fmla="*/ 152 w 342"/>
                <a:gd name="T11" fmla="*/ 17 h 309"/>
                <a:gd name="T12" fmla="*/ 152 w 342"/>
                <a:gd name="T13" fmla="*/ 0 h 309"/>
                <a:gd name="T14" fmla="*/ 0 w 342"/>
                <a:gd name="T15" fmla="*/ 0 h 309"/>
                <a:gd name="T16" fmla="*/ 0 w 342"/>
                <a:gd name="T17" fmla="*/ 17 h 309"/>
                <a:gd name="T18" fmla="*/ 42 w 342"/>
                <a:gd name="T19" fmla="*/ 26 h 309"/>
                <a:gd name="T20" fmla="*/ 42 w 342"/>
                <a:gd name="T21" fmla="*/ 283 h 309"/>
                <a:gd name="T22" fmla="*/ 0 w 342"/>
                <a:gd name="T23" fmla="*/ 292 h 309"/>
                <a:gd name="T24" fmla="*/ 0 w 342"/>
                <a:gd name="T25" fmla="*/ 309 h 309"/>
                <a:gd name="T26" fmla="*/ 152 w 342"/>
                <a:gd name="T27" fmla="*/ 309 h 309"/>
                <a:gd name="T28" fmla="*/ 152 w 342"/>
                <a:gd name="T29" fmla="*/ 292 h 309"/>
                <a:gd name="T30" fmla="*/ 105 w 342"/>
                <a:gd name="T31" fmla="*/ 283 h 309"/>
                <a:gd name="T32" fmla="*/ 105 w 342"/>
                <a:gd name="T33" fmla="*/ 161 h 309"/>
                <a:gd name="T34" fmla="*/ 236 w 342"/>
                <a:gd name="T35" fmla="*/ 161 h 309"/>
                <a:gd name="T36" fmla="*/ 236 w 342"/>
                <a:gd name="T37" fmla="*/ 283 h 309"/>
                <a:gd name="T38" fmla="*/ 190 w 342"/>
                <a:gd name="T39" fmla="*/ 292 h 309"/>
                <a:gd name="T40" fmla="*/ 190 w 342"/>
                <a:gd name="T41" fmla="*/ 309 h 309"/>
                <a:gd name="T42" fmla="*/ 342 w 342"/>
                <a:gd name="T43" fmla="*/ 309 h 309"/>
                <a:gd name="T44" fmla="*/ 342 w 342"/>
                <a:gd name="T45" fmla="*/ 292 h 309"/>
                <a:gd name="T46" fmla="*/ 300 w 342"/>
                <a:gd name="T47" fmla="*/ 283 h 309"/>
                <a:gd name="T48" fmla="*/ 300 w 342"/>
                <a:gd name="T49" fmla="*/ 26 h 309"/>
                <a:gd name="T50" fmla="*/ 342 w 342"/>
                <a:gd name="T51" fmla="*/ 17 h 309"/>
                <a:gd name="T52" fmla="*/ 342 w 342"/>
                <a:gd name="T53" fmla="*/ 0 h 309"/>
                <a:gd name="T54" fmla="*/ 190 w 342"/>
                <a:gd name="T55" fmla="*/ 0 h 309"/>
                <a:gd name="T56" fmla="*/ 190 w 342"/>
                <a:gd name="T57" fmla="*/ 17 h 3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2"/>
                <a:gd name="T88" fmla="*/ 0 h 309"/>
                <a:gd name="T89" fmla="*/ 342 w 342"/>
                <a:gd name="T90" fmla="*/ 309 h 3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22554" name="Freeform 17"/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>
                <a:gd name="T0" fmla="*/ 190 w 342"/>
                <a:gd name="T1" fmla="*/ 17 h 309"/>
                <a:gd name="T2" fmla="*/ 237 w 342"/>
                <a:gd name="T3" fmla="*/ 26 h 309"/>
                <a:gd name="T4" fmla="*/ 237 w 342"/>
                <a:gd name="T5" fmla="*/ 30 h 309"/>
                <a:gd name="T6" fmla="*/ 106 w 342"/>
                <a:gd name="T7" fmla="*/ 237 h 309"/>
                <a:gd name="T8" fmla="*/ 106 w 342"/>
                <a:gd name="T9" fmla="*/ 26 h 309"/>
                <a:gd name="T10" fmla="*/ 152 w 342"/>
                <a:gd name="T11" fmla="*/ 17 h 309"/>
                <a:gd name="T12" fmla="*/ 152 w 342"/>
                <a:gd name="T13" fmla="*/ 0 h 309"/>
                <a:gd name="T14" fmla="*/ 0 w 342"/>
                <a:gd name="T15" fmla="*/ 0 h 309"/>
                <a:gd name="T16" fmla="*/ 0 w 342"/>
                <a:gd name="T17" fmla="*/ 17 h 309"/>
                <a:gd name="T18" fmla="*/ 42 w 342"/>
                <a:gd name="T19" fmla="*/ 26 h 309"/>
                <a:gd name="T20" fmla="*/ 42 w 342"/>
                <a:gd name="T21" fmla="*/ 283 h 309"/>
                <a:gd name="T22" fmla="*/ 0 w 342"/>
                <a:gd name="T23" fmla="*/ 292 h 309"/>
                <a:gd name="T24" fmla="*/ 0 w 342"/>
                <a:gd name="T25" fmla="*/ 309 h 309"/>
                <a:gd name="T26" fmla="*/ 152 w 342"/>
                <a:gd name="T27" fmla="*/ 309 h 309"/>
                <a:gd name="T28" fmla="*/ 152 w 342"/>
                <a:gd name="T29" fmla="*/ 292 h 309"/>
                <a:gd name="T30" fmla="*/ 106 w 342"/>
                <a:gd name="T31" fmla="*/ 283 h 309"/>
                <a:gd name="T32" fmla="*/ 106 w 342"/>
                <a:gd name="T33" fmla="*/ 279 h 309"/>
                <a:gd name="T34" fmla="*/ 237 w 342"/>
                <a:gd name="T35" fmla="*/ 72 h 309"/>
                <a:gd name="T36" fmla="*/ 237 w 342"/>
                <a:gd name="T37" fmla="*/ 283 h 309"/>
                <a:gd name="T38" fmla="*/ 190 w 342"/>
                <a:gd name="T39" fmla="*/ 292 h 309"/>
                <a:gd name="T40" fmla="*/ 190 w 342"/>
                <a:gd name="T41" fmla="*/ 309 h 309"/>
                <a:gd name="T42" fmla="*/ 342 w 342"/>
                <a:gd name="T43" fmla="*/ 309 h 309"/>
                <a:gd name="T44" fmla="*/ 342 w 342"/>
                <a:gd name="T45" fmla="*/ 292 h 309"/>
                <a:gd name="T46" fmla="*/ 300 w 342"/>
                <a:gd name="T47" fmla="*/ 283 h 309"/>
                <a:gd name="T48" fmla="*/ 300 w 342"/>
                <a:gd name="T49" fmla="*/ 26 h 309"/>
                <a:gd name="T50" fmla="*/ 342 w 342"/>
                <a:gd name="T51" fmla="*/ 17 h 309"/>
                <a:gd name="T52" fmla="*/ 342 w 342"/>
                <a:gd name="T53" fmla="*/ 0 h 309"/>
                <a:gd name="T54" fmla="*/ 190 w 342"/>
                <a:gd name="T55" fmla="*/ 0 h 309"/>
                <a:gd name="T56" fmla="*/ 190 w 342"/>
                <a:gd name="T57" fmla="*/ 17 h 3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2"/>
                <a:gd name="T88" fmla="*/ 0 h 309"/>
                <a:gd name="T89" fmla="*/ 342 w 342"/>
                <a:gd name="T90" fmla="*/ 309 h 3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22555" name="Freeform 18"/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>
                <a:gd name="T0" fmla="*/ 225 w 241"/>
                <a:gd name="T1" fmla="*/ 220 h 309"/>
                <a:gd name="T2" fmla="*/ 199 w 241"/>
                <a:gd name="T3" fmla="*/ 279 h 309"/>
                <a:gd name="T4" fmla="*/ 106 w 241"/>
                <a:gd name="T5" fmla="*/ 279 h 309"/>
                <a:gd name="T6" fmla="*/ 106 w 241"/>
                <a:gd name="T7" fmla="*/ 157 h 309"/>
                <a:gd name="T8" fmla="*/ 161 w 241"/>
                <a:gd name="T9" fmla="*/ 157 h 309"/>
                <a:gd name="T10" fmla="*/ 174 w 241"/>
                <a:gd name="T11" fmla="*/ 199 h 309"/>
                <a:gd name="T12" fmla="*/ 187 w 241"/>
                <a:gd name="T13" fmla="*/ 199 h 309"/>
                <a:gd name="T14" fmla="*/ 187 w 241"/>
                <a:gd name="T15" fmla="*/ 144 h 309"/>
                <a:gd name="T16" fmla="*/ 187 w 241"/>
                <a:gd name="T17" fmla="*/ 93 h 309"/>
                <a:gd name="T18" fmla="*/ 174 w 241"/>
                <a:gd name="T19" fmla="*/ 93 h 309"/>
                <a:gd name="T20" fmla="*/ 161 w 241"/>
                <a:gd name="T21" fmla="*/ 136 h 309"/>
                <a:gd name="T22" fmla="*/ 106 w 241"/>
                <a:gd name="T23" fmla="*/ 136 h 309"/>
                <a:gd name="T24" fmla="*/ 106 w 241"/>
                <a:gd name="T25" fmla="*/ 30 h 309"/>
                <a:gd name="T26" fmla="*/ 195 w 241"/>
                <a:gd name="T27" fmla="*/ 30 h 309"/>
                <a:gd name="T28" fmla="*/ 212 w 241"/>
                <a:gd name="T29" fmla="*/ 81 h 309"/>
                <a:gd name="T30" fmla="*/ 225 w 241"/>
                <a:gd name="T31" fmla="*/ 81 h 309"/>
                <a:gd name="T32" fmla="*/ 225 w 241"/>
                <a:gd name="T33" fmla="*/ 0 h 309"/>
                <a:gd name="T34" fmla="*/ 0 w 241"/>
                <a:gd name="T35" fmla="*/ 0 h 309"/>
                <a:gd name="T36" fmla="*/ 0 w 241"/>
                <a:gd name="T37" fmla="*/ 17 h 309"/>
                <a:gd name="T38" fmla="*/ 43 w 241"/>
                <a:gd name="T39" fmla="*/ 26 h 309"/>
                <a:gd name="T40" fmla="*/ 43 w 241"/>
                <a:gd name="T41" fmla="*/ 283 h 309"/>
                <a:gd name="T42" fmla="*/ 0 w 241"/>
                <a:gd name="T43" fmla="*/ 292 h 309"/>
                <a:gd name="T44" fmla="*/ 0 w 241"/>
                <a:gd name="T45" fmla="*/ 309 h 309"/>
                <a:gd name="T46" fmla="*/ 229 w 241"/>
                <a:gd name="T47" fmla="*/ 309 h 309"/>
                <a:gd name="T48" fmla="*/ 241 w 241"/>
                <a:gd name="T49" fmla="*/ 220 h 309"/>
                <a:gd name="T50" fmla="*/ 225 w 241"/>
                <a:gd name="T51" fmla="*/ 220 h 30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1"/>
                <a:gd name="T79" fmla="*/ 0 h 309"/>
                <a:gd name="T80" fmla="*/ 241 w 241"/>
                <a:gd name="T81" fmla="*/ 309 h 30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  <p:sp>
          <p:nvSpPr>
            <p:cNvPr id="22556" name="Freeform 19"/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>
                <a:gd name="T0" fmla="*/ 317 w 630"/>
                <a:gd name="T1" fmla="*/ 774 h 774"/>
                <a:gd name="T2" fmla="*/ 587 w 630"/>
                <a:gd name="T3" fmla="*/ 668 h 774"/>
                <a:gd name="T4" fmla="*/ 630 w 630"/>
                <a:gd name="T5" fmla="*/ 85 h 774"/>
                <a:gd name="T6" fmla="*/ 317 w 630"/>
                <a:gd name="T7" fmla="*/ 0 h 774"/>
                <a:gd name="T8" fmla="*/ 160 w 630"/>
                <a:gd name="T9" fmla="*/ 42 h 774"/>
                <a:gd name="T10" fmla="*/ 0 w 630"/>
                <a:gd name="T11" fmla="*/ 85 h 774"/>
                <a:gd name="T12" fmla="*/ 42 w 630"/>
                <a:gd name="T13" fmla="*/ 668 h 774"/>
                <a:gd name="T14" fmla="*/ 160 w 630"/>
                <a:gd name="T15" fmla="*/ 715 h 774"/>
                <a:gd name="T16" fmla="*/ 317 w 630"/>
                <a:gd name="T17" fmla="*/ 774 h 774"/>
                <a:gd name="T18" fmla="*/ 160 w 630"/>
                <a:gd name="T19" fmla="*/ 76 h 774"/>
                <a:gd name="T20" fmla="*/ 160 w 630"/>
                <a:gd name="T21" fmla="*/ 76 h 774"/>
                <a:gd name="T22" fmla="*/ 224 w 630"/>
                <a:gd name="T23" fmla="*/ 59 h 774"/>
                <a:gd name="T24" fmla="*/ 160 w 630"/>
                <a:gd name="T25" fmla="*/ 161 h 774"/>
                <a:gd name="T26" fmla="*/ 105 w 630"/>
                <a:gd name="T27" fmla="*/ 258 h 774"/>
                <a:gd name="T28" fmla="*/ 105 w 630"/>
                <a:gd name="T29" fmla="*/ 186 h 774"/>
                <a:gd name="T30" fmla="*/ 101 w 630"/>
                <a:gd name="T31" fmla="*/ 93 h 774"/>
                <a:gd name="T32" fmla="*/ 160 w 630"/>
                <a:gd name="T33" fmla="*/ 76 h 774"/>
                <a:gd name="T34" fmla="*/ 76 w 630"/>
                <a:gd name="T35" fmla="*/ 643 h 774"/>
                <a:gd name="T36" fmla="*/ 76 w 630"/>
                <a:gd name="T37" fmla="*/ 643 h 774"/>
                <a:gd name="T38" fmla="*/ 55 w 630"/>
                <a:gd name="T39" fmla="*/ 385 h 774"/>
                <a:gd name="T40" fmla="*/ 114 w 630"/>
                <a:gd name="T41" fmla="*/ 389 h 774"/>
                <a:gd name="T42" fmla="*/ 160 w 630"/>
                <a:gd name="T43" fmla="*/ 313 h 774"/>
                <a:gd name="T44" fmla="*/ 228 w 630"/>
                <a:gd name="T45" fmla="*/ 203 h 774"/>
                <a:gd name="T46" fmla="*/ 224 w 630"/>
                <a:gd name="T47" fmla="*/ 275 h 774"/>
                <a:gd name="T48" fmla="*/ 228 w 630"/>
                <a:gd name="T49" fmla="*/ 397 h 774"/>
                <a:gd name="T50" fmla="*/ 317 w 630"/>
                <a:gd name="T51" fmla="*/ 402 h 774"/>
                <a:gd name="T52" fmla="*/ 317 w 630"/>
                <a:gd name="T53" fmla="*/ 34 h 774"/>
                <a:gd name="T54" fmla="*/ 596 w 630"/>
                <a:gd name="T55" fmla="*/ 110 h 774"/>
                <a:gd name="T56" fmla="*/ 575 w 630"/>
                <a:gd name="T57" fmla="*/ 385 h 774"/>
                <a:gd name="T58" fmla="*/ 494 w 630"/>
                <a:gd name="T59" fmla="*/ 389 h 774"/>
                <a:gd name="T60" fmla="*/ 507 w 630"/>
                <a:gd name="T61" fmla="*/ 156 h 774"/>
                <a:gd name="T62" fmla="*/ 410 w 630"/>
                <a:gd name="T63" fmla="*/ 140 h 774"/>
                <a:gd name="T64" fmla="*/ 406 w 630"/>
                <a:gd name="T65" fmla="*/ 397 h 774"/>
                <a:gd name="T66" fmla="*/ 317 w 630"/>
                <a:gd name="T67" fmla="*/ 402 h 774"/>
                <a:gd name="T68" fmla="*/ 317 w 630"/>
                <a:gd name="T69" fmla="*/ 736 h 774"/>
                <a:gd name="T70" fmla="*/ 160 w 630"/>
                <a:gd name="T71" fmla="*/ 676 h 774"/>
                <a:gd name="T72" fmla="*/ 76 w 630"/>
                <a:gd name="T73" fmla="*/ 643 h 7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30"/>
                <a:gd name="T112" fmla="*/ 0 h 774"/>
                <a:gd name="T113" fmla="*/ 630 w 630"/>
                <a:gd name="T114" fmla="*/ 774 h 7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</p:grpSp>
      <p:sp>
        <p:nvSpPr>
          <p:cNvPr id="22533" name="Прямоугольник 49"/>
          <p:cNvSpPr>
            <a:spLocks noChangeArrowheads="1"/>
          </p:cNvSpPr>
          <p:nvPr/>
        </p:nvSpPr>
        <p:spPr bwMode="auto">
          <a:xfrm>
            <a:off x="5070475" y="1289050"/>
            <a:ext cx="7451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73B8"/>
                </a:solidFill>
                <a:latin typeface="Open Sans"/>
                <a:ea typeface="Open Sans"/>
                <a:cs typeface="Open Sans"/>
              </a:rPr>
              <a:t>«Самая важная молекула или генетика с практикумом»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5516" y="104023"/>
            <a:ext cx="9697077" cy="46179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lvl="0">
              <a:lnSpc>
                <a:spcPct val="85000"/>
              </a:lnSpc>
              <a:defRPr b="1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+mn-lt"/>
                <a:ea typeface="+mn-ea"/>
                <a:cs typeface="+mn-cs"/>
              </a:rPr>
              <a:t>Учебные пособия </a:t>
            </a:r>
            <a:r>
              <a:rPr lang="ru-RU" sz="2800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+mn-lt"/>
                <a:ea typeface="+mn-ea"/>
                <a:cs typeface="+mn-cs"/>
              </a:rPr>
              <a:t>по генетике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50838" y="3128963"/>
            <a:ext cx="4591050" cy="9382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b="1">
                <a:solidFill>
                  <a:srgbClr val="404040"/>
                </a:solidFill>
                <a:ea typeface="Open Sans"/>
                <a:cs typeface="Open Sans"/>
              </a:rPr>
              <a:t>Учебное пособие</a:t>
            </a:r>
            <a:r>
              <a:rPr lang="ru-RU" sz="1100">
                <a:solidFill>
                  <a:srgbClr val="404040"/>
                </a:solidFill>
                <a:ea typeface="Open Sans"/>
                <a:cs typeface="Open Sans"/>
              </a:rPr>
              <a:t>, 8–9 классы / под ред. Бородина П.М., Ворониной Е.Н.</a:t>
            </a:r>
          </a:p>
          <a:p>
            <a:r>
              <a:rPr lang="ru-RU" sz="1100" b="1">
                <a:solidFill>
                  <a:srgbClr val="404040"/>
                </a:solidFill>
                <a:ea typeface="Open Sans"/>
                <a:cs typeface="Open Sans"/>
              </a:rPr>
              <a:t>Авторы: </a:t>
            </a:r>
            <a:r>
              <a:rPr lang="ru-RU" sz="1100">
                <a:solidFill>
                  <a:srgbClr val="404040"/>
                </a:solidFill>
                <a:ea typeface="Open Sans"/>
                <a:cs typeface="Open Sans"/>
              </a:rPr>
              <a:t>профессиональные генетики-педагоги, которые занимаются разными направлениями генетической науки</a:t>
            </a:r>
          </a:p>
          <a:p>
            <a:pPr>
              <a:buClr>
                <a:srgbClr val="0073B8"/>
              </a:buClr>
            </a:pPr>
            <a:endParaRPr lang="ru-RU" sz="1100">
              <a:solidFill>
                <a:srgbClr val="404040"/>
              </a:solidFill>
              <a:ea typeface="Open Sans"/>
              <a:cs typeface="Open Sans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5070475" y="1644650"/>
            <a:ext cx="7089775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1800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Что такое проектирование и чем оно отличается от других типов деятельности, рассмотрены разные этапы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проектирования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1800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Ориентировано на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практическую деятельность через интеллектуальные исследования, виртуальные лабораторные работы и реальный практикум со специализированным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оборудованием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1800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Содержит задачи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по генетике, аналогичные заданиям на ЕГЭ и на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школьных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биологических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олимпиадах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423150" y="5857875"/>
            <a:ext cx="4410075" cy="600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Учебное пособие.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10–11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кл. 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Авторы</a:t>
            </a: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: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Кузьмин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И. В.,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Лавренов А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. Р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., Кукушкина И. В., Мустафин А. Г. и др. </a:t>
            </a:r>
          </a:p>
        </p:txBody>
      </p:sp>
      <p:sp>
        <p:nvSpPr>
          <p:cNvPr id="22538" name="Прямоугольник 54"/>
          <p:cNvSpPr>
            <a:spLocks noChangeArrowheads="1"/>
          </p:cNvSpPr>
          <p:nvPr/>
        </p:nvSpPr>
        <p:spPr bwMode="auto">
          <a:xfrm>
            <a:off x="750888" y="4133850"/>
            <a:ext cx="1585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73B8"/>
                </a:solidFill>
                <a:latin typeface="Open Sans"/>
                <a:ea typeface="Open Sans"/>
                <a:cs typeface="Open Sans"/>
              </a:rPr>
              <a:t>«Генетика»</a:t>
            </a:r>
          </a:p>
        </p:txBody>
      </p:sp>
      <p:sp>
        <p:nvSpPr>
          <p:cNvPr id="56" name="TextBox 55"/>
          <p:cNvSpPr txBox="1"/>
          <p:nvPr/>
        </p:nvSpPr>
        <p:spPr bwMode="auto">
          <a:xfrm>
            <a:off x="466725" y="4545013"/>
            <a:ext cx="6362700" cy="184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1800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представлены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материалы по классической и современной генетике, основные достижения и перспективы развития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науки</a:t>
            </a:r>
          </a:p>
          <a:p>
            <a:pPr marL="285750" indent="-285750" fontAlgn="auto">
              <a:spcBef>
                <a:spcPts val="1800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детально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разобраны методы молекулярной генетики и генной инженерии, технологии секвенирования нового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поколения</a:t>
            </a:r>
          </a:p>
          <a:p>
            <a:pPr marL="285750" indent="-285750" fontAlgn="auto">
              <a:spcBef>
                <a:spcPts val="1800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подробные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алгоритмы решения всех видов задач по генетике завершают соответствующие разделы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курса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pic>
        <p:nvPicPr>
          <p:cNvPr id="22540" name="Рисунок 56"/>
          <p:cNvPicPr>
            <a:picLocks noChangeAspect="1"/>
          </p:cNvPicPr>
          <p:nvPr/>
        </p:nvPicPr>
        <p:blipFill>
          <a:blip r:embed="rId4"/>
          <a:srcRect b="50838"/>
          <a:stretch>
            <a:fillRect/>
          </a:stretch>
        </p:blipFill>
        <p:spPr bwMode="auto">
          <a:xfrm>
            <a:off x="407988" y="1355725"/>
            <a:ext cx="45593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Рисунок 57"/>
          <p:cNvPicPr>
            <a:picLocks noChangeAspect="1"/>
          </p:cNvPicPr>
          <p:nvPr/>
        </p:nvPicPr>
        <p:blipFill>
          <a:blip r:embed="rId5"/>
          <a:srcRect t="50134"/>
          <a:stretch>
            <a:fillRect/>
          </a:stretch>
        </p:blipFill>
        <p:spPr bwMode="auto">
          <a:xfrm>
            <a:off x="7423150" y="4133850"/>
            <a:ext cx="4410075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" name="Прямая соединительная линия 58">
            <a:extLst>
              <a:ext uri="{FF2B5EF4-FFF2-40B4-BE49-F238E27FC236}"/>
            </a:extLst>
          </p:cNvPr>
          <p:cNvCxnSpPr/>
          <p:nvPr/>
        </p:nvCxnSpPr>
        <p:spPr>
          <a:xfrm>
            <a:off x="0" y="603250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2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12188825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9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1455400" y="6415088"/>
            <a:ext cx="619125" cy="3571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CE2003-A895-4AC3-AB03-11675AAA9298}" type="slidenum">
              <a:rPr lang="ru-RU" sz="1800" b="1">
                <a:solidFill>
                  <a:srgbClr val="7F7F7F"/>
                </a:solidFill>
                <a:latin typeface="Open Sans Light"/>
                <a:ea typeface="Open Sans Light"/>
                <a:cs typeface="Open Sans 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z="1800" b="1">
              <a:solidFill>
                <a:srgbClr val="7F7F7F"/>
              </a:solidFill>
              <a:latin typeface="Open Sans Light"/>
              <a:ea typeface="Open Sans Light"/>
              <a:cs typeface="Open Sans Light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/>
            </a:extLst>
          </p:cNvPr>
          <p:cNvCxnSpPr/>
          <p:nvPr/>
        </p:nvCxnSpPr>
        <p:spPr>
          <a:xfrm>
            <a:off x="0" y="603250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3" y="109039"/>
            <a:ext cx="9677392" cy="430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+mn-lt"/>
                <a:cs typeface="+mn-cs"/>
              </a:rPr>
              <a:t>Генетика в современной школе. Содержание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+mn-lt"/>
              <a:cs typeface="+mn-cs"/>
            </a:endParaRPr>
          </a:p>
        </p:txBody>
      </p:sp>
      <p:pic>
        <p:nvPicPr>
          <p:cNvPr id="24582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71175" y="139700"/>
            <a:ext cx="1352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11138" y="2339975"/>
            <a:ext cx="6627812" cy="439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лаборатории осваиваются основы современных дисциплин генетики: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Цитогенетика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изучение материальных основ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наследственности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Онтогенетика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действия генов и их проявления в ходе индивидуального развития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организма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Биохимическая генетика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изучение механизмов передачи различных типов метаболических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процессов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ряду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поколений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Иммуногенетика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изучает наследственную обусловленность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иммунных свойств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тканей и органов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Медицинская генетика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исследует роль генов в возникновении патологии 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человека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Селекция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изучает выведение новых пород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животных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сортов растений с нужными человеку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свойствами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1392" y="984980"/>
            <a:ext cx="11844722" cy="152349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4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Современная лаборатория генетики в школе </a:t>
            </a:r>
            <a:r>
              <a:rPr lang="ru-RU" sz="20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основа для приобретения </a:t>
            </a:r>
            <a:r>
              <a:rPr lang="ru-RU" sz="20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обучающимися знаний </a:t>
            </a:r>
            <a:r>
              <a:rPr lang="ru-RU" sz="20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механизмах передачи и сохранения наследственной информации, использовании генетических законов в гибридизации, проявлении мутаций, проявлении генетических законов на различных уровнях организации живой материи</a:t>
            </a: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5" name="Рисунок 12"/>
          <p:cNvPicPr>
            <a:picLocks noChangeAspect="1"/>
          </p:cNvPicPr>
          <p:nvPr/>
        </p:nvPicPr>
        <p:blipFill>
          <a:blip r:embed="rId5"/>
          <a:srcRect l="7750" r="4211"/>
          <a:stretch>
            <a:fillRect/>
          </a:stretch>
        </p:blipFill>
        <p:spPr bwMode="auto">
          <a:xfrm>
            <a:off x="6867525" y="2087563"/>
            <a:ext cx="5510213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867525" y="5692775"/>
            <a:ext cx="5156200" cy="10001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Используемые методы: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цитогенетический, молекулярный,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гибридологический, генеалогический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2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12188825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27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1455400" y="6415088"/>
            <a:ext cx="619125" cy="3571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CD6E46-D4E7-4EDA-93FB-B37E6F9BEF4D}" type="slidenum">
              <a:rPr lang="ru-RU" sz="1800" b="1">
                <a:solidFill>
                  <a:srgbClr val="7F7F7F"/>
                </a:solidFill>
                <a:latin typeface="Open Sans Light"/>
                <a:ea typeface="Open Sans Light"/>
                <a:cs typeface="Open Sans 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z="1800" b="1">
              <a:solidFill>
                <a:srgbClr val="7F7F7F"/>
              </a:solidFill>
              <a:latin typeface="Open Sans Light"/>
              <a:ea typeface="Open Sans Light"/>
              <a:cs typeface="Open Sans Light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/>
            </a:extLst>
          </p:cNvPr>
          <p:cNvCxnSpPr/>
          <p:nvPr/>
        </p:nvCxnSpPr>
        <p:spPr>
          <a:xfrm>
            <a:off x="0" y="603250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3" y="109039"/>
            <a:ext cx="9677392" cy="430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+mn-lt"/>
                <a:cs typeface="+mn-cs"/>
              </a:rPr>
              <a:t>Генетика в современной школе. Инфраструктура 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+mn-lt"/>
              <a:cs typeface="+mn-cs"/>
            </a:endParaRPr>
          </a:p>
        </p:txBody>
      </p:sp>
      <p:pic>
        <p:nvPicPr>
          <p:cNvPr id="26630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71175" y="139700"/>
            <a:ext cx="1352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11392" y="984980"/>
            <a:ext cx="11844722" cy="61555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4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Современная лаборатория генетики в школе </a:t>
            </a:r>
            <a:r>
              <a:rPr lang="ru-RU" sz="20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лабораторно-исследовательский комплекс, оснащенный высокотехнологичным оборудованием</a:t>
            </a:r>
            <a:endParaRPr lang="ru-RU" sz="20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138" y="2381250"/>
            <a:ext cx="3149600" cy="2581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6633" name="Группа 1"/>
          <p:cNvGrpSpPr>
            <a:grpSpLocks/>
          </p:cNvGrpSpPr>
          <p:nvPr/>
        </p:nvGrpSpPr>
        <p:grpSpPr bwMode="auto">
          <a:xfrm>
            <a:off x="4244975" y="2381250"/>
            <a:ext cx="2135188" cy="1066800"/>
            <a:chOff x="4394650" y="2381044"/>
            <a:chExt cx="2134647" cy="1066891"/>
          </a:xfrm>
        </p:grpSpPr>
        <p:pic>
          <p:nvPicPr>
            <p:cNvPr id="26649" name="Grafik 2" descr="PHYWE Trinokulares Kursmikroskop MIC-231, 1000x, mit Kreuztisch, Unendlichoptik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94650" y="2381044"/>
              <a:ext cx="1121062" cy="1066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0" name="Picture 14" descr="854779f9b9c546db85c978278d9bf4b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580949" y="2381044"/>
              <a:ext cx="948348" cy="1066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34" name="Прямоугольник 17"/>
          <p:cNvSpPr>
            <a:spLocks noChangeArrowheads="1"/>
          </p:cNvSpPr>
          <p:nvPr/>
        </p:nvSpPr>
        <p:spPr bwMode="auto">
          <a:xfrm>
            <a:off x="206375" y="5035550"/>
            <a:ext cx="4484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Комплекты микропрепаратов:</a:t>
            </a:r>
          </a:p>
          <a:p>
            <a:r>
              <a:rPr lang="ru-RU"/>
              <a:t>Патогенные бактерии         </a:t>
            </a:r>
            <a:r>
              <a:rPr lang="en-US"/>
              <a:t>Covid-19</a:t>
            </a:r>
            <a:endParaRPr lang="ru-RU"/>
          </a:p>
        </p:txBody>
      </p:sp>
      <p:pic>
        <p:nvPicPr>
          <p:cNvPr id="26635" name="Picture 3" descr="758a4b649dbf4f9cbae3fc5b00d3016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6375" y="5734050"/>
            <a:ext cx="204152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5" descr="325be82140da45c6b32b37bf0185c0e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68588" y="5734050"/>
            <a:ext cx="2022475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7" name="Прямоугольник 21"/>
          <p:cNvSpPr>
            <a:spLocks noChangeArrowheads="1"/>
          </p:cNvSpPr>
          <p:nvPr/>
        </p:nvSpPr>
        <p:spPr bwMode="auto">
          <a:xfrm>
            <a:off x="4953000" y="4346575"/>
            <a:ext cx="2751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Оборудование для </a:t>
            </a:r>
          </a:p>
          <a:p>
            <a:pPr algn="ctr"/>
            <a:r>
              <a:rPr lang="ru-RU"/>
              <a:t>ПЦР-диагностики</a:t>
            </a:r>
          </a:p>
        </p:txBody>
      </p:sp>
      <p:pic>
        <p:nvPicPr>
          <p:cNvPr id="26638" name="Picture 2" descr="afa45298990c4763a7acef19b9e43a6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57750" y="3348038"/>
            <a:ext cx="935038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4" descr="7fdff11385ba4c4dbad1e03de9eb306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62588" y="5051425"/>
            <a:ext cx="17335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0" name="Прямоугольник 24"/>
          <p:cNvSpPr>
            <a:spLocks noChangeArrowheads="1"/>
          </p:cNvSpPr>
          <p:nvPr/>
        </p:nvSpPr>
        <p:spPr bwMode="auto">
          <a:xfrm>
            <a:off x="7737475" y="4346575"/>
            <a:ext cx="3624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Автоматические дозаторы нового поколения</a:t>
            </a:r>
          </a:p>
        </p:txBody>
      </p:sp>
      <p:grpSp>
        <p:nvGrpSpPr>
          <p:cNvPr id="26641" name="Группа 5"/>
          <p:cNvGrpSpPr>
            <a:grpSpLocks/>
          </p:cNvGrpSpPr>
          <p:nvPr/>
        </p:nvGrpSpPr>
        <p:grpSpPr bwMode="auto">
          <a:xfrm>
            <a:off x="7845425" y="5051425"/>
            <a:ext cx="3408363" cy="1673225"/>
            <a:chOff x="7904806" y="5304013"/>
            <a:chExt cx="3406843" cy="1673525"/>
          </a:xfrm>
        </p:grpSpPr>
        <p:pic>
          <p:nvPicPr>
            <p:cNvPr id="26647" name="Рисунок 25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904806" y="5304013"/>
              <a:ext cx="1673525" cy="167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8" name="Рисунок 26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0250377" y="5610139"/>
              <a:ext cx="1061272" cy="1061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42" name="Прямоугольник 27"/>
          <p:cNvSpPr>
            <a:spLocks noChangeArrowheads="1"/>
          </p:cNvSpPr>
          <p:nvPr/>
        </p:nvSpPr>
        <p:spPr bwMode="auto">
          <a:xfrm>
            <a:off x="7245350" y="1695450"/>
            <a:ext cx="46085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Комплекты учебного оборудования для практических работ с набором реактивов</a:t>
            </a:r>
          </a:p>
        </p:txBody>
      </p:sp>
      <p:pic>
        <p:nvPicPr>
          <p:cNvPr id="26643" name="Picture 11" descr="99b831661d764f5bb5f4231a03c3d6b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26313" y="2381250"/>
            <a:ext cx="21717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4" name="Picture 16" descr="01d14d1d75954858af53358ca28bdc1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628188" y="2381250"/>
            <a:ext cx="2144712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5" name="Прямоугольник 31"/>
          <p:cNvSpPr>
            <a:spLocks noChangeArrowheads="1"/>
          </p:cNvSpPr>
          <p:nvPr/>
        </p:nvSpPr>
        <p:spPr bwMode="auto">
          <a:xfrm>
            <a:off x="211138" y="1695450"/>
            <a:ext cx="314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Лабораторная мебель  </a:t>
            </a:r>
          </a:p>
        </p:txBody>
      </p:sp>
      <p:sp>
        <p:nvSpPr>
          <p:cNvPr id="26646" name="Прямоугольник 32"/>
          <p:cNvSpPr>
            <a:spLocks noChangeArrowheads="1"/>
          </p:cNvSpPr>
          <p:nvPr/>
        </p:nvSpPr>
        <p:spPr bwMode="auto">
          <a:xfrm>
            <a:off x="4090988" y="1695450"/>
            <a:ext cx="2444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Оптические приборы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2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12188825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5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1455400" y="6415088"/>
            <a:ext cx="619125" cy="3571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927B42-8D0E-451B-AFA4-CD91C486EBFA}" type="slidenum">
              <a:rPr lang="ru-RU" sz="1800" b="1">
                <a:solidFill>
                  <a:srgbClr val="7F7F7F"/>
                </a:solidFill>
                <a:latin typeface="Open Sans Light"/>
                <a:ea typeface="Open Sans Light"/>
                <a:cs typeface="Open Sans 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z="1800" b="1">
              <a:solidFill>
                <a:srgbClr val="7F7F7F"/>
              </a:solidFill>
              <a:latin typeface="Open Sans Light"/>
              <a:ea typeface="Open Sans Light"/>
              <a:cs typeface="Open Sans Light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/>
            </a:extLst>
          </p:cNvPr>
          <p:cNvCxnSpPr/>
          <p:nvPr/>
        </p:nvCxnSpPr>
        <p:spPr>
          <a:xfrm>
            <a:off x="0" y="603250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3" y="109039"/>
            <a:ext cx="9677392" cy="430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+mn-lt"/>
                <a:cs typeface="+mn-cs"/>
              </a:rPr>
              <a:t>Генетика в современной школе. Подготовка кадров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+mn-lt"/>
              <a:cs typeface="+mn-cs"/>
            </a:endParaRPr>
          </a:p>
        </p:txBody>
      </p:sp>
      <p:pic>
        <p:nvPicPr>
          <p:cNvPr id="28678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71175" y="139700"/>
            <a:ext cx="1352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11392" y="984980"/>
            <a:ext cx="11844722" cy="123110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4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Практикоориентированные</a:t>
            </a:r>
            <a:r>
              <a:rPr lang="ru-RU" sz="2000" b="1" spc="-4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курсы повышения квалификации</a:t>
            </a:r>
            <a:br>
              <a:rPr lang="ru-RU" sz="2000" b="1" spc="-4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Генетические технологии в структуре современного биологического образования. Особенности содержания и методики обучения»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0" name="Прямоугольник 33"/>
          <p:cNvSpPr>
            <a:spLocks noChangeArrowheads="1"/>
          </p:cNvSpPr>
          <p:nvPr/>
        </p:nvSpPr>
        <p:spPr bwMode="auto">
          <a:xfrm>
            <a:off x="211138" y="2022475"/>
            <a:ext cx="118125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Цель курса: </a:t>
            </a:r>
            <a:r>
              <a:rPr lang="ru-RU"/>
              <a:t>совершенствование профессиональных компетенций педагогов в области проведения современного учебного занятия по генетике с использованием высокотехнологичного оборудования лаборатории генетики, обеспечение педагогов теоретическими знаниями и практическими инструментами для изучения генетических технологий и организации практикума по генетике в школе</a:t>
            </a:r>
          </a:p>
        </p:txBody>
      </p:sp>
      <p:sp>
        <p:nvSpPr>
          <p:cNvPr id="36" name="Шестиугольник 35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>
          <a:xfrm>
            <a:off x="15875" y="4984750"/>
            <a:ext cx="1785938" cy="1547813"/>
          </a:xfrm>
          <a:prstGeom prst="hexagon">
            <a:avLst/>
          </a:prstGeom>
          <a:blipFill>
            <a:blip r:embed="rId5" cstate="print">
              <a:alphaModFix amt="70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Шестиугольник 37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>
          <a:xfrm>
            <a:off x="15875" y="3395663"/>
            <a:ext cx="1785938" cy="1547812"/>
          </a:xfrm>
          <a:prstGeom prst="hexagon">
            <a:avLst/>
          </a:prstGeom>
          <a:blipFill>
            <a:blip r:embed="rId6" cstate="print">
              <a:alphaModFix amt="70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Шестиугольник 34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>
          <a:xfrm>
            <a:off x="1443038" y="4191000"/>
            <a:ext cx="1785937" cy="1547813"/>
          </a:xfrm>
          <a:prstGeom prst="hexagon">
            <a:avLst/>
          </a:prstGeom>
          <a:blipFill>
            <a:blip r:embed="rId7" cstate="print">
              <a:alphaModFix amt="70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84" name="Прямоугольник 42"/>
          <p:cNvSpPr>
            <a:spLocks noChangeArrowheads="1"/>
          </p:cNvSpPr>
          <p:nvPr/>
        </p:nvSpPr>
        <p:spPr bwMode="auto">
          <a:xfrm>
            <a:off x="3390900" y="3195638"/>
            <a:ext cx="86328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>
                <a:solidFill>
                  <a:srgbClr val="C00000"/>
                </a:solidFill>
              </a:rPr>
              <a:t>«Генетические технологии – через весь курс биологии» </a:t>
            </a:r>
            <a:r>
              <a:rPr lang="ru-RU" sz="1600"/>
              <a:t>– теоретическая подготовка педагогов, сопряженная с методикой применения новых знаний для обновления школьных занятий по направлению генетики и генной инженерии</a:t>
            </a:r>
          </a:p>
          <a:p>
            <a:pPr>
              <a:spcAft>
                <a:spcPts val="600"/>
              </a:spcAft>
            </a:pPr>
            <a:r>
              <a:rPr lang="ru-RU" sz="1600" b="1">
                <a:solidFill>
                  <a:srgbClr val="C00000"/>
                </a:solidFill>
              </a:rPr>
              <a:t>«Генетические технологии на практике» </a:t>
            </a:r>
            <a:r>
              <a:rPr lang="ru-RU" sz="1600"/>
              <a:t>– методическая подготовка педагогов для организации эффективного практикума по генетике в школе</a:t>
            </a:r>
          </a:p>
          <a:p>
            <a:pPr>
              <a:spcAft>
                <a:spcPts val="600"/>
              </a:spcAft>
            </a:pPr>
            <a:r>
              <a:rPr lang="ru-RU" sz="1600" b="1">
                <a:solidFill>
                  <a:srgbClr val="C00000"/>
                </a:solidFill>
              </a:rPr>
              <a:t>«Генетика из первых уст» </a:t>
            </a:r>
            <a:r>
              <a:rPr lang="ru-RU" sz="1600"/>
              <a:t>– преподаватели курса – ученые ведущих вузов в данной сфере (факультет фундаментальной медицины, биологический факультет МГУ, НИЦ «Курчатовский институт», Институт генетики) и ведущие специалисты учреждений, развивающих генетические исследования на территории Российской Федерации (практическая сторона генетических технологий)</a:t>
            </a:r>
          </a:p>
          <a:p>
            <a:pPr>
              <a:spcAft>
                <a:spcPts val="600"/>
              </a:spcAft>
            </a:pPr>
            <a:r>
              <a:rPr lang="ru-RU" sz="1600" b="1">
                <a:solidFill>
                  <a:srgbClr val="C00000"/>
                </a:solidFill>
              </a:rPr>
              <a:t>«Генетика – территория успеха» </a:t>
            </a:r>
            <a:r>
              <a:rPr lang="ru-RU" sz="1600"/>
              <a:t>– преподаватели курса – педагоги-практики, успешно реализующие образовательные программы с использованием новейшего оборудования и разрешающие все трудности преподавания генетики в современной школе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2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12188825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1455400" y="6415088"/>
            <a:ext cx="619125" cy="3571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3312CA-E239-4372-8D42-9FE96DC53B41}" type="slidenum">
              <a:rPr lang="ru-RU" sz="1800" b="1">
                <a:solidFill>
                  <a:srgbClr val="7F7F7F"/>
                </a:solidFill>
                <a:latin typeface="Open Sans Light"/>
                <a:ea typeface="Open Sans Light"/>
                <a:cs typeface="Open Sans 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z="1800" b="1">
              <a:solidFill>
                <a:srgbClr val="7F7F7F"/>
              </a:solidFill>
              <a:latin typeface="Open Sans Light"/>
              <a:ea typeface="Open Sans Light"/>
              <a:cs typeface="Open Sans Light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/>
            </a:extLst>
          </p:cNvPr>
          <p:cNvCxnSpPr/>
          <p:nvPr/>
        </p:nvCxnSpPr>
        <p:spPr>
          <a:xfrm>
            <a:off x="0" y="603250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3" y="109039"/>
            <a:ext cx="9677392" cy="430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+mn-lt"/>
                <a:cs typeface="+mn-cs"/>
              </a:rPr>
              <a:t>Генетика в современной школе. Подготовка кадров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+mn-lt"/>
              <a:cs typeface="+mn-cs"/>
            </a:endParaRPr>
          </a:p>
        </p:txBody>
      </p:sp>
      <p:pic>
        <p:nvPicPr>
          <p:cNvPr id="30726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71175" y="139700"/>
            <a:ext cx="1352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11392" y="984980"/>
            <a:ext cx="11844722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Генетические технологии в структуре современного биологического образования. Особенности содержания и методики обучения»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8" name="Прямоугольник 13"/>
          <p:cNvSpPr>
            <a:spLocks noChangeArrowheads="1"/>
          </p:cNvSpPr>
          <p:nvPr/>
        </p:nvSpPr>
        <p:spPr bwMode="auto">
          <a:xfrm>
            <a:off x="211138" y="1778000"/>
            <a:ext cx="1181258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Трудоемкость программы обучения </a:t>
            </a:r>
            <a:r>
              <a:rPr lang="ru-RU"/>
              <a:t>– 72 ак.ч.</a:t>
            </a:r>
          </a:p>
          <a:p>
            <a:r>
              <a:rPr lang="ru-RU" b="1">
                <a:solidFill>
                  <a:srgbClr val="C00000"/>
                </a:solidFill>
              </a:rPr>
              <a:t>По результатам обучения </a:t>
            </a:r>
            <a:r>
              <a:rPr lang="ru-RU"/>
              <a:t>– удостоверение о повышении квалификации установленного образца</a:t>
            </a:r>
          </a:p>
          <a:p>
            <a:pPr algn="ctr">
              <a:spcBef>
                <a:spcPts val="2400"/>
              </a:spcBef>
            </a:pPr>
            <a:r>
              <a:rPr lang="ru-RU" b="1"/>
              <a:t>Модульный принцип построения программы обучения</a:t>
            </a:r>
          </a:p>
          <a:p>
            <a:endParaRPr lang="ru-RU"/>
          </a:p>
        </p:txBody>
      </p:sp>
      <p:sp>
        <p:nvSpPr>
          <p:cNvPr id="30729" name="Прямоугольник 1"/>
          <p:cNvSpPr>
            <a:spLocks noChangeArrowheads="1"/>
          </p:cNvSpPr>
          <p:nvPr/>
        </p:nvSpPr>
        <p:spPr bwMode="auto">
          <a:xfrm>
            <a:off x="211138" y="3230563"/>
            <a:ext cx="50403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>
                <a:solidFill>
                  <a:srgbClr val="C00000"/>
                </a:solidFill>
              </a:rPr>
              <a:t>Модуль </a:t>
            </a:r>
            <a:r>
              <a:rPr lang="en-US" b="1">
                <a:solidFill>
                  <a:srgbClr val="C00000"/>
                </a:solidFill>
              </a:rPr>
              <a:t>I</a:t>
            </a:r>
            <a:r>
              <a:rPr lang="ru-RU" b="1">
                <a:solidFill>
                  <a:srgbClr val="C00000"/>
                </a:solidFill>
              </a:rPr>
              <a:t>. Современная генетика. Содержание и методики обучения</a:t>
            </a:r>
            <a:endParaRPr lang="ru-RU" sz="1600" b="1">
              <a:solidFill>
                <a:srgbClr val="C00000"/>
              </a:solidFill>
              <a:cs typeface="Calibri" pitchFamily="34" charset="0"/>
            </a:endParaRPr>
          </a:p>
        </p:txBody>
      </p:sp>
      <p:sp>
        <p:nvSpPr>
          <p:cNvPr id="30730" name="Прямоугольник 4"/>
          <p:cNvSpPr>
            <a:spLocks noChangeArrowheads="1"/>
          </p:cNvSpPr>
          <p:nvPr/>
        </p:nvSpPr>
        <p:spPr bwMode="auto">
          <a:xfrm>
            <a:off x="6413500" y="3230563"/>
            <a:ext cx="50403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>
                <a:solidFill>
                  <a:srgbClr val="C00000"/>
                </a:solidFill>
              </a:rPr>
              <a:t>Модуль II. Лабораторная генетика. Практика использования оборудования</a:t>
            </a:r>
            <a:endParaRPr lang="ru-RU" sz="1600" b="1">
              <a:solidFill>
                <a:srgbClr val="C00000"/>
              </a:solidFill>
              <a:cs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1138" y="3943350"/>
            <a:ext cx="5040312" cy="26797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Дистанционная форма обучения:</a:t>
            </a:r>
          </a:p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Интерактивные видео-лекции</a:t>
            </a:r>
          </a:p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Онлайн-практикумы и тренажеры</a:t>
            </a:r>
          </a:p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семинары</a:t>
            </a:r>
          </a:p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Практические и методические подборки материалов</a:t>
            </a:r>
          </a:p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Контрольные работы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13500" y="4021138"/>
            <a:ext cx="5040313" cy="31369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Очная форма обучения:</a:t>
            </a:r>
          </a:p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Интерактивные лекции</a:t>
            </a:r>
          </a:p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Семинары и практикумы решения задач по генетике различного уровня сложности, включая олимпиадные</a:t>
            </a:r>
          </a:p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Лабораторные и практические работы с использованием высокотехнологичного оборудования</a:t>
            </a:r>
          </a:p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2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12188825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1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1455400" y="6415088"/>
            <a:ext cx="619125" cy="3571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94F244-98E7-402A-BF3F-1E107C8FEF11}" type="slidenum">
              <a:rPr lang="ru-RU" sz="1800" b="1">
                <a:solidFill>
                  <a:srgbClr val="7F7F7F"/>
                </a:solidFill>
                <a:latin typeface="Open Sans Light"/>
                <a:ea typeface="Open Sans Light"/>
                <a:cs typeface="Open Sans 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z="1800" b="1">
              <a:solidFill>
                <a:srgbClr val="7F7F7F"/>
              </a:solidFill>
              <a:latin typeface="Open Sans Light"/>
              <a:ea typeface="Open Sans Light"/>
              <a:cs typeface="Open Sans Light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/>
            </a:extLst>
          </p:cNvPr>
          <p:cNvCxnSpPr/>
          <p:nvPr/>
        </p:nvCxnSpPr>
        <p:spPr>
          <a:xfrm>
            <a:off x="0" y="603250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3" y="109039"/>
            <a:ext cx="9677392" cy="430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+mn-lt"/>
                <a:cs typeface="+mn-cs"/>
              </a:rPr>
              <a:t>Генетика в современной школе. Подготовка кадров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+mn-lt"/>
              <a:cs typeface="+mn-cs"/>
            </a:endParaRPr>
          </a:p>
        </p:txBody>
      </p:sp>
      <p:pic>
        <p:nvPicPr>
          <p:cNvPr id="32774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71175" y="139700"/>
            <a:ext cx="1352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11392" y="984980"/>
            <a:ext cx="11844722" cy="61555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4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Содержание программы обучения</a:t>
            </a:r>
            <a:br>
              <a:rPr lang="ru-RU" sz="2000" b="1" spc="-4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34950" y="1927225"/>
          <a:ext cx="3741738" cy="2674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175">
                  <a:extLst>
                    <a:ext uri="{9D8B030D-6E8A-4147-A177-3AD203B41FA5}"/>
                  </a:extLst>
                </a:gridCol>
                <a:gridCol w="3343271">
                  <a:extLst>
                    <a:ext uri="{9D8B030D-6E8A-4147-A177-3AD203B41FA5}"/>
                  </a:extLst>
                </a:gridCol>
              </a:tblGrid>
              <a:tr h="48069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Модуль </a:t>
                      </a:r>
                      <a:r>
                        <a:rPr lang="en-US" sz="1800" dirty="0">
                          <a:effectLst/>
                        </a:rPr>
                        <a:t>I</a:t>
                      </a:r>
                      <a:r>
                        <a:rPr lang="ru-RU" sz="1800" dirty="0">
                          <a:effectLst/>
                        </a:rPr>
                        <a:t>. Современная </a:t>
                      </a:r>
                      <a:r>
                        <a:rPr lang="ru-RU" sz="1800" dirty="0" smtClean="0">
                          <a:effectLst/>
                        </a:rPr>
                        <a:t>генетика. Содержание и методики обучения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/>
                </a:extLst>
              </a:tr>
              <a:tr h="209550">
                <a:tc>
                  <a:txBody>
                    <a:bodyPr/>
                    <a:lstStyle/>
                    <a:p>
                      <a:pPr marL="1588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Раздел 1. </a:t>
                      </a:r>
                      <a:r>
                        <a:rPr lang="ru-RU" sz="1600" dirty="0" smtClean="0">
                          <a:effectLst/>
                        </a:rPr>
                        <a:t>Закономерности </a:t>
                      </a:r>
                      <a:r>
                        <a:rPr lang="ru-RU" sz="1600" dirty="0">
                          <a:effectLst/>
                        </a:rPr>
                        <a:t>наследования признаков и принципы наследственности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Раздел 2. </a:t>
                      </a:r>
                      <a:r>
                        <a:rPr lang="ru-RU" sz="1600" dirty="0">
                          <a:effectLst/>
                        </a:rPr>
                        <a:t>Генетика человека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3873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3.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Раздел 3. </a:t>
                      </a:r>
                      <a:r>
                        <a:rPr lang="ru-RU" sz="1600" dirty="0">
                          <a:effectLst/>
                        </a:rPr>
                        <a:t>Генетика популяций и генетические основы эволюции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4.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Раздел 4. </a:t>
                      </a:r>
                      <a:r>
                        <a:rPr lang="ru-RU" sz="1600" dirty="0">
                          <a:effectLst/>
                        </a:rPr>
                        <a:t>Генетические основы селекции и биотехнологии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295775" y="1927225"/>
          <a:ext cx="7689850" cy="4867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7093">
                  <a:extLst>
                    <a:ext uri="{9D8B030D-6E8A-4147-A177-3AD203B41FA5}"/>
                  </a:extLst>
                </a:gridCol>
                <a:gridCol w="6782607">
                  <a:extLst>
                    <a:ext uri="{9D8B030D-6E8A-4147-A177-3AD203B41FA5}"/>
                  </a:extLst>
                </a:gridCol>
              </a:tblGrid>
              <a:tr h="56197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Модуль II. Лабораторная </a:t>
                      </a:r>
                      <a:r>
                        <a:rPr lang="ru-RU" sz="1800" dirty="0" smtClean="0">
                          <a:effectLst/>
                        </a:rPr>
                        <a:t>генетика. Практика использования оборудования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Раздел 1.</a:t>
                      </a:r>
                      <a:r>
                        <a:rPr lang="ru-RU" sz="1600" dirty="0">
                          <a:effectLst/>
                        </a:rPr>
                        <a:t> Решение задач по генетике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1.1.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Решение </a:t>
                      </a:r>
                      <a:r>
                        <a:rPr lang="ru-RU" sz="1400" dirty="0" smtClean="0">
                          <a:effectLst/>
                        </a:rPr>
                        <a:t>задач </a:t>
                      </a:r>
                      <a:r>
                        <a:rPr lang="ru-RU" sz="1400" dirty="0">
                          <a:effectLst/>
                        </a:rPr>
                        <a:t>ЕГЭ по генетике </a:t>
                      </a:r>
                      <a:r>
                        <a:rPr lang="ru-RU" sz="1400" dirty="0" smtClean="0">
                          <a:effectLst/>
                        </a:rPr>
                        <a:t>повышенного и высокого уровня </a:t>
                      </a:r>
                      <a:r>
                        <a:rPr lang="ru-RU" sz="1400" dirty="0">
                          <a:effectLst/>
                        </a:rPr>
                        <a:t>сложности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1.2.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Решение олимпиадных задач по генетике</a:t>
                      </a:r>
                      <a:endParaRPr lang="ru-RU" sz="12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Раздел 2. </a:t>
                      </a:r>
                      <a:r>
                        <a:rPr lang="ru-RU" sz="1600" dirty="0" smtClean="0">
                          <a:effectLst/>
                        </a:rPr>
                        <a:t>Лабораторные работы </a:t>
                      </a:r>
                      <a:r>
                        <a:rPr lang="ru-RU" sz="1600" dirty="0">
                          <a:effectLst/>
                        </a:rPr>
                        <a:t>по генетике с </a:t>
                      </a:r>
                      <a:r>
                        <a:rPr lang="ru-RU" sz="1600" dirty="0" smtClean="0">
                          <a:effectLst/>
                        </a:rPr>
                        <a:t>использованием </a:t>
                      </a:r>
                      <a:r>
                        <a:rPr lang="ru-RU" sz="1600" dirty="0">
                          <a:effectLst/>
                        </a:rPr>
                        <a:t>специализированного оборудования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2.1.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Молекулярные </a:t>
                      </a:r>
                      <a:r>
                        <a:rPr lang="ru-RU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цитологические основы 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наследственности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Поведение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хромосом при митозе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Методы генетики.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Кариологический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анализ организмов различных видов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Цитоплазматическая наследственность.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Электрофорез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плазмидной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ДНК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Теория гена.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Получение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ДНК из организма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Методы </a:t>
                      </a:r>
                      <a:r>
                        <a:rPr lang="ru-RU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генетики 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человека.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Генетическая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дактилоскопия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Наследование </a:t>
                      </a:r>
                      <a:r>
                        <a:rPr lang="ru-RU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человека.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Определение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группы крови и резус фактора человека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Наследственные </a:t>
                      </a:r>
                      <a:r>
                        <a:rPr lang="ru-RU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болезни и их 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классификация.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Наследственные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болезни человека. Медико-диагностическое консультирование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Популяционная генетика.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Определение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родственности организмов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Генетическая изменчивость.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Типология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мутаций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2.10.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Генетические </a:t>
                      </a:r>
                      <a:r>
                        <a:rPr lang="ru-RU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основы 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биотехнологии.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Влияние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ферментов на процесс пищеварения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2844" name="Прямоугольник 19"/>
          <p:cNvSpPr>
            <a:spLocks noChangeArrowheads="1"/>
          </p:cNvSpPr>
          <p:nvPr/>
        </p:nvSpPr>
        <p:spPr bwMode="auto">
          <a:xfrm>
            <a:off x="336550" y="1530350"/>
            <a:ext cx="3538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ym typeface="Roboto"/>
              </a:rPr>
              <a:t>Дистанционное обучение</a:t>
            </a:r>
            <a:endParaRPr lang="ru-RU" b="1"/>
          </a:p>
        </p:txBody>
      </p:sp>
      <p:sp>
        <p:nvSpPr>
          <p:cNvPr id="32845" name="Прямоугольник 20"/>
          <p:cNvSpPr>
            <a:spLocks noChangeArrowheads="1"/>
          </p:cNvSpPr>
          <p:nvPr/>
        </p:nvSpPr>
        <p:spPr bwMode="auto">
          <a:xfrm>
            <a:off x="5978525" y="1530350"/>
            <a:ext cx="4322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ym typeface="Roboto"/>
              </a:rPr>
              <a:t>Очный практикум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5767</TotalTime>
  <Words>910</Words>
  <Application>Microsoft Office PowerPoint</Application>
  <PresentationFormat>Произвольный</PresentationFormat>
  <Paragraphs>147</Paragraphs>
  <Slides>11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Calibri</vt:lpstr>
      <vt:lpstr>Arial</vt:lpstr>
      <vt:lpstr>Calibri Light</vt:lpstr>
      <vt:lpstr>Open Sans Light</vt:lpstr>
      <vt:lpstr>Wingdings</vt:lpstr>
      <vt:lpstr>Open Sans</vt:lpstr>
      <vt:lpstr>Franklin Gothic Book</vt:lpstr>
      <vt:lpstr>Times New Roman</vt:lpstr>
      <vt:lpstr>Roboto</vt:lpstr>
      <vt:lpstr>Тема Office</vt:lpstr>
      <vt:lpstr>Тема Office</vt:lpstr>
      <vt:lpstr>Слайд think-cell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КОМПАНИЙ ПРОСВЕЩЕНИЕ — СИСТЕМЕ ОБРАЗОВАНИЯ</dc:title>
  <dc:creator>Мегдальский Денис Игоревич</dc:creator>
  <cp:lastModifiedBy>УНД-АРМ17</cp:lastModifiedBy>
  <cp:revision>265</cp:revision>
  <cp:lastPrinted>2020-08-19T07:45:21Z</cp:lastPrinted>
  <dcterms:created xsi:type="dcterms:W3CDTF">2019-08-12T18:04:10Z</dcterms:created>
  <dcterms:modified xsi:type="dcterms:W3CDTF">2020-09-04T10:05:10Z</dcterms:modified>
</cp:coreProperties>
</file>