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36"/>
  </p:notesMasterIdLst>
  <p:handoutMasterIdLst>
    <p:handoutMasterId r:id="rId37"/>
  </p:handout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8" r:id="rId10"/>
    <p:sldId id="266" r:id="rId11"/>
    <p:sldId id="265" r:id="rId12"/>
    <p:sldId id="267" r:id="rId13"/>
    <p:sldId id="279" r:id="rId14"/>
    <p:sldId id="271" r:id="rId15"/>
    <p:sldId id="291" r:id="rId16"/>
    <p:sldId id="272" r:id="rId17"/>
    <p:sldId id="280" r:id="rId18"/>
    <p:sldId id="281" r:id="rId19"/>
    <p:sldId id="273" r:id="rId20"/>
    <p:sldId id="275" r:id="rId21"/>
    <p:sldId id="282" r:id="rId22"/>
    <p:sldId id="269" r:id="rId23"/>
    <p:sldId id="288" r:id="rId24"/>
    <p:sldId id="289" r:id="rId25"/>
    <p:sldId id="283" r:id="rId26"/>
    <p:sldId id="290" r:id="rId27"/>
    <p:sldId id="286" r:id="rId28"/>
    <p:sldId id="284" r:id="rId29"/>
    <p:sldId id="256" r:id="rId30"/>
    <p:sldId id="270" r:id="rId31"/>
    <p:sldId id="277" r:id="rId32"/>
    <p:sldId id="285" r:id="rId33"/>
    <p:sldId id="287" r:id="rId34"/>
    <p:sldId id="27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53E83E-8B20-4FC8-88B5-E66014004463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79B374D8-14C0-42AA-924D-D080424F31E7}">
      <dgm:prSet phldrT="[Текст]"/>
      <dgm:spPr/>
      <dgm:t>
        <a:bodyPr/>
        <a:lstStyle/>
        <a:p>
          <a:r>
            <a:rPr lang="ru-RU" dirty="0" smtClean="0"/>
            <a:t>Хороший пример для учащихся</a:t>
          </a:r>
          <a:endParaRPr lang="ru-RU" dirty="0"/>
        </a:p>
      </dgm:t>
    </dgm:pt>
    <dgm:pt modelId="{387BD21C-B150-4A17-A762-A1FCA1FFE9C9}" type="parTrans" cxnId="{B286053C-AEF9-4305-B0A4-A5540A0CA68D}">
      <dgm:prSet/>
      <dgm:spPr/>
      <dgm:t>
        <a:bodyPr/>
        <a:lstStyle/>
        <a:p>
          <a:endParaRPr lang="ru-RU"/>
        </a:p>
      </dgm:t>
    </dgm:pt>
    <dgm:pt modelId="{1464E369-D34A-4EFC-9A86-DE5BB0C7692F}" type="sibTrans" cxnId="{B286053C-AEF9-4305-B0A4-A5540A0CA68D}">
      <dgm:prSet/>
      <dgm:spPr/>
      <dgm:t>
        <a:bodyPr/>
        <a:lstStyle/>
        <a:p>
          <a:endParaRPr lang="ru-RU"/>
        </a:p>
      </dgm:t>
    </dgm:pt>
    <dgm:pt modelId="{04B9C359-F70B-41F1-8E0E-3836C22E2CCC}">
      <dgm:prSet phldrT="[Текст]"/>
      <dgm:spPr/>
      <dgm:t>
        <a:bodyPr/>
        <a:lstStyle/>
        <a:p>
          <a:r>
            <a:rPr lang="ru-RU" dirty="0" smtClean="0"/>
            <a:t>Дополнительные баллы в стимулирующий лист</a:t>
          </a:r>
          <a:endParaRPr lang="ru-RU" dirty="0"/>
        </a:p>
      </dgm:t>
    </dgm:pt>
    <dgm:pt modelId="{548D355E-498C-41F7-A6F2-2B7B69F4C4B7}" type="parTrans" cxnId="{1618D912-2D7C-4FE6-AE10-842ADD3A0BA9}">
      <dgm:prSet/>
      <dgm:spPr/>
      <dgm:t>
        <a:bodyPr/>
        <a:lstStyle/>
        <a:p>
          <a:endParaRPr lang="ru-RU"/>
        </a:p>
      </dgm:t>
    </dgm:pt>
    <dgm:pt modelId="{9CDD8BB4-9DEB-4E7F-993E-E017A33984FD}" type="sibTrans" cxnId="{1618D912-2D7C-4FE6-AE10-842ADD3A0BA9}">
      <dgm:prSet/>
      <dgm:spPr/>
      <dgm:t>
        <a:bodyPr/>
        <a:lstStyle/>
        <a:p>
          <a:endParaRPr lang="ru-RU"/>
        </a:p>
      </dgm:t>
    </dgm:pt>
    <dgm:pt modelId="{2D6950BB-0D86-44D9-A050-74D52BE061B3}">
      <dgm:prSet phldrT="[Текст]"/>
      <dgm:spPr/>
      <dgm:t>
        <a:bodyPr/>
        <a:lstStyle/>
        <a:p>
          <a:r>
            <a:rPr lang="ru-RU" dirty="0" smtClean="0"/>
            <a:t>Повышение собственной самооценки</a:t>
          </a:r>
          <a:endParaRPr lang="ru-RU" dirty="0"/>
        </a:p>
      </dgm:t>
    </dgm:pt>
    <dgm:pt modelId="{2119BE2D-3576-45D2-AB03-D818502A0B2D}" type="parTrans" cxnId="{BD80D061-51FC-4CD4-921D-73FD546565ED}">
      <dgm:prSet/>
      <dgm:spPr/>
      <dgm:t>
        <a:bodyPr/>
        <a:lstStyle/>
        <a:p>
          <a:endParaRPr lang="ru-RU"/>
        </a:p>
      </dgm:t>
    </dgm:pt>
    <dgm:pt modelId="{A159D904-8E9D-40E2-9FE2-1F955B1FC8E8}" type="sibTrans" cxnId="{BD80D061-51FC-4CD4-921D-73FD546565ED}">
      <dgm:prSet/>
      <dgm:spPr/>
      <dgm:t>
        <a:bodyPr/>
        <a:lstStyle/>
        <a:p>
          <a:endParaRPr lang="ru-RU"/>
        </a:p>
      </dgm:t>
    </dgm:pt>
    <dgm:pt modelId="{A914B4E5-9A26-43FB-BF67-65ACF2E977DE}">
      <dgm:prSet phldrT="[Текст]"/>
      <dgm:spPr/>
      <dgm:t>
        <a:bodyPr/>
        <a:lstStyle/>
        <a:p>
          <a:r>
            <a:rPr lang="ru-RU" dirty="0" smtClean="0"/>
            <a:t>Повышение  статуса школы</a:t>
          </a:r>
          <a:endParaRPr lang="ru-RU" dirty="0"/>
        </a:p>
      </dgm:t>
    </dgm:pt>
    <dgm:pt modelId="{12EA9081-599E-4A10-9369-4F53CE4C3B3D}" type="parTrans" cxnId="{41FF6214-9376-4F42-BEC5-1CD3A7067AA1}">
      <dgm:prSet/>
      <dgm:spPr/>
      <dgm:t>
        <a:bodyPr/>
        <a:lstStyle/>
        <a:p>
          <a:endParaRPr lang="ru-RU"/>
        </a:p>
      </dgm:t>
    </dgm:pt>
    <dgm:pt modelId="{3CED8A25-3FA9-49EF-955B-0E60F59C4CBA}" type="sibTrans" cxnId="{41FF6214-9376-4F42-BEC5-1CD3A7067AA1}">
      <dgm:prSet/>
      <dgm:spPr/>
      <dgm:t>
        <a:bodyPr/>
        <a:lstStyle/>
        <a:p>
          <a:endParaRPr lang="ru-RU"/>
        </a:p>
      </dgm:t>
    </dgm:pt>
    <dgm:pt modelId="{329EFDCF-3F4D-4785-AB1C-E2E8EB119104}">
      <dgm:prSet phldrT="[Текст]"/>
      <dgm:spPr/>
      <dgm:t>
        <a:bodyPr/>
        <a:lstStyle/>
        <a:p>
          <a:r>
            <a:rPr lang="ru-RU" dirty="0" smtClean="0"/>
            <a:t>Собственный профессиональный рост</a:t>
          </a:r>
          <a:endParaRPr lang="ru-RU" dirty="0"/>
        </a:p>
      </dgm:t>
    </dgm:pt>
    <dgm:pt modelId="{C4F03CC4-2A61-4445-907B-7E112A304D85}" type="parTrans" cxnId="{066A2E64-DD10-41D3-84A6-9FC0798A6955}">
      <dgm:prSet/>
      <dgm:spPr/>
      <dgm:t>
        <a:bodyPr/>
        <a:lstStyle/>
        <a:p>
          <a:endParaRPr lang="ru-RU"/>
        </a:p>
      </dgm:t>
    </dgm:pt>
    <dgm:pt modelId="{C0BD1252-5D0A-4F29-A26A-5C8A416AD3BE}" type="sibTrans" cxnId="{066A2E64-DD10-41D3-84A6-9FC0798A6955}">
      <dgm:prSet/>
      <dgm:spPr/>
      <dgm:t>
        <a:bodyPr/>
        <a:lstStyle/>
        <a:p>
          <a:endParaRPr lang="ru-RU"/>
        </a:p>
      </dgm:t>
    </dgm:pt>
    <dgm:pt modelId="{A53742BA-1F0B-490F-AF54-082267005FB2}" type="pres">
      <dgm:prSet presAssocID="{C353E83E-8B20-4FC8-88B5-E66014004463}" presName="linearFlow" presStyleCnt="0">
        <dgm:presLayoutVars>
          <dgm:dir/>
          <dgm:resizeHandles val="exact"/>
        </dgm:presLayoutVars>
      </dgm:prSet>
      <dgm:spPr/>
    </dgm:pt>
    <dgm:pt modelId="{602F3833-40F1-4A5F-BD9E-19F933988E0B}" type="pres">
      <dgm:prSet presAssocID="{79B374D8-14C0-42AA-924D-D080424F31E7}" presName="composite" presStyleCnt="0"/>
      <dgm:spPr/>
    </dgm:pt>
    <dgm:pt modelId="{91A4D9D7-EE6D-47F1-B688-CC42A3358682}" type="pres">
      <dgm:prSet presAssocID="{79B374D8-14C0-42AA-924D-D080424F31E7}" presName="imgShp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0955F6B-5DCA-49BE-BB1D-36936EB40A8D}" type="pres">
      <dgm:prSet presAssocID="{79B374D8-14C0-42AA-924D-D080424F31E7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28C4AF-0960-4AC9-98BF-D1F419E75846}" type="pres">
      <dgm:prSet presAssocID="{1464E369-D34A-4EFC-9A86-DE5BB0C7692F}" presName="spacing" presStyleCnt="0"/>
      <dgm:spPr/>
    </dgm:pt>
    <dgm:pt modelId="{28969224-50EE-43CE-8FD2-855C56AE10BB}" type="pres">
      <dgm:prSet presAssocID="{04B9C359-F70B-41F1-8E0E-3836C22E2CCC}" presName="composite" presStyleCnt="0"/>
      <dgm:spPr/>
    </dgm:pt>
    <dgm:pt modelId="{9C26CB43-90DB-4A22-AA43-60E22F2D825A}" type="pres">
      <dgm:prSet presAssocID="{04B9C359-F70B-41F1-8E0E-3836C22E2CCC}" presName="imgShp" presStyleLbl="fgImgPlace1" presStyleIdx="1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E56014F-8C9E-4F59-B17D-C4C5C4C67090}" type="pres">
      <dgm:prSet presAssocID="{04B9C359-F70B-41F1-8E0E-3836C22E2CCC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A60901-569E-42BD-8523-4AAC5420BE3B}" type="pres">
      <dgm:prSet presAssocID="{9CDD8BB4-9DEB-4E7F-993E-E017A33984FD}" presName="spacing" presStyleCnt="0"/>
      <dgm:spPr/>
    </dgm:pt>
    <dgm:pt modelId="{80DD384B-DFCD-4C79-AE7C-98812F17FDA4}" type="pres">
      <dgm:prSet presAssocID="{2D6950BB-0D86-44D9-A050-74D52BE061B3}" presName="composite" presStyleCnt="0"/>
      <dgm:spPr/>
    </dgm:pt>
    <dgm:pt modelId="{4F8D6314-0EFB-4EBC-94B2-600834AF2947}" type="pres">
      <dgm:prSet presAssocID="{2D6950BB-0D86-44D9-A050-74D52BE061B3}" presName="imgShp" presStyleLbl="fgImgPlace1" presStyleIdx="2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FEFADF0-B775-451E-86F9-286BF5B9F948}" type="pres">
      <dgm:prSet presAssocID="{2D6950BB-0D86-44D9-A050-74D52BE061B3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75C4FA-2E32-4E5D-B851-97477B7447E5}" type="pres">
      <dgm:prSet presAssocID="{A159D904-8E9D-40E2-9FE2-1F955B1FC8E8}" presName="spacing" presStyleCnt="0"/>
      <dgm:spPr/>
    </dgm:pt>
    <dgm:pt modelId="{6FB442E7-C3B7-4FA4-B718-C88DF91C63FF}" type="pres">
      <dgm:prSet presAssocID="{A914B4E5-9A26-43FB-BF67-65ACF2E977DE}" presName="composite" presStyleCnt="0"/>
      <dgm:spPr/>
    </dgm:pt>
    <dgm:pt modelId="{0FE4D35A-3869-42F5-AB6C-B064AAE3C416}" type="pres">
      <dgm:prSet presAssocID="{A914B4E5-9A26-43FB-BF67-65ACF2E977DE}" presName="imgShp" presStyleLbl="fgImgPlace1" presStyleIdx="3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596F1EE-AD39-493B-B2D4-CB97B5072A1A}" type="pres">
      <dgm:prSet presAssocID="{A914B4E5-9A26-43FB-BF67-65ACF2E977DE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ABF74D-D8B9-4D83-9DC6-3B5326D3B8C2}" type="pres">
      <dgm:prSet presAssocID="{3CED8A25-3FA9-49EF-955B-0E60F59C4CBA}" presName="spacing" presStyleCnt="0"/>
      <dgm:spPr/>
    </dgm:pt>
    <dgm:pt modelId="{85E3B681-37DF-477B-9F02-ABE5E9F0909C}" type="pres">
      <dgm:prSet presAssocID="{329EFDCF-3F4D-4785-AB1C-E2E8EB119104}" presName="composite" presStyleCnt="0"/>
      <dgm:spPr/>
    </dgm:pt>
    <dgm:pt modelId="{99AFDB72-B9E8-4CE7-A328-467E0B14860B}" type="pres">
      <dgm:prSet presAssocID="{329EFDCF-3F4D-4785-AB1C-E2E8EB119104}" presName="imgShp" presStyleLbl="fgImgPlace1" presStyleIdx="4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FF00B1D-2083-43E7-8C5D-200B87383AF0}" type="pres">
      <dgm:prSet presAssocID="{329EFDCF-3F4D-4785-AB1C-E2E8EB119104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80D061-51FC-4CD4-921D-73FD546565ED}" srcId="{C353E83E-8B20-4FC8-88B5-E66014004463}" destId="{2D6950BB-0D86-44D9-A050-74D52BE061B3}" srcOrd="2" destOrd="0" parTransId="{2119BE2D-3576-45D2-AB03-D818502A0B2D}" sibTransId="{A159D904-8E9D-40E2-9FE2-1F955B1FC8E8}"/>
    <dgm:cxn modelId="{B327AF45-241D-4BC6-82F3-0314D54DEA92}" type="presOf" srcId="{C353E83E-8B20-4FC8-88B5-E66014004463}" destId="{A53742BA-1F0B-490F-AF54-082267005FB2}" srcOrd="0" destOrd="0" presId="urn:microsoft.com/office/officeart/2005/8/layout/vList3"/>
    <dgm:cxn modelId="{1EB96E1D-41BA-448C-BCEB-72E28C351B90}" type="presOf" srcId="{04B9C359-F70B-41F1-8E0E-3836C22E2CCC}" destId="{2E56014F-8C9E-4F59-B17D-C4C5C4C67090}" srcOrd="0" destOrd="0" presId="urn:microsoft.com/office/officeart/2005/8/layout/vList3"/>
    <dgm:cxn modelId="{8981C536-CE46-44DC-BFE4-A9836642EB6F}" type="presOf" srcId="{79B374D8-14C0-42AA-924D-D080424F31E7}" destId="{D0955F6B-5DCA-49BE-BB1D-36936EB40A8D}" srcOrd="0" destOrd="0" presId="urn:microsoft.com/office/officeart/2005/8/layout/vList3"/>
    <dgm:cxn modelId="{1618D912-2D7C-4FE6-AE10-842ADD3A0BA9}" srcId="{C353E83E-8B20-4FC8-88B5-E66014004463}" destId="{04B9C359-F70B-41F1-8E0E-3836C22E2CCC}" srcOrd="1" destOrd="0" parTransId="{548D355E-498C-41F7-A6F2-2B7B69F4C4B7}" sibTransId="{9CDD8BB4-9DEB-4E7F-993E-E017A33984FD}"/>
    <dgm:cxn modelId="{066A2E64-DD10-41D3-84A6-9FC0798A6955}" srcId="{C353E83E-8B20-4FC8-88B5-E66014004463}" destId="{329EFDCF-3F4D-4785-AB1C-E2E8EB119104}" srcOrd="4" destOrd="0" parTransId="{C4F03CC4-2A61-4445-907B-7E112A304D85}" sibTransId="{C0BD1252-5D0A-4F29-A26A-5C8A416AD3BE}"/>
    <dgm:cxn modelId="{41FF6214-9376-4F42-BEC5-1CD3A7067AA1}" srcId="{C353E83E-8B20-4FC8-88B5-E66014004463}" destId="{A914B4E5-9A26-43FB-BF67-65ACF2E977DE}" srcOrd="3" destOrd="0" parTransId="{12EA9081-599E-4A10-9369-4F53CE4C3B3D}" sibTransId="{3CED8A25-3FA9-49EF-955B-0E60F59C4CBA}"/>
    <dgm:cxn modelId="{35E43621-B259-4CD8-A65B-0D0338B5DD82}" type="presOf" srcId="{2D6950BB-0D86-44D9-A050-74D52BE061B3}" destId="{5FEFADF0-B775-451E-86F9-286BF5B9F948}" srcOrd="0" destOrd="0" presId="urn:microsoft.com/office/officeart/2005/8/layout/vList3"/>
    <dgm:cxn modelId="{CC55B87B-D9C6-4161-8560-A2D92EDAAC93}" type="presOf" srcId="{329EFDCF-3F4D-4785-AB1C-E2E8EB119104}" destId="{7FF00B1D-2083-43E7-8C5D-200B87383AF0}" srcOrd="0" destOrd="0" presId="urn:microsoft.com/office/officeart/2005/8/layout/vList3"/>
    <dgm:cxn modelId="{4713FB6F-72EA-4202-89DD-7971812B75BF}" type="presOf" srcId="{A914B4E5-9A26-43FB-BF67-65ACF2E977DE}" destId="{7596F1EE-AD39-493B-B2D4-CB97B5072A1A}" srcOrd="0" destOrd="0" presId="urn:microsoft.com/office/officeart/2005/8/layout/vList3"/>
    <dgm:cxn modelId="{B286053C-AEF9-4305-B0A4-A5540A0CA68D}" srcId="{C353E83E-8B20-4FC8-88B5-E66014004463}" destId="{79B374D8-14C0-42AA-924D-D080424F31E7}" srcOrd="0" destOrd="0" parTransId="{387BD21C-B150-4A17-A762-A1FCA1FFE9C9}" sibTransId="{1464E369-D34A-4EFC-9A86-DE5BB0C7692F}"/>
    <dgm:cxn modelId="{4CF1901B-AEBF-43A9-9408-4E2BD52C440D}" type="presParOf" srcId="{A53742BA-1F0B-490F-AF54-082267005FB2}" destId="{602F3833-40F1-4A5F-BD9E-19F933988E0B}" srcOrd="0" destOrd="0" presId="urn:microsoft.com/office/officeart/2005/8/layout/vList3"/>
    <dgm:cxn modelId="{9995C954-26FC-4E88-965A-75F695F18D30}" type="presParOf" srcId="{602F3833-40F1-4A5F-BD9E-19F933988E0B}" destId="{91A4D9D7-EE6D-47F1-B688-CC42A3358682}" srcOrd="0" destOrd="0" presId="urn:microsoft.com/office/officeart/2005/8/layout/vList3"/>
    <dgm:cxn modelId="{4F7D2921-7D4A-400A-8B69-3EEB3170CCC9}" type="presParOf" srcId="{602F3833-40F1-4A5F-BD9E-19F933988E0B}" destId="{D0955F6B-5DCA-49BE-BB1D-36936EB40A8D}" srcOrd="1" destOrd="0" presId="urn:microsoft.com/office/officeart/2005/8/layout/vList3"/>
    <dgm:cxn modelId="{D9F754AA-70A6-412E-9D0E-6EC300E6FEC3}" type="presParOf" srcId="{A53742BA-1F0B-490F-AF54-082267005FB2}" destId="{5628C4AF-0960-4AC9-98BF-D1F419E75846}" srcOrd="1" destOrd="0" presId="urn:microsoft.com/office/officeart/2005/8/layout/vList3"/>
    <dgm:cxn modelId="{358B7D9A-5485-45CC-B2B6-D3F9E30774B5}" type="presParOf" srcId="{A53742BA-1F0B-490F-AF54-082267005FB2}" destId="{28969224-50EE-43CE-8FD2-855C56AE10BB}" srcOrd="2" destOrd="0" presId="urn:microsoft.com/office/officeart/2005/8/layout/vList3"/>
    <dgm:cxn modelId="{66E12199-D387-4F7A-B4B8-D1D59982A094}" type="presParOf" srcId="{28969224-50EE-43CE-8FD2-855C56AE10BB}" destId="{9C26CB43-90DB-4A22-AA43-60E22F2D825A}" srcOrd="0" destOrd="0" presId="urn:microsoft.com/office/officeart/2005/8/layout/vList3"/>
    <dgm:cxn modelId="{F82B430C-9183-4521-982C-2F1E09BABF4C}" type="presParOf" srcId="{28969224-50EE-43CE-8FD2-855C56AE10BB}" destId="{2E56014F-8C9E-4F59-B17D-C4C5C4C67090}" srcOrd="1" destOrd="0" presId="urn:microsoft.com/office/officeart/2005/8/layout/vList3"/>
    <dgm:cxn modelId="{B7BE00EE-92FF-4290-92C6-8E350E1292AA}" type="presParOf" srcId="{A53742BA-1F0B-490F-AF54-082267005FB2}" destId="{7AA60901-569E-42BD-8523-4AAC5420BE3B}" srcOrd="3" destOrd="0" presId="urn:microsoft.com/office/officeart/2005/8/layout/vList3"/>
    <dgm:cxn modelId="{FD731BA7-852A-4C96-8F9C-C0767D092A51}" type="presParOf" srcId="{A53742BA-1F0B-490F-AF54-082267005FB2}" destId="{80DD384B-DFCD-4C79-AE7C-98812F17FDA4}" srcOrd="4" destOrd="0" presId="urn:microsoft.com/office/officeart/2005/8/layout/vList3"/>
    <dgm:cxn modelId="{CEEB77B8-7F47-4E72-9439-C3DE331AC28B}" type="presParOf" srcId="{80DD384B-DFCD-4C79-AE7C-98812F17FDA4}" destId="{4F8D6314-0EFB-4EBC-94B2-600834AF2947}" srcOrd="0" destOrd="0" presId="urn:microsoft.com/office/officeart/2005/8/layout/vList3"/>
    <dgm:cxn modelId="{BEF2897C-1586-456B-8FC5-24E4631C857A}" type="presParOf" srcId="{80DD384B-DFCD-4C79-AE7C-98812F17FDA4}" destId="{5FEFADF0-B775-451E-86F9-286BF5B9F948}" srcOrd="1" destOrd="0" presId="urn:microsoft.com/office/officeart/2005/8/layout/vList3"/>
    <dgm:cxn modelId="{4D6C65AF-B647-4558-A42E-16BC41A8F46B}" type="presParOf" srcId="{A53742BA-1F0B-490F-AF54-082267005FB2}" destId="{B175C4FA-2E32-4E5D-B851-97477B7447E5}" srcOrd="5" destOrd="0" presId="urn:microsoft.com/office/officeart/2005/8/layout/vList3"/>
    <dgm:cxn modelId="{5025EDF9-D017-4E5D-8F2C-7E74E22A2D78}" type="presParOf" srcId="{A53742BA-1F0B-490F-AF54-082267005FB2}" destId="{6FB442E7-C3B7-4FA4-B718-C88DF91C63FF}" srcOrd="6" destOrd="0" presId="urn:microsoft.com/office/officeart/2005/8/layout/vList3"/>
    <dgm:cxn modelId="{6F4A260E-5BE6-4D5C-ADA5-6996F4726A73}" type="presParOf" srcId="{6FB442E7-C3B7-4FA4-B718-C88DF91C63FF}" destId="{0FE4D35A-3869-42F5-AB6C-B064AAE3C416}" srcOrd="0" destOrd="0" presId="urn:microsoft.com/office/officeart/2005/8/layout/vList3"/>
    <dgm:cxn modelId="{3E3F2CED-B475-4D4F-AF56-722FB9CC45A4}" type="presParOf" srcId="{6FB442E7-C3B7-4FA4-B718-C88DF91C63FF}" destId="{7596F1EE-AD39-493B-B2D4-CB97B5072A1A}" srcOrd="1" destOrd="0" presId="urn:microsoft.com/office/officeart/2005/8/layout/vList3"/>
    <dgm:cxn modelId="{392C69AF-6435-4625-8948-930A12C90278}" type="presParOf" srcId="{A53742BA-1F0B-490F-AF54-082267005FB2}" destId="{89ABF74D-D8B9-4D83-9DC6-3B5326D3B8C2}" srcOrd="7" destOrd="0" presId="urn:microsoft.com/office/officeart/2005/8/layout/vList3"/>
    <dgm:cxn modelId="{EE425529-0840-4E33-A98E-5310C2A79528}" type="presParOf" srcId="{A53742BA-1F0B-490F-AF54-082267005FB2}" destId="{85E3B681-37DF-477B-9F02-ABE5E9F0909C}" srcOrd="8" destOrd="0" presId="urn:microsoft.com/office/officeart/2005/8/layout/vList3"/>
    <dgm:cxn modelId="{375488A8-2FB4-4073-8330-0DD4C7276BCC}" type="presParOf" srcId="{85E3B681-37DF-477B-9F02-ABE5E9F0909C}" destId="{99AFDB72-B9E8-4CE7-A328-467E0B14860B}" srcOrd="0" destOrd="0" presId="urn:microsoft.com/office/officeart/2005/8/layout/vList3"/>
    <dgm:cxn modelId="{706032C3-B184-4A84-BB9B-7D806CBF5C75}" type="presParOf" srcId="{85E3B681-37DF-477B-9F02-ABE5E9F0909C}" destId="{7FF00B1D-2083-43E7-8C5D-200B87383AF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13FB37-725B-44D9-95DD-BBDD7FC352F3}" type="doc">
      <dgm:prSet loTypeId="urn:microsoft.com/office/officeart/2005/8/layout/arrow4" loCatId="relationship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6D304B86-59FF-45FF-B6B4-5F76D022B193}">
      <dgm:prSet phldrT="[Текст]"/>
      <dgm:spPr/>
      <dgm:t>
        <a:bodyPr/>
        <a:lstStyle/>
        <a:p>
          <a:r>
            <a:rPr lang="ru-RU" dirty="0" smtClean="0"/>
            <a:t>Бесплатные</a:t>
          </a:r>
          <a:endParaRPr lang="ru-RU" dirty="0"/>
        </a:p>
      </dgm:t>
    </dgm:pt>
    <dgm:pt modelId="{3451F14F-1A64-449E-80AC-7D8BA99FFE74}" type="parTrans" cxnId="{D13BDA54-02F2-4CBB-AEB0-10086A972915}">
      <dgm:prSet/>
      <dgm:spPr/>
      <dgm:t>
        <a:bodyPr/>
        <a:lstStyle/>
        <a:p>
          <a:endParaRPr lang="ru-RU"/>
        </a:p>
      </dgm:t>
    </dgm:pt>
    <dgm:pt modelId="{8A72A2C2-292A-4309-BD99-71D04C8B97A2}" type="sibTrans" cxnId="{D13BDA54-02F2-4CBB-AEB0-10086A972915}">
      <dgm:prSet/>
      <dgm:spPr/>
      <dgm:t>
        <a:bodyPr/>
        <a:lstStyle/>
        <a:p>
          <a:endParaRPr lang="ru-RU"/>
        </a:p>
      </dgm:t>
    </dgm:pt>
    <dgm:pt modelId="{E7AC3713-D7C2-4768-9F11-FD6F35FD23BD}">
      <dgm:prSet phldrT="[Текст]"/>
      <dgm:spPr/>
      <dgm:t>
        <a:bodyPr/>
        <a:lstStyle/>
        <a:p>
          <a:r>
            <a:rPr lang="ru-RU" dirty="0" smtClean="0"/>
            <a:t>Платные </a:t>
          </a:r>
          <a:endParaRPr lang="ru-RU" dirty="0"/>
        </a:p>
      </dgm:t>
    </dgm:pt>
    <dgm:pt modelId="{6AC85B86-B55B-4194-8779-BD9269FEB6EA}" type="parTrans" cxnId="{B22A3610-061F-4AD7-A154-2C509D0F8C2F}">
      <dgm:prSet/>
      <dgm:spPr/>
      <dgm:t>
        <a:bodyPr/>
        <a:lstStyle/>
        <a:p>
          <a:endParaRPr lang="ru-RU"/>
        </a:p>
      </dgm:t>
    </dgm:pt>
    <dgm:pt modelId="{3578AF26-D094-4BC9-8042-B729BA06C74E}" type="sibTrans" cxnId="{B22A3610-061F-4AD7-A154-2C509D0F8C2F}">
      <dgm:prSet/>
      <dgm:spPr/>
      <dgm:t>
        <a:bodyPr/>
        <a:lstStyle/>
        <a:p>
          <a:endParaRPr lang="ru-RU"/>
        </a:p>
      </dgm:t>
    </dgm:pt>
    <dgm:pt modelId="{B86036F5-B4BC-4340-BA61-E26321DD8200}" type="pres">
      <dgm:prSet presAssocID="{C613FB37-725B-44D9-95DD-BBDD7FC352F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7A77F7-C746-4E0E-A7CD-CA65F5862AE7}" type="pres">
      <dgm:prSet presAssocID="{6D304B86-59FF-45FF-B6B4-5F76D022B193}" presName="upArrow" presStyleLbl="node1" presStyleIdx="0" presStyleCnt="2"/>
      <dgm:spPr/>
    </dgm:pt>
    <dgm:pt modelId="{64AF5831-D580-495E-9AF5-0B85CC60833F}" type="pres">
      <dgm:prSet presAssocID="{6D304B86-59FF-45FF-B6B4-5F76D022B193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DF77E7-FF93-4D09-A76B-BD64A19161EC}" type="pres">
      <dgm:prSet presAssocID="{E7AC3713-D7C2-4768-9F11-FD6F35FD23BD}" presName="downArrow" presStyleLbl="node1" presStyleIdx="1" presStyleCnt="2"/>
      <dgm:spPr/>
    </dgm:pt>
    <dgm:pt modelId="{28C34E87-8BE6-46B8-A412-15A61CAB0964}" type="pres">
      <dgm:prSet presAssocID="{E7AC3713-D7C2-4768-9F11-FD6F35FD23BD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2A3610-061F-4AD7-A154-2C509D0F8C2F}" srcId="{C613FB37-725B-44D9-95DD-BBDD7FC352F3}" destId="{E7AC3713-D7C2-4768-9F11-FD6F35FD23BD}" srcOrd="1" destOrd="0" parTransId="{6AC85B86-B55B-4194-8779-BD9269FEB6EA}" sibTransId="{3578AF26-D094-4BC9-8042-B729BA06C74E}"/>
    <dgm:cxn modelId="{D13BDA54-02F2-4CBB-AEB0-10086A972915}" srcId="{C613FB37-725B-44D9-95DD-BBDD7FC352F3}" destId="{6D304B86-59FF-45FF-B6B4-5F76D022B193}" srcOrd="0" destOrd="0" parTransId="{3451F14F-1A64-449E-80AC-7D8BA99FFE74}" sibTransId="{8A72A2C2-292A-4309-BD99-71D04C8B97A2}"/>
    <dgm:cxn modelId="{F0C8A16B-BF28-4EE7-A770-F4A65ED40084}" type="presOf" srcId="{C613FB37-725B-44D9-95DD-BBDD7FC352F3}" destId="{B86036F5-B4BC-4340-BA61-E26321DD8200}" srcOrd="0" destOrd="0" presId="urn:microsoft.com/office/officeart/2005/8/layout/arrow4"/>
    <dgm:cxn modelId="{52AD2628-29A0-44A1-B456-35BE80E7B648}" type="presOf" srcId="{6D304B86-59FF-45FF-B6B4-5F76D022B193}" destId="{64AF5831-D580-495E-9AF5-0B85CC60833F}" srcOrd="0" destOrd="0" presId="urn:microsoft.com/office/officeart/2005/8/layout/arrow4"/>
    <dgm:cxn modelId="{5D193B07-7EF0-44AD-ACD6-137200C1C0C5}" type="presOf" srcId="{E7AC3713-D7C2-4768-9F11-FD6F35FD23BD}" destId="{28C34E87-8BE6-46B8-A412-15A61CAB0964}" srcOrd="0" destOrd="0" presId="urn:microsoft.com/office/officeart/2005/8/layout/arrow4"/>
    <dgm:cxn modelId="{B7BE54F2-8E6A-4288-ACCF-ABBE896F37D8}" type="presParOf" srcId="{B86036F5-B4BC-4340-BA61-E26321DD8200}" destId="{737A77F7-C746-4E0E-A7CD-CA65F5862AE7}" srcOrd="0" destOrd="0" presId="urn:microsoft.com/office/officeart/2005/8/layout/arrow4"/>
    <dgm:cxn modelId="{7C25D7A4-06B7-4E84-852E-A8F0D9EB23CB}" type="presParOf" srcId="{B86036F5-B4BC-4340-BA61-E26321DD8200}" destId="{64AF5831-D580-495E-9AF5-0B85CC60833F}" srcOrd="1" destOrd="0" presId="urn:microsoft.com/office/officeart/2005/8/layout/arrow4"/>
    <dgm:cxn modelId="{723DEF1C-A24A-4F8E-A781-97F8EF6682A4}" type="presParOf" srcId="{B86036F5-B4BC-4340-BA61-E26321DD8200}" destId="{ECDF77E7-FF93-4D09-A76B-BD64A19161EC}" srcOrd="2" destOrd="0" presId="urn:microsoft.com/office/officeart/2005/8/layout/arrow4"/>
    <dgm:cxn modelId="{26F446EB-F179-4B5B-A42B-87451DD7215F}" type="presParOf" srcId="{B86036F5-B4BC-4340-BA61-E26321DD8200}" destId="{28C34E87-8BE6-46B8-A412-15A61CAB0964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9A1D187-27D5-45AB-B4E8-1333949694B0}" type="doc">
      <dgm:prSet loTypeId="urn:microsoft.com/office/officeart/2005/8/layout/arrow4" loCatId="process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ru-RU"/>
        </a:p>
      </dgm:t>
    </dgm:pt>
    <dgm:pt modelId="{0FEA2FE7-1CFE-4510-80CB-C54E22FD74C3}">
      <dgm:prSet phldrT="[Текст]"/>
      <dgm:spPr/>
      <dgm:t>
        <a:bodyPr/>
        <a:lstStyle/>
        <a:p>
          <a:r>
            <a:rPr lang="ru-RU" dirty="0" smtClean="0"/>
            <a:t>Способствующие росту профессиональной компетентности</a:t>
          </a:r>
          <a:endParaRPr lang="ru-RU" dirty="0"/>
        </a:p>
      </dgm:t>
    </dgm:pt>
    <dgm:pt modelId="{3C9C1B7D-34CC-41E4-8E02-CA8E3B52CD2F}" type="parTrans" cxnId="{0EACB95C-6E72-4732-BCE9-3AA199A5C12A}">
      <dgm:prSet/>
      <dgm:spPr/>
      <dgm:t>
        <a:bodyPr/>
        <a:lstStyle/>
        <a:p>
          <a:endParaRPr lang="ru-RU"/>
        </a:p>
      </dgm:t>
    </dgm:pt>
    <dgm:pt modelId="{49130569-3E08-4226-BD23-02D65E55503B}" type="sibTrans" cxnId="{0EACB95C-6E72-4732-BCE9-3AA199A5C12A}">
      <dgm:prSet/>
      <dgm:spPr/>
      <dgm:t>
        <a:bodyPr/>
        <a:lstStyle/>
        <a:p>
          <a:endParaRPr lang="ru-RU"/>
        </a:p>
      </dgm:t>
    </dgm:pt>
    <dgm:pt modelId="{1DB61A84-FB73-4535-A773-F466F3E52FA6}">
      <dgm:prSet phldrT="[Текст]"/>
      <dgm:spPr/>
      <dgm:t>
        <a:bodyPr/>
        <a:lstStyle/>
        <a:p>
          <a:r>
            <a:rPr lang="ru-RU" dirty="0" smtClean="0"/>
            <a:t>Не способствующие росту профессиональной компетентности</a:t>
          </a:r>
          <a:endParaRPr lang="ru-RU" dirty="0"/>
        </a:p>
      </dgm:t>
    </dgm:pt>
    <dgm:pt modelId="{C543E43F-4070-4ED7-A251-8175A03D9043}" type="parTrans" cxnId="{E4C11519-E2DB-4632-B968-12D7F16008B7}">
      <dgm:prSet/>
      <dgm:spPr/>
      <dgm:t>
        <a:bodyPr/>
        <a:lstStyle/>
        <a:p>
          <a:endParaRPr lang="ru-RU"/>
        </a:p>
      </dgm:t>
    </dgm:pt>
    <dgm:pt modelId="{0F51B228-02CC-414F-B68E-6776CAF13C76}" type="sibTrans" cxnId="{E4C11519-E2DB-4632-B968-12D7F16008B7}">
      <dgm:prSet/>
      <dgm:spPr/>
      <dgm:t>
        <a:bodyPr/>
        <a:lstStyle/>
        <a:p>
          <a:endParaRPr lang="ru-RU"/>
        </a:p>
      </dgm:t>
    </dgm:pt>
    <dgm:pt modelId="{2708091A-1BA9-4025-9600-368835D4EBB6}" type="pres">
      <dgm:prSet presAssocID="{19A1D187-27D5-45AB-B4E8-1333949694B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ADEACA-CAF5-4DA9-9096-7D25598D2084}" type="pres">
      <dgm:prSet presAssocID="{0FEA2FE7-1CFE-4510-80CB-C54E22FD74C3}" presName="upArrow" presStyleLbl="node1" presStyleIdx="0" presStyleCnt="2"/>
      <dgm:spPr/>
    </dgm:pt>
    <dgm:pt modelId="{D81F07BC-5F4F-4FC8-85D0-DFCD63A025B1}" type="pres">
      <dgm:prSet presAssocID="{0FEA2FE7-1CFE-4510-80CB-C54E22FD74C3}" presName="upArrowText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18AB61-40C0-4371-8DCF-3AB076521F6A}" type="pres">
      <dgm:prSet presAssocID="{1DB61A84-FB73-4535-A773-F466F3E52FA6}" presName="downArrow" presStyleLbl="node1" presStyleIdx="1" presStyleCnt="2"/>
      <dgm:spPr/>
    </dgm:pt>
    <dgm:pt modelId="{1E52161E-CAB1-4716-8D22-AD090A55AC92}" type="pres">
      <dgm:prSet presAssocID="{1DB61A84-FB73-4535-A773-F466F3E52FA6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4C11519-E2DB-4632-B968-12D7F16008B7}" srcId="{19A1D187-27D5-45AB-B4E8-1333949694B0}" destId="{1DB61A84-FB73-4535-A773-F466F3E52FA6}" srcOrd="1" destOrd="0" parTransId="{C543E43F-4070-4ED7-A251-8175A03D9043}" sibTransId="{0F51B228-02CC-414F-B68E-6776CAF13C76}"/>
    <dgm:cxn modelId="{30E9A672-5EAD-4469-89E5-9A8273929719}" type="presOf" srcId="{1DB61A84-FB73-4535-A773-F466F3E52FA6}" destId="{1E52161E-CAB1-4716-8D22-AD090A55AC92}" srcOrd="0" destOrd="0" presId="urn:microsoft.com/office/officeart/2005/8/layout/arrow4"/>
    <dgm:cxn modelId="{F70D4198-95A6-459D-AE0A-52E4CA5EE4F4}" type="presOf" srcId="{19A1D187-27D5-45AB-B4E8-1333949694B0}" destId="{2708091A-1BA9-4025-9600-368835D4EBB6}" srcOrd="0" destOrd="0" presId="urn:microsoft.com/office/officeart/2005/8/layout/arrow4"/>
    <dgm:cxn modelId="{0EACB95C-6E72-4732-BCE9-3AA199A5C12A}" srcId="{19A1D187-27D5-45AB-B4E8-1333949694B0}" destId="{0FEA2FE7-1CFE-4510-80CB-C54E22FD74C3}" srcOrd="0" destOrd="0" parTransId="{3C9C1B7D-34CC-41E4-8E02-CA8E3B52CD2F}" sibTransId="{49130569-3E08-4226-BD23-02D65E55503B}"/>
    <dgm:cxn modelId="{FAA980AE-82C4-4D2A-8A98-D24733878761}" type="presOf" srcId="{0FEA2FE7-1CFE-4510-80CB-C54E22FD74C3}" destId="{D81F07BC-5F4F-4FC8-85D0-DFCD63A025B1}" srcOrd="0" destOrd="0" presId="urn:microsoft.com/office/officeart/2005/8/layout/arrow4"/>
    <dgm:cxn modelId="{E2DDFCED-0CD3-4044-92EF-2738459B05C5}" type="presParOf" srcId="{2708091A-1BA9-4025-9600-368835D4EBB6}" destId="{E3ADEACA-CAF5-4DA9-9096-7D25598D2084}" srcOrd="0" destOrd="0" presId="urn:microsoft.com/office/officeart/2005/8/layout/arrow4"/>
    <dgm:cxn modelId="{EBA2317A-3D53-4358-BF5F-3DEF4ED4489B}" type="presParOf" srcId="{2708091A-1BA9-4025-9600-368835D4EBB6}" destId="{D81F07BC-5F4F-4FC8-85D0-DFCD63A025B1}" srcOrd="1" destOrd="0" presId="urn:microsoft.com/office/officeart/2005/8/layout/arrow4"/>
    <dgm:cxn modelId="{DCADA87B-CEFB-4A5E-A7A5-A9B4AD5BC445}" type="presParOf" srcId="{2708091A-1BA9-4025-9600-368835D4EBB6}" destId="{B618AB61-40C0-4371-8DCF-3AB076521F6A}" srcOrd="2" destOrd="0" presId="urn:microsoft.com/office/officeart/2005/8/layout/arrow4"/>
    <dgm:cxn modelId="{5DBDFF7E-47FA-46AA-BCED-45F9C396049C}" type="presParOf" srcId="{2708091A-1BA9-4025-9600-368835D4EBB6}" destId="{1E52161E-CAB1-4716-8D22-AD090A55AC92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955F6B-5DCA-49BE-BB1D-36936EB40A8D}">
      <dsp:nvSpPr>
        <dsp:cNvPr id="0" name=""/>
        <dsp:cNvSpPr/>
      </dsp:nvSpPr>
      <dsp:spPr>
        <a:xfrm rot="10800000">
          <a:off x="1414157" y="1453"/>
          <a:ext cx="4963661" cy="65564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122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Хороший пример для учащихся</a:t>
          </a:r>
          <a:endParaRPr lang="ru-RU" sz="1700" kern="1200" dirty="0"/>
        </a:p>
      </dsp:txBody>
      <dsp:txXfrm rot="10800000">
        <a:off x="1414157" y="1453"/>
        <a:ext cx="4963661" cy="655646"/>
      </dsp:txXfrm>
    </dsp:sp>
    <dsp:sp modelId="{91A4D9D7-EE6D-47F1-B688-CC42A3358682}">
      <dsp:nvSpPr>
        <dsp:cNvPr id="0" name=""/>
        <dsp:cNvSpPr/>
      </dsp:nvSpPr>
      <dsp:spPr>
        <a:xfrm>
          <a:off x="1086333" y="1453"/>
          <a:ext cx="655646" cy="65564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56014F-8C9E-4F59-B17D-C4C5C4C67090}">
      <dsp:nvSpPr>
        <dsp:cNvPr id="0" name=""/>
        <dsp:cNvSpPr/>
      </dsp:nvSpPr>
      <dsp:spPr>
        <a:xfrm rot="10800000">
          <a:off x="1414157" y="852815"/>
          <a:ext cx="4963661" cy="65564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122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Дополнительные баллы в стимулирующий лист</a:t>
          </a:r>
          <a:endParaRPr lang="ru-RU" sz="1700" kern="1200" dirty="0"/>
        </a:p>
      </dsp:txBody>
      <dsp:txXfrm rot="10800000">
        <a:off x="1414157" y="852815"/>
        <a:ext cx="4963661" cy="655646"/>
      </dsp:txXfrm>
    </dsp:sp>
    <dsp:sp modelId="{9C26CB43-90DB-4A22-AA43-60E22F2D825A}">
      <dsp:nvSpPr>
        <dsp:cNvPr id="0" name=""/>
        <dsp:cNvSpPr/>
      </dsp:nvSpPr>
      <dsp:spPr>
        <a:xfrm>
          <a:off x="1086333" y="852815"/>
          <a:ext cx="655646" cy="65564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EFADF0-B775-451E-86F9-286BF5B9F948}">
      <dsp:nvSpPr>
        <dsp:cNvPr id="0" name=""/>
        <dsp:cNvSpPr/>
      </dsp:nvSpPr>
      <dsp:spPr>
        <a:xfrm rot="10800000">
          <a:off x="1414157" y="1704176"/>
          <a:ext cx="4963661" cy="65564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122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Повышение собственной самооценки</a:t>
          </a:r>
          <a:endParaRPr lang="ru-RU" sz="1700" kern="1200" dirty="0"/>
        </a:p>
      </dsp:txBody>
      <dsp:txXfrm rot="10800000">
        <a:off x="1414157" y="1704176"/>
        <a:ext cx="4963661" cy="655646"/>
      </dsp:txXfrm>
    </dsp:sp>
    <dsp:sp modelId="{4F8D6314-0EFB-4EBC-94B2-600834AF2947}">
      <dsp:nvSpPr>
        <dsp:cNvPr id="0" name=""/>
        <dsp:cNvSpPr/>
      </dsp:nvSpPr>
      <dsp:spPr>
        <a:xfrm>
          <a:off x="1086333" y="1704176"/>
          <a:ext cx="655646" cy="65564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96F1EE-AD39-493B-B2D4-CB97B5072A1A}">
      <dsp:nvSpPr>
        <dsp:cNvPr id="0" name=""/>
        <dsp:cNvSpPr/>
      </dsp:nvSpPr>
      <dsp:spPr>
        <a:xfrm rot="10800000">
          <a:off x="1414157" y="2555538"/>
          <a:ext cx="4963661" cy="65564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122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Повышение  статуса школы</a:t>
          </a:r>
          <a:endParaRPr lang="ru-RU" sz="1700" kern="1200" dirty="0"/>
        </a:p>
      </dsp:txBody>
      <dsp:txXfrm rot="10800000">
        <a:off x="1414157" y="2555538"/>
        <a:ext cx="4963661" cy="655646"/>
      </dsp:txXfrm>
    </dsp:sp>
    <dsp:sp modelId="{0FE4D35A-3869-42F5-AB6C-B064AAE3C416}">
      <dsp:nvSpPr>
        <dsp:cNvPr id="0" name=""/>
        <dsp:cNvSpPr/>
      </dsp:nvSpPr>
      <dsp:spPr>
        <a:xfrm>
          <a:off x="1086333" y="2555538"/>
          <a:ext cx="655646" cy="65564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F00B1D-2083-43E7-8C5D-200B87383AF0}">
      <dsp:nvSpPr>
        <dsp:cNvPr id="0" name=""/>
        <dsp:cNvSpPr/>
      </dsp:nvSpPr>
      <dsp:spPr>
        <a:xfrm rot="10800000">
          <a:off x="1414157" y="3406900"/>
          <a:ext cx="4963661" cy="65564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122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Собственный профессиональный рост</a:t>
          </a:r>
          <a:endParaRPr lang="ru-RU" sz="1700" kern="1200" dirty="0"/>
        </a:p>
      </dsp:txBody>
      <dsp:txXfrm rot="10800000">
        <a:off x="1414157" y="3406900"/>
        <a:ext cx="4963661" cy="655646"/>
      </dsp:txXfrm>
    </dsp:sp>
    <dsp:sp modelId="{99AFDB72-B9E8-4CE7-A328-467E0B14860B}">
      <dsp:nvSpPr>
        <dsp:cNvPr id="0" name=""/>
        <dsp:cNvSpPr/>
      </dsp:nvSpPr>
      <dsp:spPr>
        <a:xfrm>
          <a:off x="1086333" y="3406900"/>
          <a:ext cx="655646" cy="65564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7A77F7-C746-4E0E-A7CD-CA65F5862AE7}">
      <dsp:nvSpPr>
        <dsp:cNvPr id="0" name=""/>
        <dsp:cNvSpPr/>
      </dsp:nvSpPr>
      <dsp:spPr>
        <a:xfrm>
          <a:off x="4149" y="0"/>
          <a:ext cx="2489454" cy="2029968"/>
        </a:xfrm>
        <a:prstGeom prst="up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AF5831-D580-495E-9AF5-0B85CC60833F}">
      <dsp:nvSpPr>
        <dsp:cNvPr id="0" name=""/>
        <dsp:cNvSpPr/>
      </dsp:nvSpPr>
      <dsp:spPr>
        <a:xfrm>
          <a:off x="2568286" y="0"/>
          <a:ext cx="4224528" cy="2029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0" tIns="0" rIns="355600" bIns="35560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Бесплатные</a:t>
          </a:r>
          <a:endParaRPr lang="ru-RU" sz="5000" kern="1200" dirty="0"/>
        </a:p>
      </dsp:txBody>
      <dsp:txXfrm>
        <a:off x="2568286" y="0"/>
        <a:ext cx="4224528" cy="2029968"/>
      </dsp:txXfrm>
    </dsp:sp>
    <dsp:sp modelId="{ECDF77E7-FF93-4D09-A76B-BD64A19161EC}">
      <dsp:nvSpPr>
        <dsp:cNvPr id="0" name=""/>
        <dsp:cNvSpPr/>
      </dsp:nvSpPr>
      <dsp:spPr>
        <a:xfrm>
          <a:off x="750985" y="2199132"/>
          <a:ext cx="2489454" cy="2029968"/>
        </a:xfrm>
        <a:prstGeom prst="downArrow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C34E87-8BE6-46B8-A412-15A61CAB0964}">
      <dsp:nvSpPr>
        <dsp:cNvPr id="0" name=""/>
        <dsp:cNvSpPr/>
      </dsp:nvSpPr>
      <dsp:spPr>
        <a:xfrm>
          <a:off x="3315122" y="2199132"/>
          <a:ext cx="4224528" cy="2029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0" tIns="0" rIns="355600" bIns="35560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Платные </a:t>
          </a:r>
          <a:endParaRPr lang="ru-RU" sz="5000" kern="1200" dirty="0"/>
        </a:p>
      </dsp:txBody>
      <dsp:txXfrm>
        <a:off x="3315122" y="2199132"/>
        <a:ext cx="4224528" cy="202996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ADEACA-CAF5-4DA9-9096-7D25598D2084}">
      <dsp:nvSpPr>
        <dsp:cNvPr id="0" name=""/>
        <dsp:cNvSpPr/>
      </dsp:nvSpPr>
      <dsp:spPr>
        <a:xfrm>
          <a:off x="4149" y="0"/>
          <a:ext cx="2489454" cy="2029968"/>
        </a:xfrm>
        <a:prstGeom prst="upArrow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1F07BC-5F4F-4FC8-85D0-DFCD63A025B1}">
      <dsp:nvSpPr>
        <dsp:cNvPr id="0" name=""/>
        <dsp:cNvSpPr/>
      </dsp:nvSpPr>
      <dsp:spPr>
        <a:xfrm>
          <a:off x="2568286" y="0"/>
          <a:ext cx="4224528" cy="2029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0" rIns="206248" bIns="206248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Способствующие росту профессиональной компетентности</a:t>
          </a:r>
          <a:endParaRPr lang="ru-RU" sz="2900" kern="1200" dirty="0"/>
        </a:p>
      </dsp:txBody>
      <dsp:txXfrm>
        <a:off x="2568286" y="0"/>
        <a:ext cx="4224528" cy="2029968"/>
      </dsp:txXfrm>
    </dsp:sp>
    <dsp:sp modelId="{B618AB61-40C0-4371-8DCF-3AB076521F6A}">
      <dsp:nvSpPr>
        <dsp:cNvPr id="0" name=""/>
        <dsp:cNvSpPr/>
      </dsp:nvSpPr>
      <dsp:spPr>
        <a:xfrm>
          <a:off x="750985" y="2199132"/>
          <a:ext cx="2489454" cy="2029968"/>
        </a:xfrm>
        <a:prstGeom prst="downArrow">
          <a:avLst/>
        </a:prstGeom>
        <a:solidFill>
          <a:schemeClr val="accent4">
            <a:shade val="80000"/>
            <a:hueOff val="-662800"/>
            <a:satOff val="-52341"/>
            <a:lumOff val="362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52161E-CAB1-4716-8D22-AD090A55AC92}">
      <dsp:nvSpPr>
        <dsp:cNvPr id="0" name=""/>
        <dsp:cNvSpPr/>
      </dsp:nvSpPr>
      <dsp:spPr>
        <a:xfrm>
          <a:off x="3315122" y="2199132"/>
          <a:ext cx="4224528" cy="2029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0" rIns="206248" bIns="206248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Не способствующие росту профессиональной компетентности</a:t>
          </a:r>
          <a:endParaRPr lang="ru-RU" sz="2900" kern="1200" dirty="0"/>
        </a:p>
      </dsp:txBody>
      <dsp:txXfrm>
        <a:off x="3315122" y="2199132"/>
        <a:ext cx="4224528" cy="20299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01284-B63D-42E3-A44D-B8C57D841D6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6E2D0-877E-4B06-B6D8-62B413DDD3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54454C-2909-41A8-9772-2F73E4F94B51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48B65-E829-468A-A72B-0C90A8738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Shape 5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4" name="Shape 5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99208" y="1752600"/>
            <a:ext cx="51435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99207" y="3733800"/>
            <a:ext cx="51435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812036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99661" y="421594"/>
            <a:ext cx="1714500" cy="1885508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3" name="Group 83"/>
          <p:cNvGrpSpPr>
            <a:grpSpLocks noChangeAspect="1"/>
          </p:cNvGrpSpPr>
          <p:nvPr/>
        </p:nvGrpSpPr>
        <p:grpSpPr>
          <a:xfrm rot="16200000" flipV="1">
            <a:off x="-425972" y="1653786"/>
            <a:ext cx="5053664" cy="3308889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97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17"/>
          </p:nvPr>
        </p:nvSpPr>
        <p:spPr>
          <a:xfrm>
            <a:off x="630596" y="1020193"/>
            <a:ext cx="291465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4" name="Group 97"/>
          <p:cNvGrpSpPr/>
          <p:nvPr/>
        </p:nvGrpSpPr>
        <p:grpSpPr>
          <a:xfrm>
            <a:off x="3991867" y="319177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11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8"/>
          </p:nvPr>
        </p:nvSpPr>
        <p:spPr>
          <a:xfrm>
            <a:off x="4160085" y="529603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5" name="Group 111"/>
          <p:cNvGrpSpPr/>
          <p:nvPr/>
        </p:nvGrpSpPr>
        <p:grpSpPr>
          <a:xfrm>
            <a:off x="3991867" y="3245640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25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9"/>
          </p:nvPr>
        </p:nvSpPr>
        <p:spPr>
          <a:xfrm>
            <a:off x="4160085" y="3456066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Text Placeholder 3"/>
          <p:cNvSpPr>
            <a:spLocks noGrp="1"/>
          </p:cNvSpPr>
          <p:nvPr>
            <p:ph type="body" sz="half" idx="21"/>
          </p:nvPr>
        </p:nvSpPr>
        <p:spPr>
          <a:xfrm>
            <a:off x="6799661" y="2484993"/>
            <a:ext cx="1714500" cy="3248729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787425146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3799" y="1330347"/>
            <a:ext cx="288036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460" y="914400"/>
            <a:ext cx="462915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33799" y="3555523"/>
            <a:ext cx="288036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8910" y="6019801"/>
            <a:ext cx="571500" cy="228600"/>
          </a:xfrm>
        </p:spPr>
        <p:txBody>
          <a:bodyPr/>
          <a:lstStyle>
            <a:lvl1pPr algn="l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56708" y="6019801"/>
            <a:ext cx="1047195" cy="228600"/>
          </a:xfrm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23976265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9668" y="1330347"/>
            <a:ext cx="288036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Group 7"/>
          <p:cNvGrpSpPr/>
          <p:nvPr/>
        </p:nvGrpSpPr>
        <p:grpSpPr>
          <a:xfrm>
            <a:off x="446659" y="781399"/>
            <a:ext cx="4825049" cy="5053665"/>
            <a:chOff x="5162444" y="781398"/>
            <a:chExt cx="6433398" cy="5053665"/>
          </a:xfrm>
        </p:grpSpPr>
        <p:sp>
          <p:nvSpPr>
            <p:cNvPr id="9" name="Freeform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Freeform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1" name="Freeform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2" name="Freeform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627460" y="1031195"/>
            <a:ext cx="44577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19668" y="3555522"/>
            <a:ext cx="288036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65957580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4479362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8202" y="304800"/>
            <a:ext cx="1297148" cy="56769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6475253" cy="56769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2058033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3" name="Shape 273"/>
          <p:cNvSpPr txBox="1">
            <a:spLocks noGrp="1"/>
          </p:cNvSpPr>
          <p:nvPr>
            <p:ph type="sldNum" idx="12"/>
          </p:nvPr>
        </p:nvSpPr>
        <p:spPr>
          <a:xfrm>
            <a:off x="8472457" y="6217621"/>
            <a:ext cx="548700" cy="524800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ru"/>
              <a:pPr lvl="0" rtl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6309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9210" y="1828800"/>
            <a:ext cx="51435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99207" y="3733800"/>
            <a:ext cx="51435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2292579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8909" y="1825625"/>
            <a:ext cx="3715941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713561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9727551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386" y="1681163"/>
            <a:ext cx="3717036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2386" y="2505076"/>
            <a:ext cx="3717036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717036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6"/>
            <a:ext cx="3717036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3185716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5128164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8478748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909" y="304799"/>
            <a:ext cx="7543802" cy="1216152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3" name="Group 8"/>
          <p:cNvGrpSpPr/>
          <p:nvPr/>
        </p:nvGrpSpPr>
        <p:grpSpPr>
          <a:xfrm>
            <a:off x="789317" y="1733550"/>
            <a:ext cx="3270377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6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7"/>
          </p:nvPr>
        </p:nvSpPr>
        <p:spPr>
          <a:xfrm>
            <a:off x="948771" y="1900210"/>
            <a:ext cx="2951652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2"/>
          </p:nvPr>
        </p:nvSpPr>
        <p:spPr>
          <a:xfrm>
            <a:off x="789317" y="4935990"/>
            <a:ext cx="3276735" cy="100761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4" name="Group 21"/>
          <p:cNvGrpSpPr/>
          <p:nvPr/>
        </p:nvGrpSpPr>
        <p:grpSpPr>
          <a:xfrm>
            <a:off x="5072334" y="1733550"/>
            <a:ext cx="3270377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7" name="Picture Placeholder 33" descr="An empty placeholder to add an image. Click on the placeholder and select the image that you wish to add."/>
          <p:cNvSpPr>
            <a:spLocks noGrp="1" noChangeAspect="1"/>
          </p:cNvSpPr>
          <p:nvPr>
            <p:ph type="pic" sz="quarter" idx="18"/>
          </p:nvPr>
        </p:nvSpPr>
        <p:spPr>
          <a:xfrm>
            <a:off x="5231788" y="1900210"/>
            <a:ext cx="2951652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half" idx="19"/>
          </p:nvPr>
        </p:nvSpPr>
        <p:spPr>
          <a:xfrm>
            <a:off x="5057181" y="4935990"/>
            <a:ext cx="3276735" cy="100761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168274800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3" name="Group 51"/>
          <p:cNvGrpSpPr>
            <a:grpSpLocks noChangeAspect="1"/>
          </p:cNvGrpSpPr>
          <p:nvPr/>
        </p:nvGrpSpPr>
        <p:grpSpPr>
          <a:xfrm rot="5400000">
            <a:off x="393436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79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19"/>
          </p:nvPr>
        </p:nvSpPr>
        <p:spPr>
          <a:xfrm>
            <a:off x="936876" y="1824285"/>
            <a:ext cx="2036467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Text Placeholder 3"/>
          <p:cNvSpPr>
            <a:spLocks noGrp="1"/>
          </p:cNvSpPr>
          <p:nvPr>
            <p:ph type="body" sz="half" idx="2"/>
          </p:nvPr>
        </p:nvSpPr>
        <p:spPr>
          <a:xfrm>
            <a:off x="926409" y="4947405"/>
            <a:ext cx="20574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4" name="Group 83"/>
          <p:cNvGrpSpPr>
            <a:grpSpLocks noChangeAspect="1"/>
          </p:cNvGrpSpPr>
          <p:nvPr/>
        </p:nvGrpSpPr>
        <p:grpSpPr>
          <a:xfrm rot="5400000">
            <a:off x="2997433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78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18"/>
          </p:nvPr>
        </p:nvSpPr>
        <p:spPr>
          <a:xfrm>
            <a:off x="3540693" y="1824285"/>
            <a:ext cx="2036826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Text Placeholder 3"/>
          <p:cNvSpPr>
            <a:spLocks noGrp="1"/>
          </p:cNvSpPr>
          <p:nvPr>
            <p:ph type="body" sz="half" idx="21"/>
          </p:nvPr>
        </p:nvSpPr>
        <p:spPr>
          <a:xfrm>
            <a:off x="3530406" y="4947405"/>
            <a:ext cx="20574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5" name="Group 96"/>
          <p:cNvGrpSpPr>
            <a:grpSpLocks noChangeAspect="1"/>
          </p:cNvGrpSpPr>
          <p:nvPr/>
        </p:nvGrpSpPr>
        <p:grpSpPr>
          <a:xfrm rot="5400000">
            <a:off x="5623839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9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80" name="Picture Placeholder 33" descr="An empty placeholder to add an image. Click on the placeholder and select the image that you wish to add."/>
          <p:cNvSpPr>
            <a:spLocks noGrp="1"/>
          </p:cNvSpPr>
          <p:nvPr>
            <p:ph type="pic" sz="quarter" idx="20"/>
          </p:nvPr>
        </p:nvSpPr>
        <p:spPr>
          <a:xfrm>
            <a:off x="6167099" y="1824285"/>
            <a:ext cx="2036826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Text Placeholder 3"/>
          <p:cNvSpPr>
            <a:spLocks noGrp="1"/>
          </p:cNvSpPr>
          <p:nvPr>
            <p:ph type="body" sz="half" idx="22"/>
          </p:nvPr>
        </p:nvSpPr>
        <p:spPr>
          <a:xfrm>
            <a:off x="6156812" y="4947405"/>
            <a:ext cx="20574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681935021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909" y="304800"/>
            <a:ext cx="75438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8910" y="1752600"/>
            <a:ext cx="75438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8910" y="6019801"/>
            <a:ext cx="5715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4710" y="6019801"/>
            <a:ext cx="44577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s://sites.google.com/site/mojpermskijkrajmirzivojprirody/" TargetMode="External"/><Relationship Id="rId7" Type="http://schemas.openxmlformats.org/officeDocument/2006/relationships/hyperlink" Target="https://sites.google.com/site/literaturnoeprikam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1.png"/><Relationship Id="rId11" Type="http://schemas.openxmlformats.org/officeDocument/2006/relationships/image" Target="../media/image24.png"/><Relationship Id="rId5" Type="http://schemas.openxmlformats.org/officeDocument/2006/relationships/hyperlink" Target="https://sites.google.com/site/putesestviesolapkoj/home?previewAsViewer=1" TargetMode="External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hyperlink" Target="https://sites.google.com/site/literaturnoeprikameproekt/home?previewAsViewer=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hyperlink" Target="https://konkurs.raduga-lik.ru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club179226031" TargetMode="External"/><Relationship Id="rId2" Type="http://schemas.openxmlformats.org/officeDocument/2006/relationships/hyperlink" Target="https://vk.com/public58016978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vsekonkursyru" TargetMode="External"/><Relationship Id="rId2" Type="http://schemas.openxmlformats.org/officeDocument/2006/relationships/hyperlink" Target="http://rusla.ru/rsb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kdb.ru/" TargetMode="External"/><Relationship Id="rId5" Type="http://schemas.openxmlformats.org/officeDocument/2006/relationships/hyperlink" Target="http://educomm.iro.perm.ru/" TargetMode="External"/><Relationship Id="rId4" Type="http://schemas.openxmlformats.org/officeDocument/2006/relationships/hyperlink" Target="https://lysva.biz/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1643050"/>
            <a:ext cx="6500858" cy="14700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/>
              <a:t>Участие в конкурсах как стимул развития библиотеки ОО: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4429132"/>
            <a:ext cx="2571768" cy="1752600"/>
          </a:xfrm>
        </p:spPr>
        <p:txBody>
          <a:bodyPr rtlCol="0">
            <a:normAutofit/>
          </a:bodyPr>
          <a:lstStyle/>
          <a:p>
            <a:pPr algn="l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cs typeface="Times New Roman" pitchFamily="18" charset="0"/>
              </a:rPr>
              <a:t>Орлова С.Р., зав.библиотекой МБОУ «СОШ № 2 с УИОП», </a:t>
            </a:r>
          </a:p>
          <a:p>
            <a:pPr algn="l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cs typeface="Times New Roman" pitchFamily="18" charset="0"/>
              </a:rPr>
              <a:t>г. Лысьва, Пермский край</a:t>
            </a:r>
          </a:p>
          <a:p>
            <a:pPr algn="r" eaLnBrk="1" fontAlgn="auto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cs typeface="Times New Roman" pitchFamily="18" charset="0"/>
              </a:rPr>
              <a:t>2019</a:t>
            </a:r>
            <a:endParaRPr lang="ru-RU" sz="1400" b="1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71934" y="3214686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опыт работы. </a:t>
            </a:r>
            <a:endParaRPr lang="ru-RU" sz="24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7543800" cy="42291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dirty="0" smtClean="0"/>
              <a:t>Ситуация конкурса – это мобилизация внутренних ресурсов, необходимость точного расчёта времени, огромное психологическое напряжение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44036" name="Picture 4" descr="https://www.xn------5cdadg6bmedmeew9a6co.xn--p1ai/wa-data/public/photos/58/00/58/58.97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856058">
            <a:off x="5900542" y="4279412"/>
            <a:ext cx="2652553" cy="201539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Алгоритм подготовки</a:t>
            </a:r>
            <a:endParaRPr lang="ru-RU" b="1" dirty="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798910" y="1752600"/>
            <a:ext cx="7543800" cy="4229100"/>
          </a:xfrm>
        </p:spPr>
        <p:txBody>
          <a:bodyPr>
            <a:normAutofit fontScale="62500" lnSpcReduction="20000"/>
          </a:bodyPr>
          <a:lstStyle/>
          <a:p>
            <a:pPr marL="609600" indent="-609600" algn="ctr">
              <a:lnSpc>
                <a:spcPct val="90000"/>
              </a:lnSpc>
              <a:buNone/>
              <a:defRPr/>
            </a:pPr>
            <a:endParaRPr lang="ru-RU" b="1" dirty="0" smtClean="0"/>
          </a:p>
          <a:p>
            <a:r>
              <a:rPr lang="ru-RU" sz="4000" b="1" dirty="0" smtClean="0"/>
              <a:t>Анализ ресурсов</a:t>
            </a:r>
          </a:p>
          <a:p>
            <a:r>
              <a:rPr lang="ru-RU" sz="4000" b="1" dirty="0" smtClean="0"/>
              <a:t>Выбор направления, технологий, средств</a:t>
            </a:r>
          </a:p>
          <a:p>
            <a:r>
              <a:rPr lang="ru-RU" sz="4000" b="1" dirty="0" smtClean="0"/>
              <a:t>«Дорожная карта»</a:t>
            </a:r>
          </a:p>
          <a:p>
            <a:r>
              <a:rPr lang="ru-RU" sz="4000" b="1" dirty="0" smtClean="0"/>
              <a:t>КПК</a:t>
            </a:r>
          </a:p>
          <a:p>
            <a:r>
              <a:rPr lang="ru-RU" sz="4000" b="1" dirty="0" smtClean="0"/>
              <a:t>Реализация</a:t>
            </a:r>
          </a:p>
          <a:p>
            <a:r>
              <a:rPr lang="ru-RU" sz="4000" b="1" dirty="0" smtClean="0"/>
              <a:t>Анализ итогов</a:t>
            </a:r>
          </a:p>
          <a:p>
            <a:r>
              <a:rPr lang="ru-RU" sz="4000" b="1" dirty="0" smtClean="0"/>
              <a:t>Перспектива развития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Конкурсы профессионального мастерства (по уровню)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Муниципальные</a:t>
            </a:r>
          </a:p>
          <a:p>
            <a:r>
              <a:rPr lang="ru-RU" dirty="0" smtClean="0"/>
              <a:t>Межтерриториальные</a:t>
            </a:r>
          </a:p>
          <a:p>
            <a:r>
              <a:rPr lang="ru-RU" dirty="0" smtClean="0"/>
              <a:t>Региональные</a:t>
            </a:r>
          </a:p>
          <a:p>
            <a:r>
              <a:rPr lang="ru-RU" dirty="0" smtClean="0"/>
              <a:t>Межрегиональные</a:t>
            </a:r>
          </a:p>
          <a:p>
            <a:r>
              <a:rPr lang="ru-RU" dirty="0" smtClean="0"/>
              <a:t>Федеральные</a:t>
            </a:r>
          </a:p>
          <a:p>
            <a:r>
              <a:rPr lang="ru-RU" dirty="0" smtClean="0"/>
              <a:t>Международные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работ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Проекты</a:t>
            </a:r>
          </a:p>
          <a:p>
            <a:r>
              <a:rPr lang="ru-RU" b="1" dirty="0" smtClean="0"/>
              <a:t>Программы (кружки, творческие объединения, уроки информационной грамотности)</a:t>
            </a:r>
          </a:p>
          <a:p>
            <a:r>
              <a:rPr lang="ru-RU" b="1" dirty="0" smtClean="0"/>
              <a:t>Разработки библиотечных мероприятий, уроков</a:t>
            </a:r>
          </a:p>
          <a:p>
            <a:r>
              <a:rPr lang="ru-RU" b="1" dirty="0" smtClean="0"/>
              <a:t>Литературное творчество</a:t>
            </a:r>
          </a:p>
          <a:p>
            <a:r>
              <a:rPr lang="ru-RU" b="1" dirty="0" smtClean="0"/>
              <a:t>Система работы</a:t>
            </a:r>
          </a:p>
          <a:p>
            <a:r>
              <a:rPr lang="ru-RU" b="1" dirty="0" smtClean="0"/>
              <a:t>Применение технологий</a:t>
            </a:r>
          </a:p>
          <a:p>
            <a:r>
              <a:rPr lang="ru-RU" b="1" dirty="0" smtClean="0"/>
              <a:t>Поделки, фото, дизайн и пр.</a:t>
            </a:r>
          </a:p>
          <a:p>
            <a:r>
              <a:rPr lang="ru-RU" b="1" dirty="0" smtClean="0"/>
              <a:t>Виртуальные продукты</a:t>
            </a:r>
          </a:p>
          <a:p>
            <a:r>
              <a:rPr lang="ru-RU" b="1" dirty="0" smtClean="0"/>
              <a:t>…и всё другое, что связано с продвижением чтения</a:t>
            </a:r>
            <a:endParaRPr lang="ru-RU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Профессиональный рост</a:t>
            </a:r>
            <a:endParaRPr lang="ru-RU" dirty="0"/>
          </a:p>
        </p:txBody>
      </p:sp>
      <p:pic>
        <p:nvPicPr>
          <p:cNvPr id="12292" name="Picture 4" descr="https://avatars.mds.yandex.net/get-pdb/1043578/4ad4b45a-59cc-4175-a119-53599e23ac52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4572008"/>
            <a:ext cx="1643074" cy="18757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4" name="Picture 6" descr="https://getbg.net/upload/full/www.GetBg.net_Cartoons_Cartoon_Hedgehog_in_the_Fog_096156_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2000232" y="4071942"/>
            <a:ext cx="1857388" cy="16430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6" name="Picture 8" descr="http://itd1.mycdn.me/image?id=835677762171&amp;t=20&amp;plc=WEB&amp;tkn=*Oy8JpABLaCIMn8IUCP5ok-QvOTI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2928934"/>
            <a:ext cx="1638528" cy="1662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8" name="Picture 10" descr="https://bidspirit-images.global.ssl.fastly.net/rusenamel/cloned-images/49954/5/a_ignore_q_80_w_1000_c_limit_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2214554"/>
            <a:ext cx="1760761" cy="1292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300" name="AutoShape 12" descr="https://avatars.mds.yandex.net/get-pdb/1624992/26bce61d-5062-47d3-b4c2-c90ae2307c50/s12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2" name="AutoShape 14" descr="https://avatars.mds.yandex.net/get-pdb/1624992/26bce61d-5062-47d3-b4c2-c90ae2307c50/s12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4" name="AutoShape 16" descr="https://avatars.mds.yandex.net/get-pdb/1624992/26bce61d-5062-47d3-b4c2-c90ae2307c50/s12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306" name="AutoShape 18" descr="https://avatars.mds.yandex.net/get-pdb/1587552/446946b0-0698-47d3-8798-740c094e3eb2/s12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307" name="Picture 1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84" y="1571612"/>
            <a:ext cx="1541463" cy="1595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500034" y="392906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Идея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857356" y="3571876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Поиск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071802" y="257174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Проба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214810" y="178592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Обучение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929322" y="114298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Публикация</a:t>
            </a:r>
            <a:endParaRPr lang="ru-RU" b="1" dirty="0"/>
          </a:p>
        </p:txBody>
      </p:sp>
      <p:pic>
        <p:nvPicPr>
          <p:cNvPr id="12310" name="Picture 2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-2801" y="1071546"/>
            <a:ext cx="9146801" cy="5446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работы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643050"/>
            <a:ext cx="6986604" cy="43901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Инновация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Сетевые проекты</a:t>
            </a:r>
          </a:p>
          <a:p>
            <a:r>
              <a:rPr lang="ru-RU" sz="3200" b="1" dirty="0" smtClean="0"/>
              <a:t>Сетевые акции</a:t>
            </a:r>
          </a:p>
          <a:p>
            <a:r>
              <a:rPr lang="ru-RU" sz="3200" b="1" dirty="0" smtClean="0"/>
              <a:t>Новые форматы продвижения чтения</a:t>
            </a:r>
          </a:p>
          <a:p>
            <a:r>
              <a:rPr lang="ru-RU" sz="3200" b="1" dirty="0" smtClean="0"/>
              <a:t>Участие в российском конкурсе «</a:t>
            </a:r>
            <a:r>
              <a:rPr lang="en-US" sz="3200" b="1" dirty="0" smtClean="0"/>
              <a:t>PRO</a:t>
            </a:r>
            <a:r>
              <a:rPr lang="ru-RU" sz="3200" b="1" dirty="0" smtClean="0"/>
              <a:t>-движение чтения: новый взгляд»</a:t>
            </a:r>
            <a:endParaRPr lang="ru-RU" sz="3200" b="1" dirty="0"/>
          </a:p>
        </p:txBody>
      </p:sp>
      <p:pic>
        <p:nvPicPr>
          <p:cNvPr id="72706" name="Picture 2" descr="https://1.bp.blogspot.com/-GrlIe-goV7M/WVqZwXDg_II/AAAAAAAAZcE/dK5b_AbCmNA5fF-OQjC560LfMtwj_2pjQCLcBGAs/s280/IMG_06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1000108"/>
            <a:ext cx="2667000" cy="1771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Обучение</a:t>
            </a:r>
            <a:endParaRPr lang="ru-RU" dirty="0"/>
          </a:p>
        </p:txBody>
      </p:sp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593186" y="1192708"/>
            <a:ext cx="1956835" cy="2714644"/>
          </a:xfrm>
          <a:prstGeom prst="rect">
            <a:avLst/>
          </a:prstGeom>
        </p:spPr>
      </p:pic>
      <p:pic>
        <p:nvPicPr>
          <p:cNvPr id="5" name="Рисунок 4" descr="Image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5452537" y="548200"/>
            <a:ext cx="2702802" cy="3749495"/>
          </a:xfrm>
          <a:prstGeom prst="rect">
            <a:avLst/>
          </a:prstGeom>
        </p:spPr>
      </p:pic>
      <p:pic>
        <p:nvPicPr>
          <p:cNvPr id="6" name="Рисунок 5" descr="Image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2585752" y="1700472"/>
            <a:ext cx="2286016" cy="3171305"/>
          </a:xfrm>
          <a:prstGeom prst="rect">
            <a:avLst/>
          </a:prstGeom>
        </p:spPr>
      </p:pic>
      <p:pic>
        <p:nvPicPr>
          <p:cNvPr id="7" name="Рисунок 6" descr="Image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1311426" y="3403426"/>
            <a:ext cx="2714644" cy="3765925"/>
          </a:xfrm>
          <a:prstGeom prst="rect">
            <a:avLst/>
          </a:prstGeom>
        </p:spPr>
      </p:pic>
      <p:pic>
        <p:nvPicPr>
          <p:cNvPr id="8" name="Рисунок 7" descr="Image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5400000">
            <a:off x="5333731" y="3167335"/>
            <a:ext cx="2827108" cy="3921942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Апробация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НОК «Сервисы 2.0 в проектной деятельности учащихся»</a:t>
            </a:r>
          </a:p>
          <a:p>
            <a:r>
              <a:rPr lang="ru-RU" b="1" dirty="0" smtClean="0"/>
              <a:t>Участие в методическом проекте «На сетевой волне» (методист ЦНМО, г. Лысьва Митрофанова Е.П.)</a:t>
            </a:r>
          </a:p>
          <a:p>
            <a:pPr>
              <a:buNone/>
            </a:pPr>
            <a:r>
              <a:rPr lang="ru-RU" b="1" dirty="0" smtClean="0"/>
              <a:t>Муниципальный сетевой проект «Мой Пермский край»</a:t>
            </a:r>
            <a:endParaRPr lang="ru-RU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Shape 5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l"/>
            <a:r>
              <a:rPr lang="ru-RU" sz="3200" b="1" dirty="0" smtClean="0">
                <a:solidFill>
                  <a:srgbClr val="274E13"/>
                </a:solidFill>
              </a:rPr>
              <a:t>Р</a:t>
            </a:r>
            <a:r>
              <a:rPr lang="ru" sz="3200" b="1" dirty="0" smtClean="0">
                <a:solidFill>
                  <a:srgbClr val="274E13"/>
                </a:solidFill>
              </a:rPr>
              <a:t>еализация </a:t>
            </a:r>
            <a:endParaRPr lang="ru" sz="3200" b="1" dirty="0">
              <a:solidFill>
                <a:srgbClr val="274E13"/>
              </a:solidFill>
            </a:endParaRPr>
          </a:p>
        </p:txBody>
      </p:sp>
      <p:sp>
        <p:nvSpPr>
          <p:cNvPr id="527" name="Shape 527"/>
          <p:cNvSpPr txBox="1">
            <a:spLocks noGrp="1"/>
          </p:cNvSpPr>
          <p:nvPr>
            <p:ph type="body" idx="1"/>
          </p:nvPr>
        </p:nvSpPr>
        <p:spPr>
          <a:xfrm>
            <a:off x="285720" y="1285860"/>
            <a:ext cx="8520600" cy="4555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1200">
              <a:solidFill>
                <a:srgbClr val="1155CC"/>
              </a:solidFill>
            </a:endParaRPr>
          </a:p>
          <a:p>
            <a:pPr marL="457200" lvl="0" indent="-304800">
              <a:lnSpc>
                <a:spcPct val="150000"/>
              </a:lnSpc>
              <a:spcBef>
                <a:spcPts val="0"/>
              </a:spcBef>
              <a:buClr>
                <a:srgbClr val="0C3226"/>
              </a:buClr>
              <a:buSzPct val="100000"/>
            </a:pPr>
            <a:r>
              <a:rPr lang="ru" sz="1400" b="1" dirty="0">
                <a:solidFill>
                  <a:srgbClr val="0C3226"/>
                </a:solidFill>
              </a:rPr>
              <a:t>Задания проекта</a:t>
            </a:r>
          </a:p>
          <a:p>
            <a:pPr marL="457200" lvl="0" indent="-304800">
              <a:lnSpc>
                <a:spcPct val="150000"/>
              </a:lnSpc>
              <a:spcBef>
                <a:spcPts val="0"/>
              </a:spcBef>
              <a:buClr>
                <a:srgbClr val="0C3226"/>
              </a:buClr>
              <a:buSzPct val="100000"/>
            </a:pPr>
            <a:r>
              <a:rPr lang="ru" sz="1400" b="1" dirty="0">
                <a:solidFill>
                  <a:srgbClr val="0C3226"/>
                </a:solidFill>
              </a:rPr>
              <a:t>Инструкции к сервисам</a:t>
            </a:r>
          </a:p>
          <a:p>
            <a:pPr marL="457200" lvl="0" indent="-304800" rtl="0">
              <a:lnSpc>
                <a:spcPct val="150000"/>
              </a:lnSpc>
              <a:spcBef>
                <a:spcPts val="0"/>
              </a:spcBef>
              <a:buClr>
                <a:srgbClr val="0C3226"/>
              </a:buClr>
              <a:buSzPct val="100000"/>
            </a:pPr>
            <a:r>
              <a:rPr lang="ru" sz="1400" b="1" dirty="0">
                <a:solidFill>
                  <a:srgbClr val="0C3226"/>
                </a:solidFill>
              </a:rPr>
              <a:t>Таблица “Шаги к успеху” </a:t>
            </a:r>
          </a:p>
          <a:p>
            <a:pPr marL="457200" lvl="0" indent="-304800">
              <a:lnSpc>
                <a:spcPct val="150000"/>
              </a:lnSpc>
              <a:spcBef>
                <a:spcPts val="0"/>
              </a:spcBef>
              <a:buClr>
                <a:srgbClr val="0C3226"/>
              </a:buClr>
              <a:buSzPct val="100000"/>
            </a:pPr>
            <a:r>
              <a:rPr lang="ru" sz="1400" b="1" dirty="0">
                <a:solidFill>
                  <a:srgbClr val="0C3226"/>
                </a:solidFill>
              </a:rPr>
              <a:t>Вопрос-ответ</a:t>
            </a:r>
          </a:p>
          <a:p>
            <a:pPr marL="457200" lvl="0" indent="-304800">
              <a:lnSpc>
                <a:spcPct val="150000"/>
              </a:lnSpc>
              <a:spcBef>
                <a:spcPts val="0"/>
              </a:spcBef>
              <a:buClr>
                <a:srgbClr val="0C3226"/>
              </a:buClr>
              <a:buSzPct val="100000"/>
            </a:pPr>
            <a:r>
              <a:rPr lang="ru" sz="1400" b="1" dirty="0">
                <a:solidFill>
                  <a:srgbClr val="0C3226"/>
                </a:solidFill>
              </a:rPr>
              <a:t>Новости проекта</a:t>
            </a:r>
          </a:p>
          <a:p>
            <a:pPr marL="457200" lvl="0" indent="-304800">
              <a:lnSpc>
                <a:spcPct val="150000"/>
              </a:lnSpc>
              <a:spcBef>
                <a:spcPts val="0"/>
              </a:spcBef>
              <a:buClr>
                <a:srgbClr val="0C3226"/>
              </a:buClr>
              <a:buSzPct val="100000"/>
            </a:pPr>
            <a:r>
              <a:rPr lang="ru" sz="1400" b="1" dirty="0">
                <a:solidFill>
                  <a:srgbClr val="0C3226"/>
                </a:solidFill>
              </a:rPr>
              <a:t>Положение о проекте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None/>
            </a:pPr>
            <a:endParaRPr sz="1200">
              <a:solidFill>
                <a:srgbClr val="274E13"/>
              </a:solidFill>
            </a:endParaRPr>
          </a:p>
        </p:txBody>
      </p:sp>
      <p:pic>
        <p:nvPicPr>
          <p:cNvPr id="528" name="Shape 528">
            <a:hlinkClick r:id="rId3"/>
          </p:cNvPr>
          <p:cNvPicPr preferRelativeResize="0"/>
          <p:nvPr/>
        </p:nvPicPr>
        <p:blipFill>
          <a:blip r:embed="rId4" cstate="email">
            <a:alphaModFix/>
          </a:blip>
          <a:stretch>
            <a:fillRect/>
          </a:stretch>
        </p:blipFill>
        <p:spPr>
          <a:xfrm>
            <a:off x="6000760" y="714356"/>
            <a:ext cx="2857520" cy="214314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5" name="Прямоугольник 4"/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026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2844" y="3714752"/>
            <a:ext cx="3714776" cy="208409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14282" y="5934671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7" name="Picture 3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857488" y="1785926"/>
            <a:ext cx="3613005" cy="201452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28" name="Picture 4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237042" y="3143248"/>
            <a:ext cx="3906958" cy="20145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929058" y="4714884"/>
            <a:ext cx="3243711" cy="194747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92888" cy="11430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Для чего участвовать в профессиональных конкурсах?</a:t>
            </a:r>
            <a:endParaRPr lang="ru-RU" sz="2800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683568" y="1700808"/>
          <a:ext cx="746415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creenshot_6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642910" y="1643050"/>
            <a:ext cx="2342493" cy="1757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Логотип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429388" y="1500174"/>
            <a:ext cx="2129091" cy="1679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3" descr="5813c83e2525bd8908253245c325d4d2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500430" y="3929066"/>
            <a:ext cx="2500330" cy="250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Книга знания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988114" y="1928802"/>
            <a:ext cx="1785463" cy="16430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1472" y="3571876"/>
            <a:ext cx="250033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400" b="1" dirty="0" smtClean="0"/>
              <a:t>Муниципальный, воспитатели ДОО</a:t>
            </a:r>
            <a:endParaRPr lang="ru-RU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29388" y="3500438"/>
            <a:ext cx="228601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400" b="1" dirty="0" smtClean="0"/>
              <a:t>Межтерриториальный, 2-4 класс</a:t>
            </a:r>
            <a:endParaRPr lang="ru-RU" sz="1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358082" y="2786059"/>
            <a:ext cx="128591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Путешествие с Оляпкой - 2</a:t>
            </a:r>
            <a:endParaRPr lang="ru-RU" sz="1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4071942"/>
            <a:ext cx="162429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/>
                <a:solidFill>
                  <a:schemeClr val="accent3"/>
                </a:solidFill>
                <a:effectLst/>
              </a:rPr>
              <a:t>«В поисках</a:t>
            </a:r>
          </a:p>
          <a:p>
            <a:pPr algn="ctr"/>
            <a:r>
              <a:rPr lang="ru-RU" sz="2000" b="1" cap="none" spc="0" dirty="0" smtClean="0">
                <a:ln/>
                <a:solidFill>
                  <a:schemeClr val="accent3"/>
                </a:solidFill>
                <a:effectLst/>
              </a:rPr>
              <a:t> сокровищ»</a:t>
            </a:r>
            <a:endParaRPr lang="ru-RU" sz="2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57884" y="5429264"/>
            <a:ext cx="2786082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400" b="1" dirty="0" smtClean="0"/>
              <a:t>Межтерриториальный, </a:t>
            </a:r>
          </a:p>
          <a:p>
            <a:pPr>
              <a:lnSpc>
                <a:spcPct val="90000"/>
              </a:lnSpc>
            </a:pPr>
            <a:r>
              <a:rPr lang="ru-RU" sz="1400" b="1" dirty="0" smtClean="0"/>
              <a:t>5 – 7 класс</a:t>
            </a:r>
            <a:endParaRPr lang="ru-RU" sz="14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USer\Desktop\Сертификаты\Свидетельство ПОУ0053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3240" y="1714488"/>
            <a:ext cx="2438400" cy="3450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Сертификат выступление 2.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57884" y="1643050"/>
            <a:ext cx="2071702" cy="2873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Оргкомитет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1714488"/>
            <a:ext cx="2055055" cy="2928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Публикация </a:t>
            </a:r>
            <a:endParaRPr lang="ru-RU" dirty="0"/>
          </a:p>
        </p:txBody>
      </p:sp>
      <p:pic>
        <p:nvPicPr>
          <p:cNvPr id="7" name="Рисунок 6" descr="Сборник Книга Чтение Социум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715140" y="3071810"/>
            <a:ext cx="2033487" cy="2755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Содержимое 3" descr="Image6.jpg"/>
          <p:cNvPicPr>
            <a:picLocks noGrp="1" noChangeAspect="1"/>
          </p:cNvPicPr>
          <p:nvPr>
            <p:ph idx="1"/>
          </p:nvPr>
        </p:nvPicPr>
        <p:blipFill>
          <a:blip r:embed="rId6" cstate="email"/>
          <a:stretch>
            <a:fillRect/>
          </a:stretch>
        </p:blipFill>
        <p:spPr>
          <a:xfrm>
            <a:off x="1500166" y="2643182"/>
            <a:ext cx="2149072" cy="2981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Сотрудничество</a:t>
            </a:r>
            <a:endParaRPr lang="ru-RU" dirty="0"/>
          </a:p>
        </p:txBody>
      </p:sp>
      <p:pic>
        <p:nvPicPr>
          <p:cNvPr id="4" name="Содержимое 3" descr="Screenshot_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286512" y="3071810"/>
            <a:ext cx="1967491" cy="27670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Благодарственное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6248" y="1571612"/>
            <a:ext cx="2008313" cy="2786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Image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57422" y="2857496"/>
            <a:ext cx="2076923" cy="2928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age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85786" y="1785926"/>
            <a:ext cx="1750817" cy="24288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Эксперт </a:t>
            </a:r>
            <a:endParaRPr lang="ru-RU" dirty="0"/>
          </a:p>
        </p:txBody>
      </p:sp>
      <p:pic>
        <p:nvPicPr>
          <p:cNvPr id="4" name="Содержимое 3" descr="Сертификат жюри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000364" y="1500174"/>
            <a:ext cx="2571768" cy="36390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2928934"/>
            <a:ext cx="1878874" cy="26402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0760" y="1000108"/>
            <a:ext cx="2233611" cy="3111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Обучение</a:t>
            </a:r>
            <a:endParaRPr lang="ru-RU" dirty="0"/>
          </a:p>
        </p:txBody>
      </p:sp>
      <p:pic>
        <p:nvPicPr>
          <p:cNvPr id="4" name="Содержимое 3" descr="Image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57818" y="1714488"/>
            <a:ext cx="3293952" cy="4229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14348" y="2000240"/>
            <a:ext cx="350046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ПДП «Сервисы 2.0 в профессиональной деятельности библиотекаря ОО»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Мастер-классы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Выступления</a:t>
            </a:r>
            <a:endParaRPr lang="ru-RU" sz="28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Достижения </a:t>
            </a:r>
            <a:endParaRPr lang="ru-RU" dirty="0"/>
          </a:p>
        </p:txBody>
      </p:sp>
      <p:pic>
        <p:nvPicPr>
          <p:cNvPr id="2050" name="Picture 2" descr="C:\Users\DUSer\Desktop\Сертификаты\Экспертный совет Летняя школа ФГОС\Certificat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571612"/>
            <a:ext cx="1423190" cy="2013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DUSer\Desktop\Сертификаты\4336537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1500174"/>
            <a:ext cx="1818452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Screenshot_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4348" y="3714752"/>
            <a:ext cx="1717349" cy="2428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Диплом олимпиада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357686" y="642918"/>
            <a:ext cx="1983847" cy="2786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Диплом первое место Оляпка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714612" y="3071810"/>
            <a:ext cx="1787280" cy="2507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Диплом первое место Расследования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643702" y="785794"/>
            <a:ext cx="1934972" cy="2708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00826" y="3571876"/>
            <a:ext cx="1785951" cy="2564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714876" y="3786190"/>
            <a:ext cx="1622606" cy="2285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Достижения </a:t>
            </a:r>
            <a:endParaRPr lang="ru-RU" dirty="0"/>
          </a:p>
        </p:txBody>
      </p:sp>
      <p:pic>
        <p:nvPicPr>
          <p:cNvPr id="11" name="Рисунок 10" descr="Screenshot_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57422" y="1500174"/>
            <a:ext cx="3138464" cy="2224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Screenshot_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85786" y="1928802"/>
            <a:ext cx="1573614" cy="2090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Орлова Светлана Руслановна. Диплом победителя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000232" y="4143380"/>
            <a:ext cx="1352581" cy="1913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Сертификаты Моя любимая книга_80 (1).bmp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071934" y="3286124"/>
            <a:ext cx="1615397" cy="22859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Сертфикат Драгунский Мой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929322" y="642918"/>
            <a:ext cx="1548705" cy="22007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Screenshot_8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215074" y="3214686"/>
            <a:ext cx="1928826" cy="2672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#</a:t>
            </a:r>
            <a:r>
              <a:rPr lang="ru-RU" dirty="0" err="1" smtClean="0">
                <a:hlinkClick r:id="rId2"/>
              </a:rPr>
              <a:t>РадугаЛикШББ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928802"/>
            <a:ext cx="7769395" cy="37318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библиотеки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Банк </a:t>
            </a:r>
            <a:r>
              <a:rPr lang="ru-RU" dirty="0" err="1" smtClean="0"/>
              <a:t>мультимедийных</a:t>
            </a:r>
            <a:r>
              <a:rPr lang="ru-RU" dirty="0" smtClean="0"/>
              <a:t> продуктов в помощь продвижению чтения</a:t>
            </a:r>
          </a:p>
          <a:p>
            <a:r>
              <a:rPr lang="ru-RU" dirty="0" err="1" smtClean="0"/>
              <a:t>Фолдскопы</a:t>
            </a:r>
            <a:r>
              <a:rPr lang="ru-RU" dirty="0" smtClean="0"/>
              <a:t> (исследования)</a:t>
            </a:r>
          </a:p>
          <a:p>
            <a:r>
              <a:rPr lang="ru-RU" dirty="0" smtClean="0"/>
              <a:t>Статус библиотеки как информационного центра, проектной мастерской</a:t>
            </a:r>
          </a:p>
          <a:p>
            <a:r>
              <a:rPr lang="ru-RU" dirty="0" smtClean="0"/>
              <a:t>Наставничество, обучение (обучающиеся, педагоги, родители)</a:t>
            </a:r>
          </a:p>
          <a:p>
            <a:r>
              <a:rPr lang="ru-RU" dirty="0" smtClean="0"/>
              <a:t>Пополнение фонда печатными и электронными ресурсами (</a:t>
            </a:r>
            <a:r>
              <a:rPr lang="ru-RU" dirty="0" err="1" smtClean="0"/>
              <a:t>ЛитрессШкола</a:t>
            </a:r>
            <a:r>
              <a:rPr lang="ru-RU" dirty="0" smtClean="0"/>
              <a:t>, НЭДБ)</a:t>
            </a:r>
          </a:p>
          <a:p>
            <a:r>
              <a:rPr lang="ru-RU" dirty="0" smtClean="0"/>
              <a:t>Сертификат на </a:t>
            </a:r>
            <a:r>
              <a:rPr lang="ru-RU" dirty="0" err="1" smtClean="0"/>
              <a:t>беспланое</a:t>
            </a:r>
            <a:r>
              <a:rPr lang="ru-RU" dirty="0" smtClean="0"/>
              <a:t> пользование доменом .Дети (1 год)</a:t>
            </a:r>
          </a:p>
          <a:p>
            <a:r>
              <a:rPr lang="ru-RU" b="1" dirty="0" smtClean="0">
                <a:hlinkClick r:id="rId2"/>
              </a:rPr>
              <a:t>Библиотека МБОУ "СОШ № 2 с УИОП", Лысьва</a:t>
            </a:r>
            <a:endParaRPr lang="ru-RU" b="1" dirty="0" smtClean="0"/>
          </a:p>
          <a:p>
            <a:r>
              <a:rPr lang="ru-RU" b="1" dirty="0" smtClean="0">
                <a:hlinkClick r:id="rId3"/>
              </a:rPr>
              <a:t>ГМФ: </a:t>
            </a:r>
            <a:r>
              <a:rPr lang="ru-RU" b="1" dirty="0" err="1" smtClean="0">
                <a:hlinkClick r:id="rId3"/>
              </a:rPr>
              <a:t>Копилочка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 как средство пополнения фонда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9845" y="1857364"/>
            <a:ext cx="6172993" cy="43577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Какие бывают конкурсы?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98513" y="1752600"/>
          <a:ext cx="7543800" cy="4229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Язык пользы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Портфолио</a:t>
            </a:r>
            <a:endParaRPr lang="ru-RU" b="1" dirty="0" smtClean="0"/>
          </a:p>
          <a:p>
            <a:r>
              <a:rPr lang="ru-RU" b="1" dirty="0" smtClean="0"/>
              <a:t>Банк материалов</a:t>
            </a:r>
          </a:p>
          <a:p>
            <a:r>
              <a:rPr lang="ru-RU" b="1" dirty="0" smtClean="0"/>
              <a:t>Статус (наставник, профессионал и пр. )</a:t>
            </a:r>
          </a:p>
          <a:p>
            <a:r>
              <a:rPr lang="ru-RU" b="1" dirty="0" smtClean="0"/>
              <a:t>Сетевые профессиональные сообщества</a:t>
            </a:r>
          </a:p>
          <a:p>
            <a:r>
              <a:rPr lang="ru-RU" b="1" dirty="0" smtClean="0"/>
              <a:t>Копилка идей</a:t>
            </a:r>
          </a:p>
          <a:p>
            <a:r>
              <a:rPr lang="ru-RU" b="1" dirty="0" smtClean="0"/>
              <a:t>Стимул для роста</a:t>
            </a:r>
            <a:endParaRPr lang="ru-RU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98910" y="1643050"/>
            <a:ext cx="6630610" cy="433865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Учитесь.</a:t>
            </a:r>
          </a:p>
          <a:p>
            <a:r>
              <a:rPr lang="ru-RU" b="1" dirty="0" smtClean="0"/>
              <a:t>Следуйте выбранному направлению, не распыляйтесь на то, что не работает на библиотеку, книгу и чтение.</a:t>
            </a:r>
            <a:endParaRPr lang="en-US" b="1" dirty="0" smtClean="0"/>
          </a:p>
          <a:p>
            <a:r>
              <a:rPr lang="ru-RU" b="1" dirty="0" smtClean="0"/>
              <a:t>Внимательно читайте положения и другие документы. Не бойтесь обращаться с вопросами в оргкомитет выбранного конкурса.</a:t>
            </a:r>
          </a:p>
          <a:p>
            <a:r>
              <a:rPr lang="ru-RU" b="1" dirty="0" smtClean="0"/>
              <a:t>Анализируйте итоги, даже если заняли призовое место.</a:t>
            </a:r>
          </a:p>
          <a:p>
            <a:r>
              <a:rPr lang="ru-RU" b="1" dirty="0" smtClean="0"/>
              <a:t>Используйте сетевое взаимодействие как средство КПК. Ваш коллега и наставник может быть там, где вы и не ожидали)))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4" descr="https://www.xn------5cdadg6bmedmeew9a6co.xn--p1ai/wa-data/public/photos/58/00/58/58.97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111918">
            <a:off x="6927659" y="4642014"/>
            <a:ext cx="2113368" cy="16057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ссылки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Сайт РШБА </a:t>
            </a:r>
            <a:r>
              <a:rPr lang="en-US" dirty="0" smtClean="0">
                <a:hlinkClick r:id="rId2"/>
              </a:rPr>
              <a:t>http://rusla.ru/rsba/</a:t>
            </a:r>
            <a:endParaRPr lang="ru-RU" dirty="0" smtClean="0">
              <a:hlinkClick r:id="rId3"/>
            </a:endParaRPr>
          </a:p>
          <a:p>
            <a:r>
              <a:rPr lang="ru-RU" dirty="0" smtClean="0"/>
              <a:t>ЦНМО, г. Лысьва (региональное представительство РШБА в Пермском крае) </a:t>
            </a:r>
            <a:r>
              <a:rPr lang="en-US" dirty="0" smtClean="0">
                <a:hlinkClick r:id="rId4"/>
              </a:rPr>
              <a:t>https://lysva.biz</a:t>
            </a:r>
            <a:endParaRPr lang="ru-RU" dirty="0" smtClean="0">
              <a:hlinkClick r:id="rId3"/>
            </a:endParaRPr>
          </a:p>
          <a:p>
            <a:r>
              <a:rPr lang="ru-RU" dirty="0" smtClean="0"/>
              <a:t>Сетевое сообщество педагогов Пермского края </a:t>
            </a:r>
            <a:r>
              <a:rPr lang="en-US" dirty="0" smtClean="0">
                <a:hlinkClick r:id="rId5"/>
              </a:rPr>
              <a:t>http://educomm.iro.perm.ru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ПКДБ им. Л.И. Кузьмина </a:t>
            </a:r>
            <a:r>
              <a:rPr lang="en-US" dirty="0" smtClean="0">
                <a:hlinkClick r:id="rId6"/>
              </a:rPr>
              <a:t>https://www.pkdb.ru</a:t>
            </a:r>
            <a:r>
              <a:rPr lang="ru-RU" dirty="0" smtClean="0">
                <a:hlinkClick r:id="rId6"/>
              </a:rPr>
              <a:t> </a:t>
            </a:r>
            <a:endParaRPr lang="ru-RU" dirty="0" smtClean="0">
              <a:hlinkClick r:id="rId3"/>
            </a:endParaRPr>
          </a:p>
          <a:p>
            <a:r>
              <a:rPr lang="ru-RU" dirty="0" smtClean="0"/>
              <a:t>Все конкурсы, гранты, стипендии </a:t>
            </a:r>
            <a:r>
              <a:rPr lang="en-US" dirty="0" smtClean="0">
                <a:hlinkClick r:id="rId3"/>
              </a:rPr>
              <a:t>https://vk.com/vsekonkursyru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963" y="2490788"/>
            <a:ext cx="89820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ibrarian_Day_1024x102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071802" y="2643182"/>
            <a:ext cx="3121152" cy="277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71538" y="1357298"/>
            <a:ext cx="742955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внимание!!!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Какие бывают конкурсы?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98513" y="1752600"/>
          <a:ext cx="7543800" cy="4229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Конкурсы профессионального мастерства - это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r>
              <a:rPr lang="ru-RU" sz="2800" b="1" dirty="0" smtClean="0"/>
              <a:t>индикатор качества работы</a:t>
            </a:r>
          </a:p>
          <a:p>
            <a:r>
              <a:rPr lang="ru-RU" sz="2800" b="1" dirty="0" smtClean="0"/>
              <a:t>эффективная форма распространения профессионального опыта</a:t>
            </a:r>
          </a:p>
          <a:p>
            <a:pPr marL="0" indent="442913">
              <a:defRPr/>
            </a:pPr>
            <a:r>
              <a:rPr lang="ru-RU" sz="2800" b="1" dirty="0" smtClean="0"/>
              <a:t>живая демонстрация современной библиотечной практики</a:t>
            </a:r>
          </a:p>
          <a:p>
            <a:pPr marL="0" indent="442913" algn="just">
              <a:defRPr/>
            </a:pPr>
            <a:r>
              <a:rPr lang="ru-RU" sz="2800" b="1" dirty="0" smtClean="0"/>
              <a:t>трансляция лучших образцов библиотечной практики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Конкурсы профессионального мастерства - это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defRPr/>
            </a:pPr>
            <a:r>
              <a:rPr lang="ru-RU" sz="2800" b="1" dirty="0" smtClean="0"/>
              <a:t>форма повышения квалификации</a:t>
            </a:r>
          </a:p>
          <a:p>
            <a:pPr marL="0" indent="530225">
              <a:lnSpc>
                <a:spcPct val="90000"/>
              </a:lnSpc>
              <a:defRPr/>
            </a:pPr>
            <a:r>
              <a:rPr lang="ru-RU" sz="2800" b="1" dirty="0" smtClean="0"/>
              <a:t>школа профессионального роста</a:t>
            </a:r>
          </a:p>
          <a:p>
            <a:pPr marL="0" indent="530225">
              <a:lnSpc>
                <a:spcPct val="150000"/>
              </a:lnSpc>
              <a:defRPr/>
            </a:pPr>
            <a:r>
              <a:rPr lang="ru-RU" sz="2800" b="1" dirty="0" smtClean="0"/>
              <a:t>актуализация творческого потенциала в библиотечной профессии, кадровый резерв для формирование профессиональной элиты</a:t>
            </a:r>
            <a:r>
              <a:rPr lang="ru-RU" b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Миссия конкурсов профессионального мастерства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530225" algn="just">
              <a:buNone/>
            </a:pPr>
            <a:r>
              <a:rPr lang="ru-RU" dirty="0" smtClean="0"/>
              <a:t>1. </a:t>
            </a:r>
            <a:r>
              <a:rPr lang="ru-RU" b="1" dirty="0" smtClean="0"/>
              <a:t>Развитие творческой деятельности библиотечных работников по обновлению содержания профессиональной деятельности. </a:t>
            </a:r>
          </a:p>
          <a:p>
            <a:pPr marL="0" indent="530225" algn="just">
              <a:buNone/>
            </a:pPr>
            <a:r>
              <a:rPr lang="ru-RU" b="1" dirty="0" smtClean="0"/>
              <a:t>2.     Поддержка новых технологий в организации образовательного процесса.</a:t>
            </a:r>
          </a:p>
          <a:p>
            <a:pPr marL="0" indent="530225" algn="just">
              <a:buNone/>
            </a:pPr>
            <a:r>
              <a:rPr lang="ru-RU" b="1" dirty="0" smtClean="0"/>
              <a:t>3. Рост профессионального мастерства библиотечных специалистов.</a:t>
            </a:r>
          </a:p>
          <a:p>
            <a:pPr marL="0" indent="530225" algn="just">
              <a:buNone/>
            </a:pPr>
            <a:r>
              <a:rPr lang="ru-RU" b="1" dirty="0" smtClean="0"/>
              <a:t>4.   Утверждение приоритетов образования в обществе.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участия в конкурсе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algn="ctr">
              <a:lnSpc>
                <a:spcPct val="90000"/>
              </a:lnSpc>
              <a:buNone/>
              <a:defRPr/>
            </a:pPr>
            <a:r>
              <a:rPr lang="ru-RU" b="1" dirty="0" smtClean="0"/>
              <a:t>Для специалиста:</a:t>
            </a:r>
          </a:p>
          <a:p>
            <a:pPr marL="0" indent="442913" algn="just">
              <a:lnSpc>
                <a:spcPct val="90000"/>
              </a:lnSpc>
              <a:buNone/>
              <a:defRPr/>
            </a:pPr>
            <a:r>
              <a:rPr lang="ru-RU" b="1" dirty="0" smtClean="0"/>
              <a:t>1. Демонстрация опыта.</a:t>
            </a:r>
          </a:p>
          <a:p>
            <a:pPr marL="0" indent="442913" algn="just">
              <a:lnSpc>
                <a:spcPct val="90000"/>
              </a:lnSpc>
              <a:buNone/>
              <a:defRPr/>
            </a:pPr>
            <a:r>
              <a:rPr lang="ru-RU" b="1" dirty="0" smtClean="0"/>
              <a:t>2. Повышение квалификации.</a:t>
            </a:r>
          </a:p>
          <a:p>
            <a:pPr marL="0" indent="442913" algn="just">
              <a:lnSpc>
                <a:spcPct val="90000"/>
              </a:lnSpc>
              <a:buNone/>
              <a:defRPr/>
            </a:pPr>
            <a:r>
              <a:rPr lang="ru-RU" b="1" dirty="0" smtClean="0"/>
              <a:t>3. Мотивация развития через внешнюю оценку.</a:t>
            </a:r>
          </a:p>
          <a:p>
            <a:pPr marL="0" indent="442913" algn="just">
              <a:lnSpc>
                <a:spcPct val="90000"/>
              </a:lnSpc>
              <a:buNone/>
              <a:defRPr/>
            </a:pPr>
            <a:r>
              <a:rPr lang="ru-RU" b="1" dirty="0" smtClean="0"/>
              <a:t>4. Карьера.</a:t>
            </a:r>
          </a:p>
          <a:p>
            <a:pPr marL="0" indent="442913" algn="just">
              <a:lnSpc>
                <a:spcPct val="90000"/>
              </a:lnSpc>
              <a:buNone/>
              <a:defRPr/>
            </a:pPr>
            <a:r>
              <a:rPr lang="ru-RU" b="1" dirty="0" smtClean="0"/>
              <a:t>5. Моральное и материальное поощрение.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участия в конкурсе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algn="ctr">
              <a:lnSpc>
                <a:spcPct val="90000"/>
              </a:lnSpc>
              <a:buNone/>
              <a:defRPr/>
            </a:pPr>
            <a:r>
              <a:rPr lang="ru-RU" b="1" dirty="0" smtClean="0"/>
              <a:t>Для администрации:</a:t>
            </a:r>
          </a:p>
          <a:p>
            <a:pPr marL="0" indent="442913" algn="just">
              <a:lnSpc>
                <a:spcPct val="90000"/>
              </a:lnSpc>
              <a:buNone/>
              <a:defRPr/>
            </a:pPr>
            <a:r>
              <a:rPr lang="ru-RU" b="1" dirty="0" smtClean="0"/>
              <a:t>1. Демонстрация опыта.</a:t>
            </a:r>
          </a:p>
          <a:p>
            <a:pPr marL="0" indent="442913" algn="just">
              <a:lnSpc>
                <a:spcPct val="90000"/>
              </a:lnSpc>
              <a:buNone/>
              <a:defRPr/>
            </a:pPr>
            <a:r>
              <a:rPr lang="ru-RU" b="1" dirty="0" smtClean="0"/>
              <a:t>2. Повышение квалификации.</a:t>
            </a:r>
          </a:p>
          <a:p>
            <a:pPr marL="0" indent="442913" algn="just">
              <a:lnSpc>
                <a:spcPct val="90000"/>
              </a:lnSpc>
              <a:buNone/>
              <a:defRPr/>
            </a:pPr>
            <a:r>
              <a:rPr lang="ru-RU" b="1" dirty="0" smtClean="0"/>
              <a:t>3. Мотивация развития через внешнюю оценку.</a:t>
            </a:r>
          </a:p>
          <a:p>
            <a:pPr marL="0" indent="442913" algn="just">
              <a:lnSpc>
                <a:spcPct val="90000"/>
              </a:lnSpc>
              <a:buNone/>
              <a:defRPr/>
            </a:pPr>
            <a:r>
              <a:rPr lang="ru-RU" b="1" dirty="0" smtClean="0"/>
              <a:t>4. Карьера.</a:t>
            </a:r>
          </a:p>
          <a:p>
            <a:pPr marL="0" indent="442913" algn="just">
              <a:lnSpc>
                <a:spcPct val="90000"/>
              </a:lnSpc>
              <a:buNone/>
              <a:defRPr/>
            </a:pPr>
            <a:r>
              <a:rPr lang="ru-RU" b="1" dirty="0" smtClean="0"/>
              <a:t>5. Моральное и материальное поощрение.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e Illustration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TF03431377.potx" id="{56A48130-F36A-41C3-8C0C-0EF853C6708B}" vid="{0432F83B-7085-406B-BFE7-677E72A6CAD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TF03431377</Template>
  <TotalTime>1814</TotalTime>
  <Words>681</Words>
  <Application>Microsoft Office PowerPoint</Application>
  <PresentationFormat>Экран (4:3)</PresentationFormat>
  <Paragraphs>147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Nature Illustration 16x9</vt:lpstr>
      <vt:lpstr>Участие в конкурсах как стимул развития библиотеки ОО:</vt:lpstr>
      <vt:lpstr>Для чего участвовать в профессиональных конкурсах?</vt:lpstr>
      <vt:lpstr>Какие бывают конкурсы?</vt:lpstr>
      <vt:lpstr>Какие бывают конкурсы?</vt:lpstr>
      <vt:lpstr>Конкурсы профессионального мастерства - это</vt:lpstr>
      <vt:lpstr>Конкурсы профессионального мастерства - это</vt:lpstr>
      <vt:lpstr>Миссия конкурсов профессионального мастерства</vt:lpstr>
      <vt:lpstr>Цели участия в конкурсе</vt:lpstr>
      <vt:lpstr>Цели участия в конкурсе</vt:lpstr>
      <vt:lpstr>Слайд 10</vt:lpstr>
      <vt:lpstr>Алгоритм подготовки</vt:lpstr>
      <vt:lpstr>Конкурсы профессионального мастерства (по уровню)</vt:lpstr>
      <vt:lpstr>Виды работ</vt:lpstr>
      <vt:lpstr>Профессиональный рост</vt:lpstr>
      <vt:lpstr>Опыт работы</vt:lpstr>
      <vt:lpstr>Инновация </vt:lpstr>
      <vt:lpstr>Обучение</vt:lpstr>
      <vt:lpstr>Апробация </vt:lpstr>
      <vt:lpstr>Реализация </vt:lpstr>
      <vt:lpstr>Слайд 20</vt:lpstr>
      <vt:lpstr>Публикация </vt:lpstr>
      <vt:lpstr>Сотрудничество</vt:lpstr>
      <vt:lpstr>Эксперт </vt:lpstr>
      <vt:lpstr>Обучение</vt:lpstr>
      <vt:lpstr>Достижения </vt:lpstr>
      <vt:lpstr>Достижения </vt:lpstr>
      <vt:lpstr>#РадугаЛикШББ</vt:lpstr>
      <vt:lpstr>Развитие библиотеки</vt:lpstr>
      <vt:lpstr>Конкурс как средство пополнения фонда</vt:lpstr>
      <vt:lpstr>Язык пользы</vt:lpstr>
      <vt:lpstr>Рекомендации</vt:lpstr>
      <vt:lpstr>Полезные ссылки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DUSer</dc:creator>
  <cp:lastModifiedBy>Nikitina-SL</cp:lastModifiedBy>
  <cp:revision>119</cp:revision>
  <dcterms:created xsi:type="dcterms:W3CDTF">2019-03-21T02:57:39Z</dcterms:created>
  <dcterms:modified xsi:type="dcterms:W3CDTF">2019-04-01T05:32:11Z</dcterms:modified>
</cp:coreProperties>
</file>