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4E3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042319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1E4E3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7251" y="5325533"/>
            <a:ext cx="4476749" cy="82126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9C204-006E-4E76-B804-6F77A184291C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A718D-4F8B-4757-93AF-7A4C05B72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A9399-B903-4DD7-894A-B41D14451EDA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B5727-B279-4A14-B3C9-8E4A93222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6117" y="0"/>
            <a:ext cx="7482417" cy="1325563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rgbClr val="1E4E3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8667" y="1529292"/>
            <a:ext cx="7332133" cy="435133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2888" y="422806"/>
            <a:ext cx="752104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2888" y="4589464"/>
            <a:ext cx="6997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55110-5DDE-426F-81B9-B571716585BF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581B8-5C31-4E93-BB28-B422AC8668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83FF1-FDAE-41A9-A7DA-8806894FB1E7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EAB9A-DA87-46A9-BC23-0C2E15DD8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C848F-AD72-42E6-AC8D-66D638D81A59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6693A-E71F-4758-AB01-0DA03503F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51ACC-DB38-4463-9FC1-0D979576C5A6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A9C23-9A15-4F38-BD8C-C7B49C6F6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D1469-B59A-4958-BA73-67039A2C80D3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63669-8612-4FB9-B47E-9D7B3DA36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559E0-7DC0-4019-A756-098BC9796196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BB5C0-40BE-4D6B-83D4-320F0A92A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B604C-6535-4168-AC84-E1334B2A9086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F9F3A-6256-4567-BB18-88817A615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509713" y="0"/>
            <a:ext cx="752475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92263" y="1462088"/>
            <a:ext cx="7356475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AEBAB1-4F06-4A8E-B60A-AED2DF4670BA}" type="datetimeFigureOut">
              <a:rPr lang="ru-RU"/>
              <a:pPr>
                <a:defRPr/>
              </a:pPr>
              <a:t>24.03.2019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5B3FE5-6159-4A5E-9634-2B2D0AD43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000" b="1" kern="1200">
          <a:solidFill>
            <a:srgbClr val="1E4E36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rgbClr val="1E4E36"/>
          </a:solidFill>
          <a:latin typeface="Times New Roman" pitchFamily="18" charset="0"/>
          <a:cs typeface="Times New Roman" pitchFamily="18" charset="0"/>
        </a:defRPr>
      </a:lvl9pPr>
    </p:titleStyle>
    <p:bodyStyle>
      <a:lvl1pPr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katya-aleks.27@yandex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vk.com/cnmo5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ctrTitle"/>
          </p:nvPr>
        </p:nvSpPr>
        <p:spPr>
          <a:xfrm>
            <a:off x="0" y="2043113"/>
            <a:ext cx="9144000" cy="2387600"/>
          </a:xfrm>
        </p:spPr>
        <p:txBody>
          <a:bodyPr/>
          <a:lstStyle/>
          <a:p>
            <a:r>
              <a:rPr lang="ru-RU" smtClean="0"/>
              <a:t>«Читающая мама – читающая страна»</a:t>
            </a:r>
          </a:p>
        </p:txBody>
      </p:sp>
      <p:sp>
        <p:nvSpPr>
          <p:cNvPr id="1331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67250" y="5326063"/>
            <a:ext cx="4476750" cy="95567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mtClean="0"/>
              <a:t>Тюленева Екатерина Александровна, </a:t>
            </a:r>
          </a:p>
          <a:p>
            <a:pPr>
              <a:spcBef>
                <a:spcPct val="0"/>
              </a:spcBef>
            </a:pPr>
            <a:r>
              <a:rPr lang="ru-RU" i="1" smtClean="0"/>
              <a:t>методист МАУ ДПО «ЦНМО»</a:t>
            </a:r>
          </a:p>
          <a:p>
            <a:pPr>
              <a:spcBef>
                <a:spcPct val="0"/>
              </a:spcBef>
            </a:pPr>
            <a:r>
              <a:rPr lang="en-US" smtClean="0"/>
              <a:t>E-mail</a:t>
            </a:r>
            <a:r>
              <a:rPr lang="ru-RU" smtClean="0"/>
              <a:t>: </a:t>
            </a:r>
            <a:r>
              <a:rPr lang="en-US" smtClean="0">
                <a:hlinkClick r:id="rId2"/>
              </a:rPr>
              <a:t>katya-aleks.27@yandex.ru</a:t>
            </a:r>
            <a:r>
              <a:rPr lang="ru-RU" smtClean="0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z="4400" smtClean="0"/>
          </a:p>
          <a:p>
            <a:r>
              <a:rPr lang="ru-RU" sz="4400" smtClean="0"/>
              <a:t>Вконтакте ЦНМО</a:t>
            </a:r>
          </a:p>
          <a:p>
            <a:r>
              <a:rPr lang="ru-RU" sz="4400" smtClean="0">
                <a:hlinkClick r:id="rId2"/>
              </a:rPr>
              <a:t>https://vk.com/cnmo59</a:t>
            </a:r>
            <a:r>
              <a:rPr lang="ru-RU" sz="4400" smtClean="0"/>
              <a:t> </a:t>
            </a:r>
          </a:p>
        </p:txBody>
      </p:sp>
      <p:sp>
        <p:nvSpPr>
          <p:cNvPr id="25604" name="Rectangle 4"/>
          <p:cNvSpPr>
            <a:spLocks/>
          </p:cNvSpPr>
          <p:nvPr/>
        </p:nvSpPr>
        <p:spPr bwMode="auto">
          <a:xfrm>
            <a:off x="1592263" y="1462088"/>
            <a:ext cx="7356475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ru-RU" sz="4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4400">
                <a:latin typeface="Times New Roman" pitchFamily="18" charset="0"/>
                <a:cs typeface="Times New Roman" pitchFamily="18" charset="0"/>
              </a:rPr>
              <a:t>Вконтакте ЦНМО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4400">
                <a:latin typeface="Times New Roman" pitchFamily="18" charset="0"/>
                <a:cs typeface="Times New Roman" pitchFamily="18" charset="0"/>
                <a:hlinkClick r:id="rId2"/>
              </a:rPr>
              <a:t>https://vk.com/cnmo59</a:t>
            </a:r>
            <a:r>
              <a:rPr lang="ru-RU" sz="4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605" name="Rectangle 5"/>
          <p:cNvSpPr>
            <a:spLocks/>
          </p:cNvSpPr>
          <p:nvPr/>
        </p:nvSpPr>
        <p:spPr bwMode="auto">
          <a:xfrm>
            <a:off x="1592263" y="1462088"/>
            <a:ext cx="7356475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ru-RU" sz="440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4400">
                <a:latin typeface="Times New Roman" pitchFamily="18" charset="0"/>
                <a:cs typeface="Times New Roman" pitchFamily="18" charset="0"/>
              </a:rPr>
              <a:t>Вконтакте ЦНМО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4400">
                <a:latin typeface="Times New Roman" pitchFamily="18" charset="0"/>
                <a:cs typeface="Times New Roman" pitchFamily="18" charset="0"/>
                <a:hlinkClick r:id="rId2"/>
              </a:rPr>
              <a:t>https://vk.com/cnmo59</a:t>
            </a:r>
            <a:r>
              <a:rPr lang="ru-RU" sz="44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606" name="Rectangle 6"/>
          <p:cNvSpPr>
            <a:spLocks/>
          </p:cNvSpPr>
          <p:nvPr/>
        </p:nvSpPr>
        <p:spPr bwMode="auto">
          <a:xfrm>
            <a:off x="1592263" y="1462088"/>
            <a:ext cx="7356475" cy="43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44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501775" y="0"/>
            <a:ext cx="7481888" cy="2759075"/>
          </a:xfrm>
        </p:spPr>
        <p:txBody>
          <a:bodyPr/>
          <a:lstStyle/>
          <a:p>
            <a:r>
              <a:rPr lang="ru-RU" sz="6600" smtClean="0"/>
              <a:t>СПАСИБО </a:t>
            </a:r>
            <a:br>
              <a:rPr lang="ru-RU" sz="6600" smtClean="0"/>
            </a:br>
            <a:r>
              <a:rPr lang="ru-RU" sz="6600" smtClean="0"/>
              <a:t>ЗА ВНИМАНИЕ!</a:t>
            </a:r>
          </a:p>
        </p:txBody>
      </p:sp>
      <p:pic>
        <p:nvPicPr>
          <p:cNvPr id="22530" name="Picture 2" descr="http://rusla.ru/rsba/news/%D0%9B%D0%BE%D0%B3%D0%BE%20-%203%20%D0%BC%D0%B5%D1%81%D1%82%D0%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1775" y="2306638"/>
            <a:ext cx="743902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525588" y="0"/>
            <a:ext cx="7483475" cy="1325563"/>
          </a:xfrm>
        </p:spPr>
        <p:txBody>
          <a:bodyPr/>
          <a:lstStyle/>
          <a:p>
            <a:r>
              <a:rPr lang="ru-RU" sz="6600" smtClean="0"/>
              <a:t>Цель 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1608138" y="1803400"/>
            <a:ext cx="7332662" cy="4076700"/>
          </a:xfrm>
        </p:spPr>
        <p:txBody>
          <a:bodyPr/>
          <a:lstStyle/>
          <a:p>
            <a:pPr algn="ctr"/>
            <a:r>
              <a:rPr lang="ru-RU" sz="3200" smtClean="0"/>
              <a:t>Обеспечить право ребенка на читающее детство путем возрождения традиций родительского чтения, сформировать в обществе позитивный имидж семейного чтения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525588" y="0"/>
            <a:ext cx="7483475" cy="1325563"/>
          </a:xfrm>
        </p:spPr>
        <p:txBody>
          <a:bodyPr/>
          <a:lstStyle/>
          <a:p>
            <a:r>
              <a:rPr lang="ru-RU" sz="4400" smtClean="0"/>
              <a:t>Номинации конкурса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1608138" y="1528763"/>
            <a:ext cx="7400925" cy="4351337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sz="2800" smtClean="0"/>
              <a:t>Конкурс фотографий «Читающая мама». </a:t>
            </a:r>
          </a:p>
          <a:p>
            <a:pPr marL="457200" indent="-457200">
              <a:buFont typeface="Arial" charset="0"/>
              <a:buAutoNum type="arabicPeriod"/>
            </a:pPr>
            <a:endParaRPr lang="ru-RU" sz="1200" smtClean="0"/>
          </a:p>
          <a:p>
            <a:pPr marL="457200" indent="-457200">
              <a:buFont typeface="Arial" charset="0"/>
              <a:buAutoNum type="arabicPeriod"/>
            </a:pPr>
            <a:r>
              <a:rPr lang="ru-RU" sz="2800" smtClean="0"/>
              <a:t>Конкурс видеороликов «Читает мама». </a:t>
            </a:r>
          </a:p>
          <a:p>
            <a:pPr marL="457200" indent="-457200">
              <a:buFont typeface="Arial" charset="0"/>
              <a:buAutoNum type="arabicPeriod"/>
            </a:pPr>
            <a:endParaRPr lang="ru-RU" sz="1200" smtClean="0"/>
          </a:p>
          <a:p>
            <a:pPr marL="457200" indent="-457200">
              <a:buFont typeface="Arial" charset="0"/>
              <a:buAutoNum type="arabicPeriod"/>
            </a:pPr>
            <a:r>
              <a:rPr lang="ru-RU" sz="2800" smtClean="0"/>
              <a:t>Конкурс видеороликов «Читаем вместе с мамой». </a:t>
            </a:r>
          </a:p>
          <a:p>
            <a:pPr marL="457200" indent="-457200">
              <a:buFont typeface="Arial" charset="0"/>
              <a:buAutoNum type="arabicPeriod"/>
            </a:pPr>
            <a:endParaRPr lang="ru-RU" sz="1200" smtClean="0"/>
          </a:p>
          <a:p>
            <a:pPr marL="457200" indent="-457200">
              <a:buFont typeface="Arial" charset="0"/>
              <a:buAutoNum type="arabicPeriod"/>
            </a:pPr>
            <a:r>
              <a:rPr lang="ru-RU" sz="2800" smtClean="0"/>
              <a:t>«Лучшее произведение, написанное мамой» для своего ребенка.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9063" cy="777875"/>
          </a:xfrm>
        </p:spPr>
        <p:txBody>
          <a:bodyPr/>
          <a:lstStyle/>
          <a:p>
            <a:r>
              <a:rPr lang="en-US" smtClean="0"/>
              <a:t>I </a:t>
            </a:r>
            <a:r>
              <a:rPr lang="ru-RU" smtClean="0"/>
              <a:t>место</a:t>
            </a:r>
          </a:p>
        </p:txBody>
      </p:sp>
      <p:pic>
        <p:nvPicPr>
          <p:cNvPr id="16387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77875"/>
            <a:ext cx="9144000" cy="60801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9063" cy="782638"/>
          </a:xfrm>
        </p:spPr>
        <p:txBody>
          <a:bodyPr/>
          <a:lstStyle/>
          <a:p>
            <a:r>
              <a:rPr lang="en-US" smtClean="0"/>
              <a:t>II </a:t>
            </a:r>
            <a:r>
              <a:rPr lang="ru-RU" smtClean="0"/>
              <a:t>место</a:t>
            </a:r>
          </a:p>
        </p:txBody>
      </p:sp>
      <p:pic>
        <p:nvPicPr>
          <p:cNvPr id="17411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82638"/>
            <a:ext cx="9172575" cy="60753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9063" cy="782638"/>
          </a:xfrm>
        </p:spPr>
        <p:txBody>
          <a:bodyPr/>
          <a:lstStyle/>
          <a:p>
            <a:r>
              <a:rPr lang="en-US" smtClean="0"/>
              <a:t>III</a:t>
            </a:r>
            <a:r>
              <a:rPr lang="ru-RU" smtClean="0"/>
              <a:t> место</a:t>
            </a:r>
          </a:p>
        </p:txBody>
      </p:sp>
      <p:pic>
        <p:nvPicPr>
          <p:cNvPr id="18435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82638"/>
            <a:ext cx="9174163" cy="60753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9063" cy="1325563"/>
          </a:xfrm>
        </p:spPr>
        <p:txBody>
          <a:bodyPr/>
          <a:lstStyle/>
          <a:p>
            <a:r>
              <a:rPr lang="ru-RU" smtClean="0"/>
              <a:t>Семья Головятинских</a:t>
            </a:r>
          </a:p>
        </p:txBody>
      </p:sp>
      <p:pic>
        <p:nvPicPr>
          <p:cNvPr id="4" name="Shape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422400"/>
            <a:ext cx="9136063" cy="51387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525588" y="0"/>
            <a:ext cx="7483475" cy="863600"/>
          </a:xfrm>
        </p:spPr>
        <p:txBody>
          <a:bodyPr/>
          <a:lstStyle/>
          <a:p>
            <a:r>
              <a:rPr lang="ru-RU" smtClean="0"/>
              <a:t>«СВЕРЧОК»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1258" y="864244"/>
            <a:ext cx="7332133" cy="4351338"/>
          </a:xfrm>
        </p:spPr>
        <p:txBody>
          <a:bodyPr numCol="2" rtlCol="0">
            <a:no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Хочу поведать вам друзья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Один секрет свой маленький -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О том, как крохотный сверчок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Жил долго в доме стареньком,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не носил он ни пальто,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 ни шапку и не валенки.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Тайком за печкою сидел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Бесшумно, неприметно,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А в лапках маленьких своих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Держал смычок заветный.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Но только вечер наступал,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Как наш герой вдруг оживал,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А из укромного местечка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Вдруг скрипочку он доставал.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час за часом напролёт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Лишь песенку свою поёт.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Играет радостно сверчок,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Старается, как может.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Стрекочет добрый музыкант -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Ему это не сложно!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Но так непризнанным талант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Всю жизнь остаться может!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мы решили подыграть,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Помочь меньшому другу,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на вечерний наш концерт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Созвали всю округу.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Теперь в домишке стареньком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По вечерам не скучно!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Здесь девочки и мальчики 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Сверчка готовы слушать.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угощают радостно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 Кусочками печенья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фруктами и крошками,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 и каплями варенья.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не беда, что за окном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Порой одно ненастье -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Ведь есть примета у людей: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Что где сверчок - там счастье!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А у сверчка один мотив -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Пилим-пилив, пилим-пилив.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Сама когда-то маленькой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Я девочкой была,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в этом доме стареньком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Я с папою и маменькой,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И со сверчком удаленьким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400" dirty="0"/>
              <a:t>Всё детство прожила.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525588" y="0"/>
            <a:ext cx="7483475" cy="963613"/>
          </a:xfrm>
        </p:spPr>
        <p:txBody>
          <a:bodyPr/>
          <a:lstStyle/>
          <a:p>
            <a:r>
              <a:rPr lang="ru-RU" smtClean="0"/>
              <a:t>«+» и «-»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5588" y="963613"/>
          <a:ext cx="7484534" cy="5422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267"/>
                <a:gridCol w="3742267"/>
              </a:tblGrid>
              <a:tr h="67893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4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951544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Разные члены жюри в номинациях.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Разные формы номинаций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Участвовали родители из разных ОО</a:t>
                      </a:r>
                      <a:endParaRPr lang="ru-RU" sz="2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положении четче прописать, что родители должны участвовать вместе с детьми</a:t>
                      </a:r>
                      <a:endParaRPr lang="ru-RU" sz="2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67265">
                <a:tc gridSpan="2"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ПРЕДЛОЖЕНИЯ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873783">
                <a:tc gridSpan="2"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Разнообразить номинации конкурса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сбора работ создать отдельный электронный ящик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Развести критерии оценки работ по номинациям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Если оставим номинацию с фотографиями, в положении прописать что </a:t>
                      </a: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вручаться будут только дипломы победителям</a:t>
                      </a:r>
                      <a:endParaRPr lang="ru-RU" sz="2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385</Words>
  <Application>Microsoft Office PowerPoint</Application>
  <PresentationFormat>Экран (4:3)</PresentationFormat>
  <Paragraphs>89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«Читающая мама – читающая страна»</vt:lpstr>
      <vt:lpstr>Цель </vt:lpstr>
      <vt:lpstr>Номинации конкурса</vt:lpstr>
      <vt:lpstr>I место</vt:lpstr>
      <vt:lpstr>II место</vt:lpstr>
      <vt:lpstr>III место</vt:lpstr>
      <vt:lpstr>Семья Головятинских</vt:lpstr>
      <vt:lpstr>«СВЕРЧОК»</vt:lpstr>
      <vt:lpstr>«+» и «-»</vt:lpstr>
      <vt:lpstr>Слайд 10</vt:lpstr>
      <vt:lpstr>СПАСИБО 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Admin</cp:lastModifiedBy>
  <cp:revision>11</cp:revision>
  <dcterms:created xsi:type="dcterms:W3CDTF">2018-11-14T06:17:47Z</dcterms:created>
  <dcterms:modified xsi:type="dcterms:W3CDTF">2019-03-24T17:48:46Z</dcterms:modified>
</cp:coreProperties>
</file>