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71" r:id="rId3"/>
    <p:sldId id="269" r:id="rId4"/>
    <p:sldId id="270" r:id="rId5"/>
    <p:sldId id="282" r:id="rId6"/>
    <p:sldId id="280" r:id="rId7"/>
    <p:sldId id="283" r:id="rId8"/>
    <p:sldId id="281" r:id="rId9"/>
    <p:sldId id="259" r:id="rId10"/>
    <p:sldId id="263" r:id="rId11"/>
    <p:sldId id="284" r:id="rId12"/>
    <p:sldId id="268" r:id="rId13"/>
    <p:sldId id="261" r:id="rId14"/>
    <p:sldId id="267" r:id="rId15"/>
    <p:sldId id="273" r:id="rId16"/>
    <p:sldId id="275" r:id="rId17"/>
    <p:sldId id="277" r:id="rId18"/>
    <p:sldId id="278" r:id="rId19"/>
    <p:sldId id="266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0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4/1/2019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4/1/2019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4/1/2019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4/1/2019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4/1/2019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4/1/2019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Когнитивное обучение 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библиотеке как инструмент повышения профессиональной компетенции педагога -библиотекаря.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на краевом совещании специалистов школьных библиотек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63824" y="1078230"/>
            <a:ext cx="2781872" cy="47007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090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7265" y="348756"/>
            <a:ext cx="4522678" cy="44061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986272" y="167046"/>
            <a:ext cx="5145024" cy="51120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784764" y="5627716"/>
            <a:ext cx="883447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            </a:t>
            </a:r>
            <a:r>
              <a:rPr lang="ru-RU" sz="36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Теория и практика</a:t>
            </a:r>
            <a:r>
              <a:rPr lang="ru-RU" sz="28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. 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Опыт БИЦ МАОУ «Гимназия» г. Чернушка</a:t>
            </a:r>
            <a:r>
              <a:rPr lang="ru-RU" sz="2800" b="1" dirty="0" smtClean="0">
                <a:solidFill>
                  <a:srgbClr val="7030A0"/>
                </a:solidFill>
              </a:rPr>
              <a:t>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638502" y="2809702"/>
            <a:ext cx="2493817" cy="28180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65176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72896" y="451104"/>
            <a:ext cx="5266944" cy="609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339840" y="609600"/>
            <a:ext cx="5565967" cy="573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970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18184" y="133826"/>
            <a:ext cx="9955631" cy="65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263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8" y="1123837"/>
            <a:ext cx="3363117" cy="460118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«Умные карты»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Необычное мероприятие 25 января  представили участники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Библио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- практикума "Умные карты". Презентация большой творческой работы  учащихся состоялась в рамках реализации гимназической интегрированной программы "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Биоэкоцентр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"Уникум" как части единого проекта гимназии "Школа как технопарк".  Образовательные события для учащихся и педагогов района прошли в рамках краевого проектно-обучающего семинара под руководством краевого Института инновационной образовательной политики 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права"Эврика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- Пермь".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Учашиеся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8 Б класса в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Библио-практикуме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"Умная карта" прошли курс дополнительного обучения, создали свои исследовательские работы и на этой основе подготовили собственные интернет- ментальные карты по предмету "Биология". Работы вызвали большой интерес, одобрение среди учителей и высокую оценку руководителей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проекта"Школа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как технопарк".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2660" y="1123837"/>
            <a:ext cx="3048000" cy="1714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52919" y="4192732"/>
            <a:ext cx="1900077" cy="1714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332103" y="3830468"/>
            <a:ext cx="153716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121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06335" y="197426"/>
            <a:ext cx="10291156" cy="65525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974340" y="449802"/>
            <a:ext cx="1841152" cy="302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514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err="1" smtClean="0">
                <a:latin typeface="Batang" pitchFamily="18" charset="-127"/>
                <a:ea typeface="Batang" pitchFamily="18" charset="-127"/>
              </a:rPr>
              <a:t>Метапредметное</a:t>
            </a:r>
            <a:r>
              <a:rPr lang="ru-RU" sz="3100" b="1" dirty="0" smtClean="0">
                <a:latin typeface="Batang" pitchFamily="18" charset="-127"/>
                <a:ea typeface="Batang" pitchFamily="18" charset="-127"/>
              </a:rPr>
              <a:t>  внеурочное </a:t>
            </a:r>
            <a:r>
              <a:rPr lang="ru-RU" sz="3100" b="1" dirty="0">
                <a:latin typeface="Batang" pitchFamily="18" charset="-127"/>
                <a:ea typeface="Batang" pitchFamily="18" charset="-127"/>
              </a:rPr>
              <a:t>занятие </a:t>
            </a:r>
            <a:r>
              <a:rPr lang="ru-RU" sz="3100" b="1" dirty="0" smtClean="0">
                <a:latin typeface="Batang" pitchFamily="18" charset="-127"/>
                <a:ea typeface="Batang" pitchFamily="18" charset="-127"/>
              </a:rPr>
              <a:t/>
            </a:r>
            <a:br>
              <a:rPr lang="ru-RU" sz="31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3100" b="1" dirty="0" smtClean="0">
                <a:latin typeface="Batang" pitchFamily="18" charset="-127"/>
                <a:ea typeface="Batang" pitchFamily="18" charset="-127"/>
              </a:rPr>
              <a:t>«</a:t>
            </a:r>
            <a:r>
              <a:rPr lang="ru-RU" sz="3100" b="1" dirty="0">
                <a:latin typeface="Batang" pitchFamily="18" charset="-127"/>
                <a:ea typeface="Batang" pitchFamily="18" charset="-127"/>
              </a:rPr>
              <a:t>Мой путь</a:t>
            </a:r>
            <a:r>
              <a:rPr lang="ru-RU" sz="3100" b="1" dirty="0" smtClean="0">
                <a:latin typeface="Batang" pitchFamily="18" charset="-127"/>
                <a:ea typeface="Batang" pitchFamily="18" charset="-127"/>
              </a:rPr>
              <a:t>»</a:t>
            </a:r>
            <a:br>
              <a:rPr lang="ru-RU" sz="31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3100" b="1" dirty="0" smtClean="0">
                <a:latin typeface="Batang" pitchFamily="18" charset="-127"/>
                <a:ea typeface="Batang" pitchFamily="18" charset="-127"/>
              </a:rPr>
              <a:t>для  учащихся </a:t>
            </a:r>
            <a:r>
              <a:rPr lang="ru-RU" sz="3100" b="1" dirty="0">
                <a:latin typeface="Batang" pitchFamily="18" charset="-127"/>
                <a:ea typeface="Batang" pitchFamily="18" charset="-127"/>
              </a:rPr>
              <a:t>10 </a:t>
            </a:r>
            <a:r>
              <a:rPr lang="ru-RU" sz="3100" b="1" dirty="0" smtClean="0">
                <a:latin typeface="Batang" pitchFamily="18" charset="-127"/>
                <a:ea typeface="Batang" pitchFamily="18" charset="-127"/>
              </a:rPr>
              <a:t>класса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67" y="3933056"/>
            <a:ext cx="2976331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4251" y="1412777"/>
            <a:ext cx="4319455" cy="707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88021" y="3284984"/>
            <a:ext cx="54586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  <a:t>«</a:t>
            </a:r>
            <a:r>
              <a:rPr lang="ru-RU" b="1" dirty="0" smtClean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  <a:t>Если </a:t>
            </a:r>
            <a:r>
              <a:rPr lang="ru-RU" b="1" dirty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  <a:t>вы удачно выберете труд и </a:t>
            </a:r>
            <a:br>
              <a:rPr lang="ru-RU" b="1" dirty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b="1" dirty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  <a:t>вложите в него всю свою душу, то</a:t>
            </a:r>
            <a:br>
              <a:rPr lang="ru-RU" b="1" dirty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b="1" dirty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  <a:t>счастье само вас </a:t>
            </a:r>
            <a:r>
              <a:rPr lang="ru-RU" b="1" dirty="0" smtClean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  <a:t>отыщет»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  <a:t>Константин </a:t>
            </a:r>
            <a:r>
              <a:rPr lang="ru-RU" b="1" dirty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  <a:t>Дмитриевич </a:t>
            </a:r>
            <a:r>
              <a:rPr lang="ru-RU" b="1" dirty="0" smtClean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  <a:t>Ушинский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 </a:t>
            </a:r>
          </a:p>
          <a:p>
            <a:r>
              <a:rPr lang="ru-RU" sz="1200" b="1" dirty="0" smtClean="0">
                <a:latin typeface="Batang" pitchFamily="18" charset="-127"/>
                <a:ea typeface="Batang" pitchFamily="18" charset="-127"/>
              </a:rPr>
              <a:t>Шашкина Валентина Николаевна, </a:t>
            </a:r>
          </a:p>
          <a:p>
            <a:r>
              <a:rPr lang="ru-RU" sz="1200" b="1" dirty="0" smtClean="0">
                <a:latin typeface="Batang" pitchFamily="18" charset="-127"/>
                <a:ea typeface="Batang" pitchFamily="18" charset="-127"/>
              </a:rPr>
              <a:t>руководитель БИЦ, педагог- библиотекарь высшей квалификационной категории</a:t>
            </a:r>
            <a:endParaRPr lang="ru-RU" sz="1200" b="1" dirty="0">
              <a:latin typeface="Batang" pitchFamily="18" charset="-127"/>
              <a:ea typeface="Batang" pitchFamily="18" charset="-127"/>
            </a:endParaRPr>
          </a:p>
          <a:p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435" y="332656"/>
            <a:ext cx="108492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atang" pitchFamily="18" charset="-127"/>
                <a:ea typeface="Batang" pitchFamily="18" charset="-127"/>
              </a:rPr>
              <a:t>Практический семинар в рамках презентационных мероприятий для ОО Университетского округа ВШЭ г. Пермь</a:t>
            </a:r>
          </a:p>
          <a:p>
            <a:r>
              <a:rPr lang="ru-RU" dirty="0" smtClean="0">
                <a:latin typeface="Batang" pitchFamily="18" charset="-127"/>
                <a:ea typeface="Batang" pitchFamily="18" charset="-127"/>
              </a:rPr>
              <a:t> </a:t>
            </a:r>
            <a:r>
              <a:rPr lang="ru-RU" b="1" dirty="0" smtClean="0">
                <a:latin typeface="Batang" pitchFamily="18" charset="-127"/>
                <a:ea typeface="Batang" pitchFamily="18" charset="-127"/>
              </a:rPr>
              <a:t>«</a:t>
            </a:r>
            <a:r>
              <a:rPr lang="ru-RU" b="1" dirty="0" err="1" smtClean="0">
                <a:latin typeface="Batang" pitchFamily="18" charset="-127"/>
                <a:ea typeface="Batang" pitchFamily="18" charset="-127"/>
              </a:rPr>
              <a:t>Метапредметные</a:t>
            </a:r>
            <a:r>
              <a:rPr lang="ru-RU" b="1" dirty="0" smtClean="0">
                <a:latin typeface="Batang" pitchFamily="18" charset="-127"/>
                <a:ea typeface="Batang" pitchFamily="18" charset="-127"/>
              </a:rPr>
              <a:t> образовательные технологии в школе  21 века»</a:t>
            </a:r>
            <a:endParaRPr lang="ru-RU" b="1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333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3605" y="1340768"/>
            <a:ext cx="355239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3606" y="3822923"/>
            <a:ext cx="393643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5466" y="357166"/>
            <a:ext cx="4704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  <a:ea typeface="Batang" pitchFamily="18" charset="-127"/>
              </a:rPr>
              <a:t>Лаборатория  моделирования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  <a:ea typeface="Batang" pitchFamily="18" charset="-127"/>
              </a:rPr>
              <a:t>«Мой путь»</a:t>
            </a:r>
            <a:endParaRPr lang="ru-RU" b="1" dirty="0">
              <a:solidFill>
                <a:srgbClr val="7030A0"/>
              </a:solidFill>
              <a:latin typeface="Arial Black" pitchFamily="34" charset="0"/>
              <a:ea typeface="Batang" pitchFamily="18" charset="-127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907" y="1680902"/>
            <a:ext cx="1515120" cy="3188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6107" y="3501008"/>
            <a:ext cx="467462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9907" y="799838"/>
            <a:ext cx="4396680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271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1637" y="2636912"/>
            <a:ext cx="620263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  <a:t>Планирование профессиональной </a:t>
            </a:r>
            <a:r>
              <a:rPr lang="ru-RU" b="1" dirty="0" smtClean="0"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  <a:t>карьеры с помощью интеллект карты:</a:t>
            </a:r>
          </a:p>
          <a:p>
            <a:r>
              <a:rPr lang="ru-RU" b="1" dirty="0">
                <a:latin typeface="Batang" pitchFamily="18" charset="-127"/>
                <a:ea typeface="Batang" pitchFamily="18" charset="-127"/>
              </a:rPr>
              <a:t>Стратегия выбора </a:t>
            </a:r>
            <a:r>
              <a:rPr lang="ru-RU" b="1" dirty="0" smtClean="0">
                <a:latin typeface="Batang" pitchFamily="18" charset="-127"/>
                <a:ea typeface="Batang" pitchFamily="18" charset="-127"/>
              </a:rPr>
              <a:t>профессии.</a:t>
            </a:r>
            <a:endParaRPr lang="ru-RU" b="1" dirty="0">
              <a:latin typeface="Batang" pitchFamily="18" charset="-127"/>
              <a:ea typeface="Batang" pitchFamily="18" charset="-127"/>
            </a:endParaRPr>
          </a:p>
          <a:p>
            <a:r>
              <a:rPr lang="ru-RU" b="1" dirty="0">
                <a:latin typeface="Batang" pitchFamily="18" charset="-127"/>
                <a:ea typeface="Batang" pitchFamily="18" charset="-127"/>
              </a:rPr>
              <a:t> Мотивы и </a:t>
            </a:r>
            <a:r>
              <a:rPr lang="ru-RU" b="1" dirty="0" smtClean="0">
                <a:latin typeface="Batang" pitchFamily="18" charset="-127"/>
                <a:ea typeface="Batang" pitchFamily="18" charset="-127"/>
              </a:rPr>
              <a:t>потребности.</a:t>
            </a:r>
            <a:endParaRPr lang="ru-RU" b="1" dirty="0">
              <a:latin typeface="Batang" pitchFamily="18" charset="-127"/>
              <a:ea typeface="Batang" pitchFamily="18" charset="-127"/>
            </a:endParaRPr>
          </a:p>
          <a:p>
            <a:r>
              <a:rPr lang="ru-RU" b="1" dirty="0">
                <a:latin typeface="Batang" pitchFamily="18" charset="-127"/>
                <a:ea typeface="Batang" pitchFamily="18" charset="-127"/>
              </a:rPr>
              <a:t> Ошибки в выборе </a:t>
            </a:r>
            <a:r>
              <a:rPr lang="ru-RU" b="1" dirty="0" smtClean="0">
                <a:latin typeface="Batang" pitchFamily="18" charset="-127"/>
                <a:ea typeface="Batang" pitchFamily="18" charset="-127"/>
              </a:rPr>
              <a:t>профессии.</a:t>
            </a:r>
            <a:endParaRPr lang="ru-RU" b="1" dirty="0">
              <a:latin typeface="Batang" pitchFamily="18" charset="-127"/>
              <a:ea typeface="Batang" pitchFamily="18" charset="-127"/>
            </a:endParaRPr>
          </a:p>
          <a:p>
            <a:r>
              <a:rPr lang="ru-RU" b="1" dirty="0">
                <a:latin typeface="Batang" pitchFamily="18" charset="-127"/>
                <a:ea typeface="Batang" pitchFamily="18" charset="-127"/>
              </a:rPr>
              <a:t> Современный рынок </a:t>
            </a:r>
            <a:r>
              <a:rPr lang="ru-RU" b="1" dirty="0" smtClean="0">
                <a:latin typeface="Batang" pitchFamily="18" charset="-127"/>
                <a:ea typeface="Batang" pitchFamily="18" charset="-127"/>
              </a:rPr>
              <a:t>труда.</a:t>
            </a:r>
            <a:endParaRPr lang="ru-RU" b="1" dirty="0">
              <a:latin typeface="Batang" pitchFamily="18" charset="-127"/>
              <a:ea typeface="Batang" pitchFamily="18" charset="-127"/>
            </a:endParaRPr>
          </a:p>
          <a:p>
            <a:r>
              <a:rPr lang="ru-RU" b="1" dirty="0">
                <a:latin typeface="Batang" pitchFamily="18" charset="-127"/>
                <a:ea typeface="Batang" pitchFamily="18" charset="-127"/>
              </a:rPr>
              <a:t> Пути получения </a:t>
            </a:r>
            <a:r>
              <a:rPr lang="ru-RU" b="1" dirty="0" smtClean="0">
                <a:latin typeface="Batang" pitchFamily="18" charset="-127"/>
                <a:ea typeface="Batang" pitchFamily="18" charset="-127"/>
              </a:rPr>
              <a:t>профессии.</a:t>
            </a:r>
            <a:endParaRPr lang="ru-RU" b="1" dirty="0">
              <a:latin typeface="Batang" pitchFamily="18" charset="-127"/>
              <a:ea typeface="Batang" pitchFamily="18" charset="-127"/>
            </a:endParaRPr>
          </a:p>
          <a:p>
            <a:r>
              <a:rPr lang="ru-RU" b="1" dirty="0" smtClean="0">
                <a:latin typeface="Batang" pitchFamily="18" charset="-127"/>
                <a:ea typeface="Batang" pitchFamily="18" charset="-127"/>
              </a:rPr>
              <a:t>Обобщить результат. </a:t>
            </a:r>
          </a:p>
          <a:p>
            <a:r>
              <a:rPr lang="ru-RU" b="1" dirty="0" smtClean="0">
                <a:latin typeface="Batang" pitchFamily="18" charset="-127"/>
                <a:ea typeface="Batang" pitchFamily="18" charset="-127"/>
              </a:rPr>
              <a:t>Создать условия для  обеспечения качества становления и развития личности обучающегося в процессе профильной модели его образовательной деятельности.</a:t>
            </a:r>
            <a:endParaRPr lang="ru-RU" b="1" dirty="0">
              <a:latin typeface="Batang" pitchFamily="18" charset="-127"/>
              <a:ea typeface="Batang" pitchFamily="18" charset="-127"/>
            </a:endParaRPr>
          </a:p>
          <a:p>
            <a:r>
              <a:rPr lang="ru-RU" b="1" dirty="0">
                <a:latin typeface="Batang" pitchFamily="18" charset="-127"/>
                <a:ea typeface="Batang" pitchFamily="18" charset="-127"/>
              </a:rPr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7856" y="11833"/>
            <a:ext cx="9787467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65503" y="3270129"/>
            <a:ext cx="223520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073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unnamed карта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425" y="692696"/>
            <a:ext cx="6189766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87755" y="260648"/>
            <a:ext cx="4800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Batang" pitchFamily="18" charset="-127"/>
                <a:ea typeface="Batang" pitchFamily="18" charset="-127"/>
              </a:rPr>
              <a:t>Mindmeister</a:t>
            </a:r>
            <a:r>
              <a:rPr lang="en-US" sz="2400" b="1" dirty="0">
                <a:latin typeface="Batang" pitchFamily="18" charset="-127"/>
                <a:ea typeface="Batang" pitchFamily="18" charset="-127"/>
              </a:rPr>
              <a:t> </a:t>
            </a:r>
            <a:endParaRPr lang="ru-RU" sz="24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93021" y="1322962"/>
            <a:ext cx="50465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Положено начало в  решении  задачи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 профессиональной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компетентности специалистов школьных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 ОО Пермского края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создания образовательной среды 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применением коммуникационных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возможностей сети Интернет по вопросам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когнитивных методов образования.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55455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90452" y="47797"/>
            <a:ext cx="11147366" cy="671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169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6013"/>
            <a:ext cx="12192000" cy="7025208"/>
          </a:xfrm>
          <a:prstGeom prst="rect">
            <a:avLst/>
          </a:prstGeom>
        </p:spPr>
      </p:pic>
      <p:pic>
        <p:nvPicPr>
          <p:cNvPr id="2050" name="Picture 2" descr="C:\Users\Комп\Desktop\ЗарОБ_NS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71535" y="4919472"/>
            <a:ext cx="2381250" cy="1938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Users\Комп\Desktop\котэ-плюсы-котиков-Комиксы-длиннопост-3071787.jpe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096512" y="5065776"/>
            <a:ext cx="3602736" cy="1792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3021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45490" y="1014607"/>
            <a:ext cx="78663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    Формирование 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современной школьной библиотеки </a:t>
            </a:r>
            <a:endParaRPr lang="ru-RU" dirty="0" smtClean="0">
              <a:solidFill>
                <a:srgbClr val="00B0F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как когнитивного 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ресурса инновационного </a:t>
            </a:r>
            <a:endParaRPr lang="ru-RU" dirty="0" smtClean="0">
              <a:solidFill>
                <a:srgbClr val="00B0F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образовательного процесса 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становиться </a:t>
            </a:r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важным</a:t>
            </a:r>
          </a:p>
          <a:p>
            <a:pPr algn="ctr"/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направлением и </a:t>
            </a:r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для специалистов библиотек</a:t>
            </a:r>
          </a:p>
          <a:p>
            <a:pPr algn="ctr"/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общеобразовательных </a:t>
            </a:r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организаций 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Пермского </a:t>
            </a:r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края</a:t>
            </a:r>
          </a:p>
          <a:p>
            <a:pPr algn="ctr"/>
            <a:endParaRPr lang="ru-RU" dirty="0" smtClean="0">
              <a:solidFill>
                <a:srgbClr val="00B0F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Новые цели требуют новых знаний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528" y="1221971"/>
            <a:ext cx="2377439" cy="3935245"/>
          </a:xfrm>
          <a:prstGeom prst="rect">
            <a:avLst/>
          </a:prstGeom>
        </p:spPr>
      </p:pic>
      <p:pic>
        <p:nvPicPr>
          <p:cNvPr id="1026" name="Picture 2" descr="C:\Users\Комп\Desktop\organization-affairs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10912" y="3291966"/>
            <a:ext cx="5431536" cy="31819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37705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0605" y="347472"/>
            <a:ext cx="840139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Как отмечает в своих докладах Президент Ассоциации школьных библиотекарей </a:t>
            </a:r>
            <a:endParaRPr lang="ru-RU" dirty="0" smtClean="0"/>
          </a:p>
          <a:p>
            <a:r>
              <a:rPr lang="ru-RU" dirty="0" smtClean="0"/>
              <a:t>русского </a:t>
            </a:r>
            <a:r>
              <a:rPr lang="ru-RU" dirty="0"/>
              <a:t>мира –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Татьяна Дмитриевна Жукова</a:t>
            </a:r>
            <a:r>
              <a:rPr lang="ru-RU" dirty="0"/>
              <a:t>: </a:t>
            </a:r>
            <a:endParaRPr lang="ru-RU" dirty="0" smtClean="0"/>
          </a:p>
          <a:p>
            <a:pPr algn="just"/>
            <a:r>
              <a:rPr lang="ru-RU" sz="2400" b="1" dirty="0" smtClean="0"/>
              <a:t>«</a:t>
            </a:r>
            <a:r>
              <a:rPr lang="ru-RU" sz="2400" b="1" dirty="0"/>
              <a:t>Современный ученик 21 века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должен </a:t>
            </a:r>
            <a:r>
              <a:rPr lang="ru-RU" sz="2400" b="1" dirty="0"/>
              <a:t>уметь конструировать знания из информации и идей: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активно </a:t>
            </a:r>
            <a:r>
              <a:rPr lang="ru-RU" sz="2400" b="1" dirty="0"/>
              <a:t>взаимодействовать со знанием, менять его структуру,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создавать </a:t>
            </a:r>
            <a:r>
              <a:rPr lang="ru-RU" sz="2400" b="1" dirty="0"/>
              <a:t>из него новое знание, уметь оценивать и передавать его.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И </a:t>
            </a:r>
            <a:r>
              <a:rPr lang="ru-RU" sz="2400" b="1" dirty="0"/>
              <a:t>такой ученик должен иметь «творческий мозг». 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Наше </a:t>
            </a:r>
            <a:r>
              <a:rPr lang="ru-RU" sz="2400" b="1" dirty="0"/>
              <a:t>профессиональное поле деятельности - помочь </a:t>
            </a:r>
            <a:r>
              <a:rPr lang="ru-RU" sz="2400" b="1" dirty="0" smtClean="0"/>
              <a:t>человеку совершенствоваться, </a:t>
            </a:r>
            <a:r>
              <a:rPr lang="ru-RU" sz="2400" b="1" dirty="0"/>
              <a:t>чтобы вписаться в стремительно возрастающую </a:t>
            </a:r>
            <a:r>
              <a:rPr lang="ru-RU" sz="2400" b="1" dirty="0" smtClean="0"/>
              <a:t>сложность </a:t>
            </a:r>
            <a:r>
              <a:rPr lang="ru-RU" sz="2400" b="1" dirty="0"/>
              <a:t>мира</a:t>
            </a:r>
            <a:r>
              <a:rPr lang="ru-RU" sz="2400" b="1" dirty="0" smtClean="0"/>
              <a:t>. </a:t>
            </a:r>
          </a:p>
          <a:p>
            <a:pPr algn="just"/>
            <a:r>
              <a:rPr lang="ru-RU" sz="2400" b="1" dirty="0" smtClean="0"/>
              <a:t>Библиотека </a:t>
            </a:r>
            <a:r>
              <a:rPr lang="ru-RU" sz="2400" b="1" dirty="0"/>
              <a:t>в этих условиях может стать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творческой </a:t>
            </a:r>
            <a:r>
              <a:rPr lang="ru-RU" sz="2400" b="1" u="sng" dirty="0"/>
              <a:t>лабораторией </a:t>
            </a:r>
            <a:r>
              <a:rPr lang="ru-RU" sz="2400" b="1" dirty="0"/>
              <a:t>и мощным когнитивным ресурсом»</a:t>
            </a:r>
            <a:r>
              <a:rPr lang="ru-RU" sz="2000" b="1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53" y="1047404"/>
            <a:ext cx="3230187" cy="4749800"/>
          </a:xfrm>
          <a:prstGeom prst="rect">
            <a:avLst/>
          </a:prstGeom>
        </p:spPr>
      </p:pic>
      <p:sp>
        <p:nvSpPr>
          <p:cNvPr id="4" name="4-конечная звезда 3"/>
          <p:cNvSpPr/>
          <p:nvPr/>
        </p:nvSpPr>
        <p:spPr>
          <a:xfrm>
            <a:off x="3493008" y="2121408"/>
            <a:ext cx="365760" cy="25603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4-конечная звезда 4"/>
          <p:cNvSpPr/>
          <p:nvPr/>
        </p:nvSpPr>
        <p:spPr>
          <a:xfrm>
            <a:off x="3535680" y="2785872"/>
            <a:ext cx="365760" cy="25603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3505200" y="3907536"/>
            <a:ext cx="365760" cy="25603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3529584" y="5010912"/>
            <a:ext cx="365760" cy="25603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573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latin typeface="Arial Black" pitchFamily="34" charset="0"/>
                <a:cs typeface="Times New Roman" panose="02020603050405020304" pitchFamily="18" charset="0"/>
              </a:rPr>
              <a:t>Сетевая творческая дистанционная методическая </a:t>
            </a:r>
            <a:r>
              <a:rPr lang="ru-RU" sz="1800" b="1" dirty="0">
                <a:latin typeface="Arial Black" pitchFamily="34" charset="0"/>
                <a:cs typeface="Times New Roman" panose="02020603050405020304" pitchFamily="18" charset="0"/>
              </a:rPr>
              <a:t>лаборатория</a:t>
            </a:r>
            <a:r>
              <a:rPr lang="ru-RU" sz="1800" dirty="0">
                <a:latin typeface="Arial Black" pitchFamily="34" charset="0"/>
                <a:cs typeface="Times New Roman" panose="02020603050405020304" pitchFamily="18" charset="0"/>
              </a:rPr>
              <a:t> для специалистов  школьных библиотек  Пермского края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сетевого сообщества «Проектный офис педагогов - библиотекарей» состоялась  первая сетевая творческая дистанционная методическая лаборатория для специалистов  школьных библиотек  Пермского края по теме «Когнитивные методы  обучения. Метод когнитивных карт».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ее работе приняли участие 31 специалист из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Бардымского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Верещагинского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Добрянского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Кишертского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Куединского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Октябрьского,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Очерского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Чайковского,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Чернушинского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районов; г. Лысьвы и Перми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лаборатории изучили  методические  и теоретические  материалы по теме «Когнитивные методы обучения. Метод когнитивных карт», приняли участие в открытых онлайн -  курсах "Ментальные карты – инструмент когнитивного развития", которые провела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Еговкина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Надежда Васильевна, старший методист МБУ "МЦРО Сарапульского района" Удмуртской республики.</a:t>
            </a:r>
          </a:p>
        </p:txBody>
      </p:sp>
      <p:pic>
        <p:nvPicPr>
          <p:cNvPr id="4098" name="Picture 2" descr="C:\Users\Комп\Desktop\эл. школьный каталог\shutterstock_26076996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6794" y="0"/>
            <a:ext cx="2705862" cy="2432304"/>
          </a:xfrm>
          <a:prstGeom prst="rect">
            <a:avLst/>
          </a:prstGeom>
          <a:noFill/>
        </p:spPr>
      </p:pic>
      <p:sp>
        <p:nvSpPr>
          <p:cNvPr id="5" name="4-конечная звезда 4"/>
          <p:cNvSpPr/>
          <p:nvPr/>
        </p:nvSpPr>
        <p:spPr>
          <a:xfrm>
            <a:off x="3736848" y="1139952"/>
            <a:ext cx="365760" cy="25603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3779520" y="3706368"/>
            <a:ext cx="365760" cy="25603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7738" y="4302247"/>
            <a:ext cx="2322574" cy="27889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11205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288" y="1328928"/>
            <a:ext cx="7278624" cy="55290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2272"/>
            <a:ext cx="4517136" cy="5748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700016" y="603504"/>
            <a:ext cx="2818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РАЗВИТИЕ  ТЕОРИИ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767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8" y="1123837"/>
            <a:ext cx="3233993" cy="460118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основы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современных исследованиях интеллекта вместо понятий «внимание», «память», «мышление», которые характеризуют познавательную деятельность человека,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термин «когнитивный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Е.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Бершадский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утверждает, что термин «когнитивный» описывает познавательную деятельность с точки зрения процессов информационного обмена человека с окружающей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6365" y="3940233"/>
            <a:ext cx="2019300" cy="2168410"/>
          </a:xfrm>
          <a:prstGeom prst="rect">
            <a:avLst/>
          </a:prstGeom>
        </p:spPr>
      </p:pic>
      <p:sp>
        <p:nvSpPr>
          <p:cNvPr id="5" name="4-конечная звезда 4"/>
          <p:cNvSpPr/>
          <p:nvPr/>
        </p:nvSpPr>
        <p:spPr>
          <a:xfrm>
            <a:off x="3785616" y="3529584"/>
            <a:ext cx="365760" cy="25603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058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38310" y="2211985"/>
            <a:ext cx="5079301" cy="26594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583" y="896112"/>
            <a:ext cx="3632548" cy="2359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027" y="814193"/>
            <a:ext cx="3845490" cy="46972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243" y="3369501"/>
            <a:ext cx="4308954" cy="34884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172" y="5285984"/>
            <a:ext cx="2668043" cy="15720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377440" y="347472"/>
            <a:ext cx="416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РАЗВИТИЕ      ПРАКТИКИ</a:t>
            </a:r>
            <a:endParaRPr lang="ru-RU" sz="20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4944" y="6345936"/>
            <a:ext cx="2690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НАДЕЖДА  ЕГОВКИНА 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647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" y="1123837"/>
            <a:ext cx="3633216" cy="4601183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Когнитивные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технологии XXI века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майндмэпинг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1800" b="1" dirty="0" smtClean="0"/>
              <a:t>Можно сказать без преувеличения, что метод </a:t>
            </a:r>
            <a:r>
              <a:rPr lang="ru-RU" sz="1800" b="1" dirty="0" err="1" smtClean="0"/>
              <a:t>интеллект-карт</a:t>
            </a:r>
            <a:r>
              <a:rPr lang="ru-RU" sz="1800" b="1" dirty="0" smtClean="0"/>
              <a:t> может вызвать едва ли не революцию в образовании. </a:t>
            </a:r>
          </a:p>
          <a:p>
            <a:r>
              <a:rPr lang="ru-RU" sz="1800" b="1" dirty="0" smtClean="0"/>
              <a:t>Многие проблемы, источником которых являются когнитивные затруднения учащихся, могут быть решены, если сделать процессы мышления школьников наблюдаемыми. </a:t>
            </a:r>
          </a:p>
          <a:p>
            <a:r>
              <a:rPr lang="ru-RU" sz="1800" b="1" dirty="0" smtClean="0"/>
              <a:t>Именно это и позволяет осуществить метод </a:t>
            </a:r>
            <a:r>
              <a:rPr lang="ru-RU" sz="1800" b="1" dirty="0" err="1" smtClean="0"/>
              <a:t>интеллект-карт</a:t>
            </a:r>
            <a:r>
              <a:rPr lang="ru-RU" sz="1800" b="1" dirty="0" smtClean="0"/>
              <a:t>. </a:t>
            </a:r>
          </a:p>
          <a:p>
            <a:r>
              <a:rPr lang="ru-RU" sz="1800" b="1" dirty="0" smtClean="0"/>
              <a:t>Благодаря визуализации процессов мышления метод </a:t>
            </a:r>
            <a:r>
              <a:rPr lang="ru-RU" sz="1800" b="1" dirty="0" err="1" smtClean="0"/>
              <a:t>интеллект-карт</a:t>
            </a:r>
            <a:endParaRPr lang="ru-RU" sz="1800" b="1" dirty="0" smtClean="0"/>
          </a:p>
          <a:p>
            <a:r>
              <a:rPr lang="ru-RU" sz="1800" b="1" dirty="0" smtClean="0"/>
              <a:t>позволяет:</a:t>
            </a:r>
            <a:endParaRPr lang="ru-RU" sz="18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25000" lnSpcReduction="20000"/>
          </a:bodyPr>
          <a:lstStyle/>
          <a:p>
            <a:endParaRPr lang="ru-RU" dirty="0"/>
          </a:p>
          <a:p>
            <a:r>
              <a:rPr lang="ru-RU" sz="7200" b="1" dirty="0"/>
              <a:t>глубоко изучать личность учащихся и обнаруживать причины их когнитивных и</a:t>
            </a:r>
          </a:p>
          <a:p>
            <a:r>
              <a:rPr lang="ru-RU" sz="7200" b="1" dirty="0"/>
              <a:t>эмоциональных затруднений;</a:t>
            </a:r>
          </a:p>
          <a:p>
            <a:r>
              <a:rPr lang="ru-RU" sz="7200" b="1" dirty="0"/>
              <a:t>вести мониторинг когнитивных и личностных изменений, происходящих с учащимися в</a:t>
            </a:r>
          </a:p>
          <a:p>
            <a:r>
              <a:rPr lang="ru-RU" sz="7200" b="1" dirty="0"/>
              <a:t>образовательном процессе;</a:t>
            </a:r>
          </a:p>
          <a:p>
            <a:r>
              <a:rPr lang="ru-RU" sz="7200" b="1" dirty="0"/>
              <a:t>разрабатывать и реализовывать программы коррекции когнитивных и эмоциональных</a:t>
            </a:r>
          </a:p>
          <a:p>
            <a:r>
              <a:rPr lang="ru-RU" sz="7200" b="1" dirty="0"/>
              <a:t>затруднений;</a:t>
            </a:r>
          </a:p>
          <a:p>
            <a:r>
              <a:rPr lang="ru-RU" sz="7200" b="1" dirty="0"/>
              <a:t>развивать креативность школьников;</a:t>
            </a:r>
          </a:p>
          <a:p>
            <a:r>
              <a:rPr lang="ru-RU" sz="7200" b="1" dirty="0"/>
              <a:t>формировать коммуникативную компетентность в процессе групповой деятельности по</a:t>
            </a:r>
          </a:p>
          <a:p>
            <a:r>
              <a:rPr lang="ru-RU" sz="7200" b="1" dirty="0"/>
              <a:t>составлению интеллект-карт;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713" y="4671754"/>
            <a:ext cx="2819400" cy="187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878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ка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572</TotalTime>
  <Words>701</Words>
  <Application>Microsoft Office PowerPoint</Application>
  <PresentationFormat>Произвольный</PresentationFormat>
  <Paragraphs>78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Рамка</vt:lpstr>
      <vt:lpstr>Когнитивное обучение в библиотеке как инструмент повышения профессиональной компетенции педагога -библиотекаря. </vt:lpstr>
      <vt:lpstr>Слайд 2</vt:lpstr>
      <vt:lpstr>Слайд 3</vt:lpstr>
      <vt:lpstr>Слайд 4</vt:lpstr>
      <vt:lpstr>Сетевая творческая дистанционная методическая лаборатория для специалистов  школьных библиотек  Пермского края</vt:lpstr>
      <vt:lpstr>Слайд 6</vt:lpstr>
      <vt:lpstr>Теоретические основы</vt:lpstr>
      <vt:lpstr>Слайд 8</vt:lpstr>
      <vt:lpstr>Когнитивные образовательные технологии XXI века (майндмэпинг.)</vt:lpstr>
      <vt:lpstr>Слайд 10</vt:lpstr>
      <vt:lpstr>Слайд 11</vt:lpstr>
      <vt:lpstr>Слайд 12</vt:lpstr>
      <vt:lpstr>«Умные карты»</vt:lpstr>
      <vt:lpstr>Слайд 14</vt:lpstr>
      <vt:lpstr> Метапредметное  внеурочное занятие  «Мой путь» для  учащихся 10 класса 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Когнитивное обучение в библиотеке как инструмент повышения профессиональной компетенции педагога библиотекаря.</dc:title>
  <dc:creator>УЧИТЕЛЬ</dc:creator>
  <cp:lastModifiedBy>Nikitina-SL</cp:lastModifiedBy>
  <cp:revision>62</cp:revision>
  <dcterms:created xsi:type="dcterms:W3CDTF">2019-02-18T09:51:20Z</dcterms:created>
  <dcterms:modified xsi:type="dcterms:W3CDTF">2019-04-01T05:31:12Z</dcterms:modified>
</cp:coreProperties>
</file>