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1" r:id="rId3"/>
    <p:sldId id="267" r:id="rId4"/>
    <p:sldId id="272" r:id="rId5"/>
    <p:sldId id="273" r:id="rId6"/>
    <p:sldId id="274" r:id="rId7"/>
    <p:sldId id="275" r:id="rId8"/>
    <p:sldId id="269" r:id="rId9"/>
    <p:sldId id="270" r:id="rId10"/>
    <p:sldId id="276" r:id="rId11"/>
    <p:sldId id="262" r:id="rId12"/>
    <p:sldId id="258" r:id="rId13"/>
    <p:sldId id="261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9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52;&#1091;&#1079;&#1077;&#1081;%201%20&#1087;&#1088;&#1086;&#1080;&#1079;&#1074;&#1077;&#1076;&#1077;&#1085;&#1080;&#1103;\&#1088;&#1077;&#1079;&#1091;&#1083;&#1100;&#1090;&#1072;&#1090;&#109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52;&#1091;&#1079;&#1077;&#1081;%201%20&#1087;&#1088;&#1086;&#1080;&#1079;&#1074;&#1077;&#1076;&#1077;&#1085;&#1080;&#1103;\&#1088;&#1077;&#1079;&#1091;&#1083;&#1100;&#1090;&#1072;&#1090;&#1099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Чарушин</c:v>
                </c:pt>
              </c:strCache>
            </c:strRef>
          </c:tx>
          <c:invertIfNegative val="0"/>
          <c:cat>
            <c:strRef>
              <c:f>Лист1!$A$4:$A$17</c:f>
              <c:strCache>
                <c:ptCount val="14"/>
                <c:pt idx="0">
                  <c:v>Ахматов Альбин</c:v>
                </c:pt>
                <c:pt idx="1">
                  <c:v>Денисова Жанна</c:v>
                </c:pt>
                <c:pt idx="2">
                  <c:v>Джафаров Эльдар</c:v>
                </c:pt>
                <c:pt idx="3">
                  <c:v>Захаруллин Айназ</c:v>
                </c:pt>
                <c:pt idx="4">
                  <c:v>Каримов Тимур</c:v>
                </c:pt>
                <c:pt idx="5">
                  <c:v>Козлов Егор</c:v>
                </c:pt>
                <c:pt idx="6">
                  <c:v>Махмудов Денис</c:v>
                </c:pt>
                <c:pt idx="7">
                  <c:v>Мокроусов Данил</c:v>
                </c:pt>
                <c:pt idx="8">
                  <c:v>Насартинов Тимур</c:v>
                </c:pt>
                <c:pt idx="9">
                  <c:v>Нигматянов Рустам</c:v>
                </c:pt>
                <c:pt idx="10">
                  <c:v>Самарин Андрей</c:v>
                </c:pt>
                <c:pt idx="11">
                  <c:v>Суханов Матвей</c:v>
                </c:pt>
                <c:pt idx="12">
                  <c:v>Шайдуров Егор</c:v>
                </c:pt>
                <c:pt idx="13">
                  <c:v>Шакирова Ульяна</c:v>
                </c:pt>
              </c:strCache>
            </c:strRef>
          </c:cat>
          <c:val>
            <c:numRef>
              <c:f>Лист1!$B$4:$B$17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Носов</c:v>
                </c:pt>
              </c:strCache>
            </c:strRef>
          </c:tx>
          <c:invertIfNegative val="0"/>
          <c:cat>
            <c:strRef>
              <c:f>Лист1!$A$4:$A$17</c:f>
              <c:strCache>
                <c:ptCount val="14"/>
                <c:pt idx="0">
                  <c:v>Ахматов Альбин</c:v>
                </c:pt>
                <c:pt idx="1">
                  <c:v>Денисова Жанна</c:v>
                </c:pt>
                <c:pt idx="2">
                  <c:v>Джафаров Эльдар</c:v>
                </c:pt>
                <c:pt idx="3">
                  <c:v>Захаруллин Айназ</c:v>
                </c:pt>
                <c:pt idx="4">
                  <c:v>Каримов Тимур</c:v>
                </c:pt>
                <c:pt idx="5">
                  <c:v>Козлов Егор</c:v>
                </c:pt>
                <c:pt idx="6">
                  <c:v>Махмудов Денис</c:v>
                </c:pt>
                <c:pt idx="7">
                  <c:v>Мокроусов Данил</c:v>
                </c:pt>
                <c:pt idx="8">
                  <c:v>Насартинов Тимур</c:v>
                </c:pt>
                <c:pt idx="9">
                  <c:v>Нигматянов Рустам</c:v>
                </c:pt>
                <c:pt idx="10">
                  <c:v>Самарин Андрей</c:v>
                </c:pt>
                <c:pt idx="11">
                  <c:v>Суханов Матвей</c:v>
                </c:pt>
                <c:pt idx="12">
                  <c:v>Шайдуров Егор</c:v>
                </c:pt>
                <c:pt idx="13">
                  <c:v>Шакирова Ульяна</c:v>
                </c:pt>
              </c:strCache>
            </c:strRef>
          </c:cat>
          <c:val>
            <c:numRef>
              <c:f>Лист1!$C$4:$C$17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Цыферов</c:v>
                </c:pt>
              </c:strCache>
            </c:strRef>
          </c:tx>
          <c:invertIfNegative val="0"/>
          <c:cat>
            <c:strRef>
              <c:f>Лист1!$A$4:$A$17</c:f>
              <c:strCache>
                <c:ptCount val="14"/>
                <c:pt idx="0">
                  <c:v>Ахматов Альбин</c:v>
                </c:pt>
                <c:pt idx="1">
                  <c:v>Денисова Жанна</c:v>
                </c:pt>
                <c:pt idx="2">
                  <c:v>Джафаров Эльдар</c:v>
                </c:pt>
                <c:pt idx="3">
                  <c:v>Захаруллин Айназ</c:v>
                </c:pt>
                <c:pt idx="4">
                  <c:v>Каримов Тимур</c:v>
                </c:pt>
                <c:pt idx="5">
                  <c:v>Козлов Егор</c:v>
                </c:pt>
                <c:pt idx="6">
                  <c:v>Махмудов Денис</c:v>
                </c:pt>
                <c:pt idx="7">
                  <c:v>Мокроусов Данил</c:v>
                </c:pt>
                <c:pt idx="8">
                  <c:v>Насартинов Тимур</c:v>
                </c:pt>
                <c:pt idx="9">
                  <c:v>Нигматянов Рустам</c:v>
                </c:pt>
                <c:pt idx="10">
                  <c:v>Самарин Андрей</c:v>
                </c:pt>
                <c:pt idx="11">
                  <c:v>Суханов Матвей</c:v>
                </c:pt>
                <c:pt idx="12">
                  <c:v>Шайдуров Егор</c:v>
                </c:pt>
                <c:pt idx="13">
                  <c:v>Шакирова Ульяна</c:v>
                </c:pt>
              </c:strCache>
            </c:strRef>
          </c:cat>
          <c:val>
            <c:numRef>
              <c:f>Лист1!$D$4:$D$17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2">
                  <c:v>2</c:v>
                </c:pt>
                <c:pt idx="1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08352"/>
        <c:axId val="84309888"/>
      </c:barChart>
      <c:catAx>
        <c:axId val="84308352"/>
        <c:scaling>
          <c:orientation val="minMax"/>
        </c:scaling>
        <c:delete val="0"/>
        <c:axPos val="b"/>
        <c:majorTickMark val="out"/>
        <c:minorTickMark val="none"/>
        <c:tickLblPos val="nextTo"/>
        <c:crossAx val="84309888"/>
        <c:crosses val="autoZero"/>
        <c:auto val="1"/>
        <c:lblAlgn val="ctr"/>
        <c:lblOffset val="100"/>
        <c:noMultiLvlLbl val="0"/>
      </c:catAx>
      <c:valAx>
        <c:axId val="8430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308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Лист2!$A$24</c:f>
              <c:strCache>
                <c:ptCount val="1"/>
                <c:pt idx="0">
                  <c:v>Находят основные слова </c:v>
                </c:pt>
              </c:strCache>
            </c:strRef>
          </c:tx>
          <c:invertIfNegative val="0"/>
          <c:cat>
            <c:strRef>
              <c:f>Лист2!$B$23:$D$23</c:f>
              <c:strCache>
                <c:ptCount val="3"/>
                <c:pt idx="0">
                  <c:v>Чарушин</c:v>
                </c:pt>
                <c:pt idx="1">
                  <c:v>Носов</c:v>
                </c:pt>
                <c:pt idx="2">
                  <c:v>Цыферов</c:v>
                </c:pt>
              </c:strCache>
            </c:strRef>
          </c:cat>
          <c:val>
            <c:numRef>
              <c:f>Лист2!$B$24:$D$24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Лист2!$A$25</c:f>
              <c:strCache>
                <c:ptCount val="1"/>
                <c:pt idx="0">
                  <c:v>Определяют главную мысль</c:v>
                </c:pt>
              </c:strCache>
            </c:strRef>
          </c:tx>
          <c:invertIfNegative val="0"/>
          <c:cat>
            <c:strRef>
              <c:f>Лист2!$B$23:$D$23</c:f>
              <c:strCache>
                <c:ptCount val="3"/>
                <c:pt idx="0">
                  <c:v>Чарушин</c:v>
                </c:pt>
                <c:pt idx="1">
                  <c:v>Носов</c:v>
                </c:pt>
                <c:pt idx="2">
                  <c:v>Цыферов</c:v>
                </c:pt>
              </c:strCache>
            </c:strRef>
          </c:cat>
          <c:val>
            <c:numRef>
              <c:f>Лист2!$B$25:$D$25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Лист2!$A$26</c:f>
              <c:strCache>
                <c:ptCount val="1"/>
                <c:pt idx="0">
                  <c:v>Подбирают заголовок</c:v>
                </c:pt>
              </c:strCache>
            </c:strRef>
          </c:tx>
          <c:invertIfNegative val="0"/>
          <c:cat>
            <c:strRef>
              <c:f>Лист2!$B$23:$D$23</c:f>
              <c:strCache>
                <c:ptCount val="3"/>
                <c:pt idx="0">
                  <c:v>Чарушин</c:v>
                </c:pt>
                <c:pt idx="1">
                  <c:v>Носов</c:v>
                </c:pt>
                <c:pt idx="2">
                  <c:v>Цыферов</c:v>
                </c:pt>
              </c:strCache>
            </c:strRef>
          </c:cat>
          <c:val>
            <c:numRef>
              <c:f>Лист2!$B$26:$D$26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49312"/>
        <c:axId val="84350848"/>
      </c:barChart>
      <c:catAx>
        <c:axId val="8434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84350848"/>
        <c:crosses val="autoZero"/>
        <c:auto val="1"/>
        <c:lblAlgn val="ctr"/>
        <c:lblOffset val="100"/>
        <c:noMultiLvlLbl val="0"/>
      </c:catAx>
      <c:valAx>
        <c:axId val="8435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349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CE117-FFF8-4A05-840C-9B8C4F3123F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14E1F-B1CE-4F7C-9D14-4334DC03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5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Звучит отрывок из песни «Всем и каждому скажу»</a:t>
            </a:r>
          </a:p>
          <a:p>
            <a:r>
              <a:rPr lang="ru-RU" dirty="0" smtClean="0"/>
              <a:t>Сегодня мы поговорим о секрете. Как вы понимаете это слово?</a:t>
            </a:r>
          </a:p>
          <a:p>
            <a:r>
              <a:rPr lang="ru-RU" dirty="0" smtClean="0"/>
              <a:t>Запишите на </a:t>
            </a:r>
            <a:r>
              <a:rPr lang="ru-RU" dirty="0" err="1" smtClean="0"/>
              <a:t>стикере</a:t>
            </a:r>
            <a:r>
              <a:rPr lang="ru-RU" dirty="0" smtClean="0"/>
              <a:t> свой секрет.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4E1F-B1CE-4F7C-9D14-4334DC039B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3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Знакомство с мировыми музеями секретов</a:t>
            </a:r>
          </a:p>
          <a:p>
            <a:r>
              <a:rPr lang="ru-RU" dirty="0" smtClean="0"/>
              <a:t>Мы открываем свой музей. Разместите на доске свои </a:t>
            </a:r>
            <a:r>
              <a:rPr lang="ru-RU" dirty="0" err="1" smtClean="0"/>
              <a:t>секретики</a:t>
            </a:r>
            <a:r>
              <a:rPr lang="ru-RU" dirty="0" smtClean="0"/>
              <a:t> (это прием провокация)</a:t>
            </a:r>
          </a:p>
          <a:p>
            <a:r>
              <a:rPr lang="ru-RU" dirty="0" smtClean="0"/>
              <a:t>Вы не хотите делиться секретом, почему?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4E1F-B1CE-4F7C-9D14-4334DC039B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5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вот Сергей Михалков своим секретом решил с вами поделиться. Об этом он написал в своем стихотворении, которое так и назвал «Мой секрет»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4E1F-B1CE-4F7C-9D14-4334DC039B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Знакомство с произведением. Деление на группы.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4E1F-B1CE-4F7C-9D14-4334DC039B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0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по группам. </a:t>
            </a:r>
          </a:p>
          <a:p>
            <a:r>
              <a:rPr lang="ru-RU" dirty="0" smtClean="0"/>
              <a:t>1 гр. Работает на плакате с </a:t>
            </a:r>
            <a:r>
              <a:rPr lang="ru-RU" dirty="0" err="1" smtClean="0"/>
              <a:t>кантурами</a:t>
            </a:r>
            <a:r>
              <a:rPr lang="ru-RU" dirty="0" smtClean="0"/>
              <a:t> «страны детства». Задание подпишите географические объекты на карте этой страны.</a:t>
            </a:r>
          </a:p>
          <a:p>
            <a:r>
              <a:rPr lang="ru-RU" dirty="0" smtClean="0"/>
              <a:t>2гр. Работает на фоновом плакате «чемодан». Задание: заполните чемодан тем, что бы вы взяли в страну детства.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4E1F-B1CE-4F7C-9D14-4334DC039B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2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 из секретных азбук это МОРЗЕ.</a:t>
            </a:r>
            <a:r>
              <a:rPr lang="ru-RU" baseline="0" dirty="0" smtClean="0"/>
              <a:t> Для рефлексии я предлагаю одно из самых известных слов этой азбуки.</a:t>
            </a:r>
          </a:p>
          <a:p>
            <a:r>
              <a:rPr lang="ru-RU" baseline="0" dirty="0" smtClean="0"/>
              <a:t>Оставьте ваши высказывания, суждения о мастер классе на </a:t>
            </a:r>
            <a:r>
              <a:rPr lang="ru-RU" baseline="0" smtClean="0"/>
              <a:t>нашей стене.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4E1F-B1CE-4F7C-9D14-4334DC039B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4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2;&#1091;&#1079;&#1077;&#1081;%201%20&#1087;&#1088;&#1086;&#1080;&#1079;&#1074;&#1077;&#1076;&#1077;&#1085;&#1080;&#1103;\&#1048;&#1085;&#1054;&#1055;%20&#1056;&#1091;&#1089;&#1080;&#1085;&#1086;&#1074;&#1072;\Po_sekretu_vsemu_svetu_Ya_ne_shkaf_i_ne_muzej_khranit_sekrety_ot_druzej_(mp3co.ooo).mp3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827584" y="711955"/>
            <a:ext cx="8095689" cy="5887990"/>
            <a:chOff x="849056" y="638798"/>
            <a:chExt cx="7492185" cy="620267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49056" y="638798"/>
              <a:ext cx="7165476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56538" y="5382456"/>
              <a:ext cx="5084703" cy="1459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Светлана Витальевна </a:t>
              </a:r>
              <a:r>
                <a:rPr lang="ru-RU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Русинова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МБОУ «</a:t>
              </a:r>
              <a:r>
                <a:rPr lang="ru-RU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Кляповская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основная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общеобразовательная школа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»</a:t>
              </a:r>
              <a:endParaRPr lang="ru-RU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71538" y="714356"/>
            <a:ext cx="76438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 проживания одного произведения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инструмент формирования читательских компетенций у учащихся начальных классов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5476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Результаты апробации технологии.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285860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«музейных»уроках ребята работают более активно, проявляют интерес и самостоятельность.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Произведения, проработанные в данной технологии, запоминаются детьми лучше.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Технология «Музей проживания одного произведение» получила одобрение, вызвала интерес и у педагогов.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92696"/>
            <a:ext cx="5817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Музей «Мой секрет…» </a:t>
            </a:r>
            <a:endParaRPr lang="ru-RU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92" y="2087904"/>
            <a:ext cx="3456384" cy="36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1997278"/>
            <a:ext cx="4878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Я не шкаф и не музей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Хранить секреты от друзей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o_sekretu_vsemu_svetu_Ya_ne_shkaf_i_ne_muzej_khranit_sekrety_ot_druzej_(mp3co.oo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1857364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63" y="1196752"/>
            <a:ext cx="4939158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04" y="4005064"/>
            <a:ext cx="5799164" cy="23544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28184" y="1799959"/>
            <a:ext cx="2789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Музеи секрета 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8235" r="5203" b="7143"/>
          <a:stretch/>
        </p:blipFill>
        <p:spPr>
          <a:xfrm>
            <a:off x="1331640" y="980728"/>
            <a:ext cx="7203443" cy="50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60648"/>
            <a:ext cx="341766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Сергей Михалков. Мой секрет.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34444"/>
            <a:ext cx="3384376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1 группа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той удивительной Стране,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Где я увидел свет,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Как многим, исполнялось мне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 пять, и десять лет.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 Стране Фантазий и Проказ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 озорных Затей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Когда-то каждый был из нас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Одним из тех детей.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Все те, кто рос тогда со мной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 набирал года,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Однажды с этою Страной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Простились навсегда.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Держава Детства далеко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Осталась позади.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«Хочу назад!» - сказать легко.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Попробуй! Попади!</a:t>
            </a:r>
            <a:endParaRPr lang="ru-RU" sz="1100" b="1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0569" y="834444"/>
            <a:ext cx="3888432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2 группа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я могу! Но свой секрет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Я не открою вам,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Как я уже десятки лет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Живу и тут, и там.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Мне стоит лишь собрать багаж!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 долго ли собрать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Бумагу, ручку, карандаш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 общую тетрадь?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 вот уже я в той Стране,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Где я увидел свет,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И, как ни странно, снова мне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 пять, и десять лет.</a:t>
            </a:r>
            <a:endParaRPr lang="ru-RU" sz="11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0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7346"/>
            <a:ext cx="7704856" cy="5998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Техническое задание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группам.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Прочитать свою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часть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стихотворения. Найдите и подчеркнуть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слова, которые,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являются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ключевыми (главными) в этой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части. Сформулируйте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суждение, выражающее главную мысль данного отрывка.</a:t>
            </a: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2. Выполнить творческое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задание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3. Представить 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музейный экспонат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посетителям              музея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015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928802"/>
            <a:ext cx="51796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7030A0"/>
                </a:solidFill>
                <a:latin typeface="Comic Sans MS" pitchFamily="66" charset="0"/>
              </a:rPr>
              <a:t>СОС</a:t>
            </a:r>
          </a:p>
          <a:p>
            <a:pPr lvl="0"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Сообщение Особо Секретное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428604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РЕФЛЕКСИЯ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657037"/>
            <a:ext cx="2703719" cy="289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571480"/>
            <a:ext cx="7375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Читательские компетенции,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 формируемые на уроках литературного чтения.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8662" y="2071678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владение техникой чтения и приемами понимания прочитанного текста;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к действию и персонажам произведения;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нравственных ценностей.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любви к литературе, формирование у ребенка интереса к чтению книг в целом.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ехнология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«Музей проживания одного произведения» разработана учителями русского языка и литературы Н.И. Захаровой  Т.А. Булавиной.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5167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Музей проживания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музей, который создается руками учеников в сотрудничестве с родителями и учителями, сопровождается глубоким, всесторонним изучением событий, предметов.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53040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Основная 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такого рода деятельности – это пробуждение в читателе огромного потенциала творческих способностей, способствование духовного развития личности, ее ценностных ориентаций.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08211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требованиям ФГОС НОО. В ее основе лежит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деятельностно-компетентностный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подход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формированию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2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0100" y="785794"/>
            <a:ext cx="778674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и осмысление цитаты из произведения  (афоризм, эпиграф к произведению, краткая аннотация).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Ассоциации с  названием произведения или ключевым словом, словосочетанием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Антиципация или предугадывание содержания книги по названию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цитатами (из еще непрочитанного) текста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частями текста в группах 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Групповая работа по созданию экспоната(творческая работа).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Подготовка экскурсовода.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Написание суждения и умозаключения на основе проведённого исследования текста.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Презентация экспоната экскурсоводом группы.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общей экспозиции.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Рефлексия: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85728"/>
            <a:ext cx="5141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Алгоритм работы по технологии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3969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Критерии отбора текстов.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214422"/>
            <a:ext cx="750099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Название не должно быть простым, открытым. Уже в названии должен иметься контекст, содержаться вопрос или непонимание.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Возможность  «проживания» с героями событий произведения.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Наличие  в тексте нескольких равноценных логических частей.</a:t>
            </a:r>
          </a:p>
          <a:p>
            <a:endParaRPr lang="ru-RU" sz="2400" dirty="0" smtClean="0"/>
          </a:p>
          <a:p>
            <a:r>
              <a:rPr lang="ru-RU" sz="2400" dirty="0" smtClean="0"/>
              <a:t>Предлагается использование приемы из технологии критического мышления (ТРКМЧП).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1071546"/>
            <a:ext cx="764386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Апробация технологии проходила на уроках литературного чтения во 2 классе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ноября по апрель2018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данной технологии были рассмотрены произведения: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Е.Чарушин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«Страшный рассказ», 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В.Бианки «Музыкант»,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С.Михалков «Мой секрет», 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Н.Носов «Живая шляпа», 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В.Осеева «Почему?», 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«Что красивее всего?», 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В.Драгунский «Тайное становиться явным».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1538" y="1357298"/>
            <a:ext cx="76438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  «Музей любимой книжки».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 читательской активности учащихся класса через внедрение технологии «Музей проживания одного произведения».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643042" y="2357430"/>
          <a:ext cx="678661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7224" y="357166"/>
            <a:ext cx="5476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Результаты апробации технологии.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285860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подбирать слова, выражающие характер героя.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624012" y="2452687"/>
          <a:ext cx="6948516" cy="376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1538" y="1500174"/>
            <a:ext cx="680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самостоятельно ориентироваться в тексте.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57166"/>
            <a:ext cx="5476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Результаты апробации технологии.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812</Words>
  <Application>Microsoft Office PowerPoint</Application>
  <PresentationFormat>Экран (4:3)</PresentationFormat>
  <Paragraphs>123</Paragraphs>
  <Slides>17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31</cp:revision>
  <dcterms:created xsi:type="dcterms:W3CDTF">2014-07-06T18:18:01Z</dcterms:created>
  <dcterms:modified xsi:type="dcterms:W3CDTF">2018-10-26T18:28:11Z</dcterms:modified>
</cp:coreProperties>
</file>