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67" r:id="rId5"/>
    <p:sldId id="260" r:id="rId6"/>
    <p:sldId id="265" r:id="rId7"/>
    <p:sldId id="261" r:id="rId8"/>
    <p:sldId id="263" r:id="rId9"/>
    <p:sldId id="262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 varScale="1">
        <p:scale>
          <a:sx n="110" d="100"/>
          <a:sy n="110" d="100"/>
        </p:scale>
        <p:origin x="6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1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0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8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66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5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62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3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E8562-18B5-406B-A6A2-F2EEF9BCD30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97F59-1AD4-48BA-9917-DCD3E8C14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6978" t="-400"/>
          <a:stretch/>
        </p:blipFill>
        <p:spPr>
          <a:xfrm>
            <a:off x="0" y="-27384"/>
            <a:ext cx="9197729" cy="688538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" y="55224"/>
            <a:ext cx="8180111" cy="1501568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155576" y="1340768"/>
            <a:ext cx="7232848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Знакомство детей старшего дошкольного возраста </a:t>
            </a:r>
            <a:r>
              <a:rPr lang="ru-RU" b="1" dirty="0" smtClean="0">
                <a:solidFill>
                  <a:schemeClr val="bg1"/>
                </a:solidFill>
              </a:rPr>
              <a:t>в том числе детей с </a:t>
            </a:r>
            <a:r>
              <a:rPr lang="ru-RU" b="1" dirty="0">
                <a:solidFill>
                  <a:schemeClr val="bg1"/>
                </a:solidFill>
              </a:rPr>
              <a:t>ОВЗ (ТНР) с элементами культуры и быта 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финно-угорской </a:t>
            </a:r>
            <a:r>
              <a:rPr lang="ru-RU" b="1" dirty="0">
                <a:solidFill>
                  <a:schemeClr val="bg1"/>
                </a:solidFill>
              </a:rPr>
              <a:t>языковой </a:t>
            </a:r>
            <a:r>
              <a:rPr lang="ru-RU" b="1" dirty="0" smtClean="0">
                <a:solidFill>
                  <a:schemeClr val="bg1"/>
                </a:solidFill>
              </a:rPr>
              <a:t>семьи</a:t>
            </a: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</a:endParaRPr>
          </a:p>
          <a:p>
            <a:pPr algn="l"/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71600" y="3501008"/>
            <a:ext cx="6832848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Краевая педагогическая конференция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 «Нравственно-патриотическое воспитание обучающихся с ОВЗ «Моя малая Родина»»</a:t>
            </a:r>
            <a:endParaRPr lang="ru-RU" sz="1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Направление «Любовь к родному краю как основа патриотического воспитания»</a:t>
            </a:r>
          </a:p>
          <a:p>
            <a:pPr algn="ctr"/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endParaRPr lang="ru-RU" sz="1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2021 год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36266" y="547098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err="1">
                <a:solidFill>
                  <a:schemeClr val="bg1"/>
                </a:solidFill>
              </a:rPr>
              <a:t>Сенокосова</a:t>
            </a:r>
            <a:r>
              <a:rPr lang="ru-RU" dirty="0">
                <a:solidFill>
                  <a:schemeClr val="bg1"/>
                </a:solidFill>
              </a:rPr>
              <a:t> Лариса Александровна, 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старший воспитатель 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МАДОУ «ЦРР – Детский сад № 13 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«Солнечный» </a:t>
            </a:r>
          </a:p>
        </p:txBody>
      </p:sp>
    </p:spTree>
    <p:extLst>
      <p:ext uri="{BB962C8B-B14F-4D97-AF65-F5344CB8AC3E}">
        <p14:creationId xmlns:p14="http://schemas.microsoft.com/office/powerpoint/2010/main" val="36087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30361"/>
            <a:ext cx="9144793" cy="710245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62358"/>
            <a:ext cx="5751492" cy="1752600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ru-RU" sz="4000" b="1" dirty="0">
                <a:solidFill>
                  <a:srgbClr val="002060"/>
                </a:solidFill>
              </a:rPr>
              <a:t>Перспективы: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59532" y="1448780"/>
            <a:ext cx="8424935" cy="5220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AutoShape 2" descr="https://apf.mail.ru/cgi-bin/readmsg?id=16083039441584283726;0;1&amp;exif=1&amp;full=1&amp;x-email=senokosova1976%40bk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" y="53464"/>
            <a:ext cx="4611233" cy="922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73" y="4826325"/>
            <a:ext cx="2359684" cy="17697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169">
            <a:off x="6624922" y="79719"/>
            <a:ext cx="2223421" cy="291787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07975" y="1265045"/>
            <a:ext cx="6813714" cy="5257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solidFill>
                  <a:srgbClr val="002060"/>
                </a:solidFill>
              </a:rPr>
              <a:t>1. Знакомство воспитанников с произведениями устного народного творчества как ценнейшим материалом для понимания истории коми-</a:t>
            </a:r>
            <a:r>
              <a:rPr lang="ru-RU" sz="2800" b="1" dirty="0" err="1">
                <a:solidFill>
                  <a:srgbClr val="002060"/>
                </a:solidFill>
              </a:rPr>
              <a:t>язьвинцев</a:t>
            </a:r>
            <a:r>
              <a:rPr lang="ru-RU" sz="2800" b="1" dirty="0">
                <a:solidFill>
                  <a:srgbClr val="002060"/>
                </a:solidFill>
              </a:rPr>
              <a:t> и возрождения культурной самобытности через пятиминутки чтения 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2. Продолжить знакомство с национальными блюдами коми-</a:t>
            </a:r>
            <a:r>
              <a:rPr lang="ru-RU" sz="2800" b="1" dirty="0" err="1">
                <a:solidFill>
                  <a:srgbClr val="002060"/>
                </a:solidFill>
              </a:rPr>
              <a:t>язвинцев</a:t>
            </a:r>
            <a:r>
              <a:rPr lang="ru-RU" sz="2800" b="1" dirty="0">
                <a:solidFill>
                  <a:srgbClr val="002060"/>
                </a:solidFill>
              </a:rPr>
              <a:t> (пироги с </a:t>
            </a:r>
            <a:r>
              <a:rPr lang="ru-RU" sz="2800" b="1" dirty="0" err="1">
                <a:solidFill>
                  <a:srgbClr val="002060"/>
                </a:solidFill>
              </a:rPr>
              <a:t>пистиками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>
                <a:solidFill>
                  <a:srgbClr val="002060"/>
                </a:solidFill>
              </a:rPr>
              <a:t>ушки)</a:t>
            </a:r>
            <a:endParaRPr lang="ru-RU" sz="2800" b="1" dirty="0">
              <a:solidFill>
                <a:srgbClr val="002060"/>
              </a:solidFill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3. Народный праздник – </a:t>
            </a:r>
            <a:r>
              <a:rPr lang="ru-RU" sz="2800" b="1" dirty="0" err="1">
                <a:solidFill>
                  <a:srgbClr val="002060"/>
                </a:solidFill>
              </a:rPr>
              <a:t>сарчик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" t="3332" r="2363" b="-1111"/>
          <a:stretch/>
        </p:blipFill>
        <p:spPr>
          <a:xfrm>
            <a:off x="0" y="-171400"/>
            <a:ext cx="9144000" cy="710140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029977">
            <a:off x="727312" y="1303784"/>
            <a:ext cx="7689376" cy="3425726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ru-RU" sz="12800" b="1" i="1" dirty="0">
                <a:solidFill>
                  <a:srgbClr val="002060"/>
                </a:solidFill>
              </a:rPr>
              <a:t>«Любовь к Отчизне начинается  с любви к своей малой Родине – месту, где человек родился. Постепенно расширяясь, эта любовь переходит в любовь к своему государству, к его истории, его прошлому и настоящему, а затем и ко всему </a:t>
            </a:r>
            <a:r>
              <a:rPr lang="ru-RU" sz="12800" b="1" i="1" dirty="0">
                <a:solidFill>
                  <a:srgbClr val="002060"/>
                </a:solidFill>
              </a:rPr>
              <a:t>человечеству</a:t>
            </a:r>
            <a:r>
              <a:rPr lang="ru-RU" sz="12800" b="1" i="1" dirty="0">
                <a:solidFill>
                  <a:srgbClr val="002060"/>
                </a:solidFill>
              </a:rPr>
              <a:t>»</a:t>
            </a:r>
          </a:p>
          <a:p>
            <a:pPr fontAlgn="base"/>
            <a:r>
              <a:rPr lang="ru-RU" sz="14400" dirty="0">
                <a:solidFill>
                  <a:schemeClr val="tx1"/>
                </a:solidFill>
              </a:rPr>
              <a:t>                         </a:t>
            </a:r>
            <a:r>
              <a:rPr lang="ru-RU" dirty="0">
                <a:solidFill>
                  <a:schemeClr val="tx1"/>
                </a:solidFill>
              </a:rPr>
              <a:t>                                                                    			</a:t>
            </a:r>
            <a:r>
              <a:rPr lang="ru-RU" dirty="0" smtClean="0">
                <a:solidFill>
                  <a:schemeClr val="tx1"/>
                </a:solidFill>
              </a:rPr>
              <a:t>					</a:t>
            </a:r>
            <a:endParaRPr lang="ru-RU" sz="11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38229"/>
            <a:ext cx="5076056" cy="10152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94206" y="3861048"/>
            <a:ext cx="3059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002060"/>
                </a:solidFill>
              </a:rPr>
              <a:t>Д.С.Лихачёв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318" y="116632"/>
            <a:ext cx="7840960" cy="720080"/>
          </a:xfrm>
        </p:spPr>
        <p:txBody>
          <a:bodyPr>
            <a:normAutofit/>
          </a:bodyPr>
          <a:lstStyle/>
          <a:p>
            <a:pPr fontAlgn="base"/>
            <a:r>
              <a:rPr lang="ru-RU" sz="4000" b="1" dirty="0" smtClean="0">
                <a:solidFill>
                  <a:schemeClr val="tx1"/>
                </a:solidFill>
              </a:rPr>
              <a:t>Нормативно-правовая база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0342" y="748209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• Конституция </a:t>
            </a:r>
            <a:r>
              <a:rPr lang="ru-RU" dirty="0" smtClean="0"/>
              <a:t>РФ</a:t>
            </a:r>
            <a:endParaRPr lang="ru-RU" dirty="0" smtClean="0"/>
          </a:p>
          <a:p>
            <a:pPr fontAlgn="base"/>
            <a:r>
              <a:rPr lang="ru-RU" dirty="0"/>
              <a:t>• </a:t>
            </a:r>
            <a:r>
              <a:rPr lang="ru-RU" dirty="0" smtClean="0"/>
              <a:t>Федеральный </a:t>
            </a:r>
            <a:r>
              <a:rPr lang="ru-RU" dirty="0"/>
              <a:t>закон от 29 декабря 2012 г. № 273-ФЗ «Об образовании в Российской </a:t>
            </a:r>
            <a:r>
              <a:rPr lang="ru-RU" dirty="0" smtClean="0"/>
              <a:t> Федерации</a:t>
            </a:r>
            <a:r>
              <a:rPr lang="ru-RU" dirty="0" smtClean="0"/>
              <a:t>»</a:t>
            </a:r>
            <a:endParaRPr lang="ru-RU" dirty="0"/>
          </a:p>
          <a:p>
            <a:pPr fontAlgn="base"/>
            <a:r>
              <a:rPr lang="ru-RU" dirty="0"/>
              <a:t>• Конвенция ООН о правах </a:t>
            </a:r>
            <a:r>
              <a:rPr lang="ru-RU" dirty="0" smtClean="0"/>
              <a:t>ребенка</a:t>
            </a:r>
            <a:endParaRPr lang="ru-RU" dirty="0"/>
          </a:p>
          <a:p>
            <a:pPr fontAlgn="base"/>
            <a:r>
              <a:rPr lang="ru-RU" dirty="0"/>
              <a:t>• Декларация прав </a:t>
            </a:r>
            <a:r>
              <a:rPr lang="ru-RU" dirty="0" smtClean="0"/>
              <a:t>ребенка</a:t>
            </a:r>
            <a:endParaRPr lang="ru-RU" dirty="0" smtClean="0"/>
          </a:p>
          <a:p>
            <a:r>
              <a:rPr lang="ru-RU" dirty="0" smtClean="0"/>
              <a:t>• Приказ </a:t>
            </a:r>
            <a:r>
              <a:rPr lang="ru-RU" dirty="0" err="1" smtClean="0"/>
              <a:t>Минобрнауки</a:t>
            </a:r>
            <a:r>
              <a:rPr lang="ru-RU" dirty="0" smtClean="0"/>
              <a:t> РФ от </a:t>
            </a:r>
            <a:r>
              <a:rPr lang="ru-RU" dirty="0"/>
              <a:t>17 октября 2013 г. № </a:t>
            </a:r>
            <a:r>
              <a:rPr lang="ru-RU" dirty="0" smtClean="0"/>
              <a:t>1155 «Об утверждении ФГОС ДО»</a:t>
            </a:r>
            <a:endParaRPr lang="ru-RU" dirty="0"/>
          </a:p>
          <a:p>
            <a:pPr fontAlgn="base"/>
            <a:r>
              <a:rPr lang="ru-RU" dirty="0" smtClean="0"/>
              <a:t>• </a:t>
            </a:r>
            <a:r>
              <a:rPr lang="ru-RU" dirty="0" smtClean="0"/>
              <a:t>Государственная программа “Патриотическое воспитание граждан Российской  Федерации на 2016 –2020 годы”</a:t>
            </a:r>
          </a:p>
          <a:p>
            <a:pPr fontAlgn="base"/>
            <a:r>
              <a:rPr lang="ru-RU" dirty="0" smtClean="0"/>
              <a:t>• Письмо </a:t>
            </a:r>
            <a:r>
              <a:rPr lang="ru-RU" dirty="0" err="1" smtClean="0"/>
              <a:t>Минобрнауки</a:t>
            </a:r>
            <a:r>
              <a:rPr lang="ru-RU" dirty="0" smtClean="0"/>
              <a:t> РФ от 30.06.2005 № 03-1230 «Об организации работы в </a:t>
            </a:r>
          </a:p>
          <a:p>
            <a:pPr fontAlgn="base"/>
            <a:r>
              <a:rPr lang="ru-RU" dirty="0" smtClean="0"/>
              <a:t>образовательных </a:t>
            </a:r>
            <a:r>
              <a:rPr lang="ru-RU" dirty="0"/>
              <a:t>учреждениях по изучению и использованию государственных </a:t>
            </a:r>
          </a:p>
          <a:p>
            <a:pPr fontAlgn="base"/>
            <a:r>
              <a:rPr lang="ru-RU" dirty="0"/>
              <a:t>символов России</a:t>
            </a:r>
            <a:r>
              <a:rPr lang="ru-RU" dirty="0" smtClean="0"/>
              <a:t>»</a:t>
            </a:r>
            <a:endParaRPr lang="ru-RU" dirty="0"/>
          </a:p>
          <a:p>
            <a:pPr fontAlgn="base"/>
            <a:r>
              <a:rPr lang="ru-RU" dirty="0"/>
              <a:t>• Методические рекомендации Минобразования России о взаимодействии </a:t>
            </a:r>
          </a:p>
          <a:p>
            <a:pPr fontAlgn="base"/>
            <a:r>
              <a:rPr lang="ru-RU" dirty="0"/>
              <a:t>образовательного учреждения с семьей (приложение к письму Минобразования </a:t>
            </a:r>
          </a:p>
          <a:p>
            <a:pPr fontAlgn="base"/>
            <a:r>
              <a:rPr lang="ru-RU" dirty="0"/>
              <a:t>России от 3101.2001 г. № 90/30-16</a:t>
            </a:r>
            <a:r>
              <a:rPr lang="ru-RU" dirty="0" smtClean="0"/>
              <a:t>)</a:t>
            </a:r>
            <a:endParaRPr lang="ru-RU" dirty="0"/>
          </a:p>
          <a:p>
            <a:pPr fontAlgn="base"/>
            <a:r>
              <a:rPr lang="ru-RU" dirty="0"/>
              <a:t>• Распоряжение Правительства РФ от 29 мая 2015г. №996-р г. </a:t>
            </a:r>
            <a:r>
              <a:rPr lang="ru-RU" dirty="0" smtClean="0"/>
              <a:t>«</a:t>
            </a:r>
            <a:r>
              <a:rPr lang="ru-RU" dirty="0"/>
              <a:t>Стратегия </a:t>
            </a:r>
          </a:p>
          <a:p>
            <a:pPr fontAlgn="base"/>
            <a:r>
              <a:rPr lang="ru-RU" dirty="0"/>
              <a:t>развития воспитания в Российской Федерации на период до 2025 года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49523"/>
            <a:ext cx="5976664" cy="11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" t="3332" r="2363" b="-1111"/>
          <a:stretch/>
        </p:blipFill>
        <p:spPr>
          <a:xfrm>
            <a:off x="0" y="-171400"/>
            <a:ext cx="9144000" cy="7101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38229"/>
            <a:ext cx="5076056" cy="1015211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925487"/>
            <a:ext cx="4641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0"/>
              </a:spcBef>
            </a:pPr>
            <a:r>
              <a:rPr lang="ru-RU" sz="3200" b="1" i="1" dirty="0" smtClean="0">
                <a:solidFill>
                  <a:srgbClr val="002060"/>
                </a:solidFill>
              </a:rPr>
              <a:t>Вопрос взрослого к себе: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72246" y="1711231"/>
            <a:ext cx="8424935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i="1" dirty="0">
                <a:solidFill>
                  <a:srgbClr val="002060"/>
                </a:solidFill>
              </a:rPr>
              <a:t>-  Кто мы, откуда мы?</a:t>
            </a:r>
          </a:p>
          <a:p>
            <a:pPr algn="just"/>
            <a:r>
              <a:rPr lang="ru-RU" sz="2800" b="1" i="1" dirty="0">
                <a:solidFill>
                  <a:srgbClr val="002060"/>
                </a:solidFill>
              </a:rPr>
              <a:t>- Что мы, взрослые, сами знаем об истории и культуре свое малой Родины и места, где проживаем и трудимся сейчас?</a:t>
            </a:r>
          </a:p>
          <a:p>
            <a:pPr algn="just"/>
            <a:r>
              <a:rPr lang="ru-RU" sz="2800" b="1" i="1" dirty="0">
                <a:solidFill>
                  <a:srgbClr val="002060"/>
                </a:solidFill>
              </a:rPr>
              <a:t>-  Очевидцами каких событий мы были и есть?</a:t>
            </a:r>
            <a:endParaRPr lang="ru-RU" sz="2800" b="1" i="1" dirty="0">
              <a:solidFill>
                <a:srgbClr val="002060"/>
              </a:solidFill>
            </a:endParaRPr>
          </a:p>
          <a:p>
            <a:pPr algn="just"/>
            <a:r>
              <a:rPr lang="ru-RU" sz="2800" b="1" i="1" dirty="0">
                <a:solidFill>
                  <a:srgbClr val="002060"/>
                </a:solidFill>
              </a:rPr>
              <a:t>- Что может заинтересовать дошкольников и вызвать эмоциональный отклик?</a:t>
            </a:r>
          </a:p>
        </p:txBody>
      </p:sp>
    </p:spTree>
    <p:extLst>
      <p:ext uri="{BB962C8B-B14F-4D97-AF65-F5344CB8AC3E}">
        <p14:creationId xmlns:p14="http://schemas.microsoft.com/office/powerpoint/2010/main" val="41972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30722" r="59450" b="13460"/>
          <a:stretch/>
        </p:blipFill>
        <p:spPr>
          <a:xfrm rot="20863292">
            <a:off x="383631" y="3315675"/>
            <a:ext cx="2382161" cy="32374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14" y="188640"/>
            <a:ext cx="2807146" cy="3657972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5724128" y="4214258"/>
            <a:ext cx="3240889" cy="464526"/>
          </a:xfrm>
          <a:prstGeom prst="wedgeRectCallout">
            <a:avLst>
              <a:gd name="adj1" fmla="val 15736"/>
              <a:gd name="adj2" fmla="val -66604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Коми-</a:t>
            </a:r>
            <a:r>
              <a:rPr lang="ru-RU" dirty="0" err="1" smtClean="0"/>
              <a:t>язьвинцы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771800" y="4198710"/>
            <a:ext cx="48245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i="1" dirty="0">
              <a:solidFill>
                <a:srgbClr val="002060"/>
              </a:solidFill>
            </a:endParaRPr>
          </a:p>
          <a:p>
            <a:pPr algn="just"/>
            <a:r>
              <a:rPr lang="ru-RU" sz="2400" b="1" i="1" dirty="0">
                <a:solidFill>
                  <a:srgbClr val="002060"/>
                </a:solidFill>
              </a:rPr>
              <a:t>4 </a:t>
            </a:r>
            <a:r>
              <a:rPr lang="ru-RU" sz="2400" b="1" i="1" dirty="0">
                <a:solidFill>
                  <a:srgbClr val="002060"/>
                </a:solidFill>
              </a:rPr>
              <a:t>человека - </a:t>
            </a:r>
            <a:r>
              <a:rPr lang="ru-RU" sz="2000" i="1" dirty="0">
                <a:solidFill>
                  <a:srgbClr val="002060"/>
                </a:solidFill>
              </a:rPr>
              <a:t>имеют прямое отношение </a:t>
            </a:r>
            <a:r>
              <a:rPr lang="ru-RU" sz="2000" i="1" dirty="0" smtClean="0">
                <a:solidFill>
                  <a:srgbClr val="002060"/>
                </a:solidFill>
              </a:rPr>
              <a:t>к </a:t>
            </a:r>
            <a:r>
              <a:rPr lang="ru-RU" sz="2000" i="1" dirty="0">
                <a:solidFill>
                  <a:srgbClr val="002060"/>
                </a:solidFill>
              </a:rPr>
              <a:t>народу финно-угорской языковой семьи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328592" cy="10657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069" y="11247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Педагогический коллектив (корпуса 3)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состоит из 12 человек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59" y="1916832"/>
            <a:ext cx="5262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</a:rPr>
              <a:t>4 человека -  </a:t>
            </a:r>
            <a:r>
              <a:rPr lang="ru-RU" sz="2000" i="1" dirty="0" smtClean="0">
                <a:solidFill>
                  <a:srgbClr val="002060"/>
                </a:solidFill>
              </a:rPr>
              <a:t>коренные жители Соликамска и Соликамского городского округа 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5314" y="289629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i="1" dirty="0">
                <a:solidFill>
                  <a:srgbClr val="002060"/>
                </a:solidFill>
              </a:rPr>
              <a:t>3 человека – </a:t>
            </a:r>
            <a:r>
              <a:rPr lang="ru-RU" sz="2000" i="1" dirty="0">
                <a:solidFill>
                  <a:srgbClr val="002060"/>
                </a:solidFill>
              </a:rPr>
              <a:t>жители малых соседних городов и поселков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379982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2400" b="1" i="1" dirty="0">
                <a:solidFill>
                  <a:srgbClr val="002060"/>
                </a:solidFill>
              </a:rPr>
              <a:t>1 человек </a:t>
            </a:r>
            <a:r>
              <a:rPr lang="ru-RU" sz="2000" i="1" dirty="0">
                <a:solidFill>
                  <a:srgbClr val="002060"/>
                </a:solidFill>
              </a:rPr>
              <a:t>– эмигрант из другой области 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6978" t="-400"/>
          <a:stretch/>
        </p:blipFill>
        <p:spPr>
          <a:xfrm>
            <a:off x="0" y="-27384"/>
            <a:ext cx="9197729" cy="688538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79942"/>
            <a:ext cx="8352927" cy="17526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Проект «Этнос </a:t>
            </a:r>
            <a:r>
              <a:rPr lang="ru-RU" sz="4000" b="1" dirty="0" smtClean="0">
                <a:solidFill>
                  <a:schemeClr val="bg1"/>
                </a:solidFill>
              </a:rPr>
              <a:t>коми-</a:t>
            </a:r>
            <a:r>
              <a:rPr lang="ru-RU" sz="4000" b="1" dirty="0" err="1" smtClean="0">
                <a:solidFill>
                  <a:schemeClr val="bg1"/>
                </a:solidFill>
              </a:rPr>
              <a:t>язьвинцев</a:t>
            </a:r>
            <a:r>
              <a:rPr lang="ru-RU" sz="4000" b="1" dirty="0">
                <a:solidFill>
                  <a:schemeClr val="bg1"/>
                </a:solidFill>
              </a:rPr>
              <a:t>, быль или реальность»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0689">
            <a:off x="235400" y="4403104"/>
            <a:ext cx="2627784" cy="197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301208"/>
            <a:ext cx="6436334" cy="1287267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34302" y="1628800"/>
            <a:ext cx="8613792" cy="3780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Цель проекта:  </a:t>
            </a:r>
            <a:r>
              <a:rPr lang="ru-RU" dirty="0">
                <a:solidFill>
                  <a:schemeClr val="bg1"/>
                </a:solidFill>
              </a:rPr>
              <a:t>формирование познавательных интересов </a:t>
            </a:r>
            <a:r>
              <a:rPr lang="ru-RU" dirty="0" smtClean="0">
                <a:solidFill>
                  <a:schemeClr val="bg1"/>
                </a:solidFill>
              </a:rPr>
              <a:t>детей дошкольного  возраста с ОВЗ (ТНР) через </a:t>
            </a:r>
            <a:r>
              <a:rPr lang="ru-RU" dirty="0">
                <a:solidFill>
                  <a:schemeClr val="bg1"/>
                </a:solidFill>
              </a:rPr>
              <a:t>историческое культурное наследие коренного малочисленного народа </a:t>
            </a:r>
            <a:r>
              <a:rPr lang="ru-RU" dirty="0" smtClean="0">
                <a:solidFill>
                  <a:schemeClr val="bg1"/>
                </a:solidFill>
              </a:rPr>
              <a:t>коми-</a:t>
            </a:r>
            <a:r>
              <a:rPr lang="ru-RU" dirty="0" err="1" smtClean="0">
                <a:solidFill>
                  <a:schemeClr val="bg1"/>
                </a:solidFill>
              </a:rPr>
              <a:t>язьвинцев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>
                <a:solidFill>
                  <a:schemeClr val="bg1"/>
                </a:solidFill>
              </a:rPr>
              <a:t> (национальные блюда, сказки, </a:t>
            </a:r>
            <a:r>
              <a:rPr lang="ru-RU" dirty="0" smtClean="0">
                <a:solidFill>
                  <a:schemeClr val="bg1"/>
                </a:solidFill>
              </a:rPr>
              <a:t>праздники</a:t>
            </a:r>
            <a:r>
              <a:rPr lang="ru-RU" dirty="0" smtClean="0">
                <a:solidFill>
                  <a:schemeClr val="bg1"/>
                </a:solidFill>
              </a:rPr>
              <a:t>)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97" y="-24981"/>
            <a:ext cx="9199661" cy="688298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7544" y="764704"/>
            <a:ext cx="7840960" cy="872716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ru-RU" sz="4000" b="1" dirty="0">
                <a:solidFill>
                  <a:schemeClr val="bg1"/>
                </a:solidFill>
              </a:rPr>
              <a:t>«Праздник чая»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64949" y="1353768"/>
            <a:ext cx="8424935" cy="5220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solidFill>
                  <a:schemeClr val="bg1"/>
                </a:solidFill>
              </a:rPr>
              <a:t>задачи</a:t>
            </a:r>
            <a:r>
              <a:rPr lang="ru-RU" dirty="0">
                <a:solidFill>
                  <a:schemeClr val="bg1"/>
                </a:solidFill>
              </a:rPr>
              <a:t>:</a:t>
            </a:r>
            <a:endParaRPr lang="ru-RU" dirty="0" smtClean="0">
              <a:solidFill>
                <a:schemeClr val="bg1"/>
              </a:solidFill>
              <a:effectLst/>
            </a:endParaRPr>
          </a:p>
          <a:p>
            <a:pPr lvl="0" algn="just"/>
            <a:r>
              <a:rPr lang="ru-RU" dirty="0" smtClean="0">
                <a:solidFill>
                  <a:schemeClr val="bg1"/>
                </a:solidFill>
              </a:rPr>
              <a:t>1. способствовать </a:t>
            </a:r>
            <a:r>
              <a:rPr lang="ru-RU" dirty="0">
                <a:solidFill>
                  <a:schemeClr val="bg1"/>
                </a:solidFill>
              </a:rPr>
              <a:t>сохранению культурного наследия у детей старшего дошкольного </a:t>
            </a:r>
            <a:r>
              <a:rPr lang="ru-RU" dirty="0" smtClean="0">
                <a:solidFill>
                  <a:schemeClr val="bg1"/>
                </a:solidFill>
              </a:rPr>
              <a:t>возраста</a:t>
            </a:r>
            <a:endParaRPr lang="ru-RU" dirty="0" smtClean="0">
              <a:solidFill>
                <a:schemeClr val="bg1"/>
              </a:solidFill>
              <a:effectLst/>
            </a:endParaRPr>
          </a:p>
          <a:p>
            <a:pPr lvl="0" algn="just"/>
            <a:r>
              <a:rPr lang="ru-RU" dirty="0" smtClean="0">
                <a:solidFill>
                  <a:schemeClr val="bg1"/>
                </a:solidFill>
              </a:rPr>
              <a:t>2. познакомить </a:t>
            </a:r>
            <a:r>
              <a:rPr lang="ru-RU" dirty="0">
                <a:solidFill>
                  <a:schemeClr val="bg1"/>
                </a:solidFill>
              </a:rPr>
              <a:t>детей с национальным блюдом </a:t>
            </a:r>
            <a:r>
              <a:rPr lang="ru-RU" dirty="0" err="1">
                <a:solidFill>
                  <a:schemeClr val="bg1"/>
                </a:solidFill>
              </a:rPr>
              <a:t>коми</a:t>
            </a:r>
            <a:r>
              <a:rPr lang="ru-RU" dirty="0">
                <a:solidFill>
                  <a:schemeClr val="bg1"/>
                </a:solidFill>
              </a:rPr>
              <a:t> – </a:t>
            </a:r>
            <a:r>
              <a:rPr lang="ru-RU" dirty="0" err="1">
                <a:solidFill>
                  <a:schemeClr val="bg1"/>
                </a:solidFill>
              </a:rPr>
              <a:t>язьвинского</a:t>
            </a:r>
            <a:r>
              <a:rPr lang="ru-RU" dirty="0">
                <a:solidFill>
                  <a:schemeClr val="bg1"/>
                </a:solidFill>
              </a:rPr>
              <a:t> народа «Шанежка на тонкой корочке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" y="117487"/>
            <a:ext cx="4763148" cy="952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15" y="4869160"/>
            <a:ext cx="4237921" cy="17349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589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6978" t="-400"/>
          <a:stretch/>
        </p:blipFill>
        <p:spPr>
          <a:xfrm>
            <a:off x="0" y="-27384"/>
            <a:ext cx="9197729" cy="6885383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359532" y="1448780"/>
            <a:ext cx="8424935" cy="5220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6" y="695654"/>
            <a:ext cx="3696461" cy="277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800">
            <a:off x="294601" y="3664569"/>
            <a:ext cx="3335891" cy="27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Объект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37" y="188640"/>
            <a:ext cx="3972774" cy="2772346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t="12551" r="16029" b="10629"/>
          <a:stretch/>
        </p:blipFill>
        <p:spPr bwMode="auto">
          <a:xfrm>
            <a:off x="6296735" y="3756428"/>
            <a:ext cx="2808312" cy="275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20312" y="2851456"/>
            <a:ext cx="2383273" cy="273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" y="-7172"/>
            <a:ext cx="5483515" cy="10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6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2228"/>
            <a:ext cx="9144793" cy="710245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4461" y="1314993"/>
            <a:ext cx="5751492" cy="1752600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ru-RU" sz="4000" b="1" dirty="0" smtClean="0">
                <a:solidFill>
                  <a:srgbClr val="002060"/>
                </a:solidFill>
              </a:rPr>
              <a:t>Первые результаты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59532" y="1448780"/>
            <a:ext cx="8424935" cy="5220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AutoShape 2" descr="https://apf.mail.ru/cgi-bin/readmsg?id=16083039441584283726;0;1&amp;exif=1&amp;full=1&amp;x-email=senokosova1976%40bk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 b="5783"/>
          <a:stretch/>
        </p:blipFill>
        <p:spPr bwMode="auto">
          <a:xfrm>
            <a:off x="307974" y="1597559"/>
            <a:ext cx="3734075" cy="51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338"/>
            <a:ext cx="6436334" cy="12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403</Words>
  <Application>Microsoft Office PowerPoint</Application>
  <PresentationFormat>Экран (4:3)</PresentationFormat>
  <Paragraphs>55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САД-13</cp:lastModifiedBy>
  <cp:revision>26</cp:revision>
  <dcterms:created xsi:type="dcterms:W3CDTF">2021-11-22T06:08:11Z</dcterms:created>
  <dcterms:modified xsi:type="dcterms:W3CDTF">2021-11-24T05:57:32Z</dcterms:modified>
</cp:coreProperties>
</file>