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9" r:id="rId8"/>
    <p:sldId id="267" r:id="rId9"/>
    <p:sldId id="265" r:id="rId10"/>
    <p:sldId id="266" r:id="rId11"/>
    <p:sldId id="261" r:id="rId12"/>
    <p:sldId id="270" r:id="rId13"/>
    <p:sldId id="262" r:id="rId14"/>
    <p:sldId id="263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0E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43D0-E380-441D-8DD3-581B44C0F8A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81ED-B562-4A5D-90D4-BAF142842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916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43D0-E380-441D-8DD3-581B44C0F8A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81ED-B562-4A5D-90D4-BAF142842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79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43D0-E380-441D-8DD3-581B44C0F8A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81ED-B562-4A5D-90D4-BAF142842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683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43D0-E380-441D-8DD3-581B44C0F8A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81ED-B562-4A5D-90D4-BAF142842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092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43D0-E380-441D-8DD3-581B44C0F8A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81ED-B562-4A5D-90D4-BAF142842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632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43D0-E380-441D-8DD3-581B44C0F8A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81ED-B562-4A5D-90D4-BAF142842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300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43D0-E380-441D-8DD3-581B44C0F8A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81ED-B562-4A5D-90D4-BAF142842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291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43D0-E380-441D-8DD3-581B44C0F8A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81ED-B562-4A5D-90D4-BAF142842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603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43D0-E380-441D-8DD3-581B44C0F8A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81ED-B562-4A5D-90D4-BAF142842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988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43D0-E380-441D-8DD3-581B44C0F8A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81ED-B562-4A5D-90D4-BAF142842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86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43D0-E380-441D-8DD3-581B44C0F8A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81ED-B562-4A5D-90D4-BAF142842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785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343D0-E380-441D-8DD3-581B44C0F8A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F881ED-B562-4A5D-90D4-BAF142842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333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208912" cy="33375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Разработка и апробация комплекта компетентностных заданий «Хлор», «Поваренная соль», «Вездесущий йод» для формирования и оценки ЕНГ школьников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87295" y="4077072"/>
            <a:ext cx="4248472" cy="235111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Симонова Галина Ивановна, учитель химии и биологии МБОУ «Сретенская СОШ» Ильинский ГО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28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516" y="260648"/>
            <a:ext cx="871296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Задание 5. </a:t>
            </a:r>
            <a:r>
              <a:rPr lang="ru-RU" sz="2000" dirty="0"/>
              <a:t>Однажды Юра допоздна засиделся в лаборатории и захотел есть. В шкафу он нашел только банку с овсом, которым кормили лабораторного попугая. Сварив овсяную кашу, Юра обнаружил, что в лаборатории нет ни крошки соли. В поисках хоть какой-нибудь склянки с этикеткой "</a:t>
            </a:r>
            <a:r>
              <a:rPr lang="ru-RU" sz="2000" dirty="0" err="1"/>
              <a:t>NaCl</a:t>
            </a:r>
            <a:r>
              <a:rPr lang="ru-RU" sz="2000" dirty="0"/>
              <a:t>" он наткнулся на баллоны с неоном и аргоном. И тут его осенило: "Если </a:t>
            </a:r>
            <a:r>
              <a:rPr lang="ru-RU" sz="2000" dirty="0" err="1"/>
              <a:t>Na</a:t>
            </a:r>
            <a:r>
              <a:rPr lang="ru-RU" sz="2000" baseline="30000" dirty="0"/>
              <a:t>+</a:t>
            </a:r>
            <a:r>
              <a:rPr lang="ru-RU" sz="2000" dirty="0"/>
              <a:t> имеет электронную оболочку неона (</a:t>
            </a:r>
            <a:r>
              <a:rPr lang="ru-RU" sz="2000" dirty="0" err="1"/>
              <a:t>Ne</a:t>
            </a:r>
            <a:r>
              <a:rPr lang="ru-RU" sz="2000" dirty="0"/>
              <a:t>), а </a:t>
            </a:r>
            <a:r>
              <a:rPr lang="ru-RU" sz="2000" dirty="0" err="1"/>
              <a:t>Cl</a:t>
            </a:r>
            <a:r>
              <a:rPr lang="ru-RU" sz="2000" baseline="30000" dirty="0"/>
              <a:t>–</a:t>
            </a:r>
            <a:r>
              <a:rPr lang="ru-RU" sz="2000" dirty="0"/>
              <a:t> аргона (</a:t>
            </a:r>
            <a:r>
              <a:rPr lang="ru-RU" sz="2000" dirty="0" err="1"/>
              <a:t>Ar</a:t>
            </a:r>
            <a:r>
              <a:rPr lang="ru-RU" sz="2000" dirty="0"/>
              <a:t>), то смесью этих двух газов можно вполне посолить кашу!" Быстро присоединив баллоны к кастрюле, Юра начал </a:t>
            </a:r>
            <a:r>
              <a:rPr lang="ru-RU" sz="2000" dirty="0" err="1"/>
              <a:t>пробулькивать</a:t>
            </a:r>
            <a:r>
              <a:rPr lang="ru-RU" sz="2000" dirty="0"/>
              <a:t> равные объемы неона и аргона сквозь кашу, одновременно пробуя ее ложкой. К его глубокому разочарованию, каша оказалась несоленой, хотя вся была наполнена пузырьками неона и аргона. В результате ужин съел попугай. </a:t>
            </a:r>
            <a:r>
              <a:rPr lang="ru-RU" sz="2000" b="1" dirty="0"/>
              <a:t>Какие две серьезные ошибки допустил Юра? Одну из них мог бы объяснить химик, а другую - инженер по технике безопасности</a:t>
            </a:r>
            <a:r>
              <a:rPr lang="ru-RU" sz="2000" b="1" i="1" dirty="0"/>
              <a:t>.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4380582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Выберите верный ответ:</a:t>
            </a:r>
            <a:endParaRPr lang="ru-RU" sz="2000" dirty="0"/>
          </a:p>
          <a:p>
            <a:r>
              <a:rPr lang="ru-RU" sz="2000" dirty="0"/>
              <a:t>1)со стороны химии: аргон и неон - это инертные газы, и как их не смешивай, соединение не получишь. Со стороны техники безопасности:  запрещено употребление любых реагентов в лаборатории(даже если этим реагентом является банальная соль(</a:t>
            </a:r>
            <a:r>
              <a:rPr lang="ru-RU" sz="2000" dirty="0" err="1"/>
              <a:t>NaCl</a:t>
            </a:r>
            <a:r>
              <a:rPr lang="ru-RU" sz="2000" dirty="0"/>
              <a:t>) или сахар;</a:t>
            </a:r>
          </a:p>
          <a:p>
            <a:r>
              <a:rPr lang="ru-RU" sz="2000" dirty="0"/>
              <a:t>2) со стороны химии: смешал аргон и неон не в тех пропорциях; со стороны техники безопасности – присоединил баллоны одновременно</a:t>
            </a:r>
          </a:p>
        </p:txBody>
      </p:sp>
    </p:spTree>
    <p:extLst>
      <p:ext uri="{BB962C8B-B14F-4D97-AF65-F5344CB8AC3E}">
        <p14:creationId xmlns:p14="http://schemas.microsoft.com/office/powerpoint/2010/main" val="188917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https://interessno.ru/wp-content/uploads/2019/12/na-ukraine-istoschilis-zapasy-hlora-dlya-dezinfekcii-pitevoy-vody-blog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7"/>
            <a:ext cx="3384376" cy="198486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3868341" y="724683"/>
            <a:ext cx="45920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Группа заданий  «ХЛОР»</a:t>
            </a:r>
            <a:endParaRPr lang="ru-RU" sz="3200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588239"/>
              </p:ext>
            </p:extLst>
          </p:nvPr>
        </p:nvGraphicFramePr>
        <p:xfrm>
          <a:off x="1043608" y="3573016"/>
          <a:ext cx="6732748" cy="21956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0632"/>
                <a:gridCol w="5682116"/>
              </a:tblGrid>
              <a:tr h="5489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1) 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dirty="0">
                          <a:effectLst/>
                        </a:rPr>
                        <a:t>не растворимая в воде жидкость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5489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2)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>
                          <a:effectLst/>
                        </a:rPr>
                        <a:t>растворимая в воде жидкость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5489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3)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>
                          <a:effectLst/>
                        </a:rPr>
                        <a:t>не растворимый в воде газ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5489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 4) 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400" dirty="0">
                          <a:effectLst/>
                        </a:rPr>
                        <a:t>растворимый в воде газ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</a:tr>
            </a:tbl>
          </a:graphicData>
        </a:graphic>
      </p:graphicFrame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395536" y="2245513"/>
            <a:ext cx="806489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42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Вопрос 1.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42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Какая характеристика верно отражает физические свойства хлора? Выберите верный ответ.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51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Задание </a:t>
            </a:r>
            <a:r>
              <a:rPr lang="ru-RU" sz="2400" b="1" dirty="0" smtClean="0"/>
              <a:t>1А. </a:t>
            </a:r>
            <a:r>
              <a:rPr lang="ru-RU" sz="2400" b="1" dirty="0"/>
              <a:t>Выберите мысли,  которые на ваш взгляд наиболее точно отражают суть информации заключенной в фразе: «Кипячение не убивает хлор в воде»?</a:t>
            </a:r>
            <a:endParaRPr lang="ru-RU" sz="2400" dirty="0"/>
          </a:p>
          <a:p>
            <a:pPr lvl="0"/>
            <a:r>
              <a:rPr lang="ru-RU" sz="2400" dirty="0" smtClean="0"/>
              <a:t>1) При </a:t>
            </a:r>
            <a:r>
              <a:rPr lang="ru-RU" sz="2400" dirty="0"/>
              <a:t>кипячении воды не происходит полного удаления хлора из воды и разрушения в ней хлорсодержащих веществ;</a:t>
            </a:r>
          </a:p>
          <a:p>
            <a:pPr lvl="0"/>
            <a:r>
              <a:rPr lang="ru-RU" sz="2400" dirty="0" smtClean="0"/>
              <a:t>2) После </a:t>
            </a:r>
            <a:r>
              <a:rPr lang="ru-RU" sz="2400" dirty="0"/>
              <a:t>кипячения в воде сохраняются вредные хлорсодержащие соединения;</a:t>
            </a:r>
          </a:p>
          <a:p>
            <a:pPr lvl="0"/>
            <a:r>
              <a:rPr lang="ru-RU" sz="2400" dirty="0"/>
              <a:t>химические соединения не убивают – а разрушают, нейтрализуют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3) </a:t>
            </a:r>
            <a:r>
              <a:rPr lang="ru-RU" sz="2400" dirty="0"/>
              <a:t>химические соединения не убивают – а разрушают, </a:t>
            </a:r>
            <a:r>
              <a:rPr lang="ru-RU" sz="2400" dirty="0" smtClean="0"/>
              <a:t>нейтрализуют.</a:t>
            </a:r>
            <a:endParaRPr lang="ru-RU" sz="2400" dirty="0"/>
          </a:p>
          <a:p>
            <a:pPr lvl="0"/>
            <a:endParaRPr lang="ru-RU" dirty="0"/>
          </a:p>
        </p:txBody>
      </p:sp>
      <p:pic>
        <p:nvPicPr>
          <p:cNvPr id="3" name="Picture 2" descr="C:\Users\Администратор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042" y="4365104"/>
            <a:ext cx="3317194" cy="2287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32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457200" y="3009999"/>
            <a:ext cx="33374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2404" y="260648"/>
            <a:ext cx="13708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Вопрос 2</a:t>
            </a:r>
          </a:p>
        </p:txBody>
      </p:sp>
      <p:pic>
        <p:nvPicPr>
          <p:cNvPr id="13" name="Рисунок 12" descr="undefine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02" y="722313"/>
            <a:ext cx="2824305" cy="224300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Прямоугольник 13"/>
          <p:cNvSpPr/>
          <p:nvPr/>
        </p:nvSpPr>
        <p:spPr>
          <a:xfrm>
            <a:off x="2843808" y="507935"/>
            <a:ext cx="57606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При собирании газов используют приборы, представленные на рисунке.</a:t>
            </a:r>
          </a:p>
          <a:p>
            <a:r>
              <a:rPr lang="ru-RU" sz="2400" dirty="0"/>
              <a:t>  С помощью какого из указанных приборов целесообразно собирать хлор (Cl</a:t>
            </a:r>
            <a:r>
              <a:rPr lang="ru-RU" sz="2400" baseline="-25000" dirty="0"/>
              <a:t>2</a:t>
            </a:r>
            <a:r>
              <a:rPr lang="ru-RU" sz="2400" dirty="0"/>
              <a:t>)? Обоснуйте свой ответ, исходя из свойств данного </a:t>
            </a:r>
            <a:r>
              <a:rPr lang="ru-RU" sz="2400" dirty="0" smtClean="0"/>
              <a:t>газа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ИЛИ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-13676" y="3334032"/>
            <a:ext cx="91244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/>
              <a:t>ВЫБЕРИТЕ ВЕРНЫЕ ОТВЕТЫ СРЕДИ ПРЕДЛОЖЕННЫХ:</a:t>
            </a:r>
          </a:p>
          <a:p>
            <a:pPr lvl="0"/>
            <a:r>
              <a:rPr lang="ru-RU" sz="2400" dirty="0" smtClean="0"/>
              <a:t>1)Прибор  </a:t>
            </a:r>
            <a:r>
              <a:rPr lang="ru-RU" sz="2400" dirty="0"/>
              <a:t>(А);                    2) прибор (Б);           3) прибор (В);</a:t>
            </a:r>
          </a:p>
          <a:p>
            <a:r>
              <a:rPr lang="ru-RU" sz="2400" dirty="0"/>
              <a:t>4) так как хлор (Cl2) тяжелее воздуха и растворим в воде, то газоотводную трубку направляют вниз и не пропускают через воду; </a:t>
            </a:r>
          </a:p>
          <a:p>
            <a:r>
              <a:rPr lang="ru-RU" sz="2400" dirty="0"/>
              <a:t>5) так как хлор (Cl2) легче воздуха и растворим в воде, то газоотводную трубку направляют вверх и не пропускают через воду;</a:t>
            </a:r>
          </a:p>
          <a:p>
            <a:r>
              <a:rPr lang="ru-RU" sz="2400" dirty="0"/>
              <a:t>6) так как хлор (Cl2) тяжелее воздуха и нерастворим в воде, то газоотводную трубку направляют вниз и  пропускают через воду;</a:t>
            </a:r>
          </a:p>
        </p:txBody>
      </p:sp>
    </p:spTree>
    <p:extLst>
      <p:ext uri="{BB962C8B-B14F-4D97-AF65-F5344CB8AC3E}">
        <p14:creationId xmlns:p14="http://schemas.microsoft.com/office/powerpoint/2010/main" val="86130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501134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217116"/>
            <a:ext cx="14526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Вопрос 3.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99120" y="859212"/>
            <a:ext cx="87653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Какую зависимость между растворимостью газа и температурой можно вывести из этой фразы: «Свободный хлор (простое вещество) улетучивается даже при отстаивании воды, а тем более при кипячении</a:t>
            </a:r>
            <a:r>
              <a:rPr lang="ru-RU" sz="2400" dirty="0" smtClean="0"/>
              <a:t>»? (ответ дайте в свободной форме)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                                              ИЛИ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9120" y="2798204"/>
            <a:ext cx="87653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Выберите  верный ответ:</a:t>
            </a:r>
            <a:endParaRPr lang="ru-RU" sz="2400" dirty="0"/>
          </a:p>
          <a:p>
            <a:pPr lvl="0"/>
            <a:r>
              <a:rPr lang="ru-RU" sz="2400" dirty="0" smtClean="0"/>
              <a:t>1) чем </a:t>
            </a:r>
            <a:r>
              <a:rPr lang="ru-RU" sz="2400" dirty="0"/>
              <a:t>выше температура, тем хуже (ниже) растворимость хлора в воде;</a:t>
            </a:r>
          </a:p>
          <a:p>
            <a:pPr lvl="0"/>
            <a:r>
              <a:rPr lang="ru-RU" sz="2400" dirty="0" smtClean="0"/>
              <a:t>2) чем </a:t>
            </a:r>
            <a:r>
              <a:rPr lang="ru-RU" sz="2400" dirty="0"/>
              <a:t>выше температура, тем лучше (выше) растворимость хлора в воде;</a:t>
            </a:r>
          </a:p>
          <a:p>
            <a:pPr lvl="0"/>
            <a:r>
              <a:rPr lang="ru-RU" sz="2400" dirty="0" smtClean="0"/>
              <a:t>3) чем </a:t>
            </a:r>
            <a:r>
              <a:rPr lang="ru-RU" sz="2400" dirty="0"/>
              <a:t>ниже температура, тем хуже (ниже) растворимость хлора в воде;</a:t>
            </a:r>
          </a:p>
          <a:p>
            <a:pPr lvl="0"/>
            <a:r>
              <a:rPr lang="ru-RU" sz="2400" dirty="0" smtClean="0"/>
              <a:t>4) чем </a:t>
            </a:r>
            <a:r>
              <a:rPr lang="ru-RU" sz="2400" dirty="0"/>
              <a:t>ниже температура, тем лучше (выше) растворимость хлора в воде. </a:t>
            </a:r>
          </a:p>
        </p:txBody>
      </p:sp>
    </p:spTree>
    <p:extLst>
      <p:ext uri="{BB962C8B-B14F-4D97-AF65-F5344CB8AC3E}">
        <p14:creationId xmlns:p14="http://schemas.microsoft.com/office/powerpoint/2010/main" val="239639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дминистратор\Desktop\Kartinki_pro_smaylik-ulybka_14_051724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8064896" cy="6914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07604" y="332656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E00E4A"/>
                </a:solidFill>
              </a:rPr>
              <a:t>СПАСИБО ЗА ВНИМАНИЕ!!!</a:t>
            </a:r>
            <a:endParaRPr lang="ru-RU" sz="4000" b="1" dirty="0">
              <a:solidFill>
                <a:srgbClr val="E00E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85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3861048"/>
            <a:ext cx="77048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Ф</a:t>
            </a:r>
            <a:r>
              <a:rPr lang="ru-RU" sz="2800" dirty="0" smtClean="0"/>
              <a:t>ункциональная грамотность  -  «способность человека решать стандартные жизненные задачи в различных сферах жизни и деятельности на основе прикладных знаний». </a:t>
            </a:r>
            <a:endParaRPr lang="ru-RU" sz="2800" dirty="0"/>
          </a:p>
        </p:txBody>
      </p:sp>
      <p:pic>
        <p:nvPicPr>
          <p:cNvPr id="3" name="Picture 2" descr="C:\Users\Администратор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48680"/>
            <a:ext cx="2664296" cy="3017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459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908720"/>
            <a:ext cx="75608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Необходимость, возникшая в моей педагогической деятельности</a:t>
            </a:r>
            <a:r>
              <a:rPr lang="ru-RU" sz="2800" dirty="0"/>
              <a:t> </a:t>
            </a:r>
            <a:r>
              <a:rPr lang="ru-RU" sz="2800" dirty="0" smtClean="0"/>
              <a:t> -  формировать на своих уроках  естественнонаучную </a:t>
            </a:r>
            <a:r>
              <a:rPr lang="ru-RU" sz="2800" dirty="0"/>
              <a:t>грамотность учащихся, то есть научить их эффективно применять усвоенные знания в практической ситуации и успешно использовать в процессе социальной адаптации.</a:t>
            </a:r>
          </a:p>
        </p:txBody>
      </p:sp>
      <p:pic>
        <p:nvPicPr>
          <p:cNvPr id="3" name="Picture 2" descr="C:\Users\Администратор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21088"/>
            <a:ext cx="1989107" cy="2252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61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844824"/>
            <a:ext cx="64107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Цель</a:t>
            </a:r>
            <a:r>
              <a:rPr lang="ru-RU" sz="2800" b="1" dirty="0"/>
              <a:t>: </a:t>
            </a:r>
            <a:r>
              <a:rPr lang="ru-RU" sz="2800" dirty="0"/>
              <a:t>составление  и апробация заданий на формирование ЕНГ.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Задачи:</a:t>
            </a:r>
            <a:endParaRPr lang="ru-RU" sz="2800" dirty="0">
              <a:solidFill>
                <a:srgbClr val="C00000"/>
              </a:solidFill>
            </a:endParaRPr>
          </a:p>
          <a:p>
            <a:r>
              <a:rPr lang="ru-RU" sz="2800" dirty="0"/>
              <a:t>1.Изучить теоретический материал о развитии функциональной грамотности</a:t>
            </a:r>
          </a:p>
          <a:p>
            <a:r>
              <a:rPr lang="ru-RU" sz="2800" dirty="0"/>
              <a:t>учащихся на уроках химии и биологии.</a:t>
            </a:r>
          </a:p>
          <a:p>
            <a:r>
              <a:rPr lang="ru-RU" sz="2800" dirty="0"/>
              <a:t>2</a:t>
            </a:r>
            <a:r>
              <a:rPr lang="ru-RU" sz="2800" dirty="0" smtClean="0"/>
              <a:t>. Создать </a:t>
            </a:r>
            <a:r>
              <a:rPr lang="ru-RU" sz="2800" dirty="0"/>
              <a:t>свой банк </a:t>
            </a:r>
            <a:r>
              <a:rPr lang="ru-RU" sz="2800" dirty="0" smtClean="0"/>
              <a:t>заданий по химии и биологии для учащихся основной школы</a:t>
            </a:r>
            <a:endParaRPr lang="ru-RU" sz="2800" dirty="0"/>
          </a:p>
        </p:txBody>
      </p:sp>
      <p:pic>
        <p:nvPicPr>
          <p:cNvPr id="3" name="Picture 2" descr="C:\Users\Администратор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07819"/>
            <a:ext cx="2156073" cy="2441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56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8300"/>
            <a:ext cx="8568951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/>
                </a:solidFill>
              </a:rPr>
              <a:t>примерный перечень умений и навыков школьников в развитии естественнонаучной функциональной грамотности</a:t>
            </a:r>
            <a:r>
              <a:rPr lang="ru-RU" sz="2800" dirty="0"/>
              <a:t>:</a:t>
            </a:r>
          </a:p>
          <a:p>
            <a:r>
              <a:rPr lang="ru-RU" sz="2800" dirty="0"/>
              <a:t> Использовать естественнонаучные знания в жизненных ситуациях.</a:t>
            </a:r>
          </a:p>
          <a:p>
            <a:r>
              <a:rPr lang="ru-RU" sz="2800" dirty="0"/>
              <a:t> Делать выводы.</a:t>
            </a:r>
          </a:p>
          <a:p>
            <a:r>
              <a:rPr lang="ru-RU" sz="2800" dirty="0"/>
              <a:t> Уметь описывать, объяснять и прогнозировать естественнонаучные явления</a:t>
            </a:r>
          </a:p>
          <a:p>
            <a:r>
              <a:rPr lang="ru-RU" sz="2800" dirty="0"/>
              <a:t> Понимать методы научных исследований.</a:t>
            </a:r>
          </a:p>
          <a:p>
            <a:r>
              <a:rPr lang="ru-RU" sz="2800" dirty="0"/>
              <a:t> Перечислять явления, факты, события.</a:t>
            </a:r>
          </a:p>
          <a:p>
            <a:r>
              <a:rPr lang="ru-RU" sz="2800" dirty="0"/>
              <a:t> Сравнивать объекты, события, факты.</a:t>
            </a:r>
          </a:p>
          <a:p>
            <a:r>
              <a:rPr lang="ru-RU" sz="2800" dirty="0"/>
              <a:t> Характеризовать объекты, события, факты.</a:t>
            </a:r>
          </a:p>
          <a:p>
            <a:r>
              <a:rPr lang="ru-RU" sz="2800" dirty="0"/>
              <a:t> Анализировать события ,явления и т.д.</a:t>
            </a:r>
          </a:p>
          <a:p>
            <a:r>
              <a:rPr lang="ru-RU" sz="2800" dirty="0"/>
              <a:t> Видеть суть проблемы</a:t>
            </a:r>
            <a:r>
              <a:rPr lang="ru-RU" sz="2800" dirty="0" smtClean="0"/>
              <a:t>.</a:t>
            </a:r>
            <a:endParaRPr lang="ru-RU" sz="2800" dirty="0"/>
          </a:p>
          <a:p>
            <a:r>
              <a:rPr lang="ru-RU" sz="2800" dirty="0"/>
              <a:t> Составлять конспекты, планы и т.д.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6695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ГРУППА ЗАДАНИЙ </a:t>
            </a:r>
            <a:br>
              <a:rPr lang="ru-RU" dirty="0" smtClean="0"/>
            </a:br>
            <a:r>
              <a:rPr lang="ru-RU" dirty="0" smtClean="0"/>
              <a:t>«Поваренная соль»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04864"/>
            <a:ext cx="4968552" cy="4525963"/>
          </a:xfrm>
        </p:spPr>
        <p:txBody>
          <a:bodyPr/>
          <a:lstStyle/>
          <a:p>
            <a:r>
              <a:rPr lang="ru-RU" dirty="0" smtClean="0"/>
              <a:t>Задания разработанные в рамках проекта «Образовательный лифт» и «Школа современного учителя»</a:t>
            </a:r>
            <a:endParaRPr lang="ru-RU" dirty="0"/>
          </a:p>
        </p:txBody>
      </p:sp>
      <p:pic>
        <p:nvPicPr>
          <p:cNvPr id="4" name="Рисунок 3" descr="https://islimnow.ru/wp-content/uploads/2018/10/sol-3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96"/>
          <a:stretch/>
        </p:blipFill>
        <p:spPr bwMode="auto">
          <a:xfrm>
            <a:off x="5436096" y="1916832"/>
            <a:ext cx="3600400" cy="31307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5854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Задание 2. Установите соответствие между реагирующими веществами и продуктами реакции: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910385"/>
              </p:ext>
            </p:extLst>
          </p:nvPr>
        </p:nvGraphicFramePr>
        <p:xfrm>
          <a:off x="539552" y="947629"/>
          <a:ext cx="8280920" cy="22337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40893"/>
                <a:gridCol w="4140027"/>
              </a:tblGrid>
              <a:tr h="1879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РЕАГИРУЮЩИЕ ВЕЩЕСТВА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ПРОДУКТЫ РЕАКЦИИ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444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А) NaCl + сильная кислота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1)образуется  хлорат натрия 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444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Б) NaCl + AgO3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2) образуется творожный осадок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444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B) NaCl + H2O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3)образуется </a:t>
                      </a:r>
                      <a:r>
                        <a:rPr lang="ru-RU" sz="2400" dirty="0" err="1">
                          <a:effectLst/>
                        </a:rPr>
                        <a:t>хлороводород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07756" y="3342183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Задание 3. Для поваренной соли  несправедливы утверждения: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244" y="3830614"/>
            <a:ext cx="89644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/>
              <a:t>1)Соль </a:t>
            </a:r>
            <a:r>
              <a:rPr lang="ru-RU" sz="2400" dirty="0"/>
              <a:t>умеренно растворяется в воде;</a:t>
            </a:r>
          </a:p>
          <a:p>
            <a:pPr lvl="0"/>
            <a:r>
              <a:rPr lang="ru-RU" sz="2400" dirty="0" smtClean="0"/>
              <a:t>2)Растворимость </a:t>
            </a:r>
            <a:r>
              <a:rPr lang="ru-RU" sz="2400" dirty="0"/>
              <a:t>соли в горячей воде  намного лучше, чем в холодной;</a:t>
            </a:r>
          </a:p>
          <a:p>
            <a:pPr lvl="0"/>
            <a:r>
              <a:rPr lang="ru-RU" sz="2400" dirty="0" smtClean="0"/>
              <a:t>3) Соль </a:t>
            </a:r>
            <a:r>
              <a:rPr lang="ru-RU" sz="2400" dirty="0"/>
              <a:t>растворяется в присутствии </a:t>
            </a:r>
            <a:r>
              <a:rPr lang="ru-RU" sz="2400" dirty="0" err="1"/>
              <a:t>хлороводорода</a:t>
            </a:r>
            <a:r>
              <a:rPr lang="ru-RU" sz="2400" dirty="0"/>
              <a:t> и </a:t>
            </a:r>
            <a:r>
              <a:rPr lang="ru-RU" sz="2400" dirty="0" err="1"/>
              <a:t>гидрооксида</a:t>
            </a:r>
            <a:r>
              <a:rPr lang="ru-RU" sz="2400" dirty="0"/>
              <a:t> натрия;</a:t>
            </a:r>
          </a:p>
          <a:p>
            <a:pPr lvl="0"/>
            <a:r>
              <a:rPr lang="ru-RU" sz="2400" dirty="0" smtClean="0"/>
              <a:t>4) Хлорид </a:t>
            </a:r>
            <a:r>
              <a:rPr lang="ru-RU" sz="2400" dirty="0"/>
              <a:t>натрия не взаимодействует с щелочами;</a:t>
            </a:r>
          </a:p>
          <a:p>
            <a:r>
              <a:rPr lang="ru-RU" sz="2400" dirty="0" smtClean="0"/>
              <a:t>5) Соль </a:t>
            </a:r>
            <a:r>
              <a:rPr lang="ru-RU" sz="2400" dirty="0"/>
              <a:t>входит в «большую четверку» продуктов минерального </a:t>
            </a:r>
            <a:r>
              <a:rPr lang="ru-RU" sz="2400" dirty="0" smtClean="0"/>
              <a:t>сырья.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6215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0"/>
            <a:ext cx="8784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Вопрос 2</a:t>
            </a:r>
            <a:r>
              <a:rPr lang="ru-RU" sz="2400" dirty="0"/>
              <a:t>.</a:t>
            </a:r>
          </a:p>
          <a:p>
            <a:r>
              <a:rPr lang="ru-RU" sz="2400" dirty="0"/>
              <a:t> В геральдике соль изображена в гласных гербах российских и украинских городов: Солигалича (рис. 1), </a:t>
            </a:r>
            <a:r>
              <a:rPr lang="ru-RU" sz="2400" dirty="0" err="1"/>
              <a:t>Бахмута</a:t>
            </a:r>
            <a:r>
              <a:rPr lang="ru-RU" sz="2400" dirty="0"/>
              <a:t> (рис. 2), Сольвычегодска (рис. 3) и Дрогобыча (рис. 4):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261498"/>
              </p:ext>
            </p:extLst>
          </p:nvPr>
        </p:nvGraphicFramePr>
        <p:xfrm>
          <a:off x="395536" y="3573016"/>
          <a:ext cx="8136904" cy="2535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5791"/>
                <a:gridCol w="1686615"/>
                <a:gridCol w="2381837"/>
                <a:gridCol w="2012661"/>
              </a:tblGrid>
              <a:tr h="253529">
                <a:tc>
                  <a:txBody>
                    <a:bodyPr/>
                    <a:lstStyle/>
                    <a:p>
                      <a:pPr marL="38100" marR="38100" indent="14287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indent="14287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indent="14287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0" marR="38100" indent="14287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6154" name="Рисунок 17" descr="Описание: undefin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073" y="2199156"/>
            <a:ext cx="98107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Рисунок 16" descr="Описание: undefin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98881"/>
            <a:ext cx="11239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Рисунок 15" descr="Описание: undefin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99157"/>
            <a:ext cx="1009650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Рисунок 14" descr="Описание: undefine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415" y="2199158"/>
            <a:ext cx="90487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11560" y="4005064"/>
            <a:ext cx="82809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На одном из этих гербов изображён алхимический знак, обозначающий соль. Рассмотрите гербы и укажите название города и номер рисунка, где присутствует алхимический знак соли.</a:t>
            </a:r>
          </a:p>
        </p:txBody>
      </p:sp>
    </p:spTree>
    <p:extLst>
      <p:ext uri="{BB962C8B-B14F-4D97-AF65-F5344CB8AC3E}">
        <p14:creationId xmlns:p14="http://schemas.microsoft.com/office/powerpoint/2010/main" val="423756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624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Задание 4.  </a:t>
            </a:r>
            <a:r>
              <a:rPr lang="ru-RU" sz="2000" dirty="0"/>
              <a:t>Чаще всего соль белая, но может иметь сероватый оттенок. В таблице приведены данные о составе различных сортов соли.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127565"/>
              </p:ext>
            </p:extLst>
          </p:nvPr>
        </p:nvGraphicFramePr>
        <p:xfrm>
          <a:off x="4668140" y="69567"/>
          <a:ext cx="4475860" cy="63849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5172"/>
                <a:gridCol w="895172"/>
                <a:gridCol w="895172"/>
                <a:gridCol w="895172"/>
                <a:gridCol w="895172"/>
              </a:tblGrid>
              <a:tr h="1264274">
                <a:tc rowSpan="2"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 вещества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marL="38100" marR="38100" indent="14287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Сорт соли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indent="14287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экстра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высший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первый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второй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Хлористый натрий, %, не менее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99,70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98,40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97,70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97,00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Кальций-ион, %, не более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0,02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0,35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0,50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0,65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Магний-ион, %, не более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0,01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>
                          <a:effectLst/>
                        </a:rPr>
                        <a:t>0,05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>
                          <a:effectLst/>
                        </a:rPr>
                        <a:t>0,10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0,25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Сульфат-ион, %, не более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0,16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0,80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1,20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1,50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Калий-ион, %, не более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0,02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0,10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0,10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0,20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Оксид железа (III), %, не более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0,005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0,005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0,010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0,010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Сульфат натрия, %, не более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>
                          <a:effectLst/>
                        </a:rPr>
                        <a:t>0,20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marL="38100" marR="38100" indent="142875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>
                          <a:effectLst/>
                        </a:rPr>
                        <a:t>Не нормируется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1692" y="1359679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На основании данных таблицы определите, соль каких сортов может иметь сероватый цвет. Поясните, почему цвет будет не белым.</a:t>
            </a:r>
          </a:p>
          <a:p>
            <a:r>
              <a:rPr lang="ru-RU" dirty="0"/>
              <a:t>Выберите верные ответы из предложенных:</a:t>
            </a:r>
          </a:p>
          <a:p>
            <a:r>
              <a:rPr lang="ru-RU" dirty="0"/>
              <a:t>1) соль сорта экстра может иметь сероватый оттенок;</a:t>
            </a:r>
          </a:p>
          <a:p>
            <a:r>
              <a:rPr lang="ru-RU" dirty="0"/>
              <a:t>2) соль первого и второго сортов может иметь сероватый оттенок;</a:t>
            </a:r>
          </a:p>
          <a:p>
            <a:r>
              <a:rPr lang="ru-RU" dirty="0"/>
              <a:t>3) соль первого сорта может иметь сероватый оттенок;</a:t>
            </a:r>
          </a:p>
          <a:p>
            <a:r>
              <a:rPr lang="ru-RU" dirty="0"/>
              <a:t>4) серый оттенок соли первого и второго сортов объясняется наличием    большего количества примесей, чем в соли сортов экстра и высший;</a:t>
            </a:r>
          </a:p>
          <a:p>
            <a:r>
              <a:rPr lang="ru-RU" dirty="0"/>
              <a:t>    5) сероватый оттенок соли сорта экстра и первого сорта объясняется тем, что в них мало примесей, в отличии от соли первого и второго сорта. </a:t>
            </a:r>
          </a:p>
        </p:txBody>
      </p:sp>
    </p:spTree>
    <p:extLst>
      <p:ext uri="{BB962C8B-B14F-4D97-AF65-F5344CB8AC3E}">
        <p14:creationId xmlns:p14="http://schemas.microsoft.com/office/powerpoint/2010/main" val="158352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1113</Words>
  <Application>Microsoft Office PowerPoint</Application>
  <PresentationFormat>Экран (4:3)</PresentationFormat>
  <Paragraphs>130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Разработка и апробация комплекта компетентностных заданий «Хлор», «Поваренная соль», «Вездесущий йод» для формирования и оценки ЕНГ школьников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ГРУППА ЗАДАНИЙ  «Поваренная соль»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и апробация комплекта компетентностных заданий «Хлор», «Поваренная соль», «Вездесущий йод» для формирования и оценки ЕНГ школьников</dc:title>
  <dc:creator>вера</dc:creator>
  <cp:lastModifiedBy>Клинова Мария Николаевна</cp:lastModifiedBy>
  <cp:revision>11</cp:revision>
  <dcterms:created xsi:type="dcterms:W3CDTF">2021-11-23T14:53:26Z</dcterms:created>
  <dcterms:modified xsi:type="dcterms:W3CDTF">2021-11-24T12:05:57Z</dcterms:modified>
</cp:coreProperties>
</file>