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816069" initials="m" lastIdx="1" clrIdx="0">
    <p:extLst>
      <p:ext uri="{19B8F6BF-5375-455C-9EA6-DF929625EA0E}">
        <p15:presenceInfo xmlns:p15="http://schemas.microsoft.com/office/powerpoint/2012/main" userId="S::mic816069@365office.site::3df58c76-540f-45d0-94a8-8b864b7e84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6743EE-C3DD-4A74-89BB-BACA02C599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E8F921-7908-4856-9FDF-FA7E5969B0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FFBFC1-A65F-41C0-9C73-C986B5424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7CAC66-8803-427C-B1B9-40DF7901E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9A3302-8AE1-4938-8372-BD4F36FCE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233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56B137-1EE9-4E2B-A7B7-ADCA9C3B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E7D19B0-5A49-4F6D-A6D2-28FBDE4CE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403303-E7CE-4E0B-B41F-F739DA386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737186-B5EB-4458-98D4-16A042979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770501-6839-402E-B4F0-48EE1E3F4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283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5F8F766-E1FC-47FC-9BB5-DDF4A0FC09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86FAD27-0BE3-4BE6-ADE4-2EBA66CA1E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259197-C40B-47D4-9F83-4A57D246B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EFECEE-15DF-401C-82ED-778DE38AA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3C2186-B206-438A-92F4-9BE54CCB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5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6977A3-D8E9-4CBD-B2F0-D65214295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D60692-834E-4A26-8BFC-6A3F4B72B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1B6A63-C0E6-4169-9C53-02FCE2C3D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B1D5C3-3347-43B0-ADC6-D30E7EF16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31397D-776F-4837-BEFF-1985AD520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84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EDF8E8-93AA-424E-A380-7AC3F68C4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3BB0384-84DF-4C89-9B5A-FDB2ABB19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EADAE0-7319-4850-B734-7C2882AA6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761EC1-1895-46E2-BFE2-8FB78398C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578CD4-1599-425C-96DF-BA4AC86A2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397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6E9103-5D46-4D55-B621-F82202979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473B0B-DC59-43BB-8F5E-9DCA787778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A15E78-5BA0-4165-96AD-C8089BA014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4FE076-7FF5-4B9C-90A5-BB79F3981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7ADE91-966C-4FD3-B5A6-97466D069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25FCE2D-7EE0-462E-B42F-4A73A09AA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462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FEB2F4-9648-497C-89D8-65BF93A7D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824A08-1185-40DD-97EE-EFC407F85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093935B-AD7E-43B2-882A-358D70B84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65530CC-646C-4F75-8885-038990B0AA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D0554BA-BB8B-4D4A-A6B4-2075261906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9C6C3A4-AC31-432A-BFAC-8DCFC57AA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A2F0646-6A6E-4DCF-BB5A-92C182F91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686A250-1159-46D5-8DB9-B4C3F5C8E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38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53C0B1-1F1B-4DBC-AA03-8BA3A28AF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EBE5418-A044-41B9-8C7E-5EDB3B373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24AD397-76EE-4EED-B0D0-A7FD9D25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923DBC-A038-401A-B29C-30B66D9E8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535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C346395-10AC-43AE-890B-4554CAE6F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A64CD46-5FB9-41F4-9E57-B15C61A82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C6F3AB-AA01-4316-9CFB-572B0D51B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818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738891-2BE2-47E9-B5B5-AE9FA6986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4E1E62-7C52-4D61-9F79-4ABD3872B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57A589-F8B1-4E64-BE24-ED53C1EAD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F862F1-B655-4A53-AB21-40E273615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E18D59-9A86-461A-B981-4974765B8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304152-C6B1-42BB-8F69-FDB7071C5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453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F31278-30D5-4530-A32B-5C9114BF5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860E0F-6E90-43C4-8711-23463D4734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2D31B6E-1E47-41E0-A616-071AD3C1A0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F5C4FD-E005-4420-BEAC-5B6C2FBEF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4364A6-D98C-43D6-8539-2E6276E88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075ADA-EA48-4F69-B0C3-9C7A1B6B3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14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F6D2C8-1E77-403A-BB59-4064443FF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58D83B-337B-4E42-8BE5-47D8FB471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0D0353-3F4B-4578-B84C-2AB5B03BAA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30CD1-DB1D-4EC4-B0DF-CF2DBEE5C264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CA8057-9E71-40C5-A70C-F0CCE30008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C2E732-9A1D-4313-B6EF-04A3940FE9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5BEA9-D913-4F3B-9D27-DB70C51B95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99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715AF3-37E3-410B-90C4-87F49266B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8020" y="291547"/>
            <a:ext cx="9919579" cy="4271399"/>
          </a:xfrm>
        </p:spPr>
        <p:txBody>
          <a:bodyPr>
            <a:norm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3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раевая научно-практическая конференция</a:t>
            </a:r>
            <a:br>
              <a:rPr lang="ru-RU" sz="3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«Эффективные механизмы повышения образовательных результатов обучающихся»</a:t>
            </a:r>
            <a:br>
              <a:rPr lang="ru-RU" sz="32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«Группа заданий «Азотная кислота и ее соли» 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оценки и формирования функциональной грамотности школьников»</a:t>
            </a: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AC18C39-88D5-44DA-960F-909344B7E5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80231" y="5187636"/>
            <a:ext cx="6741812" cy="1046921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Давыдова И. Л., учитель химии </a:t>
            </a:r>
          </a:p>
          <a:p>
            <a:pPr algn="r"/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МАОУ «Юго-Камская средняя школа»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333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95CE26-D074-4509-8CEF-373763434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ru-RU" sz="3100" b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Инструменты проверки</a:t>
            </a:r>
            <a:r>
              <a:rPr lang="ru-RU" sz="31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1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100">
              <a:solidFill>
                <a:srgbClr val="FFFFFF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51B6AAF-7604-40B9-BB8E-BD958CD8CB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0379251"/>
              </p:ext>
            </p:extLst>
          </p:nvPr>
        </p:nvGraphicFramePr>
        <p:xfrm>
          <a:off x="4907976" y="123302"/>
          <a:ext cx="7183409" cy="6669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0748">
                  <a:extLst>
                    <a:ext uri="{9D8B030D-6E8A-4147-A177-3AD203B41FA5}">
                      <a16:colId xmlns:a16="http://schemas.microsoft.com/office/drawing/2014/main" val="3202001671"/>
                    </a:ext>
                  </a:extLst>
                </a:gridCol>
                <a:gridCol w="2993049">
                  <a:extLst>
                    <a:ext uri="{9D8B030D-6E8A-4147-A177-3AD203B41FA5}">
                      <a16:colId xmlns:a16="http://schemas.microsoft.com/office/drawing/2014/main" val="2306717399"/>
                    </a:ext>
                  </a:extLst>
                </a:gridCol>
                <a:gridCol w="630194">
                  <a:extLst>
                    <a:ext uri="{9D8B030D-6E8A-4147-A177-3AD203B41FA5}">
                      <a16:colId xmlns:a16="http://schemas.microsoft.com/office/drawing/2014/main" val="4050441046"/>
                    </a:ext>
                  </a:extLst>
                </a:gridCol>
                <a:gridCol w="2869418">
                  <a:extLst>
                    <a:ext uri="{9D8B030D-6E8A-4147-A177-3AD203B41FA5}">
                      <a16:colId xmlns:a16="http://schemas.microsoft.com/office/drawing/2014/main" val="2536070481"/>
                    </a:ext>
                  </a:extLst>
                </a:gridCol>
              </a:tblGrid>
              <a:tr h="423131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№ задания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Содержание верного ответа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Баллы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Критерии оценивания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extLst>
                  <a:ext uri="{0D108BD9-81ED-4DB2-BD59-A6C34878D82A}">
                    <a16:rowId xmlns:a16="http://schemas.microsoft.com/office/drawing/2014/main" val="471479364"/>
                  </a:ext>
                </a:extLst>
              </a:tr>
              <a:tr h="617993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Элементы ответа: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en-US" sz="1200">
                          <a:effectLst/>
                        </a:rPr>
                        <a:t>KNO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   +    </a:t>
                      </a:r>
                      <a:r>
                        <a:rPr lang="en-US" sz="1200">
                          <a:effectLst/>
                        </a:rPr>
                        <a:t>H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SO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(конц)    →    </a:t>
                      </a:r>
                      <a:r>
                        <a:rPr lang="en-US" sz="1200">
                          <a:effectLst/>
                        </a:rPr>
                        <a:t>KHSO</a:t>
                      </a:r>
                      <a:r>
                        <a:rPr lang="ru-RU" sz="1200" baseline="-25000">
                          <a:effectLst/>
                        </a:rPr>
                        <a:t>4</a:t>
                      </a:r>
                      <a:r>
                        <a:rPr lang="ru-RU" sz="1200">
                          <a:effectLst/>
                        </a:rPr>
                        <a:t>    +    </a:t>
                      </a:r>
                      <a:r>
                        <a:rPr lang="en-US" sz="1200">
                          <a:effectLst/>
                        </a:rPr>
                        <a:t>HNO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Верный ответ – 1 б;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Иные варианты – 0 б 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extLst>
                  <a:ext uri="{0D108BD9-81ED-4DB2-BD59-A6C34878D82A}">
                    <a16:rowId xmlns:a16="http://schemas.microsoft.com/office/drawing/2014/main" val="1411148638"/>
                  </a:ext>
                </a:extLst>
              </a:tr>
              <a:tr h="1007718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Элементы ответа: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А, В, 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Верно записаны все элементы ответа – 2 б;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Если допущена одна ошибка – 1 б;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Если допущено две и более ошибок или ответ отсутствует – 0 б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extLst>
                  <a:ext uri="{0D108BD9-81ED-4DB2-BD59-A6C34878D82A}">
                    <a16:rowId xmlns:a16="http://schemas.microsoft.com/office/drawing/2014/main" val="3820696308"/>
                  </a:ext>
                </a:extLst>
              </a:tr>
              <a:tr h="1202579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Элементы ответа: 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1. Во время грозы молниями создается высокая температура (1500-2000 С</a:t>
                      </a:r>
                      <a:r>
                        <a:rPr lang="ru-RU" sz="1200" baseline="30000">
                          <a:effectLst/>
                        </a:rPr>
                        <a:t>о</a:t>
                      </a:r>
                      <a:r>
                        <a:rPr lang="ru-RU" sz="1200">
                          <a:effectLst/>
                        </a:rPr>
                        <a:t>). Это необходимое условие, при котором азот соединяется с кислородом. 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2. СаСО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+ 2</a:t>
                      </a:r>
                      <a:r>
                        <a:rPr lang="en-US" sz="1200">
                          <a:effectLst/>
                        </a:rPr>
                        <a:t>HNO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 = </a:t>
                      </a:r>
                      <a:r>
                        <a:rPr lang="en-US" sz="1200">
                          <a:effectLst/>
                        </a:rPr>
                        <a:t>Ca</a:t>
                      </a:r>
                      <a:r>
                        <a:rPr lang="ru-RU" sz="1200">
                          <a:effectLst/>
                        </a:rPr>
                        <a:t>(</a:t>
                      </a:r>
                      <a:r>
                        <a:rPr lang="en-US" sz="1200">
                          <a:effectLst/>
                        </a:rPr>
                        <a:t>NO</a:t>
                      </a:r>
                      <a:r>
                        <a:rPr lang="ru-RU" sz="1200" baseline="-25000">
                          <a:effectLst/>
                        </a:rPr>
                        <a:t>3</a:t>
                      </a:r>
                      <a:r>
                        <a:rPr lang="ru-RU" sz="1200">
                          <a:effectLst/>
                        </a:rPr>
                        <a:t>)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ru-RU" sz="1200">
                          <a:effectLst/>
                        </a:rPr>
                        <a:t> + </a:t>
                      </a:r>
                      <a:r>
                        <a:rPr lang="en-US" sz="1200">
                          <a:effectLst/>
                        </a:rPr>
                        <a:t>H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O</a:t>
                      </a:r>
                      <a:r>
                        <a:rPr lang="ru-RU" sz="1200">
                          <a:effectLst/>
                        </a:rPr>
                        <a:t> + </a:t>
                      </a:r>
                      <a:r>
                        <a:rPr lang="en-US" sz="1200">
                          <a:effectLst/>
                        </a:rPr>
                        <a:t>CO</a:t>
                      </a:r>
                      <a:r>
                        <a:rPr lang="ru-RU" sz="1200" baseline="-250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Верно записаны два элемента ответа – 2 б;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Верно записан один элемент ответа – 1 б;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Все элементы записаны неверно или ответ отсутствует – 0 б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extLst>
                  <a:ext uri="{0D108BD9-81ED-4DB2-BD59-A6C34878D82A}">
                    <a16:rowId xmlns:a16="http://schemas.microsoft.com/office/drawing/2014/main" val="413358974"/>
                  </a:ext>
                </a:extLst>
              </a:tr>
              <a:tr h="617993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Элементы ответа: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Верно записан элемент ответа – 1 б;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Элемент ответа записан неверно или ответ отсутствует – 0 б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extLst>
                  <a:ext uri="{0D108BD9-81ED-4DB2-BD59-A6C34878D82A}">
                    <a16:rowId xmlns:a16="http://schemas.microsoft.com/office/drawing/2014/main" val="3179348991"/>
                  </a:ext>
                </a:extLst>
              </a:tr>
              <a:tr h="812855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Элементы ответа: </a:t>
                      </a:r>
                    </a:p>
                    <a:p>
                      <a:pPr marL="228600" indent="-228600" algn="just">
                        <a:buAutoNum type="arabicPeriod"/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Взять сухую пробирку, положить в нее сухую соль нитрата щелочного металла. Закрепить пробирку в штативе. Нагреть пробирку спиртовкой (соблюдая правила техники безопасности). </a:t>
                      </a:r>
                    </a:p>
                    <a:p>
                      <a:pPr marL="228600" indent="-228600" algn="just">
                        <a:buAutoNum type="arabicPeriod"/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Согласно уравнения, при разложении нитратов щелочных металлов выделяется кислород. Доказать его можно тлеющей лучинкой, которая в атмосфере кислорода вспыхивает.</a:t>
                      </a:r>
                    </a:p>
                    <a:p>
                      <a:pPr marL="228600" indent="-228600" algn="just">
                        <a:buAutoNum type="arabicPeriod"/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Кислород – газ, поддерживающий горение.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Верно записаны все элемента ответа – 3 б;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Верно записан один элемент ответа – 1 б;</a:t>
                      </a:r>
                    </a:p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Все элементы записаны неверно или ответ отсутствует – 0 б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extLst>
                  <a:ext uri="{0D108BD9-81ED-4DB2-BD59-A6C34878D82A}">
                    <a16:rowId xmlns:a16="http://schemas.microsoft.com/office/drawing/2014/main" val="3978222257"/>
                  </a:ext>
                </a:extLst>
              </a:tr>
              <a:tr h="423131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>
                          <a:effectLst/>
                        </a:rPr>
                        <a:t>Итого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9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703" marR="28703" marT="0" marB="0"/>
                </a:tc>
                <a:extLst>
                  <a:ext uri="{0D108BD9-81ED-4DB2-BD59-A6C34878D82A}">
                    <a16:rowId xmlns:a16="http://schemas.microsoft.com/office/drawing/2014/main" val="2008997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5649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9D71A-0B88-4654-AD69-2B5F7132B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062" y="364576"/>
            <a:ext cx="11294701" cy="789845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апробации комплекта заданий ЕНГ </a:t>
            </a:r>
            <a:r>
              <a:rPr lang="ru-RU" sz="1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«Азотная кислота и ее соли»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1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18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11а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классе.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Дата апробации: </a:t>
            </a:r>
            <a:r>
              <a:rPr lang="ru-RU" sz="14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24.09.2021</a:t>
            </a:r>
            <a: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на выполнение работы: </a:t>
            </a:r>
            <a:r>
              <a:rPr lang="ru-RU" sz="14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25-30 минут</a:t>
            </a:r>
            <a:r>
              <a:rPr lang="ru-RU" sz="1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участников апробации: </a:t>
            </a:r>
            <a:r>
              <a:rPr lang="ru-RU" sz="14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 человек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C6F26911-7460-4A8D-85EA-F322D143F6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124165"/>
              </p:ext>
            </p:extLst>
          </p:nvPr>
        </p:nvGraphicFramePr>
        <p:xfrm>
          <a:off x="1545586" y="1154421"/>
          <a:ext cx="9214778" cy="5548108"/>
        </p:xfrm>
        <a:graphic>
          <a:graphicData uri="http://schemas.openxmlformats.org/drawingml/2006/table">
            <a:tbl>
              <a:tblPr firstRow="1" firstCol="1" bandRow="1"/>
              <a:tblGrid>
                <a:gridCol w="1297636">
                  <a:extLst>
                    <a:ext uri="{9D8B030D-6E8A-4147-A177-3AD203B41FA5}">
                      <a16:colId xmlns:a16="http://schemas.microsoft.com/office/drawing/2014/main" val="1246314703"/>
                    </a:ext>
                  </a:extLst>
                </a:gridCol>
                <a:gridCol w="1309121">
                  <a:extLst>
                    <a:ext uri="{9D8B030D-6E8A-4147-A177-3AD203B41FA5}">
                      <a16:colId xmlns:a16="http://schemas.microsoft.com/office/drawing/2014/main" val="1432382389"/>
                    </a:ext>
                  </a:extLst>
                </a:gridCol>
                <a:gridCol w="1217253">
                  <a:extLst>
                    <a:ext uri="{9D8B030D-6E8A-4147-A177-3AD203B41FA5}">
                      <a16:colId xmlns:a16="http://schemas.microsoft.com/office/drawing/2014/main" val="1637992073"/>
                    </a:ext>
                  </a:extLst>
                </a:gridCol>
                <a:gridCol w="1125385">
                  <a:extLst>
                    <a:ext uri="{9D8B030D-6E8A-4147-A177-3AD203B41FA5}">
                      <a16:colId xmlns:a16="http://schemas.microsoft.com/office/drawing/2014/main" val="1101279420"/>
                    </a:ext>
                  </a:extLst>
                </a:gridCol>
                <a:gridCol w="1022034">
                  <a:extLst>
                    <a:ext uri="{9D8B030D-6E8A-4147-A177-3AD203B41FA5}">
                      <a16:colId xmlns:a16="http://schemas.microsoft.com/office/drawing/2014/main" val="525076815"/>
                    </a:ext>
                  </a:extLst>
                </a:gridCol>
                <a:gridCol w="843119">
                  <a:extLst>
                    <a:ext uri="{9D8B030D-6E8A-4147-A177-3AD203B41FA5}">
                      <a16:colId xmlns:a16="http://schemas.microsoft.com/office/drawing/2014/main" val="438254274"/>
                    </a:ext>
                  </a:extLst>
                </a:gridCol>
                <a:gridCol w="1200115">
                  <a:extLst>
                    <a:ext uri="{9D8B030D-6E8A-4147-A177-3AD203B41FA5}">
                      <a16:colId xmlns:a16="http://schemas.microsoft.com/office/drawing/2014/main" val="1516511404"/>
                    </a:ext>
                  </a:extLst>
                </a:gridCol>
                <a:gridCol w="1200115">
                  <a:extLst>
                    <a:ext uri="{9D8B030D-6E8A-4147-A177-3AD203B41FA5}">
                      <a16:colId xmlns:a16="http://schemas.microsoft.com/office/drawing/2014/main" val="2939985757"/>
                    </a:ext>
                  </a:extLst>
                </a:gridCol>
              </a:tblGrid>
              <a:tr h="202314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Задание 1         1 балл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Задание 2       2 балла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Задание 3     1 балл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Задание 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Задание 5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 балла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       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 баллов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2022856"/>
                  </a:ext>
                </a:extLst>
              </a:tr>
              <a:tr h="4046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            1балл</a:t>
                      </a: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   1балл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510278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 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9403276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 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406462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 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900655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 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56192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 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769296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 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7897064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 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941087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 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234617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 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214289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9455185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036518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736279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881001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385035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3657118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Ученик16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957022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1835979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054003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Ученик19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8231433"/>
                  </a:ext>
                </a:extLst>
              </a:tr>
              <a:tr h="20231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Ученик20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090687"/>
                  </a:ext>
                </a:extLst>
              </a:tr>
              <a:tr h="2976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Справились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19/76%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2/8%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5/20%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23/92%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1/4%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4/16%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i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796" marR="347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3204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478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1271E5D-99BF-4722-8293-86BE34B6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738" y="217343"/>
            <a:ext cx="10515600" cy="642581"/>
          </a:xfrm>
        </p:spPr>
        <p:txBody>
          <a:bodyPr>
            <a:normAutofit/>
          </a:bodyPr>
          <a:lstStyle/>
          <a:p>
            <a:pPr algn="ctr"/>
            <a:r>
              <a:rPr lang="ru-RU" sz="2500" i="1" dirty="0">
                <a:latin typeface="Times New Roman" panose="02020603050405020304" pitchFamily="18" charset="0"/>
              </a:rPr>
              <a:t>Опыт работы в ШНОР…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160EABE-568F-459A-9A18-E3FF98525DA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42738" y="933815"/>
            <a:ext cx="5585604" cy="5719433"/>
          </a:xfr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5FC529E9-4E3D-4EFA-B7B2-22C9009183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922574" y="933815"/>
            <a:ext cx="4218789" cy="5719433"/>
          </a:xfrm>
          <a:ln w="1905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3919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85E996-291C-41FC-9C76-83B92A2D5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208" y="505675"/>
            <a:ext cx="6820217" cy="781586"/>
          </a:xfrm>
        </p:spPr>
        <p:txBody>
          <a:bodyPr anchor="b">
            <a:normAutofit fontScale="90000"/>
          </a:bodyPr>
          <a:lstStyle/>
          <a:p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2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рочитайте тексты и выполните задания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AAA777-7FEF-400F-8435-E9B0CC702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1162975"/>
            <a:ext cx="6701994" cy="5344357"/>
          </a:xfrm>
        </p:spPr>
        <p:txBody>
          <a:bodyPr>
            <a:normAutofit/>
          </a:bodyPr>
          <a:lstStyle/>
          <a:p>
            <a:pPr indent="449580" algn="just"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Азотная кислота – бесцветная жидкость, «дымит» на воздухе и окрашивается в жёлтый цвет, который придаёт ей оксид азота (IV), она обладает резким раздражающим запахом, кипит при температуре 83 C</a:t>
            </a:r>
            <a:r>
              <a:rPr lang="ru-RU" sz="1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0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с водой смешивается в любых соотношениях.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Способ получения азотной кислоты по обменной реакции открыт более трёхсот пятидесяти лет назад немецким химиком и аптекарем Глаубером. В результате взаимодействия калийной селитры и кислоты, более сильной, чем HN0</a:t>
            </a:r>
            <a:r>
              <a:rPr lang="ru-RU" sz="16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Глаубер получил «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спиритус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нутри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 ― «дух селитры» и гидросульфат калия, а в России в старину азотную кислоту называли «селитряной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дымистой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водкой».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Данная кислота – это сильный окислитель, который вступает в реакцию с большинством металлов (за исключением платины, родия, золота, тантала, иридия и некоторых других), превращая их в оксиды или нитраты (селитры).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Смесь концентрированной азотной и соляной кислот в объёмном соотношении 1: 3 называется «царской водкой», потому что растворяет «царя металлов» ― золото и другие благородные металлы.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8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Некоторые металлы, такие как железо, алюминий, хром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пассивируются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6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(не реагируют) 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концентрированной азотной кислоте.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100" dirty="0"/>
          </a:p>
        </p:txBody>
      </p:sp>
      <p:pic>
        <p:nvPicPr>
          <p:cNvPr id="7" name="Рисунок 6" descr="Изображение выглядит как закрыть&#10;&#10;Автоматически созданное описание">
            <a:extLst>
              <a:ext uri="{FF2B5EF4-FFF2-40B4-BE49-F238E27FC236}">
                <a16:creationId xmlns:a16="http://schemas.microsoft.com/office/drawing/2014/main" id="{E7B8F85B-C294-4BE5-A0F0-970FF1450F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5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9367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24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1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77AC1F-C4CD-49C7-A3B1-19059AD39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ru-RU" sz="4000" b="1">
                <a:solidFill>
                  <a:srgbClr val="FFFFFF"/>
                </a:solidFill>
                <a:latin typeface="Times New Roman" panose="02020603050405020304" pitchFamily="18" charset="0"/>
              </a:rPr>
              <a:t>Задание 1</a:t>
            </a:r>
            <a:br>
              <a:rPr lang="ru-RU" sz="4000" b="1">
                <a:solidFill>
                  <a:srgbClr val="FFFFFF"/>
                </a:solidFill>
                <a:latin typeface="Times New Roman" panose="02020603050405020304" pitchFamily="18" charset="0"/>
              </a:rPr>
            </a:br>
            <a:endParaRPr lang="ru-RU" sz="4000" b="1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05AEEB-1165-4DDA-93D6-C374B4BAF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9322" y="2494450"/>
            <a:ext cx="6550985" cy="3888595"/>
          </a:xfrm>
        </p:spPr>
        <p:txBody>
          <a:bodyPr>
            <a:noAutofit/>
          </a:bodyPr>
          <a:lstStyle/>
          <a:p>
            <a:pPr indent="0" algn="just">
              <a:spcAft>
                <a:spcPts val="800"/>
              </a:spcAft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Как вы думаете, почему смесь концентрированных азотной и соляной кислот называется «царской водкой»?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а) В ней растворяются все известные металлы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б) Она была изобретена во времена правления Петра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в) В ней растворяются золото и платина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г) В ней растворяются изумруды и алмазы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2400" dirty="0"/>
          </a:p>
        </p:txBody>
      </p:sp>
      <p:graphicFrame>
        <p:nvGraphicFramePr>
          <p:cNvPr id="32" name="Объект 3">
            <a:extLst>
              <a:ext uri="{FF2B5EF4-FFF2-40B4-BE49-F238E27FC236}">
                <a16:creationId xmlns:a16="http://schemas.microsoft.com/office/drawing/2014/main" id="{3D4B233F-24EA-48E4-9623-02DEF75AF3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0891761"/>
              </p:ext>
            </p:extLst>
          </p:nvPr>
        </p:nvGraphicFramePr>
        <p:xfrm>
          <a:off x="8861984" y="4087532"/>
          <a:ext cx="2361219" cy="860108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2361219">
                  <a:extLst>
                    <a:ext uri="{9D8B030D-6E8A-4147-A177-3AD203B41FA5}">
                      <a16:colId xmlns:a16="http://schemas.microsoft.com/office/drawing/2014/main" val="2658311248"/>
                    </a:ext>
                  </a:extLst>
                </a:gridCol>
              </a:tblGrid>
              <a:tr h="860108">
                <a:tc>
                  <a:txBody>
                    <a:bodyPr/>
                    <a:lstStyle/>
                    <a:p>
                      <a:pPr algn="just"/>
                      <a:r>
                        <a:rPr lang="ru-RU" sz="3300" b="1" cap="none" spc="0" dirty="0">
                          <a:solidFill>
                            <a:schemeClr val="tx1"/>
                          </a:solidFill>
                          <a:effectLst/>
                        </a:rPr>
                        <a:t>Ответы:</a:t>
                      </a:r>
                      <a:endParaRPr lang="ru-RU" sz="33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2017" marR="333409" marT="37719" marB="282893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706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988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BFD0F2-CB80-4BAB-8A07-797BDD43F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Задание 2</a:t>
            </a:r>
            <a:r>
              <a:rPr lang="en-US" sz="4000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sz="4000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EA22752F-863E-4983-A00B-B6B19521B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4904" y="2654423"/>
            <a:ext cx="6121115" cy="34031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rmAutofit/>
          </a:bodyPr>
          <a:lstStyle/>
          <a:p>
            <a:pPr marR="0" lvl="0"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sz="2400" b="0" i="0" u="none" strike="noStrike" cap="none" normalizeH="0" baseline="0" dirty="0">
                <a:ln>
                  <a:noFill/>
                </a:ln>
                <a:effectLst/>
              </a:rPr>
              <a:t>    </a:t>
            </a:r>
            <a:r>
              <a:rPr lang="en-US" altLang="ru-RU" sz="2400" dirty="0">
                <a:latin typeface="Times New Roman" panose="02020603050405020304" pitchFamily="18" charset="0"/>
              </a:rPr>
              <a:t>В цистернах из какого материала нельзя транспортировать азотную кислоту? Выбрать правильный ответ.</a:t>
            </a:r>
          </a:p>
          <a:p>
            <a:pPr marL="0" marR="0" lvl="0"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ru-RU" sz="2400" dirty="0">
                <a:latin typeface="Times New Roman" panose="02020603050405020304" pitchFamily="18" charset="0"/>
              </a:rPr>
              <a:t>а) медь</a:t>
            </a:r>
          </a:p>
          <a:p>
            <a:pPr marL="0" marR="0" lvl="0"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ru-RU" sz="2400" dirty="0">
                <a:latin typeface="Times New Roman" panose="02020603050405020304" pitchFamily="18" charset="0"/>
              </a:rPr>
              <a:t>б) алюминий</a:t>
            </a:r>
          </a:p>
          <a:p>
            <a:pPr marL="0" marR="0" lvl="0"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ru-RU" sz="2400" dirty="0">
                <a:latin typeface="Times New Roman" panose="02020603050405020304" pitchFamily="18" charset="0"/>
              </a:rPr>
              <a:t>в) цинк</a:t>
            </a:r>
          </a:p>
          <a:p>
            <a:pPr marL="0" marR="0" lvl="0"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ru-RU" sz="2400" dirty="0">
                <a:latin typeface="Times New Roman" panose="02020603050405020304" pitchFamily="18" charset="0"/>
              </a:rPr>
              <a:t>г) сталь</a:t>
            </a:r>
          </a:p>
          <a:p>
            <a:pPr marL="0" marR="0" lvl="0"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ru-RU" sz="2400" dirty="0">
                <a:latin typeface="Times New Roman" panose="02020603050405020304" pitchFamily="18" charset="0"/>
              </a:rPr>
              <a:t>д) олово</a:t>
            </a:r>
          </a:p>
          <a:p>
            <a:pPr marL="0" marR="0" lvl="0"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ru-RU" sz="24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CB13385-9361-494C-901E-F58635B129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873914"/>
              </p:ext>
            </p:extLst>
          </p:nvPr>
        </p:nvGraphicFramePr>
        <p:xfrm>
          <a:off x="8861984" y="4087532"/>
          <a:ext cx="2361219" cy="860108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2361219">
                  <a:extLst>
                    <a:ext uri="{9D8B030D-6E8A-4147-A177-3AD203B41FA5}">
                      <a16:colId xmlns:a16="http://schemas.microsoft.com/office/drawing/2014/main" val="2658311248"/>
                    </a:ext>
                  </a:extLst>
                </a:gridCol>
              </a:tblGrid>
              <a:tr h="860108">
                <a:tc>
                  <a:txBody>
                    <a:bodyPr/>
                    <a:lstStyle/>
                    <a:p>
                      <a:pPr algn="just"/>
                      <a:r>
                        <a:rPr lang="ru-RU" sz="3300" b="1" cap="none" spc="0" dirty="0">
                          <a:solidFill>
                            <a:schemeClr val="tx1"/>
                          </a:solidFill>
                          <a:effectLst/>
                        </a:rPr>
                        <a:t>Ответы:</a:t>
                      </a:r>
                      <a:endParaRPr lang="ru-RU" sz="33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2017" marR="333409" marT="37719" marB="282893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706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6831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F5E657-B000-4066-8700-5287DCA31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3</a:t>
            </a:r>
            <a:r>
              <a:rPr lang="ru-RU" sz="40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dirty="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85941D-654F-40CD-8D80-F9BD8ACCB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904" y="2494450"/>
            <a:ext cx="4833853" cy="3563159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Написать уравнение </a:t>
            </a:r>
            <a:r>
              <a:rPr lang="ru-RU" sz="2400" dirty="0">
                <a:latin typeface="Times New Roman" panose="02020603050405020304" pitchFamily="18" charset="0"/>
              </a:rPr>
              <a:t>получения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азотной кислоты Глаубером.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400" dirty="0"/>
          </a:p>
        </p:txBody>
      </p:sp>
      <p:pic>
        <p:nvPicPr>
          <p:cNvPr id="7" name="Graphic 6" descr="Карандаш">
            <a:extLst>
              <a:ext uri="{FF2B5EF4-FFF2-40B4-BE49-F238E27FC236}">
                <a16:creationId xmlns:a16="http://schemas.microsoft.com/office/drawing/2014/main" id="{7EBAF48F-93F7-4CFD-B910-076F3FAF54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759742" y="2209457"/>
            <a:ext cx="2686129" cy="2686129"/>
          </a:xfrm>
          <a:prstGeom prst="rect">
            <a:avLst/>
          </a:prstGeom>
        </p:spPr>
      </p:pic>
      <p:graphicFrame>
        <p:nvGraphicFramePr>
          <p:cNvPr id="18" name="Объект 3">
            <a:extLst>
              <a:ext uri="{FF2B5EF4-FFF2-40B4-BE49-F238E27FC236}">
                <a16:creationId xmlns:a16="http://schemas.microsoft.com/office/drawing/2014/main" id="{F180346F-71A2-4BB3-A95E-D72DB660A0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3596168"/>
              </p:ext>
            </p:extLst>
          </p:nvPr>
        </p:nvGraphicFramePr>
        <p:xfrm>
          <a:off x="8861984" y="4087532"/>
          <a:ext cx="2361219" cy="860108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2361219">
                  <a:extLst>
                    <a:ext uri="{9D8B030D-6E8A-4147-A177-3AD203B41FA5}">
                      <a16:colId xmlns:a16="http://schemas.microsoft.com/office/drawing/2014/main" val="2658311248"/>
                    </a:ext>
                  </a:extLst>
                </a:gridCol>
              </a:tblGrid>
              <a:tr h="860108">
                <a:tc>
                  <a:txBody>
                    <a:bodyPr/>
                    <a:lstStyle/>
                    <a:p>
                      <a:pPr algn="just"/>
                      <a:r>
                        <a:rPr lang="ru-RU" sz="3300" b="1" cap="none" spc="0" dirty="0">
                          <a:solidFill>
                            <a:schemeClr val="tx1"/>
                          </a:solidFill>
                          <a:effectLst/>
                        </a:rPr>
                        <a:t>Ответы:</a:t>
                      </a:r>
                      <a:endParaRPr lang="ru-RU" sz="33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2017" marR="333409" marT="37719" marB="282893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70638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44B2A0F-0DC6-4E5A-AE55-FE7BCE150686}"/>
              </a:ext>
            </a:extLst>
          </p:cNvPr>
          <p:cNvSpPr/>
          <p:nvPr/>
        </p:nvSpPr>
        <p:spPr>
          <a:xfrm>
            <a:off x="1424904" y="5019675"/>
            <a:ext cx="9798299" cy="12763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87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3B8D30-BE03-4899-B830-BA5A24F0C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6" y="502022"/>
            <a:ext cx="6173262" cy="461774"/>
          </a:xfrm>
        </p:spPr>
        <p:txBody>
          <a:bodyPr anchor="b">
            <a:normAutofit fontScale="90000"/>
          </a:bodyPr>
          <a:lstStyle/>
          <a:p>
            <a:r>
              <a:rPr lang="ru-RU" sz="2800" i="1" dirty="0">
                <a:latin typeface="Times New Roman" panose="02020603050405020304" pitchFamily="18" charset="0"/>
              </a:rPr>
              <a:t>Прочитайте тексты и выполните 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EE51BD-128F-4588-9688-D8FF3035B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397" y="1436914"/>
            <a:ext cx="6173262" cy="450668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</a:rPr>
              <a:t> Совсем недавно, в конце XIX века, некоторые ученые выступали с тревожными заявлениями о нависшей над человечеством угрозе голодной гибели, к которой может привести исчерпание природных ресурсов азотных соединений. Ведь азот является основой аминокислот, а, следовательно, и белков, служащих главным «строительным материалом» любого живого организма. Каким же образом пополняются запасы азотистых соединений в почве? Оказывается, что эти вещества поступают в почву из атмосферы во время... грозовых ливней.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</a:rPr>
              <a:t>Во время грозы в несколько этапов происходит образование в воздухе азотной кислоты.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</a:rPr>
              <a:t>Сначала под влиянием внешних сил (молний) из азота и кислорода воздуха образуется неустойчивое несолеобразующее азотное соединение оксид азота (II). Вторым этапом происходит </a:t>
            </a:r>
            <a:r>
              <a:rPr lang="ru-RU" sz="2400" dirty="0" err="1">
                <a:latin typeface="Times New Roman" panose="02020603050405020304" pitchFamily="18" charset="0"/>
              </a:rPr>
              <a:t>доокисление</a:t>
            </a:r>
            <a:r>
              <a:rPr lang="ru-RU" sz="2400" dirty="0">
                <a:latin typeface="Times New Roman" panose="02020603050405020304" pitchFamily="18" charset="0"/>
              </a:rPr>
              <a:t> получившегося соединения в оксид азота (IV). На третьем этапе последний смешивается с водой в присутствии избытка кислорода с образованием азотной кислоты. Азотная кислота, попадая в почву, реагирует с находящимися в ней соединениями натрия, кальция, калия и образует соли азотной кислоты - селитры, необходимые для растений.</a:t>
            </a:r>
          </a:p>
          <a:p>
            <a:endParaRPr lang="ru-RU" sz="13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2361510-B86D-41AB-82B5-76F7ADB5D7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89" r="25517" b="-1"/>
          <a:stretch/>
        </p:blipFill>
        <p:spPr>
          <a:xfrm>
            <a:off x="7828292" y="-12515"/>
            <a:ext cx="4363708" cy="687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49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D38EE57-B708-47C9-A4A4-E25F09FAB0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A28182-58A5-4DBB-8F64-BD944BCA81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3" name="Freeform 44">
              <a:extLst>
                <a:ext uri="{FF2B5EF4-FFF2-40B4-BE49-F238E27FC236}">
                  <a16:creationId xmlns:a16="http://schemas.microsoft.com/office/drawing/2014/main" id="{E4A9080E-7BA6-45FC-8677-8B9D5F4DA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5">
              <a:extLst>
                <a:ext uri="{FF2B5EF4-FFF2-40B4-BE49-F238E27FC236}">
                  <a16:creationId xmlns:a16="http://schemas.microsoft.com/office/drawing/2014/main" id="{2163D516-75D4-4DE0-AC27-63719125A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6">
              <a:extLst>
                <a:ext uri="{FF2B5EF4-FFF2-40B4-BE49-F238E27FC236}">
                  <a16:creationId xmlns:a16="http://schemas.microsoft.com/office/drawing/2014/main" id="{E74A26A5-C23A-46D4-B0FF-155FB38346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7">
              <a:extLst>
                <a:ext uri="{FF2B5EF4-FFF2-40B4-BE49-F238E27FC236}">
                  <a16:creationId xmlns:a16="http://schemas.microsoft.com/office/drawing/2014/main" id="{08E0243F-1062-43C6-AD04-130DFF668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4C5517B-1B0F-47AA-93A5-3671899698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6B6A77-AABD-4D0A-871F-A26C7553C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4</a:t>
            </a:r>
            <a:r>
              <a:rPr lang="ru-RU" sz="40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dirty="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72B26E-DE6C-4437-9412-BC15B361E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9321" y="2141043"/>
            <a:ext cx="5512297" cy="2806598"/>
          </a:xfrm>
        </p:spPr>
        <p:txBody>
          <a:bodyPr>
            <a:normAutofit/>
          </a:bodyPr>
          <a:lstStyle/>
          <a:p>
            <a:pPr indent="0" algn="just">
              <a:spcAft>
                <a:spcPts val="800"/>
              </a:spcAft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4.1 Как вы думаете, влияет ли молния на химические процессы, происходящие во время грозы? Дать развернутый ответ.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Aft>
                <a:spcPts val="800"/>
              </a:spcAft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4.2 Написать одно из возможных уравнений реакций образования кальциевой селитры в почве.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2400" dirty="0"/>
          </a:p>
        </p:txBody>
      </p:sp>
      <p:pic>
        <p:nvPicPr>
          <p:cNvPr id="7" name="Graphic 6" descr="Lightning bolt">
            <a:extLst>
              <a:ext uri="{FF2B5EF4-FFF2-40B4-BE49-F238E27FC236}">
                <a16:creationId xmlns:a16="http://schemas.microsoft.com/office/drawing/2014/main" id="{1565AADF-5A6B-48A0-A115-B83A04B7B9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297275" y="2177172"/>
            <a:ext cx="2777284" cy="2518214"/>
          </a:xfrm>
          <a:prstGeom prst="rect">
            <a:avLst/>
          </a:prstGeom>
        </p:spPr>
      </p:pic>
      <p:graphicFrame>
        <p:nvGraphicFramePr>
          <p:cNvPr id="18" name="Объект 3">
            <a:extLst>
              <a:ext uri="{FF2B5EF4-FFF2-40B4-BE49-F238E27FC236}">
                <a16:creationId xmlns:a16="http://schemas.microsoft.com/office/drawing/2014/main" id="{8F4D3725-169E-4A57-ADCD-359BA0E6C2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9139331"/>
              </p:ext>
            </p:extLst>
          </p:nvPr>
        </p:nvGraphicFramePr>
        <p:xfrm>
          <a:off x="8861984" y="4087532"/>
          <a:ext cx="2361219" cy="860108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2361219">
                  <a:extLst>
                    <a:ext uri="{9D8B030D-6E8A-4147-A177-3AD203B41FA5}">
                      <a16:colId xmlns:a16="http://schemas.microsoft.com/office/drawing/2014/main" val="2658311248"/>
                    </a:ext>
                  </a:extLst>
                </a:gridCol>
              </a:tblGrid>
              <a:tr h="860108">
                <a:tc>
                  <a:txBody>
                    <a:bodyPr/>
                    <a:lstStyle/>
                    <a:p>
                      <a:pPr algn="just"/>
                      <a:r>
                        <a:rPr lang="ru-RU" sz="3300" b="1" cap="none" spc="0" dirty="0">
                          <a:solidFill>
                            <a:schemeClr val="tx1"/>
                          </a:solidFill>
                          <a:effectLst/>
                        </a:rPr>
                        <a:t>Ответы:</a:t>
                      </a:r>
                      <a:endParaRPr lang="ru-RU" sz="33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2017" marR="333409" marT="37719" marB="282893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706389"/>
                  </a:ext>
                </a:extLst>
              </a:tr>
            </a:tbl>
          </a:graphicData>
        </a:graphic>
      </p:graphicFrame>
      <p:sp>
        <p:nvSpPr>
          <p:cNvPr id="19" name="Объект 2">
            <a:extLst>
              <a:ext uri="{FF2B5EF4-FFF2-40B4-BE49-F238E27FC236}">
                <a16:creationId xmlns:a16="http://schemas.microsoft.com/office/drawing/2014/main" id="{C71D3315-79E9-4427-B57B-E1B881ABC450}"/>
              </a:ext>
            </a:extLst>
          </p:cNvPr>
          <p:cNvSpPr txBox="1">
            <a:spLocks/>
          </p:cNvSpPr>
          <p:nvPr/>
        </p:nvSpPr>
        <p:spPr>
          <a:xfrm>
            <a:off x="1119321" y="5197501"/>
            <a:ext cx="10103881" cy="1024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Aft>
                <a:spcPts val="80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4.1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>
              <a:spcAft>
                <a:spcPts val="80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4.2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2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CC80D4A-9093-4993-81AA-464AB30F8D4D}"/>
              </a:ext>
            </a:extLst>
          </p:cNvPr>
          <p:cNvSpPr/>
          <p:nvPr/>
        </p:nvSpPr>
        <p:spPr>
          <a:xfrm>
            <a:off x="1119321" y="5028211"/>
            <a:ext cx="10103881" cy="13766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761708C-B2C2-4452-B5C5-F2FF2B8EB99D}"/>
              </a:ext>
            </a:extLst>
          </p:cNvPr>
          <p:cNvSpPr/>
          <p:nvPr/>
        </p:nvSpPr>
        <p:spPr>
          <a:xfrm>
            <a:off x="1209964" y="5197501"/>
            <a:ext cx="9938327" cy="900694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1DC9A5D-895B-48A9-81D2-58F9C576BA87}"/>
              </a:ext>
            </a:extLst>
          </p:cNvPr>
          <p:cNvSpPr/>
          <p:nvPr/>
        </p:nvSpPr>
        <p:spPr>
          <a:xfrm>
            <a:off x="1293091" y="5126182"/>
            <a:ext cx="10020754" cy="109610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837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5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009C6-5627-4CD6-8A6E-A7AB01C54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C53B22-7DB8-4990-A9AF-09BA937A2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1580225"/>
            <a:ext cx="10905066" cy="1056443"/>
          </a:xfrm>
        </p:spPr>
        <p:txBody>
          <a:bodyPr>
            <a:normAutofit fontScale="25000" lnSpcReduction="20000"/>
          </a:bodyPr>
          <a:lstStyle/>
          <a:p>
            <a:pPr marL="0" lvl="0" indent="0" algn="just">
              <a:spcAft>
                <a:spcPts val="800"/>
              </a:spcAft>
              <a:buNone/>
            </a:pP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Все нитраты – твёрдые кристаллические вещества, хорошо растворимые в воде. Для них характерны реакции разложения.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endParaRPr lang="ru-RU" sz="9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000" dirty="0"/>
          </a:p>
        </p:txBody>
      </p:sp>
      <p:grpSp>
        <p:nvGrpSpPr>
          <p:cNvPr id="25" name="Group 17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AE01C73-4701-4B0A-9A88-17A5A27C87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682834"/>
              </p:ext>
            </p:extLst>
          </p:nvPr>
        </p:nvGraphicFramePr>
        <p:xfrm>
          <a:off x="860079" y="2459101"/>
          <a:ext cx="10058400" cy="4058031"/>
        </p:xfrm>
        <a:graphic>
          <a:graphicData uri="http://schemas.openxmlformats.org/drawingml/2006/table">
            <a:tbl>
              <a:tblPr firstRow="1" firstCol="1" bandRow="1"/>
              <a:tblGrid>
                <a:gridCol w="10058400">
                  <a:extLst>
                    <a:ext uri="{9D8B030D-6E8A-4147-A177-3AD203B41FA5}">
                      <a16:colId xmlns:a16="http://schemas.microsoft.com/office/drawing/2014/main" val="1928608370"/>
                    </a:ext>
                  </a:extLst>
                </a:gridCol>
              </a:tblGrid>
              <a:tr h="3986966">
                <a:tc>
                  <a:txBody>
                    <a:bodyPr/>
                    <a:lstStyle/>
                    <a:p>
                      <a:pPr marL="457200"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Реакции разложения нитратов при нагревании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 Нитраты щелочных металлов разлагаются до нитритов: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2NaNO</a:t>
                      </a:r>
                      <a:r>
                        <a:rPr lang="ru-RU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= 2NaNO</a:t>
                      </a:r>
                      <a:r>
                        <a:rPr lang="ru-RU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+ O</a:t>
                      </a:r>
                      <a:r>
                        <a:rPr lang="ru-RU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↑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2)Нитраты менее активных металлов (от щелочноземельных до меди) разлагаются до оксидов: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2Mg(NO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= 2MgO + 4NO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↑ + 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↑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2Cu(NO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= 2CuO + 4NO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↑ + 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↑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3) Нитраты наименее активных металлов разлагаются до металлов: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Hg(NO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= Hg + 2NO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↑ + 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↑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2AgNO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= 2Ag + 2NO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↑ + O</a:t>
                      </a:r>
                      <a:r>
                        <a:rPr lang="en-US" sz="2000" b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↑</a:t>
                      </a:r>
                      <a:endParaRPr lang="ru-RU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106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225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1022350"/>
            <a:ext cx="709612" cy="2095501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837744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640894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23203" y="635716"/>
            <a:ext cx="328612" cy="1742360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635715"/>
            <a:ext cx="10907863" cy="15414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C63FC3-FE66-4864-939F-06B0E26ED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06" y="800392"/>
            <a:ext cx="10264697" cy="1212102"/>
          </a:xfrm>
        </p:spPr>
        <p:txBody>
          <a:bodyPr>
            <a:normAutofit/>
          </a:bodyPr>
          <a:lstStyle/>
          <a:p>
            <a:r>
              <a:rPr lang="ru-RU" sz="4000" b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5</a:t>
            </a:r>
            <a:r>
              <a:rPr lang="ru-RU" sz="4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5ED881-B6A0-41F4-9A23-5FCCC7E7E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624" y="2341847"/>
            <a:ext cx="6764322" cy="2789989"/>
          </a:xfrm>
        </p:spPr>
        <p:txBody>
          <a:bodyPr anchor="ctr">
            <a:normAutofit/>
          </a:bodyPr>
          <a:lstStyle/>
          <a:p>
            <a:pPr algn="just"/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Пользуясь данными таблицы, предложите способ проведения исследования для доказательства того, что в пробирке находится сухой нитрат щелочного металла. Кратко опишите последовательность основных этапов данного исследования.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400" dirty="0"/>
          </a:p>
        </p:txBody>
      </p:sp>
      <p:graphicFrame>
        <p:nvGraphicFramePr>
          <p:cNvPr id="13" name="Объект 3">
            <a:extLst>
              <a:ext uri="{FF2B5EF4-FFF2-40B4-BE49-F238E27FC236}">
                <a16:creationId xmlns:a16="http://schemas.microsoft.com/office/drawing/2014/main" id="{749869BC-C82A-4207-81F9-F4A335B7CA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9075964"/>
              </p:ext>
            </p:extLst>
          </p:nvPr>
        </p:nvGraphicFramePr>
        <p:xfrm>
          <a:off x="8861984" y="4087532"/>
          <a:ext cx="2361219" cy="860108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2361219">
                  <a:extLst>
                    <a:ext uri="{9D8B030D-6E8A-4147-A177-3AD203B41FA5}">
                      <a16:colId xmlns:a16="http://schemas.microsoft.com/office/drawing/2014/main" val="2658311248"/>
                    </a:ext>
                  </a:extLst>
                </a:gridCol>
              </a:tblGrid>
              <a:tr h="860108">
                <a:tc>
                  <a:txBody>
                    <a:bodyPr/>
                    <a:lstStyle/>
                    <a:p>
                      <a:pPr algn="just"/>
                      <a:r>
                        <a:rPr lang="ru-RU" sz="3300" b="1" cap="none" spc="0" dirty="0">
                          <a:solidFill>
                            <a:schemeClr val="tx1"/>
                          </a:solidFill>
                          <a:effectLst/>
                        </a:rPr>
                        <a:t>Ответы:</a:t>
                      </a:r>
                      <a:endParaRPr lang="ru-RU" sz="3300" b="1" cap="none" spc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2017" marR="333409" marT="37719" marB="282893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70638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04FCC80-4675-4250-9D1D-D88A5BD0C236}"/>
              </a:ext>
            </a:extLst>
          </p:cNvPr>
          <p:cNvSpPr/>
          <p:nvPr/>
        </p:nvSpPr>
        <p:spPr>
          <a:xfrm>
            <a:off x="1502229" y="5047861"/>
            <a:ext cx="9720974" cy="1278294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023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2114</TotalTime>
  <Words>1252</Words>
  <Application>Microsoft Office PowerPoint</Application>
  <PresentationFormat>Широкоэкранный</PresentationFormat>
  <Paragraphs>280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Times New Roman</vt:lpstr>
      <vt:lpstr>Тема Office</vt:lpstr>
      <vt:lpstr>Краевая научно-практическая конференция «Эффективные механизмы повышения образовательных результатов обучающихся»    «Группа заданий «Азотная кислота и ее соли»  для оценки и формирования функциональной грамотности школьников»</vt:lpstr>
      <vt:lpstr>Прочитайте тексты и выполните задания </vt:lpstr>
      <vt:lpstr>Задание 1 </vt:lpstr>
      <vt:lpstr>Задание 2 </vt:lpstr>
      <vt:lpstr>Задание 3 </vt:lpstr>
      <vt:lpstr>Прочитайте тексты и выполните задания</vt:lpstr>
      <vt:lpstr>Задание 4 </vt:lpstr>
      <vt:lpstr>Презентация PowerPoint</vt:lpstr>
      <vt:lpstr>Задание 5 </vt:lpstr>
      <vt:lpstr>Инструменты проверки </vt:lpstr>
      <vt:lpstr> Анализ апробации комплекта заданий ЕНГ «Азотная кислота и ее соли» в 10а и 11а классе. Дата апробации: 24.09.2021 Время на выполнение работы: 25-30 минут. Количество участников апробации: 20 человек. </vt:lpstr>
      <vt:lpstr>Опыт работы в ШНОР…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работа слушателя  курсов повышения квалификации  «Современная педагогика: технологии достижения и диагностики планируемых результатов обучения химии»  «Группа заданий «Азотная кислота и ее соли»  для оценки и формирования функциональной грамотности школьников»</dc:title>
  <dc:creator>mic816069</dc:creator>
  <cp:lastModifiedBy>Клинова М Н</cp:lastModifiedBy>
  <cp:revision>24</cp:revision>
  <dcterms:created xsi:type="dcterms:W3CDTF">2021-09-13T17:14:45Z</dcterms:created>
  <dcterms:modified xsi:type="dcterms:W3CDTF">2021-11-24T15:36:21Z</dcterms:modified>
</cp:coreProperties>
</file>