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charts/chart6.xml" ContentType="application/vnd.openxmlformats-officedocument.drawingml.chart+xml"/>
  <Override PartName="/ppt/charts/chart7.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Microsoft_Office_Excel7.xlsx"/></Relationships>
</file>

<file path=ppt/charts/chart1.xml><?xml version="1.0" encoding="utf-8"?>
<c:chartSpace xmlns:c="http://schemas.openxmlformats.org/drawingml/2006/chart" xmlns:a="http://schemas.openxmlformats.org/drawingml/2006/main" xmlns:r="http://schemas.openxmlformats.org/officeDocument/2006/relationships">
  <c:lang val="ru-RU"/>
  <c:chart>
    <c:autoTitleDeleted val="1"/>
    <c:view3D>
      <c:rAngAx val="1"/>
    </c:view3D>
    <c:plotArea>
      <c:layout/>
      <c:bar3DChart>
        <c:barDir val="col"/>
        <c:grouping val="clustered"/>
        <c:ser>
          <c:idx val="0"/>
          <c:order val="0"/>
          <c:tx>
            <c:strRef>
              <c:f>Лист1!$B$1</c:f>
              <c:strCache>
                <c:ptCount val="1"/>
                <c:pt idx="0">
                  <c:v>Ряд 1</c:v>
                </c:pt>
              </c:strCache>
            </c:strRef>
          </c:tx>
          <c:cat>
            <c:strRef>
              <c:f>Лист1!$A$2:$A$5</c:f>
              <c:strCache>
                <c:ptCount val="4"/>
                <c:pt idx="0">
                  <c:v>0 баллов</c:v>
                </c:pt>
                <c:pt idx="1">
                  <c:v>1 балл</c:v>
                </c:pt>
                <c:pt idx="2">
                  <c:v>2 балла</c:v>
                </c:pt>
                <c:pt idx="3">
                  <c:v>3 балла</c:v>
                </c:pt>
              </c:strCache>
            </c:strRef>
          </c:cat>
          <c:val>
            <c:numRef>
              <c:f>Лист1!$B$2:$B$5</c:f>
              <c:numCache>
                <c:formatCode>General</c:formatCode>
                <c:ptCount val="4"/>
                <c:pt idx="0">
                  <c:v>3</c:v>
                </c:pt>
                <c:pt idx="1">
                  <c:v>7</c:v>
                </c:pt>
                <c:pt idx="2">
                  <c:v>7</c:v>
                </c:pt>
                <c:pt idx="3">
                  <c:v>3</c:v>
                </c:pt>
              </c:numCache>
            </c:numRef>
          </c:val>
        </c:ser>
        <c:shape val="box"/>
        <c:axId val="56926208"/>
        <c:axId val="57592448"/>
        <c:axId val="0"/>
      </c:bar3DChart>
      <c:catAx>
        <c:axId val="56926208"/>
        <c:scaling>
          <c:orientation val="minMax"/>
        </c:scaling>
        <c:axPos val="b"/>
        <c:tickLblPos val="nextTo"/>
        <c:crossAx val="57592448"/>
        <c:crosses val="autoZero"/>
        <c:auto val="1"/>
        <c:lblAlgn val="ctr"/>
        <c:lblOffset val="100"/>
      </c:catAx>
      <c:valAx>
        <c:axId val="57592448"/>
        <c:scaling>
          <c:orientation val="minMax"/>
        </c:scaling>
        <c:axPos val="l"/>
        <c:majorGridlines/>
        <c:numFmt formatCode="General" sourceLinked="1"/>
        <c:tickLblPos val="nextTo"/>
        <c:crossAx val="56926208"/>
        <c:crosses val="autoZero"/>
        <c:crossBetween val="between"/>
      </c:valAx>
    </c:plotArea>
    <c:plotVisOnly val="1"/>
  </c:chart>
  <c:txPr>
    <a:bodyPr/>
    <a:lstStyle/>
    <a:p>
      <a:pPr>
        <a:defRPr sz="1800"/>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ru-RU"/>
  <c:chart>
    <c:autoTitleDeleted val="1"/>
    <c:view3D>
      <c:rAngAx val="1"/>
    </c:view3D>
    <c:plotArea>
      <c:layout/>
      <c:bar3DChart>
        <c:barDir val="col"/>
        <c:grouping val="clustered"/>
        <c:ser>
          <c:idx val="0"/>
          <c:order val="0"/>
          <c:tx>
            <c:strRef>
              <c:f>Лист1!$B$1</c:f>
              <c:strCache>
                <c:ptCount val="1"/>
                <c:pt idx="0">
                  <c:v>Ряд 1</c:v>
                </c:pt>
              </c:strCache>
            </c:strRef>
          </c:tx>
          <c:cat>
            <c:strRef>
              <c:f>Лист1!$A$2:$A$4</c:f>
              <c:strCache>
                <c:ptCount val="3"/>
                <c:pt idx="0">
                  <c:v>0 баллов</c:v>
                </c:pt>
                <c:pt idx="1">
                  <c:v>1 балл</c:v>
                </c:pt>
                <c:pt idx="2">
                  <c:v>2 балла</c:v>
                </c:pt>
              </c:strCache>
            </c:strRef>
          </c:cat>
          <c:val>
            <c:numRef>
              <c:f>Лист1!$B$2:$B$4</c:f>
              <c:numCache>
                <c:formatCode>General</c:formatCode>
                <c:ptCount val="3"/>
                <c:pt idx="0">
                  <c:v>10</c:v>
                </c:pt>
                <c:pt idx="1">
                  <c:v>10</c:v>
                </c:pt>
                <c:pt idx="2">
                  <c:v>0</c:v>
                </c:pt>
              </c:numCache>
            </c:numRef>
          </c:val>
        </c:ser>
        <c:shape val="box"/>
        <c:axId val="67242240"/>
        <c:axId val="77291904"/>
        <c:axId val="0"/>
      </c:bar3DChart>
      <c:catAx>
        <c:axId val="67242240"/>
        <c:scaling>
          <c:orientation val="minMax"/>
        </c:scaling>
        <c:axPos val="b"/>
        <c:tickLblPos val="nextTo"/>
        <c:crossAx val="77291904"/>
        <c:crosses val="autoZero"/>
        <c:auto val="1"/>
        <c:lblAlgn val="ctr"/>
        <c:lblOffset val="100"/>
      </c:catAx>
      <c:valAx>
        <c:axId val="77291904"/>
        <c:scaling>
          <c:orientation val="minMax"/>
        </c:scaling>
        <c:axPos val="l"/>
        <c:majorGridlines/>
        <c:numFmt formatCode="General" sourceLinked="1"/>
        <c:tickLblPos val="nextTo"/>
        <c:crossAx val="67242240"/>
        <c:crosses val="autoZero"/>
        <c:crossBetween val="between"/>
      </c:valAx>
    </c:plotArea>
    <c:plotVisOnly val="1"/>
  </c:chart>
  <c:txPr>
    <a:bodyPr/>
    <a:lstStyle/>
    <a:p>
      <a:pPr>
        <a:defRPr sz="1800"/>
      </a:pPr>
      <a:endParaRPr lang="ru-RU"/>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ru-RU"/>
  <c:chart>
    <c:autoTitleDeleted val="1"/>
    <c:view3D>
      <c:rAngAx val="1"/>
    </c:view3D>
    <c:plotArea>
      <c:layout/>
      <c:bar3DChart>
        <c:barDir val="col"/>
        <c:grouping val="clustered"/>
        <c:ser>
          <c:idx val="0"/>
          <c:order val="0"/>
          <c:tx>
            <c:strRef>
              <c:f>Лист1!$B$1</c:f>
              <c:strCache>
                <c:ptCount val="1"/>
                <c:pt idx="0">
                  <c:v>Ряд 1</c:v>
                </c:pt>
              </c:strCache>
            </c:strRef>
          </c:tx>
          <c:cat>
            <c:strRef>
              <c:f>Лист1!$A$2:$A$4</c:f>
              <c:strCache>
                <c:ptCount val="3"/>
                <c:pt idx="0">
                  <c:v>0 баллов</c:v>
                </c:pt>
                <c:pt idx="1">
                  <c:v>1 балл</c:v>
                </c:pt>
                <c:pt idx="2">
                  <c:v>2 балла</c:v>
                </c:pt>
              </c:strCache>
            </c:strRef>
          </c:cat>
          <c:val>
            <c:numRef>
              <c:f>Лист1!$B$2:$B$4</c:f>
              <c:numCache>
                <c:formatCode>General</c:formatCode>
                <c:ptCount val="3"/>
                <c:pt idx="0">
                  <c:v>3</c:v>
                </c:pt>
                <c:pt idx="1">
                  <c:v>4</c:v>
                </c:pt>
                <c:pt idx="2">
                  <c:v>13</c:v>
                </c:pt>
              </c:numCache>
            </c:numRef>
          </c:val>
        </c:ser>
        <c:shape val="box"/>
        <c:axId val="66708224"/>
        <c:axId val="91838336"/>
        <c:axId val="0"/>
      </c:bar3DChart>
      <c:catAx>
        <c:axId val="66708224"/>
        <c:scaling>
          <c:orientation val="minMax"/>
        </c:scaling>
        <c:axPos val="b"/>
        <c:tickLblPos val="nextTo"/>
        <c:crossAx val="91838336"/>
        <c:crosses val="autoZero"/>
        <c:auto val="1"/>
        <c:lblAlgn val="ctr"/>
        <c:lblOffset val="100"/>
      </c:catAx>
      <c:valAx>
        <c:axId val="91838336"/>
        <c:scaling>
          <c:orientation val="minMax"/>
        </c:scaling>
        <c:axPos val="l"/>
        <c:majorGridlines/>
        <c:numFmt formatCode="General" sourceLinked="1"/>
        <c:tickLblPos val="nextTo"/>
        <c:crossAx val="66708224"/>
        <c:crosses val="autoZero"/>
        <c:crossBetween val="between"/>
      </c:valAx>
    </c:plotArea>
    <c:plotVisOnly val="1"/>
  </c:chart>
  <c:txPr>
    <a:bodyPr/>
    <a:lstStyle/>
    <a:p>
      <a:pPr>
        <a:defRPr sz="1800"/>
      </a:pPr>
      <a:endParaRPr lang="ru-RU"/>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ru-RU"/>
  <c:chart>
    <c:autoTitleDeleted val="1"/>
    <c:view3D>
      <c:rAngAx val="1"/>
    </c:view3D>
    <c:plotArea>
      <c:layout/>
      <c:bar3DChart>
        <c:barDir val="col"/>
        <c:grouping val="clustered"/>
        <c:ser>
          <c:idx val="0"/>
          <c:order val="0"/>
          <c:tx>
            <c:strRef>
              <c:f>Лист1!$B$1</c:f>
              <c:strCache>
                <c:ptCount val="1"/>
                <c:pt idx="0">
                  <c:v>Ряд 1</c:v>
                </c:pt>
              </c:strCache>
            </c:strRef>
          </c:tx>
          <c:cat>
            <c:strRef>
              <c:f>Лист1!$A$2:$A$4</c:f>
              <c:strCache>
                <c:ptCount val="3"/>
                <c:pt idx="0">
                  <c:v>0 баллов</c:v>
                </c:pt>
                <c:pt idx="1">
                  <c:v>1 балл</c:v>
                </c:pt>
                <c:pt idx="2">
                  <c:v>2 балла</c:v>
                </c:pt>
              </c:strCache>
            </c:strRef>
          </c:cat>
          <c:val>
            <c:numRef>
              <c:f>Лист1!$B$2:$B$4</c:f>
              <c:numCache>
                <c:formatCode>General</c:formatCode>
                <c:ptCount val="3"/>
                <c:pt idx="0">
                  <c:v>4</c:v>
                </c:pt>
                <c:pt idx="1">
                  <c:v>5</c:v>
                </c:pt>
                <c:pt idx="2">
                  <c:v>11</c:v>
                </c:pt>
              </c:numCache>
            </c:numRef>
          </c:val>
        </c:ser>
        <c:shape val="box"/>
        <c:axId val="59703680"/>
        <c:axId val="60247424"/>
        <c:axId val="0"/>
      </c:bar3DChart>
      <c:catAx>
        <c:axId val="59703680"/>
        <c:scaling>
          <c:orientation val="minMax"/>
        </c:scaling>
        <c:axPos val="b"/>
        <c:tickLblPos val="nextTo"/>
        <c:crossAx val="60247424"/>
        <c:crosses val="autoZero"/>
        <c:auto val="1"/>
        <c:lblAlgn val="ctr"/>
        <c:lblOffset val="100"/>
      </c:catAx>
      <c:valAx>
        <c:axId val="60247424"/>
        <c:scaling>
          <c:orientation val="minMax"/>
        </c:scaling>
        <c:axPos val="l"/>
        <c:majorGridlines/>
        <c:numFmt formatCode="General" sourceLinked="1"/>
        <c:tickLblPos val="nextTo"/>
        <c:crossAx val="59703680"/>
        <c:crosses val="autoZero"/>
        <c:crossBetween val="between"/>
      </c:valAx>
    </c:plotArea>
    <c:plotVisOnly val="1"/>
  </c:chart>
  <c:txPr>
    <a:bodyPr/>
    <a:lstStyle/>
    <a:p>
      <a:pPr>
        <a:defRPr sz="1800"/>
      </a:pPr>
      <a:endParaRPr lang="ru-RU"/>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ru-RU"/>
  <c:style val="18"/>
  <c:chart>
    <c:autoTitleDeleted val="1"/>
    <c:view3D>
      <c:rAngAx val="1"/>
    </c:view3D>
    <c:plotArea>
      <c:layout/>
      <c:bar3DChart>
        <c:barDir val="col"/>
        <c:grouping val="clustered"/>
        <c:ser>
          <c:idx val="0"/>
          <c:order val="0"/>
          <c:tx>
            <c:strRef>
              <c:f>Лист1!$B$1</c:f>
              <c:strCache>
                <c:ptCount val="1"/>
                <c:pt idx="0">
                  <c:v>Ряд 1</c:v>
                </c:pt>
              </c:strCache>
            </c:strRef>
          </c:tx>
          <c:cat>
            <c:strRef>
              <c:f>Лист1!$A$2:$A$3</c:f>
              <c:strCache>
                <c:ptCount val="2"/>
                <c:pt idx="0">
                  <c:v>0 баллов</c:v>
                </c:pt>
                <c:pt idx="1">
                  <c:v>1 балл</c:v>
                </c:pt>
              </c:strCache>
            </c:strRef>
          </c:cat>
          <c:val>
            <c:numRef>
              <c:f>Лист1!$B$2:$B$3</c:f>
              <c:numCache>
                <c:formatCode>General</c:formatCode>
                <c:ptCount val="2"/>
                <c:pt idx="0">
                  <c:v>8</c:v>
                </c:pt>
                <c:pt idx="1">
                  <c:v>12</c:v>
                </c:pt>
              </c:numCache>
            </c:numRef>
          </c:val>
        </c:ser>
        <c:shape val="box"/>
        <c:axId val="60576512"/>
        <c:axId val="66656896"/>
        <c:axId val="0"/>
      </c:bar3DChart>
      <c:catAx>
        <c:axId val="60576512"/>
        <c:scaling>
          <c:orientation val="minMax"/>
        </c:scaling>
        <c:axPos val="b"/>
        <c:tickLblPos val="nextTo"/>
        <c:crossAx val="66656896"/>
        <c:crosses val="autoZero"/>
        <c:auto val="1"/>
        <c:lblAlgn val="ctr"/>
        <c:lblOffset val="100"/>
      </c:catAx>
      <c:valAx>
        <c:axId val="66656896"/>
        <c:scaling>
          <c:orientation val="minMax"/>
        </c:scaling>
        <c:axPos val="l"/>
        <c:majorGridlines/>
        <c:numFmt formatCode="General" sourceLinked="1"/>
        <c:tickLblPos val="nextTo"/>
        <c:crossAx val="60576512"/>
        <c:crosses val="autoZero"/>
        <c:crossBetween val="between"/>
      </c:valAx>
    </c:plotArea>
    <c:plotVisOnly val="1"/>
  </c:chart>
  <c:txPr>
    <a:bodyPr/>
    <a:lstStyle/>
    <a:p>
      <a:pPr>
        <a:defRPr sz="1800"/>
      </a:pPr>
      <a:endParaRPr lang="ru-RU"/>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ru-RU"/>
  <c:chart>
    <c:autoTitleDeleted val="1"/>
    <c:view3D>
      <c:rAngAx val="1"/>
    </c:view3D>
    <c:plotArea>
      <c:layout/>
      <c:bar3DChart>
        <c:barDir val="col"/>
        <c:grouping val="clustered"/>
        <c:ser>
          <c:idx val="0"/>
          <c:order val="0"/>
          <c:tx>
            <c:strRef>
              <c:f>Лист1!$B$1</c:f>
              <c:strCache>
                <c:ptCount val="1"/>
                <c:pt idx="0">
                  <c:v>Столбец1</c:v>
                </c:pt>
              </c:strCache>
            </c:strRef>
          </c:tx>
          <c:cat>
            <c:strRef>
              <c:f>Лист1!$A$2:$A$3</c:f>
              <c:strCache>
                <c:ptCount val="2"/>
                <c:pt idx="0">
                  <c:v>0 баллов</c:v>
                </c:pt>
                <c:pt idx="1">
                  <c:v>1 балл</c:v>
                </c:pt>
              </c:strCache>
            </c:strRef>
          </c:cat>
          <c:val>
            <c:numRef>
              <c:f>Лист1!$B$2:$B$3</c:f>
              <c:numCache>
                <c:formatCode>General</c:formatCode>
                <c:ptCount val="2"/>
                <c:pt idx="0">
                  <c:v>7</c:v>
                </c:pt>
                <c:pt idx="1">
                  <c:v>13</c:v>
                </c:pt>
              </c:numCache>
            </c:numRef>
          </c:val>
        </c:ser>
        <c:shape val="box"/>
        <c:axId val="60633472"/>
        <c:axId val="60635776"/>
        <c:axId val="0"/>
      </c:bar3DChart>
      <c:catAx>
        <c:axId val="60633472"/>
        <c:scaling>
          <c:orientation val="minMax"/>
        </c:scaling>
        <c:axPos val="b"/>
        <c:tickLblPos val="nextTo"/>
        <c:crossAx val="60635776"/>
        <c:crosses val="autoZero"/>
        <c:auto val="1"/>
        <c:lblAlgn val="ctr"/>
        <c:lblOffset val="100"/>
      </c:catAx>
      <c:valAx>
        <c:axId val="60635776"/>
        <c:scaling>
          <c:orientation val="minMax"/>
        </c:scaling>
        <c:axPos val="l"/>
        <c:majorGridlines/>
        <c:numFmt formatCode="General" sourceLinked="1"/>
        <c:tickLblPos val="nextTo"/>
        <c:crossAx val="60633472"/>
        <c:crosses val="autoZero"/>
        <c:crossBetween val="between"/>
      </c:valAx>
    </c:plotArea>
    <c:plotVisOnly val="1"/>
  </c:chart>
  <c:txPr>
    <a:bodyPr/>
    <a:lstStyle/>
    <a:p>
      <a:pPr>
        <a:defRPr sz="1800"/>
      </a:pPr>
      <a:endParaRPr lang="ru-RU"/>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ru-RU"/>
  <c:chart>
    <c:autoTitleDeleted val="1"/>
    <c:view3D>
      <c:rAngAx val="1"/>
    </c:view3D>
    <c:plotArea>
      <c:layout/>
      <c:bar3DChart>
        <c:barDir val="col"/>
        <c:grouping val="clustered"/>
        <c:ser>
          <c:idx val="0"/>
          <c:order val="0"/>
          <c:tx>
            <c:strRef>
              <c:f>Лист1!$B$1</c:f>
              <c:strCache>
                <c:ptCount val="1"/>
                <c:pt idx="0">
                  <c:v>Столбец1</c:v>
                </c:pt>
              </c:strCache>
            </c:strRef>
          </c:tx>
          <c:cat>
            <c:strRef>
              <c:f>Лист1!$A$2:$A$3</c:f>
              <c:strCache>
                <c:ptCount val="2"/>
                <c:pt idx="0">
                  <c:v>0 баллов</c:v>
                </c:pt>
                <c:pt idx="1">
                  <c:v>1 балл</c:v>
                </c:pt>
              </c:strCache>
            </c:strRef>
          </c:cat>
          <c:val>
            <c:numRef>
              <c:f>Лист1!$B$2:$B$3</c:f>
              <c:numCache>
                <c:formatCode>General</c:formatCode>
                <c:ptCount val="2"/>
                <c:pt idx="0">
                  <c:v>8</c:v>
                </c:pt>
                <c:pt idx="1">
                  <c:v>12</c:v>
                </c:pt>
              </c:numCache>
            </c:numRef>
          </c:val>
        </c:ser>
        <c:shape val="box"/>
        <c:axId val="60633856"/>
        <c:axId val="60713216"/>
        <c:axId val="0"/>
      </c:bar3DChart>
      <c:catAx>
        <c:axId val="60633856"/>
        <c:scaling>
          <c:orientation val="minMax"/>
        </c:scaling>
        <c:axPos val="b"/>
        <c:tickLblPos val="nextTo"/>
        <c:crossAx val="60713216"/>
        <c:crosses val="autoZero"/>
        <c:auto val="1"/>
        <c:lblAlgn val="ctr"/>
        <c:lblOffset val="100"/>
      </c:catAx>
      <c:valAx>
        <c:axId val="60713216"/>
        <c:scaling>
          <c:orientation val="minMax"/>
        </c:scaling>
        <c:axPos val="l"/>
        <c:majorGridlines/>
        <c:numFmt formatCode="General" sourceLinked="1"/>
        <c:tickLblPos val="nextTo"/>
        <c:crossAx val="60633856"/>
        <c:crosses val="autoZero"/>
        <c:crossBetween val="between"/>
      </c:valAx>
    </c:plotArea>
    <c:plotVisOnly val="1"/>
  </c:chart>
  <c:txPr>
    <a:bodyPr/>
    <a:lstStyle/>
    <a:p>
      <a:pPr>
        <a:defRPr sz="1800"/>
      </a:pPr>
      <a:endParaRPr lang="ru-RU"/>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01.01.2002</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01.01.2002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01.01.2002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01.01.2002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01.01.2002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01.01.2002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01.01.2002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01.01.2002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01.01.2002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01.01.2002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01.01.2002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01.01.2002</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oleObject" Target="../embeddings/_____Microsoft_Office_Excel_97-20031.xls"/><Relationship Id="rId2" Type="http://schemas.openxmlformats.org/officeDocument/2006/relationships/slideLayout" Target="../slideLayouts/slideLayout4.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32560" y="359898"/>
            <a:ext cx="7406640" cy="4140672"/>
          </a:xfrm>
        </p:spPr>
        <p:txBody>
          <a:bodyPr>
            <a:normAutofit fontScale="90000"/>
          </a:bodyPr>
          <a:lstStyle/>
          <a:p>
            <a:r>
              <a:rPr lang="ru-RU" b="1" dirty="0" smtClean="0"/>
              <a:t>Разработка и апробация комплектов </a:t>
            </a:r>
            <a:r>
              <a:rPr lang="ru-RU" b="1" dirty="0" err="1" smtClean="0"/>
              <a:t>компетентностных</a:t>
            </a:r>
            <a:r>
              <a:rPr lang="ru-RU" b="1" dirty="0" smtClean="0"/>
              <a:t> заданий «Кремний и его соединения» для формирования и оценки естественно – научной грамотности».</a:t>
            </a:r>
            <a:endParaRPr lang="ru-RU" dirty="0"/>
          </a:p>
        </p:txBody>
      </p:sp>
      <p:sp>
        <p:nvSpPr>
          <p:cNvPr id="3" name="Подзаголовок 2"/>
          <p:cNvSpPr>
            <a:spLocks noGrp="1"/>
          </p:cNvSpPr>
          <p:nvPr>
            <p:ph type="subTitle" idx="1"/>
          </p:nvPr>
        </p:nvSpPr>
        <p:spPr>
          <a:xfrm>
            <a:off x="3643306" y="4500570"/>
            <a:ext cx="5500694" cy="2214578"/>
          </a:xfrm>
        </p:spPr>
        <p:txBody>
          <a:bodyPr>
            <a:normAutofit lnSpcReduction="10000"/>
          </a:bodyPr>
          <a:lstStyle/>
          <a:p>
            <a:r>
              <a:rPr lang="ru-RU" dirty="0" err="1" smtClean="0"/>
              <a:t>Умпелева</a:t>
            </a:r>
            <a:r>
              <a:rPr lang="ru-RU" dirty="0" smtClean="0"/>
              <a:t> Марина Валерьевна</a:t>
            </a:r>
          </a:p>
          <a:p>
            <a:r>
              <a:rPr lang="ru-RU" dirty="0" smtClean="0"/>
              <a:t>учитель биологии</a:t>
            </a:r>
          </a:p>
          <a:p>
            <a:r>
              <a:rPr lang="ru-RU" dirty="0" smtClean="0"/>
              <a:t>МБОУ «</a:t>
            </a:r>
            <a:r>
              <a:rPr lang="ru-RU" dirty="0" err="1" smtClean="0"/>
              <a:t>Красноясыльская</a:t>
            </a:r>
            <a:r>
              <a:rPr lang="ru-RU" dirty="0" smtClean="0"/>
              <a:t> ООШ»</a:t>
            </a:r>
          </a:p>
          <a:p>
            <a:r>
              <a:rPr lang="ru-RU" dirty="0" err="1" smtClean="0"/>
              <a:t>Ординский</a:t>
            </a:r>
            <a:r>
              <a:rPr lang="ru-RU" dirty="0" smtClean="0"/>
              <a:t> МО</a:t>
            </a:r>
          </a:p>
          <a:p>
            <a:r>
              <a:rPr lang="ru-RU" dirty="0" smtClean="0"/>
              <a:t>2021 год</a:t>
            </a: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Итоги апробации</a:t>
            </a:r>
            <a:endParaRPr lang="ru-RU" dirty="0"/>
          </a:p>
        </p:txBody>
      </p:sp>
      <p:graphicFrame>
        <p:nvGraphicFramePr>
          <p:cNvPr id="5" name="Содержимое 4"/>
          <p:cNvGraphicFramePr>
            <a:graphicFrameLocks noGrp="1"/>
          </p:cNvGraphicFramePr>
          <p:nvPr>
            <p:ph sz="half" idx="1"/>
          </p:nvPr>
        </p:nvGraphicFramePr>
        <p:xfrm>
          <a:off x="1435100" y="1524000"/>
          <a:ext cx="7280275" cy="46640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0"/>
            <a:ext cx="7498080" cy="857232"/>
          </a:xfrm>
        </p:spPr>
        <p:txBody>
          <a:bodyPr/>
          <a:lstStyle/>
          <a:p>
            <a:r>
              <a:rPr lang="ru-RU" dirty="0" smtClean="0"/>
              <a:t>Задание 5 (1)</a:t>
            </a:r>
            <a:endParaRPr lang="ru-RU" dirty="0"/>
          </a:p>
        </p:txBody>
      </p:sp>
      <p:sp>
        <p:nvSpPr>
          <p:cNvPr id="3" name="Содержимое 2"/>
          <p:cNvSpPr>
            <a:spLocks noGrp="1"/>
          </p:cNvSpPr>
          <p:nvPr>
            <p:ph sz="half" idx="1"/>
          </p:nvPr>
        </p:nvSpPr>
        <p:spPr>
          <a:xfrm>
            <a:off x="857224" y="857232"/>
            <a:ext cx="8143932" cy="1500198"/>
          </a:xfrm>
        </p:spPr>
        <p:txBody>
          <a:bodyPr>
            <a:normAutofit fontScale="77500" lnSpcReduction="20000"/>
          </a:bodyPr>
          <a:lstStyle/>
          <a:p>
            <a:pPr lvl="0" algn="just"/>
            <a:r>
              <a:rPr lang="ru-RU" dirty="0" smtClean="0"/>
              <a:t>Ознакомьтесь с данными таблицы «Продукты с высоким содержанием кремния</a:t>
            </a:r>
            <a:r>
              <a:rPr lang="ru-RU" dirty="0" smtClean="0"/>
              <a:t>». </a:t>
            </a:r>
            <a:r>
              <a:rPr lang="ru-RU" dirty="0" smtClean="0"/>
              <a:t>На сколько % превысит потребление 100 г неочищенного зерна риса для удовлетворения суточной потребности (30 мг) человека в кремнии? Произведите расчёты и полученный результат округлите до целого числа.</a:t>
            </a:r>
          </a:p>
          <a:p>
            <a:endParaRPr lang="ru-RU" dirty="0" smtClean="0"/>
          </a:p>
          <a:p>
            <a:endParaRPr lang="ru-RU" dirty="0"/>
          </a:p>
        </p:txBody>
      </p:sp>
      <p:graphicFrame>
        <p:nvGraphicFramePr>
          <p:cNvPr id="5" name="Содержимое 4"/>
          <p:cNvGraphicFramePr>
            <a:graphicFrameLocks noGrp="1"/>
          </p:cNvGraphicFramePr>
          <p:nvPr>
            <p:ph sz="half" idx="2"/>
          </p:nvPr>
        </p:nvGraphicFramePr>
        <p:xfrm>
          <a:off x="1071563" y="2428875"/>
          <a:ext cx="7929592" cy="4283710"/>
        </p:xfrm>
        <a:graphic>
          <a:graphicData uri="http://schemas.openxmlformats.org/drawingml/2006/table">
            <a:tbl>
              <a:tblPr firstRow="1" bandRow="1">
                <a:tableStyleId>{5940675A-B579-460E-94D1-54222C63F5DA}</a:tableStyleId>
              </a:tblPr>
              <a:tblGrid>
                <a:gridCol w="571479"/>
                <a:gridCol w="2071702"/>
                <a:gridCol w="857256"/>
                <a:gridCol w="4429155"/>
              </a:tblGrid>
              <a:tr h="370840">
                <a:tc>
                  <a:txBody>
                    <a:bodyPr/>
                    <a:lstStyle/>
                    <a:p>
                      <a:pPr algn="ctr">
                        <a:lnSpc>
                          <a:spcPct val="115000"/>
                        </a:lnSpc>
                        <a:spcAft>
                          <a:spcPts val="0"/>
                        </a:spcAft>
                      </a:pPr>
                      <a:r>
                        <a:rPr lang="ru-RU" sz="2000" dirty="0">
                          <a:latin typeface="Times New Roman"/>
                          <a:ea typeface="Times New Roman"/>
                          <a:cs typeface="Times New Roman"/>
                        </a:rPr>
                        <a:t>№</a:t>
                      </a:r>
                      <a:endParaRPr lang="ru-RU" sz="2000" dirty="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dirty="0">
                          <a:latin typeface="Times New Roman"/>
                          <a:ea typeface="Times New Roman"/>
                          <a:cs typeface="Times New Roman"/>
                        </a:rPr>
                        <a:t>Продукт</a:t>
                      </a:r>
                      <a:endParaRPr lang="ru-RU" sz="2000" dirty="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в 100гр.</a:t>
                      </a:r>
                      <a:endParaRPr lang="ru-RU" sz="2000">
                        <a:latin typeface="Calibri"/>
                        <a:ea typeface="Times New Roman"/>
                        <a:cs typeface="Times New Roman"/>
                      </a:endParaRPr>
                    </a:p>
                    <a:p>
                      <a:pPr algn="ctr">
                        <a:lnSpc>
                          <a:spcPct val="115000"/>
                        </a:lnSpc>
                        <a:spcAft>
                          <a:spcPts val="0"/>
                        </a:spcAft>
                      </a:pPr>
                      <a:r>
                        <a:rPr lang="ru-RU" sz="2000">
                          <a:latin typeface="Times New Roman"/>
                          <a:ea typeface="Times New Roman"/>
                          <a:cs typeface="Times New Roman"/>
                        </a:rPr>
                        <a:t>(мг)</a:t>
                      </a:r>
                      <a:endParaRPr lang="ru-RU" sz="200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 суточной потребности </a:t>
                      </a:r>
                      <a:endParaRPr lang="ru-RU" sz="2000">
                        <a:latin typeface="Calibri"/>
                        <a:ea typeface="Times New Roman"/>
                        <a:cs typeface="Times New Roman"/>
                      </a:endParaRPr>
                    </a:p>
                    <a:p>
                      <a:pPr algn="ctr">
                        <a:lnSpc>
                          <a:spcPct val="115000"/>
                        </a:lnSpc>
                        <a:spcAft>
                          <a:spcPts val="0"/>
                        </a:spcAft>
                      </a:pPr>
                      <a:r>
                        <a:rPr lang="ru-RU" sz="2000">
                          <a:latin typeface="Times New Roman"/>
                          <a:ea typeface="Times New Roman"/>
                          <a:cs typeface="Times New Roman"/>
                        </a:rPr>
                        <a:t>( на сколько % продукта удовлетворяет суточную потребность человека в кремнии)</a:t>
                      </a:r>
                      <a:endParaRPr lang="ru-RU" sz="2000">
                        <a:latin typeface="Calibri"/>
                        <a:ea typeface="Times New Roman"/>
                        <a:cs typeface="Times New Roman"/>
                      </a:endParaRPr>
                    </a:p>
                  </a:txBody>
                  <a:tcPr marL="68580" marR="68580" marT="0" marB="0"/>
                </a:tc>
              </a:tr>
              <a:tr h="370840">
                <a:tc>
                  <a:txBody>
                    <a:bodyPr/>
                    <a:lstStyle/>
                    <a:p>
                      <a:pPr algn="ctr">
                        <a:lnSpc>
                          <a:spcPct val="115000"/>
                        </a:lnSpc>
                        <a:spcAft>
                          <a:spcPts val="0"/>
                        </a:spcAft>
                      </a:pPr>
                      <a:r>
                        <a:rPr lang="ru-RU" sz="2000">
                          <a:latin typeface="Times New Roman"/>
                          <a:ea typeface="Times New Roman"/>
                          <a:cs typeface="Times New Roman"/>
                        </a:rPr>
                        <a:t>1</a:t>
                      </a:r>
                      <a:endParaRPr lang="ru-RU" sz="2000">
                        <a:latin typeface="Calibri"/>
                        <a:ea typeface="Times New Roman"/>
                        <a:cs typeface="Times New Roman"/>
                      </a:endParaRPr>
                    </a:p>
                  </a:txBody>
                  <a:tcPr marL="68580" marR="68580" marT="0" marB="0"/>
                </a:tc>
                <a:tc>
                  <a:txBody>
                    <a:bodyPr/>
                    <a:lstStyle/>
                    <a:p>
                      <a:pPr>
                        <a:lnSpc>
                          <a:spcPct val="115000"/>
                        </a:lnSpc>
                        <a:spcAft>
                          <a:spcPts val="0"/>
                        </a:spcAft>
                      </a:pPr>
                      <a:r>
                        <a:rPr lang="ru-RU" sz="2000" dirty="0">
                          <a:latin typeface="Times New Roman"/>
                          <a:ea typeface="Times New Roman"/>
                          <a:cs typeface="Times New Roman"/>
                        </a:rPr>
                        <a:t>Рис (зерно)</a:t>
                      </a:r>
                      <a:endParaRPr lang="ru-RU" sz="2000" dirty="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dirty="0">
                          <a:latin typeface="Times New Roman"/>
                          <a:ea typeface="Times New Roman"/>
                          <a:cs typeface="Times New Roman"/>
                        </a:rPr>
                        <a:t>1240</a:t>
                      </a:r>
                      <a:endParaRPr lang="ru-RU" sz="2000" dirty="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b="1">
                          <a:latin typeface="Times New Roman"/>
                          <a:ea typeface="Times New Roman"/>
                          <a:cs typeface="Times New Roman"/>
                        </a:rPr>
                        <a:t>?</a:t>
                      </a:r>
                      <a:endParaRPr lang="ru-RU" sz="2000">
                        <a:latin typeface="Calibri"/>
                        <a:ea typeface="Times New Roman"/>
                        <a:cs typeface="Times New Roman"/>
                      </a:endParaRPr>
                    </a:p>
                  </a:txBody>
                  <a:tcPr marL="68580" marR="68580" marT="0" marB="0"/>
                </a:tc>
              </a:tr>
              <a:tr h="370840">
                <a:tc>
                  <a:txBody>
                    <a:bodyPr/>
                    <a:lstStyle/>
                    <a:p>
                      <a:pPr algn="ctr">
                        <a:lnSpc>
                          <a:spcPct val="115000"/>
                        </a:lnSpc>
                        <a:spcAft>
                          <a:spcPts val="0"/>
                        </a:spcAft>
                      </a:pPr>
                      <a:r>
                        <a:rPr lang="ru-RU" sz="2000">
                          <a:latin typeface="Times New Roman"/>
                          <a:ea typeface="Times New Roman"/>
                          <a:cs typeface="Times New Roman"/>
                        </a:rPr>
                        <a:t>2</a:t>
                      </a:r>
                      <a:endParaRPr lang="ru-RU" sz="2000">
                        <a:latin typeface="Calibri"/>
                        <a:ea typeface="Times New Roman"/>
                        <a:cs typeface="Times New Roman"/>
                      </a:endParaRPr>
                    </a:p>
                  </a:txBody>
                  <a:tcPr marL="68580" marR="68580" marT="0" marB="0"/>
                </a:tc>
                <a:tc>
                  <a:txBody>
                    <a:bodyPr/>
                    <a:lstStyle/>
                    <a:p>
                      <a:pPr>
                        <a:lnSpc>
                          <a:spcPct val="115000"/>
                        </a:lnSpc>
                        <a:spcAft>
                          <a:spcPts val="0"/>
                        </a:spcAft>
                      </a:pPr>
                      <a:r>
                        <a:rPr lang="ru-RU" sz="2000">
                          <a:latin typeface="Times New Roman"/>
                          <a:ea typeface="Times New Roman"/>
                          <a:cs typeface="Times New Roman"/>
                        </a:rPr>
                        <a:t>Овёс (зерно)</a:t>
                      </a:r>
                      <a:endParaRPr lang="ru-RU" sz="200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dirty="0">
                          <a:latin typeface="Times New Roman"/>
                          <a:ea typeface="Times New Roman"/>
                          <a:cs typeface="Times New Roman"/>
                        </a:rPr>
                        <a:t>1000</a:t>
                      </a:r>
                      <a:endParaRPr lang="ru-RU" sz="2000" dirty="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dirty="0">
                          <a:latin typeface="Times New Roman"/>
                          <a:ea typeface="Times New Roman"/>
                          <a:cs typeface="Times New Roman"/>
                        </a:rPr>
                        <a:t>3333</a:t>
                      </a:r>
                      <a:endParaRPr lang="ru-RU" sz="2000" dirty="0">
                        <a:latin typeface="Calibri"/>
                        <a:ea typeface="Times New Roman"/>
                        <a:cs typeface="Times New Roman"/>
                      </a:endParaRPr>
                    </a:p>
                  </a:txBody>
                  <a:tcPr marL="68580" marR="68580" marT="0" marB="0"/>
                </a:tc>
              </a:tr>
              <a:tr h="370840">
                <a:tc>
                  <a:txBody>
                    <a:bodyPr/>
                    <a:lstStyle/>
                    <a:p>
                      <a:pPr algn="ctr">
                        <a:lnSpc>
                          <a:spcPct val="115000"/>
                        </a:lnSpc>
                        <a:spcAft>
                          <a:spcPts val="0"/>
                        </a:spcAft>
                      </a:pPr>
                      <a:r>
                        <a:rPr lang="ru-RU" sz="2000">
                          <a:latin typeface="Times New Roman"/>
                          <a:ea typeface="Times New Roman"/>
                          <a:cs typeface="Times New Roman"/>
                        </a:rPr>
                        <a:t>3</a:t>
                      </a:r>
                      <a:endParaRPr lang="ru-RU" sz="2000">
                        <a:latin typeface="Calibri"/>
                        <a:ea typeface="Times New Roman"/>
                        <a:cs typeface="Times New Roman"/>
                      </a:endParaRPr>
                    </a:p>
                  </a:txBody>
                  <a:tcPr marL="68580" marR="68580" marT="0" marB="0"/>
                </a:tc>
                <a:tc>
                  <a:txBody>
                    <a:bodyPr/>
                    <a:lstStyle/>
                    <a:p>
                      <a:pPr>
                        <a:lnSpc>
                          <a:spcPct val="115000"/>
                        </a:lnSpc>
                        <a:spcAft>
                          <a:spcPts val="0"/>
                        </a:spcAft>
                      </a:pPr>
                      <a:r>
                        <a:rPr lang="ru-RU" sz="2000">
                          <a:latin typeface="Times New Roman"/>
                          <a:ea typeface="Times New Roman"/>
                          <a:cs typeface="Times New Roman"/>
                        </a:rPr>
                        <a:t>Рожь (зерно)</a:t>
                      </a:r>
                      <a:endParaRPr lang="ru-RU" sz="200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85</a:t>
                      </a:r>
                      <a:endParaRPr lang="ru-RU" sz="200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dirty="0">
                          <a:latin typeface="Times New Roman"/>
                          <a:ea typeface="Times New Roman"/>
                          <a:cs typeface="Times New Roman"/>
                        </a:rPr>
                        <a:t>283</a:t>
                      </a:r>
                      <a:endParaRPr lang="ru-RU" sz="2000" dirty="0">
                        <a:latin typeface="Calibri"/>
                        <a:ea typeface="Times New Roman"/>
                        <a:cs typeface="Times New Roman"/>
                      </a:endParaRPr>
                    </a:p>
                  </a:txBody>
                  <a:tcPr marL="68580" marR="68580" marT="0" marB="0"/>
                </a:tc>
              </a:tr>
              <a:tr h="370840">
                <a:tc>
                  <a:txBody>
                    <a:bodyPr/>
                    <a:lstStyle/>
                    <a:p>
                      <a:pPr algn="ctr">
                        <a:lnSpc>
                          <a:spcPct val="115000"/>
                        </a:lnSpc>
                        <a:spcAft>
                          <a:spcPts val="0"/>
                        </a:spcAft>
                      </a:pPr>
                      <a:r>
                        <a:rPr lang="ru-RU" sz="2000">
                          <a:latin typeface="Times New Roman"/>
                          <a:ea typeface="Times New Roman"/>
                          <a:cs typeface="Times New Roman"/>
                        </a:rPr>
                        <a:t>4</a:t>
                      </a:r>
                      <a:endParaRPr lang="ru-RU" sz="2000">
                        <a:latin typeface="Calibri"/>
                        <a:ea typeface="Times New Roman"/>
                        <a:cs typeface="Times New Roman"/>
                      </a:endParaRPr>
                    </a:p>
                  </a:txBody>
                  <a:tcPr marL="68580" marR="68580" marT="0" marB="0"/>
                </a:tc>
                <a:tc>
                  <a:txBody>
                    <a:bodyPr/>
                    <a:lstStyle/>
                    <a:p>
                      <a:pPr>
                        <a:lnSpc>
                          <a:spcPct val="115000"/>
                        </a:lnSpc>
                        <a:spcAft>
                          <a:spcPts val="0"/>
                        </a:spcAft>
                      </a:pPr>
                      <a:r>
                        <a:rPr lang="ru-RU" sz="2000">
                          <a:latin typeface="Times New Roman"/>
                          <a:ea typeface="Times New Roman"/>
                          <a:cs typeface="Times New Roman"/>
                        </a:rPr>
                        <a:t>Пшеница (зерно, твёрдая)</a:t>
                      </a:r>
                      <a:endParaRPr lang="ru-RU" sz="200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48</a:t>
                      </a:r>
                      <a:endParaRPr lang="ru-RU" sz="200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dirty="0">
                          <a:latin typeface="Times New Roman"/>
                          <a:ea typeface="Times New Roman"/>
                          <a:cs typeface="Times New Roman"/>
                        </a:rPr>
                        <a:t>160</a:t>
                      </a:r>
                      <a:endParaRPr lang="ru-RU" sz="2000" dirty="0">
                        <a:latin typeface="Calibri"/>
                        <a:ea typeface="Times New Roman"/>
                        <a:cs typeface="Times New Roman"/>
                      </a:endParaRPr>
                    </a:p>
                  </a:txBody>
                  <a:tcPr marL="68580" marR="68580" marT="0" marB="0"/>
                </a:tc>
              </a:tr>
              <a:tr h="370840">
                <a:tc>
                  <a:txBody>
                    <a:bodyPr/>
                    <a:lstStyle/>
                    <a:p>
                      <a:pPr algn="ctr">
                        <a:lnSpc>
                          <a:spcPct val="115000"/>
                        </a:lnSpc>
                        <a:spcAft>
                          <a:spcPts val="0"/>
                        </a:spcAft>
                      </a:pPr>
                      <a:r>
                        <a:rPr lang="ru-RU" sz="2000">
                          <a:latin typeface="Times New Roman"/>
                          <a:ea typeface="Times New Roman"/>
                          <a:cs typeface="Times New Roman"/>
                        </a:rPr>
                        <a:t>5</a:t>
                      </a:r>
                      <a:endParaRPr lang="ru-RU" sz="2000">
                        <a:latin typeface="Calibri"/>
                        <a:ea typeface="Times New Roman"/>
                        <a:cs typeface="Times New Roman"/>
                      </a:endParaRPr>
                    </a:p>
                  </a:txBody>
                  <a:tcPr marL="68580" marR="68580" marT="0" marB="0"/>
                </a:tc>
                <a:tc>
                  <a:txBody>
                    <a:bodyPr/>
                    <a:lstStyle/>
                    <a:p>
                      <a:pPr>
                        <a:lnSpc>
                          <a:spcPct val="115000"/>
                        </a:lnSpc>
                        <a:spcAft>
                          <a:spcPts val="0"/>
                        </a:spcAft>
                      </a:pPr>
                      <a:r>
                        <a:rPr lang="ru-RU" sz="2000">
                          <a:latin typeface="Times New Roman"/>
                          <a:ea typeface="Times New Roman"/>
                          <a:cs typeface="Times New Roman"/>
                        </a:rPr>
                        <a:t>Крупа рисовая</a:t>
                      </a:r>
                      <a:endParaRPr lang="ru-RU" sz="200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100</a:t>
                      </a:r>
                      <a:endParaRPr lang="ru-RU" sz="200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dirty="0">
                          <a:latin typeface="Times New Roman"/>
                          <a:ea typeface="Times New Roman"/>
                          <a:cs typeface="Times New Roman"/>
                        </a:rPr>
                        <a:t>333</a:t>
                      </a:r>
                      <a:endParaRPr lang="ru-RU" sz="2000" dirty="0">
                        <a:latin typeface="Calibri"/>
                        <a:ea typeface="Times New Roman"/>
                        <a:cs typeface="Times New Roman"/>
                      </a:endParaRPr>
                    </a:p>
                  </a:txBody>
                  <a:tcPr marL="68580" marR="68580" marT="0" marB="0"/>
                </a:tc>
              </a:tr>
              <a:tr h="370840">
                <a:tc>
                  <a:txBody>
                    <a:bodyPr/>
                    <a:lstStyle/>
                    <a:p>
                      <a:pPr algn="ctr">
                        <a:lnSpc>
                          <a:spcPct val="115000"/>
                        </a:lnSpc>
                        <a:spcAft>
                          <a:spcPts val="0"/>
                        </a:spcAft>
                      </a:pPr>
                      <a:r>
                        <a:rPr lang="ru-RU" sz="2000">
                          <a:latin typeface="Times New Roman"/>
                          <a:ea typeface="Times New Roman"/>
                          <a:cs typeface="Times New Roman"/>
                        </a:rPr>
                        <a:t>6</a:t>
                      </a:r>
                      <a:endParaRPr lang="ru-RU" sz="2000">
                        <a:latin typeface="Calibri"/>
                        <a:ea typeface="Times New Roman"/>
                        <a:cs typeface="Times New Roman"/>
                      </a:endParaRPr>
                    </a:p>
                  </a:txBody>
                  <a:tcPr marL="68580" marR="68580" marT="0" marB="0"/>
                </a:tc>
                <a:tc>
                  <a:txBody>
                    <a:bodyPr/>
                    <a:lstStyle/>
                    <a:p>
                      <a:pPr>
                        <a:lnSpc>
                          <a:spcPct val="115000"/>
                        </a:lnSpc>
                        <a:spcAft>
                          <a:spcPts val="0"/>
                        </a:spcAft>
                      </a:pPr>
                      <a:r>
                        <a:rPr lang="ru-RU" sz="2000">
                          <a:latin typeface="Times New Roman"/>
                          <a:ea typeface="Times New Roman"/>
                          <a:cs typeface="Times New Roman"/>
                        </a:rPr>
                        <a:t>Крупа овсяная</a:t>
                      </a:r>
                      <a:endParaRPr lang="ru-RU" sz="200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43</a:t>
                      </a:r>
                      <a:endParaRPr lang="ru-RU" sz="200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dirty="0">
                          <a:latin typeface="Times New Roman"/>
                          <a:ea typeface="Times New Roman"/>
                          <a:cs typeface="Times New Roman"/>
                        </a:rPr>
                        <a:t>140</a:t>
                      </a:r>
                      <a:endParaRPr lang="ru-RU" sz="2000" dirty="0">
                        <a:latin typeface="Calibri"/>
                        <a:ea typeface="Times New Roman"/>
                        <a:cs typeface="Times New Roman"/>
                      </a:endParaRPr>
                    </a:p>
                  </a:txBody>
                  <a:tcPr marL="68580" marR="68580" marT="0" marB="0"/>
                </a:tc>
              </a:tr>
              <a:tr h="370840">
                <a:tc>
                  <a:txBody>
                    <a:bodyPr/>
                    <a:lstStyle/>
                    <a:p>
                      <a:pPr algn="ctr">
                        <a:lnSpc>
                          <a:spcPct val="115000"/>
                        </a:lnSpc>
                        <a:spcAft>
                          <a:spcPts val="0"/>
                        </a:spcAft>
                      </a:pPr>
                      <a:r>
                        <a:rPr lang="ru-RU" sz="2000">
                          <a:latin typeface="Times New Roman"/>
                          <a:ea typeface="Times New Roman"/>
                          <a:cs typeface="Times New Roman"/>
                        </a:rPr>
                        <a:t>7</a:t>
                      </a:r>
                      <a:endParaRPr lang="ru-RU" sz="2000">
                        <a:latin typeface="Calibri"/>
                        <a:ea typeface="Times New Roman"/>
                        <a:cs typeface="Times New Roman"/>
                      </a:endParaRPr>
                    </a:p>
                  </a:txBody>
                  <a:tcPr marL="68580" marR="68580" marT="0" marB="0"/>
                </a:tc>
                <a:tc>
                  <a:txBody>
                    <a:bodyPr/>
                    <a:lstStyle/>
                    <a:p>
                      <a:pPr>
                        <a:lnSpc>
                          <a:spcPct val="115000"/>
                        </a:lnSpc>
                        <a:spcAft>
                          <a:spcPts val="0"/>
                        </a:spcAft>
                      </a:pPr>
                      <a:r>
                        <a:rPr lang="ru-RU" sz="2000">
                          <a:latin typeface="Times New Roman"/>
                          <a:ea typeface="Times New Roman"/>
                          <a:cs typeface="Times New Roman"/>
                        </a:rPr>
                        <a:t>Крупа манная</a:t>
                      </a:r>
                      <a:endParaRPr lang="ru-RU" sz="200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a:latin typeface="Times New Roman"/>
                          <a:ea typeface="Times New Roman"/>
                          <a:cs typeface="Times New Roman"/>
                        </a:rPr>
                        <a:t>6</a:t>
                      </a:r>
                      <a:endParaRPr lang="ru-RU" sz="2000">
                        <a:latin typeface="Calibri"/>
                        <a:ea typeface="Times New Roman"/>
                        <a:cs typeface="Times New Roman"/>
                      </a:endParaRPr>
                    </a:p>
                  </a:txBody>
                  <a:tcPr marL="68580" marR="68580" marT="0" marB="0"/>
                </a:tc>
                <a:tc>
                  <a:txBody>
                    <a:bodyPr/>
                    <a:lstStyle/>
                    <a:p>
                      <a:pPr algn="ctr">
                        <a:lnSpc>
                          <a:spcPct val="115000"/>
                        </a:lnSpc>
                        <a:spcAft>
                          <a:spcPts val="0"/>
                        </a:spcAft>
                      </a:pPr>
                      <a:r>
                        <a:rPr lang="ru-RU" sz="2000" dirty="0">
                          <a:latin typeface="Times New Roman"/>
                          <a:ea typeface="Times New Roman"/>
                          <a:cs typeface="Times New Roman"/>
                        </a:rPr>
                        <a:t>20</a:t>
                      </a:r>
                      <a:endParaRPr lang="ru-RU" sz="2000" dirty="0">
                        <a:latin typeface="Calibri"/>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142852"/>
            <a:ext cx="7498080" cy="857256"/>
          </a:xfrm>
        </p:spPr>
        <p:txBody>
          <a:bodyPr>
            <a:normAutofit/>
          </a:bodyPr>
          <a:lstStyle/>
          <a:p>
            <a:r>
              <a:rPr lang="ru-RU" dirty="0" smtClean="0"/>
              <a:t>Итоги апробации</a:t>
            </a:r>
            <a:endParaRPr lang="ru-RU" dirty="0"/>
          </a:p>
        </p:txBody>
      </p:sp>
      <p:graphicFrame>
        <p:nvGraphicFramePr>
          <p:cNvPr id="5" name="Содержимое 4"/>
          <p:cNvGraphicFramePr>
            <a:graphicFrameLocks noGrp="1"/>
          </p:cNvGraphicFramePr>
          <p:nvPr>
            <p:ph sz="half" idx="1"/>
          </p:nvPr>
        </p:nvGraphicFramePr>
        <p:xfrm>
          <a:off x="1435100" y="1524000"/>
          <a:ext cx="7208866" cy="46640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0"/>
            <a:ext cx="7498080" cy="928670"/>
          </a:xfrm>
        </p:spPr>
        <p:txBody>
          <a:bodyPr>
            <a:normAutofit/>
          </a:bodyPr>
          <a:lstStyle/>
          <a:p>
            <a:r>
              <a:rPr lang="ru-RU" dirty="0" smtClean="0"/>
              <a:t>Задание 5 (2)</a:t>
            </a:r>
            <a:endParaRPr lang="ru-RU" dirty="0"/>
          </a:p>
        </p:txBody>
      </p:sp>
      <p:sp>
        <p:nvSpPr>
          <p:cNvPr id="3" name="Содержимое 2"/>
          <p:cNvSpPr>
            <a:spLocks noGrp="1"/>
          </p:cNvSpPr>
          <p:nvPr>
            <p:ph sz="half" idx="1"/>
          </p:nvPr>
        </p:nvSpPr>
        <p:spPr>
          <a:xfrm>
            <a:off x="1000100" y="928670"/>
            <a:ext cx="7929618" cy="1143008"/>
          </a:xfrm>
        </p:spPr>
        <p:txBody>
          <a:bodyPr>
            <a:normAutofit fontScale="70000" lnSpcReduction="20000"/>
          </a:bodyPr>
          <a:lstStyle/>
          <a:p>
            <a:pPr lvl="0" algn="just"/>
            <a:r>
              <a:rPr lang="ru-RU" dirty="0" smtClean="0"/>
              <a:t>Известно, что манную крупу производят из очищенных от кожуры зёрен твёрдых сортов пшеницы. Объясните, почему содержание кремния в крупе снижается в 8 раз по сравнению с зёрнами пшеницы?</a:t>
            </a:r>
          </a:p>
          <a:p>
            <a:pPr>
              <a:buNone/>
            </a:pPr>
            <a:endParaRPr lang="ru-RU" dirty="0"/>
          </a:p>
        </p:txBody>
      </p:sp>
      <p:graphicFrame>
        <p:nvGraphicFramePr>
          <p:cNvPr id="6" name="Содержимое 5"/>
          <p:cNvGraphicFramePr>
            <a:graphicFrameLocks noGrp="1"/>
          </p:cNvGraphicFramePr>
          <p:nvPr>
            <p:ph sz="half" idx="2"/>
          </p:nvPr>
        </p:nvGraphicFramePr>
        <p:xfrm>
          <a:off x="1143001" y="3071810"/>
          <a:ext cx="7429528" cy="3473453"/>
        </p:xfrm>
        <a:graphic>
          <a:graphicData uri="http://schemas.openxmlformats.org/drawingml/2006/chart">
            <c:chart xmlns:c="http://schemas.openxmlformats.org/drawingml/2006/chart" xmlns:r="http://schemas.openxmlformats.org/officeDocument/2006/relationships" r:id="rId2"/>
          </a:graphicData>
        </a:graphic>
      </p:graphicFrame>
      <p:sp>
        <p:nvSpPr>
          <p:cNvPr id="5" name="Заголовок 1"/>
          <p:cNvSpPr txBox="1">
            <a:spLocks/>
          </p:cNvSpPr>
          <p:nvPr/>
        </p:nvSpPr>
        <p:spPr>
          <a:xfrm>
            <a:off x="1142976" y="2000240"/>
            <a:ext cx="7498080" cy="1071546"/>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43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Итоги апробации</a:t>
            </a:r>
            <a:endParaRPr kumimoji="0" lang="ru-RU"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0"/>
            <a:ext cx="7498080" cy="857232"/>
          </a:xfrm>
        </p:spPr>
        <p:txBody>
          <a:bodyPr/>
          <a:lstStyle/>
          <a:p>
            <a:r>
              <a:rPr lang="ru-RU" dirty="0" smtClean="0"/>
              <a:t>Задание 5 (3)</a:t>
            </a:r>
            <a:endParaRPr lang="ru-RU" dirty="0"/>
          </a:p>
        </p:txBody>
      </p:sp>
      <p:sp>
        <p:nvSpPr>
          <p:cNvPr id="3" name="Содержимое 2"/>
          <p:cNvSpPr>
            <a:spLocks noGrp="1"/>
          </p:cNvSpPr>
          <p:nvPr>
            <p:ph sz="half" idx="1"/>
          </p:nvPr>
        </p:nvSpPr>
        <p:spPr>
          <a:xfrm>
            <a:off x="1000100" y="785794"/>
            <a:ext cx="8143900" cy="1071570"/>
          </a:xfrm>
        </p:spPr>
        <p:txBody>
          <a:bodyPr>
            <a:normAutofit fontScale="92500" lnSpcReduction="20000"/>
          </a:bodyPr>
          <a:lstStyle/>
          <a:p>
            <a:pPr lvl="0" algn="just"/>
            <a:r>
              <a:rPr lang="ru-RU" dirty="0" smtClean="0"/>
              <a:t>Почему ржаной хлеб по сравнению с пшеничным намного полезнее по поставке кремния в организм человека?</a:t>
            </a:r>
            <a:endParaRPr lang="ru-RU" dirty="0"/>
          </a:p>
        </p:txBody>
      </p:sp>
      <p:graphicFrame>
        <p:nvGraphicFramePr>
          <p:cNvPr id="6" name="Содержимое 5"/>
          <p:cNvGraphicFramePr>
            <a:graphicFrameLocks noGrp="1"/>
          </p:cNvGraphicFramePr>
          <p:nvPr>
            <p:ph sz="half" idx="2"/>
          </p:nvPr>
        </p:nvGraphicFramePr>
        <p:xfrm>
          <a:off x="1071563" y="2786059"/>
          <a:ext cx="7429527" cy="4071942"/>
        </p:xfrm>
        <a:graphic>
          <a:graphicData uri="http://schemas.openxmlformats.org/drawingml/2006/chart">
            <c:chart xmlns:c="http://schemas.openxmlformats.org/drawingml/2006/chart" xmlns:r="http://schemas.openxmlformats.org/officeDocument/2006/relationships" r:id="rId2"/>
          </a:graphicData>
        </a:graphic>
      </p:graphicFrame>
      <p:sp>
        <p:nvSpPr>
          <p:cNvPr id="5" name="Заголовок 1"/>
          <p:cNvSpPr txBox="1">
            <a:spLocks/>
          </p:cNvSpPr>
          <p:nvPr/>
        </p:nvSpPr>
        <p:spPr>
          <a:xfrm>
            <a:off x="1142976" y="1928802"/>
            <a:ext cx="7498080" cy="857232"/>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4300" b="0" i="0" u="none" strike="noStrike" kern="1200" cap="none" spc="0" normalizeH="0" baseline="0" noProof="0" dirty="0" smtClean="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rPr>
              <a:t>Итоги апробации</a:t>
            </a:r>
            <a:endParaRPr kumimoji="0" lang="ru-RU"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D:\МАРГО\Оформление\природа\Картинки на рабочий стол\ЦВЕТЫ\PA040185.JPG"/>
          <p:cNvPicPr>
            <a:picLocks noChangeAspect="1" noChangeArrowheads="1"/>
          </p:cNvPicPr>
          <p:nvPr/>
        </p:nvPicPr>
        <p:blipFill>
          <a:blip r:embed="rId2"/>
          <a:srcRect t="9935" r="10542" b="12003"/>
          <a:stretch>
            <a:fillRect/>
          </a:stretch>
        </p:blipFill>
        <p:spPr bwMode="auto">
          <a:xfrm>
            <a:off x="0" y="0"/>
            <a:ext cx="9144000" cy="6858000"/>
          </a:xfrm>
          <a:prstGeom prst="rect">
            <a:avLst/>
          </a:prstGeom>
          <a:noFill/>
        </p:spPr>
      </p:pic>
      <p:sp>
        <p:nvSpPr>
          <p:cNvPr id="7" name="Заголовок 1"/>
          <p:cNvSpPr txBox="1">
            <a:spLocks/>
          </p:cNvSpPr>
          <p:nvPr/>
        </p:nvSpPr>
        <p:spPr>
          <a:xfrm>
            <a:off x="142844" y="928670"/>
            <a:ext cx="3500430" cy="1143000"/>
          </a:xfrm>
          <a:prstGeom prst="rect">
            <a:avLst/>
          </a:prstGeom>
        </p:spPr>
        <p:txBody>
          <a:bodyPr anchor="ctr">
            <a:normAutofit fontScale="925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ru-RU" sz="4300" b="1" i="0" u="none" strike="noStrike" kern="1200" cap="none" spc="0" normalizeH="0" baseline="0" noProof="0" dirty="0" smtClean="0">
                <a:ln>
                  <a:noFill/>
                </a:ln>
                <a:solidFill>
                  <a:srgbClr val="FFFF00"/>
                </a:solidFill>
                <a:effectLst>
                  <a:outerShdw blurRad="50000" dist="30000" dir="5400000" algn="tl" rotWithShape="0">
                    <a:srgbClr val="000000">
                      <a:alpha val="30000"/>
                    </a:srgbClr>
                  </a:outerShdw>
                </a:effectLst>
                <a:uLnTx/>
                <a:uFillTx/>
                <a:latin typeface="+mj-lt"/>
                <a:ea typeface="+mj-ea"/>
                <a:cs typeface="Aharoni" pitchFamily="2" charset="-79"/>
              </a:rPr>
              <a:t>Спасибо </a:t>
            </a:r>
          </a:p>
          <a:p>
            <a:pPr marL="0" marR="0" lvl="0" indent="0" defTabSz="914400" rtl="0" eaLnBrk="1" fontAlgn="auto" latinLnBrk="0" hangingPunct="1">
              <a:lnSpc>
                <a:spcPct val="100000"/>
              </a:lnSpc>
              <a:spcBef>
                <a:spcPct val="0"/>
              </a:spcBef>
              <a:spcAft>
                <a:spcPts val="0"/>
              </a:spcAft>
              <a:buClrTx/>
              <a:buSzTx/>
              <a:buFontTx/>
              <a:buNone/>
              <a:tabLst/>
              <a:defRPr/>
            </a:pPr>
            <a:r>
              <a:rPr kumimoji="0" lang="ru-RU" sz="4300" b="1" i="0" u="none" strike="noStrike" kern="1200" cap="none" spc="0" normalizeH="0" baseline="0" noProof="0" dirty="0" smtClean="0">
                <a:ln>
                  <a:noFill/>
                </a:ln>
                <a:solidFill>
                  <a:srgbClr val="FFFF00"/>
                </a:solidFill>
                <a:effectLst>
                  <a:outerShdw blurRad="50000" dist="30000" dir="5400000" algn="tl" rotWithShape="0">
                    <a:srgbClr val="000000">
                      <a:alpha val="30000"/>
                    </a:srgbClr>
                  </a:outerShdw>
                </a:effectLst>
                <a:uLnTx/>
                <a:uFillTx/>
                <a:latin typeface="+mj-lt"/>
                <a:ea typeface="+mj-ea"/>
                <a:cs typeface="Aharoni" pitchFamily="2" charset="-79"/>
              </a:rPr>
              <a:t>за внимание!</a:t>
            </a:r>
            <a:endParaRPr kumimoji="0" lang="ru-RU" sz="4300" b="1" i="0" u="none" strike="noStrike" kern="1200" cap="none" spc="0" normalizeH="0" baseline="0" noProof="0" dirty="0">
              <a:ln>
                <a:noFill/>
              </a:ln>
              <a:solidFill>
                <a:srgbClr val="FFFF00"/>
              </a:solidFill>
              <a:effectLst>
                <a:outerShdw blurRad="50000" dist="30000" dir="5400000" algn="tl" rotWithShape="0">
                  <a:srgbClr val="000000">
                    <a:alpha val="30000"/>
                  </a:srgbClr>
                </a:outerShdw>
              </a:effectLst>
              <a:uLnTx/>
              <a:uFillTx/>
              <a:latin typeface="+mj-lt"/>
              <a:ea typeface="+mj-ea"/>
              <a:cs typeface="Aharoni" pitchFamily="2" charset="-79"/>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Рисунок 1"/>
          <p:cNvPicPr>
            <a:picLocks noChangeAspect="1" noChangeArrowheads="1"/>
          </p:cNvPicPr>
          <p:nvPr/>
        </p:nvPicPr>
        <p:blipFill>
          <a:blip r:embed="rId2"/>
          <a:srcRect/>
          <a:stretch>
            <a:fillRect/>
          </a:stretch>
        </p:blipFill>
        <p:spPr bwMode="auto">
          <a:xfrm>
            <a:off x="1000100" y="0"/>
            <a:ext cx="8143900"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142852"/>
            <a:ext cx="7498080" cy="785818"/>
          </a:xfrm>
        </p:spPr>
        <p:txBody>
          <a:bodyPr/>
          <a:lstStyle/>
          <a:p>
            <a:r>
              <a:rPr lang="ru-RU" dirty="0" smtClean="0"/>
              <a:t>Задание 1</a:t>
            </a:r>
            <a:endParaRPr lang="ru-RU" dirty="0"/>
          </a:p>
        </p:txBody>
      </p:sp>
      <p:sp>
        <p:nvSpPr>
          <p:cNvPr id="3" name="Содержимое 2"/>
          <p:cNvSpPr>
            <a:spLocks noGrp="1"/>
          </p:cNvSpPr>
          <p:nvPr>
            <p:ph idx="1"/>
          </p:nvPr>
        </p:nvSpPr>
        <p:spPr>
          <a:xfrm>
            <a:off x="1000100" y="928670"/>
            <a:ext cx="8143900" cy="5929330"/>
          </a:xfrm>
        </p:spPr>
        <p:txBody>
          <a:bodyPr>
            <a:normAutofit fontScale="77500" lnSpcReduction="20000"/>
          </a:bodyPr>
          <a:lstStyle/>
          <a:p>
            <a:r>
              <a:rPr lang="ru-RU" dirty="0" smtClean="0"/>
              <a:t>Однажды ученику приснился сон: встал он в один прекрасный день рано утром, оделся, надел очки и что же… у него на носу пустая оправа. Он чувствует холодный ветер, оглядывается. Куда же делись оконные стёкла? Он бросается к зеркалу – одна пустая рама; к буфету – буфет пуст: посуда, чашки, стаканы – всё исчезло бесследно. Тут раздаётся страшный треск и грохот. Рушится потолок, летят, рассыпаясь в пыль, камни… Чудом среди всеобщего разрушения он остаётся жив. Но и это ещё не всё: почти целиком исчезает земная кора, испаряются океаны. Происходит целый переворот в жизни Земли, и вместо привычных живых организмов на планете развиваются другие существа…</a:t>
            </a:r>
          </a:p>
          <a:p>
            <a:r>
              <a:rPr lang="ru-RU" dirty="0" smtClean="0">
                <a:solidFill>
                  <a:srgbClr val="FF0000"/>
                </a:solidFill>
              </a:rPr>
              <a:t>Выпишите из основного текста (до задания №1) </a:t>
            </a:r>
            <a:r>
              <a:rPr lang="ru-RU" u="sng" dirty="0" smtClean="0">
                <a:solidFill>
                  <a:srgbClr val="FF0000"/>
                </a:solidFill>
              </a:rPr>
              <a:t>не менее трёх</a:t>
            </a:r>
            <a:r>
              <a:rPr lang="ru-RU" dirty="0" smtClean="0">
                <a:solidFill>
                  <a:srgbClr val="FF0000"/>
                </a:solidFill>
              </a:rPr>
              <a:t> доказательств, определяющих причину разрушений, приведших к глобальной катастрофе.</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142852"/>
            <a:ext cx="7862150" cy="1071570"/>
          </a:xfrm>
        </p:spPr>
        <p:txBody>
          <a:bodyPr/>
          <a:lstStyle/>
          <a:p>
            <a:pPr algn="ctr"/>
            <a:r>
              <a:rPr lang="ru-RU" dirty="0" smtClean="0"/>
              <a:t>Итоги апробации</a:t>
            </a:r>
            <a:endParaRPr lang="ru-RU" dirty="0"/>
          </a:p>
        </p:txBody>
      </p:sp>
      <p:graphicFrame>
        <p:nvGraphicFramePr>
          <p:cNvPr id="4" name="Содержимое 3"/>
          <p:cNvGraphicFramePr>
            <a:graphicFrameLocks noGrp="1"/>
          </p:cNvGraphicFramePr>
          <p:nvPr>
            <p:ph idx="1"/>
          </p:nvPr>
        </p:nvGraphicFramePr>
        <p:xfrm>
          <a:off x="1214414" y="1447800"/>
          <a:ext cx="7720036" cy="4800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0"/>
            <a:ext cx="7498080" cy="928670"/>
          </a:xfrm>
        </p:spPr>
        <p:txBody>
          <a:bodyPr>
            <a:normAutofit/>
          </a:bodyPr>
          <a:lstStyle/>
          <a:p>
            <a:r>
              <a:rPr lang="ru-RU" dirty="0" smtClean="0"/>
              <a:t>Задание 2</a:t>
            </a:r>
            <a:endParaRPr lang="ru-RU" dirty="0"/>
          </a:p>
        </p:txBody>
      </p:sp>
      <p:graphicFrame>
        <p:nvGraphicFramePr>
          <p:cNvPr id="6" name="Содержимое 5"/>
          <p:cNvGraphicFramePr>
            <a:graphicFrameLocks noGrp="1"/>
          </p:cNvGraphicFramePr>
          <p:nvPr>
            <p:ph idx="1"/>
          </p:nvPr>
        </p:nvGraphicFramePr>
        <p:xfrm>
          <a:off x="1000124" y="2143116"/>
          <a:ext cx="8143876" cy="4115435"/>
        </p:xfrm>
        <a:graphic>
          <a:graphicData uri="http://schemas.openxmlformats.org/drawingml/2006/table">
            <a:tbl>
              <a:tblPr firstRow="1" bandRow="1">
                <a:tableStyleId>{5940675A-B579-460E-94D1-54222C63F5DA}</a:tableStyleId>
              </a:tblPr>
              <a:tblGrid>
                <a:gridCol w="571479"/>
                <a:gridCol w="5929355"/>
                <a:gridCol w="785818"/>
                <a:gridCol w="857224"/>
              </a:tblGrid>
              <a:tr h="370840">
                <a:tc>
                  <a:txBody>
                    <a:bodyPr/>
                    <a:lstStyle/>
                    <a:p>
                      <a:pPr algn="ctr"/>
                      <a:r>
                        <a:rPr lang="ru-RU" dirty="0" smtClean="0"/>
                        <a:t>№</a:t>
                      </a:r>
                      <a:endParaRPr lang="ru-RU" dirty="0"/>
                    </a:p>
                  </a:txBody>
                  <a:tcPr/>
                </a:tc>
                <a:tc>
                  <a:txBody>
                    <a:bodyPr/>
                    <a:lstStyle/>
                    <a:p>
                      <a:pPr algn="ctr"/>
                      <a:r>
                        <a:rPr lang="ru-RU" dirty="0" smtClean="0"/>
                        <a:t>Вопрос </a:t>
                      </a:r>
                      <a:endParaRPr lang="ru-RU" dirty="0"/>
                    </a:p>
                  </a:txBody>
                  <a:tcPr/>
                </a:tc>
                <a:tc>
                  <a:txBody>
                    <a:bodyPr/>
                    <a:lstStyle/>
                    <a:p>
                      <a:pPr algn="ctr"/>
                      <a:r>
                        <a:rPr lang="ru-RU" dirty="0" smtClean="0"/>
                        <a:t>«да»</a:t>
                      </a:r>
                      <a:endParaRPr lang="ru-RU" dirty="0"/>
                    </a:p>
                  </a:txBody>
                  <a:tcPr/>
                </a:tc>
                <a:tc>
                  <a:txBody>
                    <a:bodyPr/>
                    <a:lstStyle/>
                    <a:p>
                      <a:pPr algn="ctr"/>
                      <a:r>
                        <a:rPr lang="ru-RU" dirty="0" smtClean="0"/>
                        <a:t>«нет»</a:t>
                      </a:r>
                      <a:endParaRPr lang="ru-RU" dirty="0"/>
                    </a:p>
                  </a:txBody>
                  <a:tcPr/>
                </a:tc>
              </a:tr>
              <a:tr h="370840">
                <a:tc>
                  <a:txBody>
                    <a:bodyPr/>
                    <a:lstStyle/>
                    <a:p>
                      <a:r>
                        <a:rPr lang="ru-RU" dirty="0" smtClean="0"/>
                        <a:t>А</a:t>
                      </a:r>
                      <a:endParaRPr lang="ru-RU" dirty="0"/>
                    </a:p>
                  </a:txBody>
                  <a:tcPr/>
                </a:tc>
                <a:tc>
                  <a:txBody>
                    <a:bodyPr/>
                    <a:lstStyle/>
                    <a:p>
                      <a:pPr algn="just">
                        <a:lnSpc>
                          <a:spcPct val="115000"/>
                        </a:lnSpc>
                        <a:spcAft>
                          <a:spcPts val="0"/>
                        </a:spcAft>
                      </a:pPr>
                      <a:r>
                        <a:rPr lang="ru-RU" sz="2000" dirty="0">
                          <a:latin typeface="Times New Roman"/>
                          <a:ea typeface="Times New Roman"/>
                          <a:cs typeface="Times New Roman"/>
                        </a:rPr>
                        <a:t>Самое большое количество соединений кремния содержится в диатомовых водорослях.</a:t>
                      </a:r>
                      <a:endParaRPr lang="ru-RU" sz="2000" dirty="0">
                        <a:latin typeface="Calibri"/>
                        <a:ea typeface="Times New Roman"/>
                        <a:cs typeface="Times New Roman"/>
                      </a:endParaRPr>
                    </a:p>
                  </a:txBody>
                  <a:tcPr marL="68580" marR="68580" marT="0" marB="0"/>
                </a:tc>
                <a:tc>
                  <a:txBody>
                    <a:bodyPr/>
                    <a:lstStyle/>
                    <a:p>
                      <a:endParaRPr lang="ru-RU" dirty="0"/>
                    </a:p>
                  </a:txBody>
                  <a:tcPr/>
                </a:tc>
                <a:tc>
                  <a:txBody>
                    <a:bodyPr/>
                    <a:lstStyle/>
                    <a:p>
                      <a:endParaRPr lang="ru-RU" dirty="0"/>
                    </a:p>
                  </a:txBody>
                  <a:tcPr/>
                </a:tc>
              </a:tr>
              <a:tr h="370840">
                <a:tc>
                  <a:txBody>
                    <a:bodyPr/>
                    <a:lstStyle/>
                    <a:p>
                      <a:r>
                        <a:rPr lang="ru-RU" dirty="0" smtClean="0"/>
                        <a:t>Б</a:t>
                      </a:r>
                      <a:endParaRPr lang="ru-RU" dirty="0"/>
                    </a:p>
                  </a:txBody>
                  <a:tcPr/>
                </a:tc>
                <a:tc>
                  <a:txBody>
                    <a:bodyPr/>
                    <a:lstStyle/>
                    <a:p>
                      <a:pPr algn="just">
                        <a:lnSpc>
                          <a:spcPct val="115000"/>
                        </a:lnSpc>
                        <a:spcAft>
                          <a:spcPts val="0"/>
                        </a:spcAft>
                      </a:pPr>
                      <a:r>
                        <a:rPr lang="ru-RU" sz="2000" dirty="0">
                          <a:latin typeface="Times New Roman"/>
                          <a:ea typeface="Times New Roman"/>
                          <a:cs typeface="Times New Roman"/>
                        </a:rPr>
                        <a:t>При недостатке кремния в организме человека могут развиваться сахарный диабет, инфаркт, инсульт, онкология.</a:t>
                      </a:r>
                      <a:endParaRPr lang="ru-RU" sz="2000" dirty="0">
                        <a:latin typeface="Calibri"/>
                        <a:ea typeface="Times New Roman"/>
                        <a:cs typeface="Times New Roman"/>
                      </a:endParaRPr>
                    </a:p>
                  </a:txBody>
                  <a:tcPr marL="68580" marR="68580" marT="0" marB="0"/>
                </a:tc>
                <a:tc>
                  <a:txBody>
                    <a:bodyPr/>
                    <a:lstStyle/>
                    <a:p>
                      <a:endParaRPr lang="ru-RU" dirty="0"/>
                    </a:p>
                  </a:txBody>
                  <a:tcPr/>
                </a:tc>
                <a:tc>
                  <a:txBody>
                    <a:bodyPr/>
                    <a:lstStyle/>
                    <a:p>
                      <a:endParaRPr lang="ru-RU" dirty="0"/>
                    </a:p>
                  </a:txBody>
                  <a:tcPr/>
                </a:tc>
              </a:tr>
              <a:tr h="370840">
                <a:tc>
                  <a:txBody>
                    <a:bodyPr/>
                    <a:lstStyle/>
                    <a:p>
                      <a:r>
                        <a:rPr lang="ru-RU" dirty="0" smtClean="0"/>
                        <a:t>В</a:t>
                      </a:r>
                      <a:endParaRPr lang="ru-RU" dirty="0"/>
                    </a:p>
                  </a:txBody>
                  <a:tcPr/>
                </a:tc>
                <a:tc>
                  <a:txBody>
                    <a:bodyPr/>
                    <a:lstStyle/>
                    <a:p>
                      <a:pPr algn="just">
                        <a:lnSpc>
                          <a:spcPct val="115000"/>
                        </a:lnSpc>
                        <a:spcAft>
                          <a:spcPts val="0"/>
                        </a:spcAft>
                      </a:pPr>
                      <a:r>
                        <a:rPr lang="ru-RU" sz="2000" dirty="0">
                          <a:latin typeface="Times New Roman"/>
                          <a:ea typeface="Times New Roman"/>
                          <a:cs typeface="Times New Roman"/>
                        </a:rPr>
                        <a:t>В качестве искусственного удобрения жители Египта на полях использовали нильский ил.</a:t>
                      </a:r>
                      <a:endParaRPr lang="ru-RU" sz="2000" dirty="0">
                        <a:latin typeface="Calibri"/>
                        <a:ea typeface="Times New Roman"/>
                        <a:cs typeface="Times New Roman"/>
                      </a:endParaRPr>
                    </a:p>
                  </a:txBody>
                  <a:tcPr marL="68580" marR="68580" marT="0" marB="0"/>
                </a:tc>
                <a:tc>
                  <a:txBody>
                    <a:bodyPr/>
                    <a:lstStyle/>
                    <a:p>
                      <a:endParaRPr lang="ru-RU" dirty="0"/>
                    </a:p>
                  </a:txBody>
                  <a:tcPr/>
                </a:tc>
                <a:tc>
                  <a:txBody>
                    <a:bodyPr/>
                    <a:lstStyle/>
                    <a:p>
                      <a:endParaRPr lang="ru-RU" dirty="0"/>
                    </a:p>
                  </a:txBody>
                  <a:tcPr/>
                </a:tc>
              </a:tr>
              <a:tr h="370840">
                <a:tc>
                  <a:txBody>
                    <a:bodyPr/>
                    <a:lstStyle/>
                    <a:p>
                      <a:r>
                        <a:rPr lang="ru-RU" dirty="0" smtClean="0"/>
                        <a:t>Г</a:t>
                      </a:r>
                      <a:endParaRPr lang="ru-RU" dirty="0"/>
                    </a:p>
                  </a:txBody>
                  <a:tcPr/>
                </a:tc>
                <a:tc>
                  <a:txBody>
                    <a:bodyPr/>
                    <a:lstStyle/>
                    <a:p>
                      <a:pPr algn="just">
                        <a:lnSpc>
                          <a:spcPct val="115000"/>
                        </a:lnSpc>
                        <a:spcAft>
                          <a:spcPts val="0"/>
                        </a:spcAft>
                      </a:pPr>
                      <a:r>
                        <a:rPr lang="ru-RU" sz="2000" dirty="0">
                          <a:latin typeface="Times New Roman"/>
                          <a:ea typeface="Times New Roman"/>
                          <a:cs typeface="Times New Roman"/>
                        </a:rPr>
                        <a:t>За год из грунтовых вод с одного гектара картофель впитывает </a:t>
                      </a:r>
                      <a:r>
                        <a:rPr lang="ru-RU" sz="2000" dirty="0" smtClean="0">
                          <a:latin typeface="Times New Roman"/>
                          <a:ea typeface="Times New Roman"/>
                          <a:cs typeface="Times New Roman"/>
                        </a:rPr>
                        <a:t>63 кг кремния</a:t>
                      </a:r>
                      <a:r>
                        <a:rPr lang="ru-RU" sz="2000" dirty="0">
                          <a:latin typeface="Times New Roman"/>
                          <a:ea typeface="Times New Roman"/>
                          <a:cs typeface="Times New Roman"/>
                        </a:rPr>
                        <a:t>.</a:t>
                      </a:r>
                      <a:endParaRPr lang="ru-RU" sz="2000" dirty="0">
                        <a:latin typeface="Calibri"/>
                        <a:ea typeface="Times New Roman"/>
                        <a:cs typeface="Times New Roman"/>
                      </a:endParaRPr>
                    </a:p>
                  </a:txBody>
                  <a:tcPr marL="68580" marR="68580" marT="0" marB="0"/>
                </a:tc>
                <a:tc>
                  <a:txBody>
                    <a:bodyPr/>
                    <a:lstStyle/>
                    <a:p>
                      <a:endParaRPr lang="ru-RU"/>
                    </a:p>
                  </a:txBody>
                  <a:tcPr/>
                </a:tc>
                <a:tc>
                  <a:txBody>
                    <a:bodyPr/>
                    <a:lstStyle/>
                    <a:p>
                      <a:endParaRPr lang="ru-RU" dirty="0"/>
                    </a:p>
                  </a:txBody>
                  <a:tcPr/>
                </a:tc>
              </a:tr>
              <a:tr h="370840">
                <a:tc>
                  <a:txBody>
                    <a:bodyPr/>
                    <a:lstStyle/>
                    <a:p>
                      <a:r>
                        <a:rPr lang="ru-RU" dirty="0" smtClean="0"/>
                        <a:t>Д </a:t>
                      </a:r>
                      <a:endParaRPr lang="ru-RU" dirty="0"/>
                    </a:p>
                  </a:txBody>
                  <a:tcPr/>
                </a:tc>
                <a:tc>
                  <a:txBody>
                    <a:bodyPr/>
                    <a:lstStyle/>
                    <a:p>
                      <a:pPr algn="just">
                        <a:lnSpc>
                          <a:spcPct val="115000"/>
                        </a:lnSpc>
                        <a:spcAft>
                          <a:spcPts val="0"/>
                        </a:spcAft>
                      </a:pPr>
                      <a:r>
                        <a:rPr lang="ru-RU" sz="2000" dirty="0">
                          <a:latin typeface="Times New Roman"/>
                          <a:ea typeface="Times New Roman"/>
                          <a:cs typeface="Times New Roman"/>
                        </a:rPr>
                        <a:t>Стекло самого крупного в мире телескопа изготовлено на основе двуокиси кремния.</a:t>
                      </a:r>
                      <a:endParaRPr lang="ru-RU" sz="2000" dirty="0">
                        <a:latin typeface="Calibri"/>
                        <a:ea typeface="Times New Roman"/>
                        <a:cs typeface="Times New Roman"/>
                      </a:endParaRPr>
                    </a:p>
                  </a:txBody>
                  <a:tcPr marL="68580" marR="68580" marT="0" marB="0"/>
                </a:tc>
                <a:tc>
                  <a:txBody>
                    <a:bodyPr/>
                    <a:lstStyle/>
                    <a:p>
                      <a:endParaRPr lang="ru-RU" dirty="0"/>
                    </a:p>
                  </a:txBody>
                  <a:tcPr/>
                </a:tc>
                <a:tc>
                  <a:txBody>
                    <a:bodyPr/>
                    <a:lstStyle/>
                    <a:p>
                      <a:endParaRPr lang="ru-RU" dirty="0"/>
                    </a:p>
                  </a:txBody>
                  <a:tcPr/>
                </a:tc>
              </a:tr>
            </a:tbl>
          </a:graphicData>
        </a:graphic>
      </p:graphicFrame>
      <p:sp>
        <p:nvSpPr>
          <p:cNvPr id="5" name="TextBox 4"/>
          <p:cNvSpPr txBox="1"/>
          <p:nvPr/>
        </p:nvSpPr>
        <p:spPr>
          <a:xfrm>
            <a:off x="928663" y="857232"/>
            <a:ext cx="8215337" cy="1231106"/>
          </a:xfrm>
          <a:prstGeom prst="rect">
            <a:avLst/>
          </a:prstGeom>
          <a:noFill/>
        </p:spPr>
        <p:txBody>
          <a:bodyPr wrap="square" rtlCol="0">
            <a:spAutoFit/>
          </a:bodyPr>
          <a:lstStyle/>
          <a:p>
            <a:r>
              <a:rPr lang="ru-RU" sz="2800" dirty="0" smtClean="0"/>
              <a:t>Используя текст, ответьте «да» или «нет</a:t>
            </a:r>
            <a:r>
              <a:rPr lang="ru-RU" sz="2800" dirty="0" smtClean="0"/>
              <a:t>» (</a:t>
            </a:r>
            <a:r>
              <a:rPr lang="ru-RU" sz="2800" dirty="0" smtClean="0"/>
              <a:t>поставьте любой знак в соответствующей ячейке).</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Итоги апробации</a:t>
            </a:r>
            <a:endParaRPr lang="ru-RU" dirty="0"/>
          </a:p>
        </p:txBody>
      </p:sp>
      <p:graphicFrame>
        <p:nvGraphicFramePr>
          <p:cNvPr id="4" name="Содержимое 3"/>
          <p:cNvGraphicFramePr>
            <a:graphicFrameLocks noGrp="1"/>
          </p:cNvGraphicFramePr>
          <p:nvPr>
            <p:ph idx="1"/>
          </p:nvPr>
        </p:nvGraphicFramePr>
        <p:xfrm>
          <a:off x="1435100" y="1447800"/>
          <a:ext cx="7499350" cy="4800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0"/>
            <a:ext cx="7498080" cy="928670"/>
          </a:xfrm>
        </p:spPr>
        <p:txBody>
          <a:bodyPr/>
          <a:lstStyle/>
          <a:p>
            <a:r>
              <a:rPr lang="ru-RU" dirty="0" smtClean="0"/>
              <a:t>Задание 3 </a:t>
            </a:r>
            <a:endParaRPr lang="ru-RU" dirty="0"/>
          </a:p>
        </p:txBody>
      </p:sp>
      <p:sp>
        <p:nvSpPr>
          <p:cNvPr id="5" name="Содержимое 4"/>
          <p:cNvSpPr>
            <a:spLocks noGrp="1"/>
          </p:cNvSpPr>
          <p:nvPr>
            <p:ph sz="half" idx="1"/>
          </p:nvPr>
        </p:nvSpPr>
        <p:spPr>
          <a:xfrm>
            <a:off x="857224" y="857232"/>
            <a:ext cx="8143932" cy="2643206"/>
          </a:xfrm>
        </p:spPr>
        <p:txBody>
          <a:bodyPr>
            <a:noAutofit/>
          </a:bodyPr>
          <a:lstStyle/>
          <a:p>
            <a:pPr algn="just"/>
            <a:r>
              <a:rPr lang="ru-RU" sz="1800" dirty="0" smtClean="0"/>
              <a:t>Шампунь «Радикал» содержит натуральный экстракт … с большим содержанием диоксида кремния, необходимого для нормального роста волос. Благодаря своим целебным свойствам, шампунь эффективно укрепляет волосы (особенно при их усиленном выпадении), восстанавливает естественную структуру волос, придаёт им приятный здоровый блеск, объём, упругость, а также борется с перхотью. Используя данные таблицы, предложите растение, экстракт которого добавлен в шампунь «Радикал» и аргументируйте свой </a:t>
            </a:r>
            <a:r>
              <a:rPr lang="ru-RU" sz="1800" dirty="0" smtClean="0"/>
              <a:t>ответ с биологической и экономической точки зрения.</a:t>
            </a:r>
            <a:endParaRPr lang="ru-RU" sz="1800" dirty="0" smtClean="0"/>
          </a:p>
        </p:txBody>
      </p:sp>
      <p:graphicFrame>
        <p:nvGraphicFramePr>
          <p:cNvPr id="7" name="Содержимое 6"/>
          <p:cNvGraphicFramePr>
            <a:graphicFrameLocks noGrp="1"/>
          </p:cNvGraphicFramePr>
          <p:nvPr>
            <p:ph sz="half" idx="2"/>
          </p:nvPr>
        </p:nvGraphicFramePr>
        <p:xfrm>
          <a:off x="1142976" y="3714752"/>
          <a:ext cx="7786742" cy="2944368"/>
        </p:xfrm>
        <a:graphic>
          <a:graphicData uri="http://schemas.openxmlformats.org/drawingml/2006/table">
            <a:tbl>
              <a:tblPr firstRow="1" bandRow="1">
                <a:tableStyleId>{5940675A-B579-460E-94D1-54222C63F5DA}</a:tableStyleId>
              </a:tblPr>
              <a:tblGrid>
                <a:gridCol w="444957"/>
                <a:gridCol w="3707972"/>
                <a:gridCol w="3633813"/>
              </a:tblGrid>
              <a:tr h="370840">
                <a:tc>
                  <a:txBody>
                    <a:bodyPr/>
                    <a:lstStyle/>
                    <a:p>
                      <a:r>
                        <a:rPr lang="ru-RU" dirty="0" smtClean="0"/>
                        <a:t>№</a:t>
                      </a:r>
                      <a:endParaRPr lang="ru-RU" dirty="0"/>
                    </a:p>
                  </a:txBody>
                  <a:tcPr/>
                </a:tc>
                <a:tc>
                  <a:txBody>
                    <a:bodyPr/>
                    <a:lstStyle/>
                    <a:p>
                      <a:pPr algn="ctr">
                        <a:lnSpc>
                          <a:spcPct val="115000"/>
                        </a:lnSpc>
                        <a:spcAft>
                          <a:spcPts val="0"/>
                        </a:spcAft>
                        <a:tabLst>
                          <a:tab pos="2777490" algn="l"/>
                        </a:tabLst>
                      </a:pPr>
                      <a:r>
                        <a:rPr lang="ru-RU" sz="2400" dirty="0">
                          <a:latin typeface="Times New Roman"/>
                          <a:ea typeface="Times New Roman"/>
                          <a:cs typeface="Times New Roman"/>
                        </a:rPr>
                        <a:t>Растение</a:t>
                      </a:r>
                      <a:endParaRPr lang="ru-RU" sz="2400" dirty="0">
                        <a:latin typeface="Calibri"/>
                        <a:ea typeface="Times New Roman"/>
                        <a:cs typeface="Times New Roman"/>
                      </a:endParaRPr>
                    </a:p>
                  </a:txBody>
                  <a:tcPr marL="68580" marR="68580" marT="0" marB="0"/>
                </a:tc>
                <a:tc>
                  <a:txBody>
                    <a:bodyPr/>
                    <a:lstStyle/>
                    <a:p>
                      <a:pPr algn="ctr">
                        <a:lnSpc>
                          <a:spcPct val="115000"/>
                        </a:lnSpc>
                        <a:spcAft>
                          <a:spcPts val="0"/>
                        </a:spcAft>
                        <a:tabLst>
                          <a:tab pos="2777490" algn="l"/>
                        </a:tabLst>
                      </a:pPr>
                      <a:r>
                        <a:rPr lang="ru-RU" sz="2400" dirty="0">
                          <a:latin typeface="Times New Roman"/>
                          <a:ea typeface="Times New Roman"/>
                          <a:cs typeface="Times New Roman"/>
                        </a:rPr>
                        <a:t>% кремния от массы воздушно – сухого сырья</a:t>
                      </a:r>
                      <a:endParaRPr lang="ru-RU" sz="2400" dirty="0">
                        <a:latin typeface="Calibri"/>
                        <a:ea typeface="Times New Roman"/>
                        <a:cs typeface="Times New Roman"/>
                      </a:endParaRPr>
                    </a:p>
                  </a:txBody>
                  <a:tcPr marL="68580" marR="68580" marT="0" marB="0"/>
                </a:tc>
              </a:tr>
              <a:tr h="370840">
                <a:tc>
                  <a:txBody>
                    <a:bodyPr/>
                    <a:lstStyle/>
                    <a:p>
                      <a:r>
                        <a:rPr lang="ru-RU" dirty="0" smtClean="0"/>
                        <a:t>1</a:t>
                      </a:r>
                      <a:endParaRPr lang="ru-RU" dirty="0"/>
                    </a:p>
                  </a:txBody>
                  <a:tcPr/>
                </a:tc>
                <a:tc>
                  <a:txBody>
                    <a:bodyPr/>
                    <a:lstStyle/>
                    <a:p>
                      <a:pPr>
                        <a:lnSpc>
                          <a:spcPct val="115000"/>
                        </a:lnSpc>
                        <a:spcAft>
                          <a:spcPts val="0"/>
                        </a:spcAft>
                        <a:tabLst>
                          <a:tab pos="2777490" algn="l"/>
                        </a:tabLst>
                      </a:pPr>
                      <a:r>
                        <a:rPr lang="ru-RU" sz="2400">
                          <a:latin typeface="Times New Roman"/>
                          <a:ea typeface="Times New Roman"/>
                          <a:cs typeface="Times New Roman"/>
                        </a:rPr>
                        <a:t>Лист земляники</a:t>
                      </a:r>
                      <a:endParaRPr lang="ru-RU" sz="2400">
                        <a:latin typeface="Calibri"/>
                        <a:ea typeface="Times New Roman"/>
                        <a:cs typeface="Times New Roman"/>
                      </a:endParaRPr>
                    </a:p>
                  </a:txBody>
                  <a:tcPr marL="68580" marR="68580" marT="0" marB="0"/>
                </a:tc>
                <a:tc>
                  <a:txBody>
                    <a:bodyPr/>
                    <a:lstStyle/>
                    <a:p>
                      <a:pPr algn="ctr">
                        <a:lnSpc>
                          <a:spcPct val="115000"/>
                        </a:lnSpc>
                        <a:spcAft>
                          <a:spcPts val="0"/>
                        </a:spcAft>
                        <a:tabLst>
                          <a:tab pos="2777490" algn="l"/>
                        </a:tabLst>
                      </a:pPr>
                      <a:r>
                        <a:rPr lang="ru-RU" sz="2400" dirty="0">
                          <a:latin typeface="Times New Roman"/>
                          <a:ea typeface="Times New Roman"/>
                          <a:cs typeface="Times New Roman"/>
                        </a:rPr>
                        <a:t>0,110</a:t>
                      </a:r>
                      <a:endParaRPr lang="ru-RU" sz="2400" dirty="0">
                        <a:latin typeface="Calibri"/>
                        <a:ea typeface="Times New Roman"/>
                        <a:cs typeface="Times New Roman"/>
                      </a:endParaRPr>
                    </a:p>
                  </a:txBody>
                  <a:tcPr marL="68580" marR="68580" marT="0" marB="0"/>
                </a:tc>
              </a:tr>
              <a:tr h="370840">
                <a:tc>
                  <a:txBody>
                    <a:bodyPr/>
                    <a:lstStyle/>
                    <a:p>
                      <a:r>
                        <a:rPr lang="ru-RU" dirty="0" smtClean="0"/>
                        <a:t>2</a:t>
                      </a:r>
                      <a:endParaRPr lang="ru-RU" dirty="0"/>
                    </a:p>
                  </a:txBody>
                  <a:tcPr/>
                </a:tc>
                <a:tc>
                  <a:txBody>
                    <a:bodyPr/>
                    <a:lstStyle/>
                    <a:p>
                      <a:pPr>
                        <a:lnSpc>
                          <a:spcPct val="115000"/>
                        </a:lnSpc>
                        <a:spcAft>
                          <a:spcPts val="0"/>
                        </a:spcAft>
                        <a:tabLst>
                          <a:tab pos="2777490" algn="l"/>
                        </a:tabLst>
                      </a:pPr>
                      <a:r>
                        <a:rPr lang="ru-RU" sz="2400">
                          <a:latin typeface="Times New Roman"/>
                          <a:ea typeface="Times New Roman"/>
                          <a:cs typeface="Times New Roman"/>
                        </a:rPr>
                        <a:t>Лист крапивы</a:t>
                      </a:r>
                      <a:endParaRPr lang="ru-RU" sz="2400">
                        <a:latin typeface="Calibri"/>
                        <a:ea typeface="Times New Roman"/>
                        <a:cs typeface="Times New Roman"/>
                      </a:endParaRPr>
                    </a:p>
                  </a:txBody>
                  <a:tcPr marL="68580" marR="68580" marT="0" marB="0"/>
                </a:tc>
                <a:tc>
                  <a:txBody>
                    <a:bodyPr/>
                    <a:lstStyle/>
                    <a:p>
                      <a:pPr algn="ctr">
                        <a:lnSpc>
                          <a:spcPct val="115000"/>
                        </a:lnSpc>
                        <a:spcAft>
                          <a:spcPts val="0"/>
                        </a:spcAft>
                        <a:tabLst>
                          <a:tab pos="2777490" algn="l"/>
                        </a:tabLst>
                      </a:pPr>
                      <a:r>
                        <a:rPr lang="ru-RU" sz="2400" dirty="0">
                          <a:latin typeface="Times New Roman"/>
                          <a:ea typeface="Times New Roman"/>
                          <a:cs typeface="Times New Roman"/>
                        </a:rPr>
                        <a:t>0,010</a:t>
                      </a:r>
                      <a:endParaRPr lang="ru-RU" sz="2400" dirty="0">
                        <a:latin typeface="Calibri"/>
                        <a:ea typeface="Times New Roman"/>
                        <a:cs typeface="Times New Roman"/>
                      </a:endParaRPr>
                    </a:p>
                  </a:txBody>
                  <a:tcPr marL="68580" marR="68580" marT="0" marB="0"/>
                </a:tc>
              </a:tr>
              <a:tr h="370840">
                <a:tc>
                  <a:txBody>
                    <a:bodyPr/>
                    <a:lstStyle/>
                    <a:p>
                      <a:r>
                        <a:rPr lang="ru-RU" dirty="0" smtClean="0"/>
                        <a:t>3</a:t>
                      </a:r>
                      <a:endParaRPr lang="ru-RU" dirty="0"/>
                    </a:p>
                  </a:txBody>
                  <a:tcPr/>
                </a:tc>
                <a:tc>
                  <a:txBody>
                    <a:bodyPr/>
                    <a:lstStyle/>
                    <a:p>
                      <a:pPr>
                        <a:lnSpc>
                          <a:spcPct val="115000"/>
                        </a:lnSpc>
                        <a:spcAft>
                          <a:spcPts val="0"/>
                        </a:spcAft>
                        <a:tabLst>
                          <a:tab pos="2777490" algn="l"/>
                        </a:tabLst>
                      </a:pPr>
                      <a:r>
                        <a:rPr lang="ru-RU" sz="2400">
                          <a:latin typeface="Times New Roman"/>
                          <a:ea typeface="Times New Roman"/>
                          <a:cs typeface="Times New Roman"/>
                        </a:rPr>
                        <a:t>Лист подорожника</a:t>
                      </a:r>
                      <a:endParaRPr lang="ru-RU" sz="2400">
                        <a:latin typeface="Calibri"/>
                        <a:ea typeface="Times New Roman"/>
                        <a:cs typeface="Times New Roman"/>
                      </a:endParaRPr>
                    </a:p>
                  </a:txBody>
                  <a:tcPr marL="68580" marR="68580" marT="0" marB="0"/>
                </a:tc>
                <a:tc>
                  <a:txBody>
                    <a:bodyPr/>
                    <a:lstStyle/>
                    <a:p>
                      <a:pPr algn="ctr">
                        <a:lnSpc>
                          <a:spcPct val="115000"/>
                        </a:lnSpc>
                        <a:spcAft>
                          <a:spcPts val="0"/>
                        </a:spcAft>
                        <a:tabLst>
                          <a:tab pos="2777490" algn="l"/>
                        </a:tabLst>
                      </a:pPr>
                      <a:r>
                        <a:rPr lang="ru-RU" sz="2400" dirty="0">
                          <a:latin typeface="Times New Roman"/>
                          <a:ea typeface="Times New Roman"/>
                          <a:cs typeface="Times New Roman"/>
                        </a:rPr>
                        <a:t>0,180</a:t>
                      </a:r>
                      <a:endParaRPr lang="ru-RU" sz="2400" dirty="0">
                        <a:latin typeface="Calibri"/>
                        <a:ea typeface="Times New Roman"/>
                        <a:cs typeface="Times New Roman"/>
                      </a:endParaRPr>
                    </a:p>
                  </a:txBody>
                  <a:tcPr marL="68580" marR="68580" marT="0" marB="0"/>
                </a:tc>
              </a:tr>
              <a:tr h="370840">
                <a:tc>
                  <a:txBody>
                    <a:bodyPr/>
                    <a:lstStyle/>
                    <a:p>
                      <a:r>
                        <a:rPr lang="ru-RU" dirty="0" smtClean="0"/>
                        <a:t>4</a:t>
                      </a:r>
                      <a:endParaRPr lang="ru-RU" dirty="0"/>
                    </a:p>
                  </a:txBody>
                  <a:tcPr/>
                </a:tc>
                <a:tc>
                  <a:txBody>
                    <a:bodyPr/>
                    <a:lstStyle/>
                    <a:p>
                      <a:pPr>
                        <a:lnSpc>
                          <a:spcPct val="115000"/>
                        </a:lnSpc>
                        <a:spcAft>
                          <a:spcPts val="0"/>
                        </a:spcAft>
                        <a:tabLst>
                          <a:tab pos="2777490" algn="l"/>
                        </a:tabLst>
                      </a:pPr>
                      <a:r>
                        <a:rPr lang="ru-RU" sz="2400">
                          <a:latin typeface="Times New Roman"/>
                          <a:ea typeface="Times New Roman"/>
                          <a:cs typeface="Times New Roman"/>
                        </a:rPr>
                        <a:t>Трава тысячелистника</a:t>
                      </a:r>
                      <a:endParaRPr lang="ru-RU" sz="2400">
                        <a:latin typeface="Calibri"/>
                        <a:ea typeface="Times New Roman"/>
                        <a:cs typeface="Times New Roman"/>
                      </a:endParaRPr>
                    </a:p>
                  </a:txBody>
                  <a:tcPr marL="68580" marR="68580" marT="0" marB="0"/>
                </a:tc>
                <a:tc>
                  <a:txBody>
                    <a:bodyPr/>
                    <a:lstStyle/>
                    <a:p>
                      <a:pPr algn="ctr">
                        <a:lnSpc>
                          <a:spcPct val="115000"/>
                        </a:lnSpc>
                        <a:spcAft>
                          <a:spcPts val="0"/>
                        </a:spcAft>
                        <a:tabLst>
                          <a:tab pos="2777490" algn="l"/>
                        </a:tabLst>
                      </a:pPr>
                      <a:r>
                        <a:rPr lang="ru-RU" sz="2400" dirty="0">
                          <a:latin typeface="Times New Roman"/>
                          <a:ea typeface="Times New Roman"/>
                          <a:cs typeface="Times New Roman"/>
                        </a:rPr>
                        <a:t>0,500</a:t>
                      </a:r>
                      <a:endParaRPr lang="ru-RU" sz="2400" dirty="0">
                        <a:latin typeface="Calibri"/>
                        <a:ea typeface="Times New Roman"/>
                        <a:cs typeface="Times New Roman"/>
                      </a:endParaRPr>
                    </a:p>
                  </a:txBody>
                  <a:tcPr marL="68580" marR="68580" marT="0" marB="0"/>
                </a:tc>
              </a:tr>
              <a:tr h="370840">
                <a:tc>
                  <a:txBody>
                    <a:bodyPr/>
                    <a:lstStyle/>
                    <a:p>
                      <a:r>
                        <a:rPr lang="ru-RU" dirty="0" smtClean="0"/>
                        <a:t>5</a:t>
                      </a:r>
                      <a:endParaRPr lang="ru-RU" dirty="0"/>
                    </a:p>
                  </a:txBody>
                  <a:tcPr/>
                </a:tc>
                <a:tc>
                  <a:txBody>
                    <a:bodyPr/>
                    <a:lstStyle/>
                    <a:p>
                      <a:pPr>
                        <a:lnSpc>
                          <a:spcPct val="115000"/>
                        </a:lnSpc>
                        <a:spcAft>
                          <a:spcPts val="0"/>
                        </a:spcAft>
                        <a:tabLst>
                          <a:tab pos="2777490" algn="l"/>
                        </a:tabLst>
                      </a:pPr>
                      <a:r>
                        <a:rPr lang="ru-RU" sz="2400">
                          <a:latin typeface="Times New Roman"/>
                          <a:ea typeface="Times New Roman"/>
                          <a:cs typeface="Times New Roman"/>
                        </a:rPr>
                        <a:t>Трава хвоща полевого</a:t>
                      </a:r>
                      <a:endParaRPr lang="ru-RU" sz="2400">
                        <a:latin typeface="Calibri"/>
                        <a:ea typeface="Times New Roman"/>
                        <a:cs typeface="Times New Roman"/>
                      </a:endParaRPr>
                    </a:p>
                  </a:txBody>
                  <a:tcPr marL="68580" marR="68580" marT="0" marB="0"/>
                </a:tc>
                <a:tc>
                  <a:txBody>
                    <a:bodyPr/>
                    <a:lstStyle/>
                    <a:p>
                      <a:pPr algn="ctr">
                        <a:lnSpc>
                          <a:spcPct val="115000"/>
                        </a:lnSpc>
                        <a:spcAft>
                          <a:spcPts val="0"/>
                        </a:spcAft>
                        <a:tabLst>
                          <a:tab pos="2777490" algn="l"/>
                        </a:tabLst>
                      </a:pPr>
                      <a:r>
                        <a:rPr lang="ru-RU" sz="2400" dirty="0">
                          <a:latin typeface="Times New Roman"/>
                          <a:ea typeface="Times New Roman"/>
                          <a:cs typeface="Times New Roman"/>
                        </a:rPr>
                        <a:t>1,430</a:t>
                      </a:r>
                      <a:endParaRPr lang="ru-RU" sz="2400" dirty="0">
                        <a:latin typeface="Calibri"/>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Итоги  апробации</a:t>
            </a:r>
            <a:endParaRPr lang="ru-RU" dirty="0"/>
          </a:p>
        </p:txBody>
      </p:sp>
      <p:graphicFrame>
        <p:nvGraphicFramePr>
          <p:cNvPr id="5" name="Содержимое 4"/>
          <p:cNvGraphicFramePr>
            <a:graphicFrameLocks noGrp="1"/>
          </p:cNvGraphicFramePr>
          <p:nvPr>
            <p:ph sz="half" idx="1"/>
          </p:nvPr>
        </p:nvGraphicFramePr>
        <p:xfrm>
          <a:off x="1435100" y="1524000"/>
          <a:ext cx="6923088" cy="46640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654350"/>
          </a:xfrm>
        </p:spPr>
        <p:txBody>
          <a:bodyPr>
            <a:normAutofit fontScale="90000"/>
          </a:bodyPr>
          <a:lstStyle/>
          <a:p>
            <a:r>
              <a:rPr lang="ru-RU" dirty="0" smtClean="0"/>
              <a:t>Задание 4</a:t>
            </a:r>
            <a:endParaRPr lang="ru-RU" dirty="0"/>
          </a:p>
        </p:txBody>
      </p:sp>
      <p:sp>
        <p:nvSpPr>
          <p:cNvPr id="3" name="Содержимое 2"/>
          <p:cNvSpPr>
            <a:spLocks noGrp="1"/>
          </p:cNvSpPr>
          <p:nvPr>
            <p:ph sz="half" idx="1"/>
          </p:nvPr>
        </p:nvSpPr>
        <p:spPr>
          <a:xfrm>
            <a:off x="857224" y="1000108"/>
            <a:ext cx="8143932" cy="2857520"/>
          </a:xfrm>
        </p:spPr>
        <p:txBody>
          <a:bodyPr>
            <a:normAutofit fontScale="77500" lnSpcReduction="20000"/>
          </a:bodyPr>
          <a:lstStyle/>
          <a:p>
            <a:pPr algn="just"/>
            <a:r>
              <a:rPr lang="ru-RU" dirty="0" smtClean="0"/>
              <a:t>В годы Великой Отечественной войны на территории села Вторые Ключики (</a:t>
            </a:r>
            <a:r>
              <a:rPr lang="ru-RU" dirty="0" err="1" smtClean="0"/>
              <a:t>Ординский</a:t>
            </a:r>
            <a:r>
              <a:rPr lang="ru-RU" dirty="0" smtClean="0"/>
              <a:t> МО) мастера - камнерезы создавали изделия из селенита и других видов гипса для продажи за рубеж, чтобы вырученные деньги приблизили долгожданную Победу над фашистами. Часто не хватало специализированного материала для шлифовки изделий, поэтому использовали местные растения с высоким содержанием кремнезёма. Изучив диаграмму, установите, каким видом хвоща заводские рабочие шлифовали изделия из камня и аргументируйте свой ответ.</a:t>
            </a:r>
            <a:endParaRPr lang="ru-RU" dirty="0"/>
          </a:p>
        </p:txBody>
      </p:sp>
      <p:graphicFrame>
        <p:nvGraphicFramePr>
          <p:cNvPr id="20481" name="Object 1"/>
          <p:cNvGraphicFramePr>
            <a:graphicFrameLocks/>
          </p:cNvGraphicFramePr>
          <p:nvPr/>
        </p:nvGraphicFramePr>
        <p:xfrm>
          <a:off x="2643174" y="3857628"/>
          <a:ext cx="4286280" cy="3000372"/>
        </p:xfrm>
        <a:graphic>
          <a:graphicData uri="http://schemas.openxmlformats.org/presentationml/2006/ole">
            <p:oleObj spid="_x0000_s20481" name="Worksheet" r:id="rId3" imgW="3584759" imgH="2591025" progId="Excel.Sheet.8">
              <p:embed/>
            </p:oleObj>
          </a:graphicData>
        </a:graphic>
      </p:graphicFrame>
      <p:sp>
        <p:nvSpPr>
          <p:cNvPr id="20483"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78125" algn="l"/>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484"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673</Words>
  <PresentationFormat>Экран (4:3)</PresentationFormat>
  <Paragraphs>96</Paragraphs>
  <Slides>15</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15</vt:i4>
      </vt:variant>
    </vt:vector>
  </HeadingPairs>
  <TitlesOfParts>
    <vt:vector size="17" baseType="lpstr">
      <vt:lpstr>Солнцестояние</vt:lpstr>
      <vt:lpstr>Лист Microsoft Office Excel 97-2003</vt:lpstr>
      <vt:lpstr>Разработка и апробация комплектов компетентностных заданий «Кремний и его соединения» для формирования и оценки естественно – научной грамотности».</vt:lpstr>
      <vt:lpstr>Слайд 2</vt:lpstr>
      <vt:lpstr>Задание 1</vt:lpstr>
      <vt:lpstr>Итоги апробации</vt:lpstr>
      <vt:lpstr>Задание 2</vt:lpstr>
      <vt:lpstr>Итоги апробации</vt:lpstr>
      <vt:lpstr>Задание 3 </vt:lpstr>
      <vt:lpstr>Итоги  апробации</vt:lpstr>
      <vt:lpstr>Задание 4</vt:lpstr>
      <vt:lpstr>Итоги апробации</vt:lpstr>
      <vt:lpstr>Задание 5 (1)</vt:lpstr>
      <vt:lpstr>Итоги апробации</vt:lpstr>
      <vt:lpstr>Задание 5 (2)</vt:lpstr>
      <vt:lpstr>Задание 5 (3)</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Разработка и апробация комплектов компетентностных заданий «Кремний и его соединения» для формирования и оценки естественно – научной грамотности».</dc:title>
  <dc:creator>Дом</dc:creator>
  <cp:lastModifiedBy>Дом</cp:lastModifiedBy>
  <cp:revision>11</cp:revision>
  <dcterms:created xsi:type="dcterms:W3CDTF">2001-12-31T22:26:29Z</dcterms:created>
  <dcterms:modified xsi:type="dcterms:W3CDTF">2002-01-01T00:11:18Z</dcterms:modified>
</cp:coreProperties>
</file>