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15"/>
  </p:notesMasterIdLst>
  <p:sldIdLst>
    <p:sldId id="257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71" r:id="rId12"/>
    <p:sldId id="270" r:id="rId13"/>
    <p:sldId id="269" r:id="rId1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  <a:srgbClr val="9933FF"/>
    <a:srgbClr val="CC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8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15" name="Rectangle 19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7863"/>
            <a:ext cx="4546600" cy="3421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116" name="Rectangle 20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61000" cy="408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46400" cy="431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32F6CE45-7876-461E-A35D-5EB53BE0ECD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4392201-BCD2-4B20-AE0B-20E6A61AB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0BED21D-223F-4281-8EF5-4013F1B4B1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5986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5986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1EE5BD2-62D5-44AC-8918-5E409F9E4B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A54CA8-5B65-42E1-A430-AFC4940951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B108C8-3D08-4B42-BFB3-486990CC23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EF41A2A-2EF0-42F2-905E-BEBDED917B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04963"/>
            <a:ext cx="402748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7554C9A-E717-4158-BB50-5DC36F3F48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7E2048-347D-42CA-80B3-89ED2E9D42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BEF3B48-7958-4BDD-8C05-6F56A91F6B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9C3131-792C-408D-B69B-D87DDFD82F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E87E10-D2BF-4124-B01A-BEA509F2B8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8CDA8B2-FA07-485A-9381-44978F08B4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279081-48B3-439B-9EB5-2F9995E598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ECAA02A-0577-440B-9AAE-12E3F81B3A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1938" y="1604963"/>
            <a:ext cx="2051050" cy="4514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02338" cy="4514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988BB42-893B-40D9-8D9B-6024A2149D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8D6680-37DB-4D55-820F-135EC73EF8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2990E2C-02D7-4005-B852-526CBB7BA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CFE98F8-7FA3-40D7-9D5C-91A5D73602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BF06EB3-5008-4A78-B10F-8F2B491F2A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50ACC5D-F004-466B-BCE8-A6CC1D3C44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118A3C-6817-4155-9341-67FBF7451A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759D1D-A46F-47C5-B0A6-BDBF3CB14B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649EA2-6983-4FC3-8723-4A75880E64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D39535-CC9C-47A3-A8B5-CABD3DE767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FAA3224-65B1-46A6-A4E2-43AFFB1E88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A8E627-FFD6-4508-B2F6-E7FA243209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28588"/>
            <a:ext cx="2051050" cy="5986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0750" cy="5986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A24996-0F39-483D-AA91-A7B5AAB9FF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C100C6-4639-46E5-AA15-6A6B584DFC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1672F02-8322-4032-BB6F-13F10DB934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C9AE81-B6DA-4563-B42F-943BC896B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DD5034-24A2-464A-86C6-121686F958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6341965-A680-486C-87D7-5A4AAF400C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EE6B4A9-5F69-4C3A-A7A6-96368468B7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3399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23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451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09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1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9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C2912E0-79FB-4F57-BC44-FD30D423C40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981200"/>
            <a:ext cx="7748588" cy="157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304800" y="6245225"/>
            <a:ext cx="22621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17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26218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fld id="{70A486E8-0467-4511-A5E6-FF4A5076851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05788" cy="451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4200" cy="1409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4200" cy="451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525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0820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7020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3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08200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0EB89B7B-FFB5-42E7-8727-0270FF6B2E0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marL="11430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marL="16002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marL="20574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fontAlgn="base">
        <a:lnSpc>
          <a:spcPct val="87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87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lnSpc>
          <a:spcPct val="87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00100" y="1571612"/>
            <a:ext cx="7715304" cy="2100277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Анализ апробации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комплекта заданий ЕНГ «Химия на кухне»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57224" y="3500438"/>
            <a:ext cx="5286412" cy="2138362"/>
          </a:xfrm>
        </p:spPr>
        <p:txBody>
          <a:bodyPr/>
          <a:lstStyle/>
          <a:p>
            <a:pPr algn="l">
              <a:lnSpc>
                <a:spcPct val="77000"/>
              </a:lnSpc>
            </a:pPr>
            <a:r>
              <a:rPr lang="ru-RU" dirty="0" smtClean="0"/>
              <a:t>Автор:</a:t>
            </a:r>
          </a:p>
          <a:p>
            <a:pPr algn="l">
              <a:lnSpc>
                <a:spcPct val="77000"/>
              </a:lnSpc>
            </a:pPr>
            <a:r>
              <a:rPr lang="ru-RU" b="1" dirty="0" err="1" smtClean="0"/>
              <a:t>Фатыкзянова</a:t>
            </a:r>
            <a:r>
              <a:rPr lang="ru-RU" b="1" dirty="0" smtClean="0"/>
              <a:t> Жанна Алексеевна, </a:t>
            </a:r>
          </a:p>
          <a:p>
            <a:pPr algn="l">
              <a:lnSpc>
                <a:spcPct val="77000"/>
              </a:lnSpc>
            </a:pPr>
            <a:r>
              <a:rPr lang="ru-RU" dirty="0" smtClean="0"/>
              <a:t>МБОУ ООШ №12, Чайковский городской округ</a:t>
            </a:r>
          </a:p>
          <a:p>
            <a:pPr algn="l">
              <a:lnSpc>
                <a:spcPct val="77000"/>
              </a:lnSpc>
            </a:pPr>
            <a:r>
              <a:rPr lang="ru-RU" dirty="0" smtClean="0"/>
              <a:t>25.11.2021.</a:t>
            </a:r>
          </a:p>
          <a:p>
            <a:pPr>
              <a:lnSpc>
                <a:spcPct val="77000"/>
              </a:lnSpc>
            </a:pPr>
            <a:endParaRPr lang="ru-RU" sz="2400" dirty="0">
              <a:solidFill>
                <a:srgbClr val="9933FF"/>
              </a:solidFill>
            </a:endParaRPr>
          </a:p>
        </p:txBody>
      </p:sp>
      <p:pic>
        <p:nvPicPr>
          <p:cNvPr id="126" name="Picture 2" descr="https://avatars.mds.yandex.net/get-zen_doc/1219524/pub_5c46cee5c7497200ae46b747_5c46cf3b68735700ac7413c6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4429132"/>
            <a:ext cx="1792978" cy="14287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04200" cy="142876"/>
          </a:xfrm>
        </p:spPr>
        <p:txBody>
          <a:bodyPr/>
          <a:lstStyle/>
          <a:p>
            <a:r>
              <a:rPr lang="ru-RU" b="1" i="1" dirty="0" smtClean="0"/>
              <a:t>       Выполните </a:t>
            </a:r>
            <a:r>
              <a:rPr lang="ru-RU" b="1" i="1" dirty="0" smtClean="0"/>
              <a:t>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947052" cy="5043504"/>
          </a:xfrm>
        </p:spPr>
        <p:txBody>
          <a:bodyPr/>
          <a:lstStyle/>
          <a:p>
            <a:pPr lvl="0"/>
            <a:r>
              <a:rPr lang="ru-RU" dirty="0" smtClean="0"/>
              <a:t> 5.Крахмал </a:t>
            </a:r>
            <a:r>
              <a:rPr lang="ru-RU" dirty="0" smtClean="0"/>
              <a:t>даёт синий цвет при взаимодействии с йодом – это качественная реакция на крахмал. Опишите модель домашнего опыта, доказывающего данное утверждение по образцу</a:t>
            </a:r>
            <a:r>
              <a:rPr lang="ru-RU" dirty="0" smtClean="0"/>
              <a:t>.</a:t>
            </a:r>
            <a:endParaRPr lang="ru-RU" b="1" dirty="0" smtClean="0"/>
          </a:p>
          <a:p>
            <a:pPr lvl="0" algn="ctr"/>
            <a:r>
              <a:rPr lang="ru-RU" b="1" dirty="0" smtClean="0"/>
              <a:t>ПОСЛЕ АНАЛИЗА</a:t>
            </a:r>
            <a:endParaRPr lang="ru-RU" b="1" dirty="0" smtClean="0"/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5.В </a:t>
            </a:r>
            <a:r>
              <a:rPr lang="ru-RU" dirty="0" smtClean="0"/>
              <a:t>картофеле, хлебе, макаронах и многих других продуктах питания содержится крахмал. </a:t>
            </a:r>
            <a:r>
              <a:rPr lang="ru-RU" dirty="0" smtClean="0"/>
              <a:t>Крахмал </a:t>
            </a:r>
            <a:r>
              <a:rPr lang="ru-RU" dirty="0" smtClean="0"/>
              <a:t>даёт синий цвет </a:t>
            </a:r>
            <a:r>
              <a:rPr lang="ru-RU" dirty="0" smtClean="0"/>
              <a:t>при…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04200" cy="728644"/>
          </a:xfrm>
        </p:spPr>
        <p:txBody>
          <a:bodyPr/>
          <a:lstStyle/>
          <a:p>
            <a:r>
              <a:rPr lang="ru-RU" dirty="0" smtClean="0"/>
              <a:t>Результаты: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00108"/>
            <a:ext cx="7947052" cy="5114942"/>
          </a:xfrm>
        </p:spPr>
        <p:txBody>
          <a:bodyPr/>
          <a:lstStyle/>
          <a:p>
            <a:r>
              <a:rPr lang="ru-RU" sz="1200" dirty="0" smtClean="0"/>
              <a:t>  </a:t>
            </a:r>
            <a:endParaRPr lang="ru-RU" sz="1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142985"/>
          <a:ext cx="8143932" cy="5357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820"/>
                <a:gridCol w="888429"/>
                <a:gridCol w="1110536"/>
                <a:gridCol w="962465"/>
                <a:gridCol w="962465"/>
                <a:gridCol w="1110536"/>
                <a:gridCol w="1406681"/>
              </a:tblGrid>
              <a:tr h="1091204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Участники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 человек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задания/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баллов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Итого: 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баллов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0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12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 балл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3 балла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 балла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 балла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 балла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7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выпол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нения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36.4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51.5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59.1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50.0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81.9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48.2%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7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Решае</a:t>
                      </a:r>
                      <a:r>
                        <a:rPr lang="ru-RU" sz="2400" b="1" dirty="0" smtClean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Calibri"/>
                          <a:ea typeface="Times New Roman"/>
                          <a:cs typeface="Times New Roman"/>
                        </a:rPr>
                        <a:t>мость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min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max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1785926"/>
            <a:ext cx="7929618" cy="714380"/>
          </a:xfrm>
        </p:spPr>
        <p:txBody>
          <a:bodyPr/>
          <a:lstStyle/>
          <a:p>
            <a:r>
              <a:rPr lang="ru-RU" sz="3200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Краевой проект </a:t>
            </a:r>
            <a:r>
              <a:rPr lang="ru-RU" sz="4000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«Образовательный лифт»</a:t>
            </a:r>
            <a:r>
              <a:rPr lang="ru-RU" sz="4800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</a:b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643182"/>
            <a:ext cx="7500990" cy="3113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000" b="1" dirty="0" smtClean="0">
                <a:ln w="9525">
                  <a:solidFill>
                    <a:srgbClr val="C00000"/>
                  </a:solidFill>
                  <a:prstDash val="solid"/>
                </a:ln>
                <a:solidFill>
                  <a:schemeClr val="tx1"/>
                </a:solidFill>
              </a:rPr>
              <a:t>Техническое задание: </a:t>
            </a:r>
            <a:r>
              <a:rPr lang="ru-RU" sz="2000" b="1" dirty="0" smtClean="0">
                <a:solidFill>
                  <a:schemeClr val="tx1"/>
                </a:solidFill>
              </a:rPr>
              <a:t>Разработать </a:t>
            </a:r>
            <a:r>
              <a:rPr lang="ru-RU" sz="2000" b="1" i="1" u="sng" dirty="0" smtClean="0">
                <a:solidFill>
                  <a:schemeClr val="tx1"/>
                </a:solidFill>
              </a:rPr>
              <a:t>тематический</a:t>
            </a:r>
            <a:r>
              <a:rPr lang="ru-RU" sz="2000" b="1" dirty="0" smtClean="0">
                <a:solidFill>
                  <a:schemeClr val="tx1"/>
                </a:solidFill>
              </a:rPr>
              <a:t> блок </a:t>
            </a:r>
            <a:r>
              <a:rPr lang="ru-RU" sz="2000" b="1" dirty="0" err="1" smtClean="0">
                <a:solidFill>
                  <a:schemeClr val="tx1"/>
                </a:solidFill>
              </a:rPr>
              <a:t>компетентностных</a:t>
            </a:r>
            <a:r>
              <a:rPr lang="ru-RU" sz="2000" b="1" dirty="0" smtClean="0">
                <a:solidFill>
                  <a:schemeClr val="tx1"/>
                </a:solidFill>
              </a:rPr>
              <a:t> заданий по ЕНГ</a:t>
            </a:r>
          </a:p>
          <a:p>
            <a:pPr marL="342900" indent="-342900" algn="just">
              <a:lnSpc>
                <a:spcPct val="11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не менее 3-5 заданий-вопросов</a:t>
            </a:r>
          </a:p>
          <a:p>
            <a:pPr marL="342900" indent="-342900" algn="just">
              <a:lnSpc>
                <a:spcPct val="11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часть заданий основана на реальной жизненной ситуации</a:t>
            </a:r>
          </a:p>
          <a:p>
            <a:pPr marL="342900" indent="-342900" algn="just">
              <a:lnSpc>
                <a:spcPct val="11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одно из заданий направлено на проверку компетенции понимания особенностей ЕН исследований</a:t>
            </a:r>
          </a:p>
          <a:p>
            <a:pPr marL="342900" indent="-342900" algn="just">
              <a:lnSpc>
                <a:spcPct val="11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критерии проверки и баллы</a:t>
            </a:r>
          </a:p>
          <a:p>
            <a:pPr marL="342900" indent="-342900" algn="just">
              <a:lnSpc>
                <a:spcPct val="11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проведение апробации на учащихся школы</a:t>
            </a:r>
          </a:p>
          <a:p>
            <a:pPr marL="342900" indent="-342900" algn="just">
              <a:lnSpc>
                <a:spcPct val="11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</a:rPr>
              <a:t>анализ апробации комплекта заданий ЕНГ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800" y="1142984"/>
            <a:ext cx="7704166" cy="928694"/>
          </a:xfrm>
        </p:spPr>
        <p:txBody>
          <a:bodyPr/>
          <a:lstStyle/>
          <a:p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Кунгурская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ледяная пещера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Кунгурская ледяная пещера.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607223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5191235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buClrTx/>
              <a:buSzTx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Два из самых распространённых веществ пещеры </a:t>
            </a:r>
            <a:r>
              <a:rPr lang="ru-RU" sz="24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 лёд и известняк. Запишите данные вещества химическими формулами, указав их международные названия.</a:t>
            </a:r>
            <a:endParaRPr lang="ru-RU" sz="2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732738" cy="1428760"/>
          </a:xfrm>
        </p:spPr>
        <p:txBody>
          <a:bodyPr/>
          <a:lstStyle/>
          <a:p>
            <a:r>
              <a:rPr lang="ru-RU" sz="3200" b="1" dirty="0" smtClean="0">
                <a:ln w="9525">
                  <a:solidFill>
                    <a:srgbClr val="C00000"/>
                  </a:solidFill>
                  <a:prstDash val="solid"/>
                </a:ln>
                <a:solidFill>
                  <a:schemeClr val="tx1"/>
                </a:solidFill>
              </a:rPr>
              <a:t>Техническое задание: </a:t>
            </a:r>
            <a:r>
              <a:rPr lang="ru-RU" sz="3200" b="1" dirty="0" smtClean="0">
                <a:solidFill>
                  <a:schemeClr val="tx1"/>
                </a:solidFill>
              </a:rPr>
              <a:t>Разработать </a:t>
            </a:r>
            <a:r>
              <a:rPr lang="ru-RU" sz="3200" b="1" i="1" u="sng" dirty="0" smtClean="0">
                <a:solidFill>
                  <a:schemeClr val="tx1"/>
                </a:solidFill>
              </a:rPr>
              <a:t>тематический</a:t>
            </a:r>
            <a:r>
              <a:rPr lang="ru-RU" sz="3200" b="1" dirty="0" smtClean="0">
                <a:solidFill>
                  <a:schemeClr val="tx1"/>
                </a:solidFill>
              </a:rPr>
              <a:t> блок </a:t>
            </a:r>
            <a:r>
              <a:rPr lang="ru-RU" sz="3200" b="1" dirty="0" err="1" smtClean="0">
                <a:solidFill>
                  <a:schemeClr val="tx1"/>
                </a:solidFill>
              </a:rPr>
              <a:t>компетентностных</a:t>
            </a:r>
            <a:r>
              <a:rPr lang="ru-RU" sz="3200" b="1" dirty="0" smtClean="0">
                <a:solidFill>
                  <a:schemeClr val="tx1"/>
                </a:solidFill>
              </a:rPr>
              <a:t> заданий по ЕНГ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071678"/>
            <a:ext cx="7589862" cy="404337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ru-RU" sz="2400" b="1" dirty="0" smtClean="0">
                <a:ln w="9525">
                  <a:solidFill>
                    <a:srgbClr val="C00000"/>
                  </a:solidFill>
                  <a:prstDash val="solid"/>
                </a:ln>
                <a:solidFill>
                  <a:schemeClr val="tx1"/>
                </a:solidFill>
              </a:rPr>
              <a:t>   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</a:rPr>
              <a:t>не менее 3-5 заданий-вопросов  </a:t>
            </a:r>
            <a:r>
              <a:rPr lang="ru-RU" sz="2400" b="1" dirty="0" smtClean="0">
                <a:solidFill>
                  <a:srgbClr val="C00000"/>
                </a:solidFill>
              </a:rPr>
              <a:t>(5 заданий +)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</a:rPr>
              <a:t>часть заданий основана на реальной жизненной ситуации </a:t>
            </a:r>
            <a:r>
              <a:rPr lang="ru-RU" sz="2400" b="1" dirty="0" smtClean="0">
                <a:solidFill>
                  <a:srgbClr val="C00000"/>
                </a:solidFill>
              </a:rPr>
              <a:t>(местный материал, своё здоровье +)</a:t>
            </a:r>
            <a:endParaRPr lang="ru-RU" sz="24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sz="2400" u="sng" dirty="0" smtClean="0">
                <a:solidFill>
                  <a:schemeClr val="tx1"/>
                </a:solidFill>
              </a:rPr>
              <a:t>одно из заданий направлено на проверку компетенции понимания особенностей ЕН исследований </a:t>
            </a:r>
            <a:r>
              <a:rPr lang="ru-RU" sz="3600" b="1" dirty="0" smtClean="0">
                <a:solidFill>
                  <a:srgbClr val="C00000"/>
                </a:solidFill>
              </a:rPr>
              <a:t>(???)</a:t>
            </a:r>
            <a:endParaRPr lang="ru-RU" sz="36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</a:rPr>
              <a:t>критерии проверки и баллы </a:t>
            </a:r>
            <a:r>
              <a:rPr lang="ru-RU" sz="2400" b="1" dirty="0" smtClean="0">
                <a:solidFill>
                  <a:srgbClr val="C00000"/>
                </a:solidFill>
              </a:rPr>
              <a:t>(всё есть +)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04200" cy="214314"/>
          </a:xfrm>
        </p:spPr>
        <p:txBody>
          <a:bodyPr/>
          <a:lstStyle/>
          <a:p>
            <a:r>
              <a:rPr lang="ru-RU" b="1" dirty="0" smtClean="0"/>
              <a:t>Химия на кухне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PC\Desktop\опыт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700092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04200" cy="142876"/>
          </a:xfrm>
        </p:spPr>
        <p:txBody>
          <a:bodyPr/>
          <a:lstStyle/>
          <a:p>
            <a:r>
              <a:rPr lang="ru-RU" b="1" i="1" dirty="0" smtClean="0"/>
              <a:t>       Выполните </a:t>
            </a:r>
            <a:r>
              <a:rPr lang="ru-RU" b="1" i="1" dirty="0" smtClean="0"/>
              <a:t>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947052" cy="5043504"/>
          </a:xfrm>
        </p:spPr>
        <p:txBody>
          <a:bodyPr/>
          <a:lstStyle/>
          <a:p>
            <a:pPr lvl="0"/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1.Перед </a:t>
            </a:r>
            <a:r>
              <a:rPr lang="ru-RU" dirty="0" smtClean="0"/>
              <a:t>вами начало исследовательской работы и один из опытов. Предложите цель данной работы</a:t>
            </a:r>
            <a:r>
              <a:rPr lang="ru-RU" dirty="0" smtClean="0"/>
              <a:t>.</a:t>
            </a:r>
          </a:p>
          <a:p>
            <a:pPr lvl="0" algn="ctr"/>
            <a:endParaRPr lang="ru-RU" b="1" dirty="0" smtClean="0"/>
          </a:p>
          <a:p>
            <a:pPr lvl="0" algn="ctr"/>
            <a:r>
              <a:rPr lang="ru-RU" b="1" dirty="0" smtClean="0"/>
              <a:t>ПОСЛЕ АНАЛИЗА</a:t>
            </a:r>
            <a:endParaRPr lang="ru-RU" b="1" dirty="0" smtClean="0"/>
          </a:p>
          <a:p>
            <a:r>
              <a:rPr lang="ru-RU" dirty="0" smtClean="0"/>
              <a:t> </a:t>
            </a:r>
            <a:r>
              <a:rPr lang="ru-RU" dirty="0" smtClean="0"/>
              <a:t>1.Текст </a:t>
            </a:r>
            <a:r>
              <a:rPr lang="ru-RU" dirty="0" smtClean="0"/>
              <a:t>выше – это начало исследовательской работы. Предложите цель данной работы.</a:t>
            </a:r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04200" cy="142876"/>
          </a:xfrm>
        </p:spPr>
        <p:txBody>
          <a:bodyPr/>
          <a:lstStyle/>
          <a:p>
            <a:r>
              <a:rPr lang="ru-RU" b="1" i="1" dirty="0" smtClean="0"/>
              <a:t>       Выполните </a:t>
            </a:r>
            <a:r>
              <a:rPr lang="ru-RU" b="1" i="1" dirty="0" smtClean="0"/>
              <a:t>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947052" cy="5043504"/>
          </a:xfrm>
        </p:spPr>
        <p:txBody>
          <a:bodyPr/>
          <a:lstStyle/>
          <a:p>
            <a:r>
              <a:rPr lang="ru-RU" dirty="0" smtClean="0"/>
              <a:t> 2.</a:t>
            </a:r>
            <a:r>
              <a:rPr lang="ru-RU" dirty="0" smtClean="0"/>
              <a:t> Перечислите вещества, используемые на вашей кухне. Приведите не менее пяти примеров таких </a:t>
            </a:r>
            <a:r>
              <a:rPr lang="ru-RU" dirty="0" smtClean="0"/>
              <a:t>веществ…</a:t>
            </a:r>
            <a:endParaRPr lang="ru-RU" b="1" dirty="0" smtClean="0"/>
          </a:p>
          <a:p>
            <a:pPr lvl="0" algn="ctr"/>
            <a:r>
              <a:rPr lang="ru-RU" b="1" dirty="0" smtClean="0"/>
              <a:t>ПОСЛЕ АНАЛИЗА</a:t>
            </a:r>
            <a:endParaRPr lang="ru-RU" b="1" dirty="0" smtClean="0"/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2.</a:t>
            </a:r>
            <a:r>
              <a:rPr lang="ru-RU" dirty="0" smtClean="0"/>
              <a:t> Перечислите вещества, которые вы используете у себя дома: на кухне, в ванной, из медицинской аптечки, в косметике… Приведите не менее пяти примеров таких веществ с указанием их химических формул. Ответ запишите в таблицу.</a:t>
            </a:r>
          </a:p>
          <a:p>
            <a:endParaRPr lang="ru-RU" dirty="0" smtClean="0"/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04200" cy="142876"/>
          </a:xfrm>
        </p:spPr>
        <p:txBody>
          <a:bodyPr/>
          <a:lstStyle/>
          <a:p>
            <a:r>
              <a:rPr lang="ru-RU" b="1" i="1" dirty="0" smtClean="0"/>
              <a:t>       Выполните </a:t>
            </a:r>
            <a:r>
              <a:rPr lang="ru-RU" b="1" i="1" dirty="0" smtClean="0"/>
              <a:t>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9644130" cy="5043504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3. Почему </a:t>
            </a:r>
            <a:r>
              <a:rPr lang="ru-RU" dirty="0" smtClean="0"/>
              <a:t>шарик в опыте надулся?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 Подтвердите </a:t>
            </a:r>
            <a:r>
              <a:rPr lang="ru-RU" dirty="0" smtClean="0"/>
              <a:t>своё утверждение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   уравнением </a:t>
            </a:r>
            <a:r>
              <a:rPr lang="ru-RU" dirty="0" smtClean="0"/>
              <a:t>химической </a:t>
            </a:r>
            <a:r>
              <a:rPr lang="ru-RU" dirty="0" smtClean="0"/>
              <a:t>реакции.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                 ПОСЛЕ АНАЛИЗА</a:t>
            </a:r>
            <a:endParaRPr lang="ru-RU" b="1" dirty="0" smtClean="0"/>
          </a:p>
          <a:p>
            <a:pPr marL="0" lvl="0" indent="0" defTabSz="91440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3.1.Объясните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почему шарик в опыте </a:t>
            </a:r>
          </a:p>
          <a:p>
            <a:pPr marL="0" lvl="0" indent="0" defTabSz="91440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надулся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 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 eaLnBrk="0" hangingPunct="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3.2.Подтвердите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своё объяснение </a:t>
            </a: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defTabSz="914400" eaLnBrk="0" hangingPunct="0"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уравнением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химической реакции.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04200" cy="142876"/>
          </a:xfrm>
        </p:spPr>
        <p:txBody>
          <a:bodyPr/>
          <a:lstStyle/>
          <a:p>
            <a:r>
              <a:rPr lang="ru-RU" b="1" i="1" dirty="0" smtClean="0"/>
              <a:t>       Выполните </a:t>
            </a:r>
            <a:r>
              <a:rPr lang="ru-RU" b="1" i="1" dirty="0" smtClean="0"/>
              <a:t>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71546"/>
            <a:ext cx="7947052" cy="5043504"/>
          </a:xfrm>
        </p:spPr>
        <p:txBody>
          <a:bodyPr/>
          <a:lstStyle/>
          <a:p>
            <a:pPr lvl="0"/>
            <a:r>
              <a:rPr lang="ru-RU" dirty="0" smtClean="0"/>
              <a:t> </a:t>
            </a:r>
          </a:p>
          <a:p>
            <a:pPr lvl="0" algn="ctr"/>
            <a:endParaRPr lang="ru-RU" b="1" dirty="0" smtClean="0"/>
          </a:p>
          <a:p>
            <a:pPr lvl="0" algn="ctr"/>
            <a:endParaRPr lang="ru-RU" b="1" dirty="0" smtClean="0"/>
          </a:p>
          <a:p>
            <a:pPr lvl="0" algn="ctr"/>
            <a:endParaRPr lang="ru-RU" b="1" dirty="0" smtClean="0"/>
          </a:p>
          <a:p>
            <a:pPr lvl="0" algn="ctr"/>
            <a:endParaRPr lang="ru-RU" b="1" dirty="0" smtClean="0"/>
          </a:p>
          <a:p>
            <a:pPr lvl="0" algn="ctr"/>
            <a:r>
              <a:rPr lang="ru-RU" b="1" dirty="0" smtClean="0"/>
              <a:t>ПОСЛЕ АНАЛИЗА</a:t>
            </a:r>
          </a:p>
          <a:p>
            <a:pPr lvl="0" algn="ctr"/>
            <a:r>
              <a:rPr lang="ru-RU" dirty="0" smtClean="0">
                <a:latin typeface="Arial" pitchFamily="34" charset="0"/>
                <a:cs typeface="Arial" pitchFamily="34" charset="0"/>
              </a:rPr>
              <a:t>Без редактирования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928662" y="1046440"/>
            <a:ext cx="78581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4.При изучении каких тем на уроках химии может быть использован опыт по надуванию шарика? Выберите/отметьте ответ «да» или «нет» для каждого утверждения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432</Words>
  <Application>Microsoft Office PowerPoint</Application>
  <PresentationFormat>Экран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Оформление по умолчанию</vt:lpstr>
      <vt:lpstr>Оформление по умолчанию</vt:lpstr>
      <vt:lpstr>Оформление по умолчанию</vt:lpstr>
      <vt:lpstr>Анализ апробации  комплекта заданий ЕНГ «Химия на кухне»   </vt:lpstr>
      <vt:lpstr>Краевой проект «Образовательный лифт» </vt:lpstr>
      <vt:lpstr>Кунгурская ледяная пещера </vt:lpstr>
      <vt:lpstr>Техническое задание: Разработать тематический блок компетентностных заданий по ЕНГ</vt:lpstr>
      <vt:lpstr>Химия на кухне </vt:lpstr>
      <vt:lpstr>       Выполните задания </vt:lpstr>
      <vt:lpstr>       Выполните задания </vt:lpstr>
      <vt:lpstr>       Выполните задания </vt:lpstr>
      <vt:lpstr>       Выполните задания </vt:lpstr>
      <vt:lpstr>       Выполните задания </vt:lpstr>
      <vt:lpstr>Результаты: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subject>Угол. Виды  углов</dc:subject>
  <dc:creator>Плотникова О.В.</dc:creator>
  <cp:lastModifiedBy>PC</cp:lastModifiedBy>
  <cp:revision>61</cp:revision>
  <cp:lastPrinted>1601-01-01T00:00:00Z</cp:lastPrinted>
  <dcterms:created xsi:type="dcterms:W3CDTF">1601-01-01T00:00:00Z</dcterms:created>
  <dcterms:modified xsi:type="dcterms:W3CDTF">2021-11-21T07:20:05Z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</Properties>
</file>