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8" d="100"/>
          <a:sy n="68" d="100"/>
        </p:scale>
        <p:origin x="-158" y="2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8451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0549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9695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084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9582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33756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6360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2859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334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50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027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883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437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627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865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98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F9E60-B13F-4726-B85E-BD1C5D8B8C71}" type="datetimeFigureOut">
              <a:rPr lang="ru-RU" smtClean="0"/>
              <a:t>10.09.2019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8587C3E-55FB-48BE-A41C-EACEC98E72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656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6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  <p:sldLayoutId id="2147483997" r:id="rId12"/>
    <p:sldLayoutId id="2147483998" r:id="rId13"/>
    <p:sldLayoutId id="2147483999" r:id="rId14"/>
    <p:sldLayoutId id="2147484000" r:id="rId15"/>
    <p:sldLayoutId id="214748400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4.xml"/><Relationship Id="rId3" Type="http://schemas.openxmlformats.org/officeDocument/2006/relationships/slide" Target="slide8.xml"/><Relationship Id="rId7" Type="http://schemas.openxmlformats.org/officeDocument/2006/relationships/slide" Target="slide13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0.xml"/><Relationship Id="rId6" Type="http://schemas.openxmlformats.org/officeDocument/2006/relationships/slide" Target="slide11.xml"/><Relationship Id="rId5" Type="http://schemas.openxmlformats.org/officeDocument/2006/relationships/slide" Target="slide10.xml"/><Relationship Id="rId10" Type="http://schemas.openxmlformats.org/officeDocument/2006/relationships/image" Target="../media/image1.jpeg"/><Relationship Id="rId4" Type="http://schemas.openxmlformats.org/officeDocument/2006/relationships/slide" Target="slide9.xml"/><Relationship Id="rId9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" Target="slide6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4015" y="2042319"/>
            <a:ext cx="10127411" cy="27350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Arial Black" panose="020B0A04020102020204" pitchFamily="34" charset="0"/>
                <a:cs typeface="Times New Roman" panose="02020603050405020304" pitchFamily="18" charset="0"/>
              </a:rPr>
              <a:t>Новые </a:t>
            </a:r>
            <a:r>
              <a:rPr lang="ru-RU" dirty="0">
                <a:latin typeface="Arial Black" panose="020B0A04020102020204" pitchFamily="34" charset="0"/>
                <a:cs typeface="Times New Roman" panose="02020603050405020304" pitchFamily="18" charset="0"/>
              </a:rPr>
              <a:t>образовательные практики в обучении биологии</a:t>
            </a:r>
            <a:br>
              <a:rPr lang="ru-RU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r"/>
            <a:r>
              <a:rPr lang="ru-RU" sz="1400" b="1" dirty="0" smtClean="0"/>
              <a:t>Герасимова Ю.Л.,</a:t>
            </a:r>
          </a:p>
          <a:p>
            <a:pPr algn="r"/>
            <a:r>
              <a:rPr lang="ru-RU" sz="1400" b="1" dirty="0" smtClean="0"/>
              <a:t>учитель биологии и химии,</a:t>
            </a:r>
          </a:p>
          <a:p>
            <a:pPr algn="r"/>
            <a:r>
              <a:rPr lang="ru-RU" sz="1400" b="1" dirty="0" smtClean="0"/>
              <a:t>МАОУ «Лицей №8»</a:t>
            </a:r>
          </a:p>
          <a:p>
            <a:pPr algn="r"/>
            <a:r>
              <a:rPr lang="ru-RU" sz="1400" b="1" dirty="0" err="1"/>
              <a:t>г</a:t>
            </a:r>
            <a:r>
              <a:rPr lang="ru-RU" sz="1400" b="1" dirty="0" err="1" smtClean="0"/>
              <a:t>.Перми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85777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Технологии проблемного </a:t>
            </a:r>
            <a:r>
              <a:rPr lang="ru-RU" b="1" dirty="0" smtClean="0"/>
              <a:t>обучения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95291" y="2613804"/>
            <a:ext cx="8770037" cy="269225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Работа в </a:t>
            </a:r>
            <a:r>
              <a:rPr lang="ru-RU" sz="2800" b="1" dirty="0" err="1" smtClean="0">
                <a:solidFill>
                  <a:schemeClr val="tx1"/>
                </a:solidFill>
              </a:rPr>
              <a:t>групах</a:t>
            </a:r>
            <a:endParaRPr lang="ru-RU" sz="28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6421" y="5426014"/>
            <a:ext cx="1748287" cy="131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410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Технология проектной и исследовательской деятельности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83147" y="2993367"/>
            <a:ext cx="8321464" cy="2916544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tx1"/>
                </a:solidFill>
              </a:rPr>
              <a:t>П</a:t>
            </a:r>
            <a:r>
              <a:rPr lang="ru-RU" sz="2400" b="1" dirty="0" smtClean="0">
                <a:solidFill>
                  <a:schemeClr val="tx1"/>
                </a:solidFill>
              </a:rPr>
              <a:t>ольза </a:t>
            </a:r>
            <a:r>
              <a:rPr lang="ru-RU" sz="2400" b="1" dirty="0" smtClean="0">
                <a:solidFill>
                  <a:schemeClr val="tx1"/>
                </a:solidFill>
              </a:rPr>
              <a:t>от поточно-группового обучения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82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2091" y="402566"/>
            <a:ext cx="10952520" cy="52908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Темы учебно-исследовательских работ</a:t>
            </a: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99736" y="1354347"/>
            <a:ext cx="9304875" cy="5564038"/>
          </a:xfrm>
        </p:spPr>
        <p:txBody>
          <a:bodyPr>
            <a:normAutofit/>
          </a:bodyPr>
          <a:lstStyle/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Исследование разных пищевых продуктов( молочные продукты, мед, чай, кофе</a:t>
            </a:r>
            <a:r>
              <a:rPr lang="ru-RU" dirty="0" smtClean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, газированные напитки, соки и т.п.)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Влияние разных </a:t>
            </a:r>
            <a:r>
              <a:rPr lang="ru-RU" dirty="0" err="1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укоренителей</a:t>
            </a: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 на укоренение листовых черенков в разных грунтах с использованием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Влияние стимуляторов на проращивание семян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Зависимость цветения растения от марки удобрения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Создание чистящих средств своими руками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Получение крахмала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Получение творога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Изготовление зубной пасты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Приготовление красок с использованием растительных пигментов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Приготовление казеинового клея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Изготовление пятновыводителей из растений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Выращивание мха в домашних условиях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dirty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Выращивание водорослей в домашних </a:t>
            </a:r>
            <a:r>
              <a:rPr lang="ru-RU" dirty="0" smtClean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условиях</a:t>
            </a:r>
          </a:p>
          <a:p>
            <a:pPr marL="342900" lvl="0" indent="-342900">
              <a:spcBef>
                <a:spcPts val="500"/>
              </a:spcBef>
              <a:buFont typeface="Wingdings" panose="05000000000000000000" pitchFamily="2" charset="2"/>
              <a:buChar char=""/>
            </a:pPr>
            <a:r>
              <a:rPr lang="ru-RU" sz="1600" dirty="0" smtClean="0">
                <a:solidFill>
                  <a:srgbClr val="000000"/>
                </a:solidFill>
                <a:latin typeface="Georgia" panose="02040502050405020303" pitchFamily="18" charset="0"/>
                <a:ea typeface="Times New Roman" panose="02020603050405020304" pitchFamily="18" charset="0"/>
              </a:rPr>
              <a:t>Наличие витамина С в соках разных производителей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227" y="5678338"/>
            <a:ext cx="1411856" cy="1058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6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21767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300" b="1" dirty="0"/>
              <a:t>Технология развивающего </a:t>
            </a:r>
            <a:r>
              <a:rPr lang="ru-RU" sz="5300" b="1" dirty="0" smtClean="0"/>
              <a:t>обучения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096219"/>
            <a:ext cx="8915399" cy="3813691"/>
          </a:xfrm>
        </p:spPr>
        <p:txBody>
          <a:bodyPr/>
          <a:lstStyle/>
          <a:p>
            <a:endParaRPr lang="ru-RU" b="1" dirty="0"/>
          </a:p>
          <a:p>
            <a:endParaRPr lang="ru-RU" b="1" dirty="0" smtClean="0"/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</a:t>
            </a: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b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      ???     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91312" y="5471303"/>
            <a:ext cx="1722407" cy="1291805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8393588"/>
              </p:ext>
            </p:extLst>
          </p:nvPr>
        </p:nvGraphicFramePr>
        <p:xfrm>
          <a:off x="3885719" y="3324844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Признак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Сосна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Пихта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Ель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595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5400" b="1" dirty="0"/>
              <a:t>Структурно-логические технологии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881223"/>
            <a:ext cx="8915399" cy="3028687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tx1"/>
                </a:solidFill>
              </a:rPr>
              <a:t>С</a:t>
            </a:r>
            <a:r>
              <a:rPr lang="ru-RU" sz="2800" b="1" dirty="0" smtClean="0">
                <a:solidFill>
                  <a:schemeClr val="tx1"/>
                </a:solidFill>
              </a:rPr>
              <a:t>истемный </a:t>
            </a:r>
            <a:r>
              <a:rPr lang="ru-RU" sz="2800" b="1" dirty="0">
                <a:solidFill>
                  <a:schemeClr val="tx1"/>
                </a:solidFill>
              </a:rPr>
              <a:t>подход </a:t>
            </a:r>
            <a:endParaRPr lang="ru-RU" sz="2800" b="1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tx1"/>
                </a:solidFill>
              </a:rPr>
              <a:t>Работа с </a:t>
            </a:r>
            <a:r>
              <a:rPr lang="ru-RU" sz="2800" b="1" dirty="0" smtClean="0">
                <a:solidFill>
                  <a:schemeClr val="tx1"/>
                </a:solidFill>
              </a:rPr>
              <a:t>терминами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tx1"/>
                </a:solidFill>
              </a:rPr>
              <a:t>Составление аналитических </a:t>
            </a:r>
            <a:r>
              <a:rPr lang="ru-RU" sz="2800" b="1" dirty="0" smtClean="0">
                <a:solidFill>
                  <a:schemeClr val="tx1"/>
                </a:solidFill>
              </a:rPr>
              <a:t>схем</a:t>
            </a:r>
            <a:endParaRPr lang="ru-RU" sz="2800" b="1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tx1"/>
                </a:solidFill>
              </a:rPr>
              <a:t>Оформление информации в виде таблиц и схем</a:t>
            </a:r>
          </a:p>
          <a:p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5049" y="5357004"/>
            <a:ext cx="1817297" cy="1362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88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685026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/>
              <a:t>Летняя профильная практика ЕН-потоков</a:t>
            </a:r>
            <a:br>
              <a:rPr lang="ru-RU" sz="5400" b="1" dirty="0" smtClean="0"/>
            </a:br>
            <a:r>
              <a:rPr lang="ru-RU" sz="5400" b="1" dirty="0" smtClean="0"/>
              <a:t>(8 и 10 класс)</a:t>
            </a:r>
            <a:endParaRPr lang="ru-RU" sz="5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924355"/>
            <a:ext cx="8915399" cy="2985555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3200" b="1" dirty="0" smtClean="0">
                <a:solidFill>
                  <a:schemeClr val="tx1"/>
                </a:solidFill>
              </a:rPr>
              <a:t>Экскурсии в природу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3200" b="1" dirty="0" smtClean="0">
                <a:solidFill>
                  <a:schemeClr val="tx1"/>
                </a:solidFill>
              </a:rPr>
              <a:t>Работа с биологическими объектами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3200" b="1" dirty="0" smtClean="0">
                <a:solidFill>
                  <a:schemeClr val="tx1"/>
                </a:solidFill>
              </a:rPr>
              <a:t>Профессиональные пробы и практики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3200" b="1" dirty="0">
                <a:solidFill>
                  <a:schemeClr val="tx1"/>
                </a:solidFill>
              </a:rPr>
              <a:t>Л</a:t>
            </a:r>
            <a:r>
              <a:rPr lang="ru-RU" sz="3200" b="1" dirty="0" smtClean="0">
                <a:solidFill>
                  <a:schemeClr val="tx1"/>
                </a:solidFill>
              </a:rPr>
              <a:t>атынь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3961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0782" y="2772088"/>
            <a:ext cx="8911687" cy="1280890"/>
          </a:xfrm>
        </p:spPr>
        <p:txBody>
          <a:bodyPr/>
          <a:lstStyle/>
          <a:p>
            <a:pPr algn="ctr"/>
            <a:r>
              <a:rPr lang="ru-RU" b="1" dirty="0" smtClean="0"/>
              <a:t>Спасибо за внимание!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3884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0" y="1173192"/>
            <a:ext cx="7553864" cy="426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830" marR="36830"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Скажи мне, и я забуду,</a:t>
            </a:r>
            <a:endParaRPr lang="ru-RU" sz="3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покажи мне, и я запомню,</a:t>
            </a:r>
            <a:endParaRPr lang="ru-RU" sz="3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дай мне действовать</a:t>
            </a:r>
            <a:endParaRPr lang="ru-RU" sz="3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самому, и я научусь.</a:t>
            </a:r>
          </a:p>
          <a:p>
            <a:pPr algn="r"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Древняя мудрость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47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Наглядность!!!</a:t>
            </a:r>
            <a:endParaRPr lang="ru-RU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86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Компетентности</a:t>
            </a:r>
            <a:endParaRPr lang="ru-RU" sz="6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33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115721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обучения </a:t>
            </a:r>
            <a:b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биологии в лицее: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80890" y="1802921"/>
            <a:ext cx="8515709" cy="4072945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Поточное обучение с 4го по 11 класс;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В 5-7 классах 2 часа в неделю;</a:t>
            </a:r>
          </a:p>
          <a:p>
            <a:pPr algn="l"/>
            <a:r>
              <a:rPr lang="ru-RU" sz="2400" b="1" dirty="0" smtClean="0">
                <a:solidFill>
                  <a:schemeClr val="tx1"/>
                </a:solidFill>
              </a:rPr>
              <a:t>В 8-11классе в ЕН-потоках: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8-9 класс расширенный курс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sz="2400" b="1" dirty="0" smtClean="0">
                <a:solidFill>
                  <a:schemeClr val="tx1"/>
                </a:solidFill>
              </a:rPr>
              <a:t>10-11 класс углубленное изучение(3ч+1ч экологии</a:t>
            </a:r>
            <a:r>
              <a:rPr lang="ru-RU" sz="2400" b="1" dirty="0" smtClean="0"/>
              <a:t>)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941126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38688" y="609600"/>
            <a:ext cx="10365924" cy="960408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Технологии обучения</a:t>
            </a:r>
            <a:endParaRPr lang="ru-RU" sz="54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74189" y="1975449"/>
            <a:ext cx="8830422" cy="3934461"/>
          </a:xfrm>
        </p:spPr>
        <p:txBody>
          <a:bodyPr/>
          <a:lstStyle/>
          <a:p>
            <a:pPr marL="342900" indent="-342900">
              <a:buAutoNum type="arabicPeriod"/>
            </a:pPr>
            <a:r>
              <a:rPr lang="ru-RU" b="1" dirty="0" smtClean="0">
                <a:hlinkClick r:id="rId2" action="ppaction://hlinksldjump"/>
              </a:rPr>
              <a:t>Игровые технологии</a:t>
            </a:r>
            <a:endParaRPr lang="ru-RU" b="1" dirty="0" smtClean="0"/>
          </a:p>
          <a:p>
            <a:pPr marL="342900" indent="-342900">
              <a:buAutoNum type="arabicPeriod"/>
            </a:pPr>
            <a:r>
              <a:rPr lang="ru-RU" b="1" dirty="0" smtClean="0">
                <a:hlinkClick r:id="rId3" action="ppaction://hlinksldjump"/>
              </a:rPr>
              <a:t>Цифровые технологии</a:t>
            </a:r>
            <a:endParaRPr lang="ru-RU" b="1" dirty="0" smtClean="0"/>
          </a:p>
          <a:p>
            <a:pPr marL="342900" indent="-342900">
              <a:buAutoNum type="arabicPeriod"/>
            </a:pPr>
            <a:r>
              <a:rPr lang="ru-RU" b="1" dirty="0">
                <a:hlinkClick r:id="rId4" action="ppaction://hlinksldjump"/>
              </a:rPr>
              <a:t>Технология уровневой дифференциации обучения</a:t>
            </a:r>
            <a:endParaRPr lang="ru-RU" b="1" dirty="0" smtClean="0"/>
          </a:p>
          <a:p>
            <a:pPr marL="342900" indent="-342900">
              <a:buAutoNum type="arabicPeriod"/>
            </a:pPr>
            <a:r>
              <a:rPr lang="ru-RU" b="1" dirty="0" smtClean="0">
                <a:hlinkClick r:id="rId5" action="ppaction://hlinksldjump"/>
              </a:rPr>
              <a:t>Технологии </a:t>
            </a:r>
            <a:r>
              <a:rPr lang="ru-RU" b="1" dirty="0">
                <a:hlinkClick r:id="rId5" action="ppaction://hlinksldjump"/>
              </a:rPr>
              <a:t>проблемного </a:t>
            </a:r>
            <a:r>
              <a:rPr lang="ru-RU" b="1" dirty="0" smtClean="0">
                <a:hlinkClick r:id="rId5" action="ppaction://hlinksldjump"/>
              </a:rPr>
              <a:t>обучения</a:t>
            </a:r>
            <a:endParaRPr lang="ru-RU" b="1" dirty="0" smtClean="0"/>
          </a:p>
          <a:p>
            <a:pPr marL="342900" indent="-342900">
              <a:buAutoNum type="arabicPeriod"/>
            </a:pPr>
            <a:r>
              <a:rPr lang="ru-RU" b="1" dirty="0">
                <a:hlinkClick r:id="rId6" action="ppaction://hlinksldjump"/>
              </a:rPr>
              <a:t>Технология проектной и исследовательской </a:t>
            </a:r>
            <a:r>
              <a:rPr lang="ru-RU" b="1" dirty="0" smtClean="0">
                <a:hlinkClick r:id="rId6" action="ppaction://hlinksldjump"/>
              </a:rPr>
              <a:t>деятельности</a:t>
            </a:r>
            <a:endParaRPr lang="ru-RU" b="1" dirty="0" smtClean="0"/>
          </a:p>
          <a:p>
            <a:pPr marL="342900" indent="-342900">
              <a:buAutoNum type="arabicPeriod"/>
            </a:pPr>
            <a:r>
              <a:rPr lang="ru-RU" b="1" dirty="0">
                <a:hlinkClick r:id="rId7" action="ppaction://hlinksldjump"/>
              </a:rPr>
              <a:t>Технология развивающего </a:t>
            </a:r>
            <a:r>
              <a:rPr lang="ru-RU" b="1" dirty="0" smtClean="0">
                <a:hlinkClick r:id="rId7" action="ppaction://hlinksldjump"/>
              </a:rPr>
              <a:t>обучения</a:t>
            </a:r>
            <a:endParaRPr lang="ru-RU" b="1" dirty="0" smtClean="0"/>
          </a:p>
          <a:p>
            <a:pPr marL="342900" indent="-342900">
              <a:buAutoNum type="arabicPeriod"/>
            </a:pPr>
            <a:r>
              <a:rPr lang="ru-RU" b="1" dirty="0">
                <a:hlinkClick r:id="rId8" action="ppaction://hlinksldjump"/>
              </a:rPr>
              <a:t>Структурно-логические </a:t>
            </a:r>
            <a:r>
              <a:rPr lang="ru-RU" b="1" dirty="0" smtClean="0">
                <a:hlinkClick r:id="rId8" action="ppaction://hlinksldjump"/>
              </a:rPr>
              <a:t>технологии</a:t>
            </a:r>
            <a:endParaRPr lang="ru-RU" b="1" dirty="0" smtClean="0"/>
          </a:p>
          <a:p>
            <a:pPr marL="342900" indent="-342900">
              <a:buAutoNum type="arabicPeriod"/>
            </a:pPr>
            <a:endParaRPr lang="ru-RU" dirty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  <p:pic>
        <p:nvPicPr>
          <p:cNvPr id="5" name="Рисунок 4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6555" y="5087836"/>
            <a:ext cx="1771474" cy="1644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7489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270958"/>
          </a:xfrm>
        </p:spPr>
        <p:txBody>
          <a:bodyPr/>
          <a:lstStyle/>
          <a:p>
            <a:pPr algn="ctr"/>
            <a:r>
              <a:rPr lang="ru-RU" b="1" dirty="0" smtClean="0"/>
              <a:t>Игровые </a:t>
            </a:r>
            <a:r>
              <a:rPr lang="ru-RU" b="1" dirty="0"/>
              <a:t>технологии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794294"/>
            <a:ext cx="8915399" cy="4115616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chemeClr val="tx1"/>
                </a:solidFill>
              </a:rPr>
              <a:t>Театрализация биологических </a:t>
            </a:r>
            <a:r>
              <a:rPr lang="ru-RU" sz="2400" b="1" dirty="0" smtClean="0">
                <a:solidFill>
                  <a:schemeClr val="tx1"/>
                </a:solidFill>
              </a:rPr>
              <a:t>процессов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chemeClr val="tx1"/>
                </a:solidFill>
              </a:rPr>
              <a:t>Биография- интервью 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chemeClr val="tx1"/>
                </a:solidFill>
              </a:rPr>
              <a:t>Сказки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chemeClr val="tx1"/>
                </a:solidFill>
              </a:rPr>
              <a:t>Кроссворды, </a:t>
            </a:r>
            <a:r>
              <a:rPr lang="ru-RU" sz="2400" b="1" dirty="0" smtClean="0">
                <a:solidFill>
                  <a:schemeClr val="tx1"/>
                </a:solidFill>
              </a:rPr>
              <a:t>лабиринты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chemeClr val="tx1"/>
                </a:solidFill>
              </a:rPr>
              <a:t>Рассказ с биологическими ошибками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b="1" dirty="0">
                <a:solidFill>
                  <a:schemeClr val="tx1"/>
                </a:solidFill>
              </a:rPr>
              <a:t>Составление рассказа по заданным </a:t>
            </a:r>
            <a:r>
              <a:rPr lang="ru-RU" sz="2400" b="1" dirty="0" smtClean="0">
                <a:solidFill>
                  <a:schemeClr val="tx1"/>
                </a:solidFill>
              </a:rPr>
              <a:t>словам 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400" b="1" dirty="0" smtClean="0">
                <a:solidFill>
                  <a:schemeClr val="tx1"/>
                </a:solidFill>
              </a:rPr>
              <a:t>Крокодил и др.</a:t>
            </a:r>
            <a:r>
              <a:rPr lang="ru-RU" sz="2400" b="1" dirty="0">
                <a:solidFill>
                  <a:schemeClr val="tx1"/>
                </a:solidFill>
              </a:rPr>
              <a:t> 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8346" y="5589918"/>
            <a:ext cx="1506747" cy="1130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512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641894"/>
          </a:xfrm>
        </p:spPr>
        <p:txBody>
          <a:bodyPr/>
          <a:lstStyle/>
          <a:p>
            <a:pPr algn="ctr"/>
            <a:r>
              <a:rPr lang="ru-RU" b="1" dirty="0"/>
              <a:t>Цифровые технологии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1664898"/>
            <a:ext cx="8915399" cy="4245012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tx1"/>
                </a:solidFill>
              </a:rPr>
              <a:t>3</a:t>
            </a:r>
            <a:r>
              <a:rPr lang="en-US" sz="2800" b="1" dirty="0" smtClean="0">
                <a:solidFill>
                  <a:schemeClr val="tx1"/>
                </a:solidFill>
              </a:rPr>
              <a:t>D</a:t>
            </a:r>
            <a:r>
              <a:rPr lang="ru-RU" sz="2800" b="1" dirty="0" smtClean="0">
                <a:solidFill>
                  <a:schemeClr val="tx1"/>
                </a:solidFill>
              </a:rPr>
              <a:t>-модели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tx1"/>
                </a:solidFill>
              </a:rPr>
              <a:t>Видео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tx1"/>
                </a:solidFill>
              </a:rPr>
              <a:t>Интернет-ресурсы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tx1"/>
                </a:solidFill>
              </a:rPr>
              <a:t>Микроскоп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tx1"/>
                </a:solidFill>
              </a:rPr>
              <a:t>Электронные учебники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800" b="1" dirty="0" smtClean="0">
                <a:solidFill>
                  <a:schemeClr val="tx1"/>
                </a:solidFill>
              </a:rPr>
              <a:t>Подготовка к ОГЭ, ЕГЭ и ВПР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8091" y="5684808"/>
            <a:ext cx="1564256" cy="117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15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301925"/>
            <a:ext cx="8915399" cy="285534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Технология уровневой дифференциации обучения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441275"/>
            <a:ext cx="8915399" cy="346863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Все - ВПР</a:t>
            </a:r>
          </a:p>
          <a:p>
            <a:pPr algn="ctr"/>
            <a:endParaRPr lang="ru-RU" sz="36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Многие - ОГЭ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4" name="Рисунок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3290" y="5436799"/>
            <a:ext cx="1894935" cy="1421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8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184</TotalTime>
  <Words>294</Words>
  <Application>Microsoft Office PowerPoint</Application>
  <PresentationFormat>Произвольный</PresentationFormat>
  <Paragraphs>91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Легкий дым</vt:lpstr>
      <vt:lpstr> Новые образовательные практики в обучении биологии   </vt:lpstr>
      <vt:lpstr>Презентация PowerPoint</vt:lpstr>
      <vt:lpstr>Наглядность!!!</vt:lpstr>
      <vt:lpstr>Компетентности</vt:lpstr>
      <vt:lpstr>Организация обучения  биологии в лицее:</vt:lpstr>
      <vt:lpstr>Технологии обучения</vt:lpstr>
      <vt:lpstr>Игровые технологии</vt:lpstr>
      <vt:lpstr>Цифровые технологии </vt:lpstr>
      <vt:lpstr>Технология уровневой дифференциации обучения </vt:lpstr>
      <vt:lpstr>Технологии проблемного обучения </vt:lpstr>
      <vt:lpstr>Технология проектной и исследовательской деятельности </vt:lpstr>
      <vt:lpstr>Темы учебно-исследовательских работ</vt:lpstr>
      <vt:lpstr>Технология развивающего обучения </vt:lpstr>
      <vt:lpstr>Структурно-логические технологии </vt:lpstr>
      <vt:lpstr>Летняя профильная практика ЕН-потоков (8 и 10 класс)</vt:lpstr>
      <vt:lpstr>Спасибо за внимание!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Новые образовательные практики в обучении биологии   </dc:title>
  <dc:creator>911</dc:creator>
  <cp:lastModifiedBy>sta6</cp:lastModifiedBy>
  <cp:revision>24</cp:revision>
  <dcterms:created xsi:type="dcterms:W3CDTF">2019-09-09T16:31:22Z</dcterms:created>
  <dcterms:modified xsi:type="dcterms:W3CDTF">2019-09-10T04:55:03Z</dcterms:modified>
</cp:coreProperties>
</file>