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2" r:id="rId13"/>
    <p:sldId id="263" r:id="rId14"/>
    <p:sldId id="272" r:id="rId15"/>
    <p:sldId id="273" r:id="rId16"/>
    <p:sldId id="274" r:id="rId17"/>
    <p:sldId id="286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aalexperm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Реализация ФГОС по новому федеральному перечню учебников биологии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Методический семинар учителей биологии общеобразовательных организаций Пермского края</a:t>
            </a:r>
            <a:br>
              <a:rPr lang="ru-RU" sz="2700" dirty="0" smtClean="0"/>
            </a:br>
            <a:r>
              <a:rPr lang="ru-RU" sz="2700" dirty="0" smtClean="0"/>
              <a:t>10.09.2019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92500" lnSpcReduction="10000"/>
          </a:bodyPr>
          <a:lstStyle/>
          <a:p>
            <a:pPr marL="347472" indent="-347472" fontAlgn="base">
              <a:lnSpc>
                <a:spcPct val="80000"/>
              </a:lnSpc>
              <a:spcBef>
                <a:spcPts val="576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/>
              </a:rPr>
              <a:t>Акулов Александр Алексеевич      </a:t>
            </a:r>
            <a:endParaRPr lang="ru-RU" sz="2800" dirty="0" smtClean="0"/>
          </a:p>
          <a:p>
            <a:pPr marL="347472" indent="-347472" fontAlgn="base">
              <a:lnSpc>
                <a:spcPct val="80000"/>
              </a:lnSpc>
              <a:spcBef>
                <a:spcPts val="576"/>
              </a:spcBef>
            </a:pPr>
            <a:r>
              <a:rPr lang="ru-RU" sz="1900" dirty="0" smtClean="0">
                <a:solidFill>
                  <a:schemeClr val="tx1"/>
                </a:solidFill>
                <a:latin typeface="Arial"/>
              </a:rPr>
              <a:t>ведущий научный сотрудник отдела сопровождения ФГОС, доцент, канд. биол. наук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47472" indent="-347472" fontAlgn="base">
              <a:lnSpc>
                <a:spcPct val="80000"/>
              </a:lnSpc>
              <a:spcBef>
                <a:spcPts val="576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/>
              </a:rPr>
              <a:t>Институт развития образования Пермского края </a:t>
            </a:r>
            <a:br>
              <a:rPr lang="ru-RU" sz="2800" dirty="0" smtClean="0">
                <a:solidFill>
                  <a:schemeClr val="tx1"/>
                </a:solidFill>
                <a:latin typeface="Arial"/>
              </a:rPr>
            </a:br>
            <a:r>
              <a:rPr lang="ru-RU" sz="2800" dirty="0" smtClean="0">
                <a:solidFill>
                  <a:schemeClr val="tx1"/>
                </a:solidFill>
                <a:latin typeface="Arial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/>
              </a:rPr>
            </a:br>
            <a:r>
              <a:rPr lang="en-US" sz="2800" dirty="0" smtClean="0">
                <a:solidFill>
                  <a:schemeClr val="tx1"/>
                </a:solidFill>
                <a:latin typeface="Arial"/>
                <a:hlinkClick r:id="rId2"/>
              </a:rPr>
              <a:t>aaalexperm@yandex.ru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 </a:t>
            </a:r>
            <a:endParaRPr lang="ru-RU" sz="2800" dirty="0" smtClean="0">
              <a:solidFill>
                <a:schemeClr val="tx1"/>
              </a:solidFill>
              <a:latin typeface="Arial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217024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>Приказ Министерства просвещения РФ от 8 мая 2019 г. N 233 “О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 г. N 345”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1.2.5.2.2.2	Пасечник  В.В., </a:t>
            </a:r>
            <a:r>
              <a:rPr lang="ru-RU" sz="1800" dirty="0" err="1" smtClean="0"/>
              <a:t>Суматохин</a:t>
            </a:r>
            <a:r>
              <a:rPr lang="ru-RU" sz="1800" dirty="0" smtClean="0"/>
              <a:t> С.В., Калинова Г.С./ Под ред. Пасечника В.В.	Биология   	7	АО «Издательство «Просвещение»	http://catalog.prosv.ru/item/24032</a:t>
            </a:r>
          </a:p>
          <a:p>
            <a:pPr>
              <a:buNone/>
            </a:pPr>
            <a:r>
              <a:rPr lang="ru-RU" sz="1800" dirty="0" smtClean="0"/>
              <a:t>1.2.5.2.2.4	Пасечник  В.В., Каменский А.А., Швецов Г.Г.и др./ Под ред. Пасечника В.В.	Биология 	9	АО «Издательство «Просвещение»	http://catalog.prosv.ru/item/22071</a:t>
            </a:r>
          </a:p>
          <a:p>
            <a:pPr>
              <a:buNone/>
            </a:pPr>
            <a:r>
              <a:rPr lang="ru-RU" sz="1800" dirty="0" smtClean="0"/>
              <a:t>1.2.5.2.4.5	</a:t>
            </a:r>
            <a:r>
              <a:rPr lang="ru-RU" sz="1800" dirty="0" err="1" smtClean="0"/>
              <a:t>Сивоглазов</a:t>
            </a:r>
            <a:r>
              <a:rPr lang="ru-RU" sz="1800" dirty="0" smtClean="0"/>
              <a:t>  В.И., Каменский А.А., Касперская Е.К. и др.	Биология	             9	   АО «Издательство «Просвещение»	http://catalog.prosv.ru/item/24044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1.3.5.7.3.1	Пасечник В.В., Каменский А.А., Рубцов A.M. и др./под ред. Пасечника В.В.	Биология. (углублённый уровень)	10	АО «Издательство «Просвещение»	http://catalog.prosv.ru/item/8039</a:t>
            </a:r>
          </a:p>
          <a:p>
            <a:pPr>
              <a:buNone/>
            </a:pPr>
            <a:r>
              <a:rPr lang="ru-RU" sz="2000" dirty="0" smtClean="0"/>
              <a:t>1.3.5.7.3.2	Пасечник В.В., Каменский А.А., Рубцов A.M. и др./под ред. Пасечника В.В.	Биология. (углублённый уровень)	11	АО «Издательство «Просвещение»	http://catalog.prosv.ru/item/8041</a:t>
            </a:r>
          </a:p>
          <a:p>
            <a:pPr>
              <a:buNone/>
            </a:pPr>
            <a:r>
              <a:rPr lang="ru-RU" sz="2000" dirty="0" smtClean="0"/>
              <a:t>1.3.5.7.2.2	Бородин П.М., Дымшиц Г.М., Саблина О.В. и др./Под ред. Шумного В.К., Дымшица Г.М.	Биология (углубленный уровень)	11	АО «Издательство «Просвещение»	http://catalog.prosv.ru/item/24064</a:t>
            </a:r>
          </a:p>
          <a:p>
            <a:pPr>
              <a:buNone/>
            </a:pPr>
            <a:r>
              <a:rPr lang="ru-RU" sz="2000" dirty="0" smtClean="0"/>
              <a:t>1.3.5.7.4.1	Теремов А.В., Петросова Р.А.	Биология. Биологические системы и процессы (базовый и углубленный уровни)	10	ООО «Издательство </a:t>
            </a:r>
            <a:r>
              <a:rPr lang="ru-RU" sz="2000" dirty="0" err="1" smtClean="0"/>
              <a:t>Владос</a:t>
            </a:r>
            <a:r>
              <a:rPr lang="ru-RU" sz="2000" dirty="0" smtClean="0"/>
              <a:t>»	http://vlados.ru/shop/shkolnoe-obrazovanie/biologiya-10-klass-biologicheskie-sistemy-i-protsessy-uchebnik-dlya-uchashhihsya-obshheobrazovatelnyh-uchrezhdenij-br-avtor-teremov-a-v-petrosova-r-a-br-isbn-978-5-691-01634-9-br-2012-god/</a:t>
            </a:r>
          </a:p>
          <a:p>
            <a:pPr>
              <a:buNone/>
            </a:pPr>
            <a:r>
              <a:rPr lang="ru-RU" sz="2000" dirty="0" smtClean="0"/>
              <a:t>1.3.5.7.4.2	Теремов А.В., Петросова Р.А.	Биология. Биологические системы и процессы (базовый и углубленный уровни)	11	ООО «Издательство </a:t>
            </a:r>
            <a:r>
              <a:rPr lang="ru-RU" sz="2000" dirty="0" err="1" smtClean="0"/>
              <a:t>Владос</a:t>
            </a:r>
            <a:r>
              <a:rPr lang="ru-RU" sz="2000" dirty="0" smtClean="0"/>
              <a:t>»	http://vlados.ru/shop/shkolnoe-obrazovanie/biologiya-11-kl-biologicheskie-sistemy-i-protsessy-ucheb-dlya-uchashhihsya-obshheobrazovat-uchrezhdenij-br-avtor-teremov-a-v-petrosova-r-a-br-isbn-978-5-69 l-01846-6-br-2012-god/</a:t>
            </a:r>
          </a:p>
          <a:p>
            <a:pPr>
              <a:buNone/>
            </a:pPr>
            <a:r>
              <a:rPr lang="ru-RU" sz="2000" dirty="0" smtClean="0"/>
              <a:t>1.3.5.8.1.2	Алексашина И.Ю., Галактионов К.В., </a:t>
            </a:r>
            <a:r>
              <a:rPr lang="ru-RU" sz="2000" dirty="0" err="1" smtClean="0"/>
              <a:t>Ляпцев</a:t>
            </a:r>
            <a:r>
              <a:rPr lang="ru-RU" sz="2000" dirty="0" smtClean="0"/>
              <a:t> А.В., Шаталов М.А. и др./ Под ред. Алексашиной И.Ю.	Естествознание (базовый уровень)	11	АО «Издательство «Просвещение»	http://catalog.prosv.ru/item/252000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Рекомендации по переходу на линии УМК, включенные в ФПУ (Подробные методические рекомендации и </a:t>
            </a:r>
            <a:r>
              <a:rPr lang="ru-RU" sz="2400" b="1" dirty="0" err="1" smtClean="0"/>
              <a:t>вебинары</a:t>
            </a:r>
            <a:r>
              <a:rPr lang="ru-RU" sz="2400" b="1" dirty="0" smtClean="0"/>
              <a:t> см. по ссылке: </a:t>
            </a:r>
            <a:r>
              <a:rPr lang="ru-RU" sz="2400" b="1" dirty="0" err="1" smtClean="0"/>
              <a:t>rosuchebnik.ru</a:t>
            </a:r>
            <a:r>
              <a:rPr lang="ru-RU" sz="2400" b="1" dirty="0" smtClean="0"/>
              <a:t>/fpu345)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Линия УМК Пасечника В. В. (5-9 класс) -Линия УМК Пономаревой И. Н. (концентрическая, 5-9 класс)  ФП № 1.2.5.2.3.1 – 1.2.5.2.3.5</a:t>
            </a:r>
          </a:p>
          <a:p>
            <a:r>
              <a:rPr lang="ru-RU" dirty="0" smtClean="0"/>
              <a:t>Обе линии представляют собой концентрический курс по биологии. Пройдя обучение в 5-8 классах по УМК Пасечника В.В., обучающиеся могут закончить изучение концентрического курса биологии в 9 классе по учебнику «Общие биологические закономерности» по УМК Пономаревой И.Н., не нарушая логическую концепцию курса, что позволяет в полном объеме выполнить программу изучения биологии на ступени основного общего образования.</a:t>
            </a:r>
          </a:p>
          <a:p>
            <a:r>
              <a:rPr lang="ru-RU" dirty="0" smtClean="0"/>
              <a:t>Оба УМК имеют сходство в изложении и структуре учебного материала, что обеспечивает преемственность при переходе: традиционная подача материала, задания для самостоятельных наблюдений, наличие дополнительной информации, расширяющей содержание базовых понятий, задания на определение причинно-следственной связи, сравнение, анализ информации. В учебнике 9 класса УМК Пономаревой И.Н. (глава 3) включены темы, интегрированные с разделами «Ботаника», «Зоология», «Анатомия», что позволяет рассмотреть вопросы общей биологии на конкретных примерах жизнедеятельности бактерий, растений, грибов, лишайников, животных. Данная особенность учебника способствует получению высоких результатов при подготовке обучающихся к ОГЭ.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Линия УМК «Живая природа» Суховой Т. С. (5-9 класс) - Линия УМК Пономаревой И. Н. (концентрическая, 5-9 класс) ФП № 1.2.5.2.3.1 – 1.2.5.2.3.5</a:t>
            </a:r>
          </a:p>
          <a:p>
            <a:r>
              <a:rPr lang="ru-RU" sz="2000" dirty="0" smtClean="0"/>
              <a:t>Обе линии созданы по концентрическому принципу. Пройдя обучение в 5-8 классах по УМК «Живая природа», обучающиеся могут закончить изучение концентрического курса биологии в 9 классе по учебнику «Общие биологические закономерности» УМК Пономаревой И.Н., </a:t>
            </a:r>
          </a:p>
          <a:p>
            <a:pPr>
              <a:buNone/>
            </a:pPr>
            <a:r>
              <a:rPr lang="ru-RU" sz="2000" dirty="0" smtClean="0"/>
              <a:t>не нарушая логическую концепцию курса, что позволяет в полном объеме выполнить программу изучения биологии основного общего образования. В учебнике 9 класса УМК Пономаревой И.Н. (глава 3) включены темы, интегрированные с разделами «Ботаника», «Зоология», «Анатомия», что позволяет рассмотреть вопросы общей биологии на конкретных примерах жизнедеятельности бактерий, растений, грибов, лишайников, животных. Данная особенность учебника способствует получению высоких результатов при подготовке обучающихся к ОГЭ.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Линия УМК Сонина Н. И. (концентрическая, 5-9 класс) - Линия УМК </a:t>
            </a:r>
            <a:r>
              <a:rPr lang="ru-RU" b="1" dirty="0" err="1" smtClean="0"/>
              <a:t>Сивоглазова</a:t>
            </a:r>
            <a:r>
              <a:rPr lang="ru-RU" b="1" dirty="0" smtClean="0"/>
              <a:t> В. И. (концентрическая, 5-9 класс) ФП № 1.2.5.2.5.1 – 1.2.5.2.5.5.</a:t>
            </a:r>
          </a:p>
          <a:p>
            <a:pPr>
              <a:buNone/>
            </a:pPr>
            <a:r>
              <a:rPr lang="ru-RU" dirty="0" smtClean="0"/>
              <a:t>Обе линии созданы в едином системном содержательном подходе – концентрическом. Единая методическая концепция обеспечивает самый оптимальный и продуктивный переход на УМК </a:t>
            </a:r>
            <a:r>
              <a:rPr lang="ru-RU" dirty="0" err="1" smtClean="0"/>
              <a:t>Сивоглазова</a:t>
            </a:r>
            <a:r>
              <a:rPr lang="ru-RU" dirty="0" smtClean="0"/>
              <a:t> В.И., в т.ч. и в 9 классе. Учебники линии УМК </a:t>
            </a:r>
            <a:r>
              <a:rPr lang="ru-RU" dirty="0" err="1" smtClean="0"/>
              <a:t>Сивоглазова</a:t>
            </a:r>
            <a:r>
              <a:rPr lang="ru-RU" dirty="0" smtClean="0"/>
              <a:t> В.И. представляют новое поколение учебной литературы. Авторам удалось реализовать идею интеграции электронно-цифровых образовательных ресурсов с традиционным учебником и методическими материалами. Все компоненты связаны между собой системой навигации, что дает возможность научиться работать с разными источниками информации.</a:t>
            </a:r>
          </a:p>
          <a:p>
            <a:pPr>
              <a:buNone/>
            </a:pPr>
            <a:r>
              <a:rPr lang="ru-RU" dirty="0" smtClean="0"/>
              <a:t>Цветовая индикация терминов основного и дополнительного материала позволяет выстраивать индивидуальные образовательные маршруты, интегрировать все полиграфические и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составляющие в единую систему.</a:t>
            </a:r>
          </a:p>
          <a:p>
            <a:pPr>
              <a:buNone/>
            </a:pPr>
            <a:r>
              <a:rPr lang="ru-RU" dirty="0" smtClean="0"/>
              <a:t>Оба УМК имеют единый методический подход, направленный на формирование как личностных, так и предметных образовательных результатов. Разработанная система вопросов и заданий направлена на самостоятельную учебную деятельность учащихся и способствует</a:t>
            </a:r>
          </a:p>
          <a:p>
            <a:pPr>
              <a:buNone/>
            </a:pPr>
            <a:r>
              <a:rPr lang="ru-RU" dirty="0" smtClean="0"/>
              <a:t>формированию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Рекомендации по замене учебников, не вошедших в ФПУ -19 (Корпорация «Российский учебник», </a:t>
            </a:r>
            <a:r>
              <a:rPr lang="ru-RU" b="1" dirty="0" err="1" smtClean="0"/>
              <a:t>metod@rosuchebnik.ru</a:t>
            </a:r>
            <a:r>
              <a:rPr lang="ru-RU" b="1" dirty="0" smtClean="0"/>
              <a:t>, тел. 8-800-2000-550).</a:t>
            </a:r>
          </a:p>
          <a:p>
            <a:r>
              <a:rPr lang="ru-RU" dirty="0" smtClean="0"/>
              <a:t>Если фонды обеспечены, то ожидайте возвращения линий в ФП</a:t>
            </a:r>
          </a:p>
          <a:p>
            <a:r>
              <a:rPr lang="ru-RU" dirty="0" smtClean="0"/>
              <a:t>Если учебников не хватает, покупайте учебные пособия за бюджетные средства</a:t>
            </a:r>
          </a:p>
          <a:p>
            <a:r>
              <a:rPr lang="ru-RU" dirty="0" smtClean="0"/>
              <a:t>Если не выполняется норматив по обеспеченности учебниками, покупайте учебники 2018 года за внебюджетные средства</a:t>
            </a:r>
          </a:p>
          <a:p>
            <a:r>
              <a:rPr lang="ru-RU" dirty="0" smtClean="0"/>
              <a:t>Если отсутствуют внебюджетные средства, узнайте о возможности получить учебники 2018 г. по договору пожертвования с издательством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3614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УЧЕБНИКИ, ПРОШЕДШИЕ ВСЕ НЕОБХОДИМЫЕ ЭКСПЕРТИЗЫ, ПОДАННЫЕ В 2018 ГОДУ В МИНИСТЕРСТВО ПРОСВЕЩЕНИЯ И ОЖИДАЮЩИЕ ВКЛЮЧЕНИЯ В ФПУ </a:t>
            </a:r>
          </a:p>
          <a:p>
            <a:r>
              <a:rPr lang="ru-RU" sz="2800" dirty="0" smtClean="0"/>
              <a:t>Пасечник В.В. (линейный) (5-9)</a:t>
            </a:r>
          </a:p>
          <a:p>
            <a:r>
              <a:rPr lang="ru-RU" sz="2800" dirty="0" smtClean="0"/>
              <a:t>Пасечник В.В. (концентрический) (5-11)</a:t>
            </a:r>
          </a:p>
          <a:p>
            <a:r>
              <a:rPr lang="ru-RU" sz="2800" dirty="0" smtClean="0"/>
              <a:t>Сонин Н.И. и др. (концентрический) (5-9)</a:t>
            </a:r>
          </a:p>
          <a:p>
            <a:r>
              <a:rPr lang="ru-RU" sz="2800" dirty="0" smtClean="0"/>
              <a:t>Сонин Н.И. и др. (линейный) (5-9)</a:t>
            </a:r>
          </a:p>
          <a:p>
            <a:r>
              <a:rPr lang="ru-RU" sz="2800" dirty="0" smtClean="0"/>
              <a:t>Сухова Т.С. и др. (Живая природа) (5-9)</a:t>
            </a:r>
          </a:p>
          <a:p>
            <a:r>
              <a:rPr lang="ru-RU" sz="2800" dirty="0" smtClean="0"/>
              <a:t>Сонин Н.И. и др. / под ред. В. Б. Захарова (10-11) (У)</a:t>
            </a:r>
          </a:p>
          <a:p>
            <a:r>
              <a:rPr lang="ru-RU" sz="2800" dirty="0" smtClean="0"/>
              <a:t>Пономарева И.Н. и др. (10-11) Б+У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Содержание общеобразовательного предмета «Биология»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046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содержании</a:t>
            </a:r>
            <a:r>
              <a:rPr lang="ru-RU" sz="2400" dirty="0" smtClean="0"/>
              <a:t> учебного предмета выделяют три основные </a:t>
            </a:r>
            <a:r>
              <a:rPr lang="ru-RU" sz="2400" b="1" dirty="0" smtClean="0"/>
              <a:t>компоненты</a:t>
            </a:r>
            <a:r>
              <a:rPr lang="ru-RU" sz="2400" dirty="0" smtClean="0"/>
              <a:t>: </a:t>
            </a:r>
            <a:r>
              <a:rPr lang="ru-RU" sz="2400" b="1" dirty="0" smtClean="0"/>
              <a:t>основы научных знаний,  умения </a:t>
            </a:r>
            <a:r>
              <a:rPr lang="ru-RU" sz="2400" dirty="0" smtClean="0"/>
              <a:t>(прикладные знания) и </a:t>
            </a:r>
            <a:r>
              <a:rPr lang="ru-RU" sz="2400" b="1" dirty="0" smtClean="0"/>
              <a:t>опыт эмоционально-ценностного отношения к миру, к деятельности (оценочные знания).</a:t>
            </a:r>
          </a:p>
          <a:p>
            <a:pPr>
              <a:buNone/>
            </a:pPr>
            <a:r>
              <a:rPr lang="ru-RU" sz="2400" dirty="0" smtClean="0"/>
              <a:t> 1997 г. -Письмо Минобразования РФ от 18.07.97 N 974/14-12 "Об Обязательном минимуме содержания образовательных программ основной общеобразовательной школы». Минимальное содержание образования для формирования у обучающихся адекватной современному уровню знаний картины мира.</a:t>
            </a:r>
          </a:p>
          <a:p>
            <a:pPr>
              <a:buNone/>
            </a:pPr>
            <a:r>
              <a:rPr lang="ru-RU" sz="2400" dirty="0" smtClean="0"/>
              <a:t>2004 г. - Федеральный компонент Государственного стандарта общего образования. Обязательный минимум содержания (набор предметных тем -дидактических единиц для учебных программ). Приказ МО РФ от 5 марта 2004 г. № 1089. ТРЕБОВАНИЯ К УРОВНЮ ПОДГОТОВКИ ВЫПУСКНИКОВ (знать/понимать; уметь; использовать приобретенные знания и умения в практической деятельности и повседневной жизни).</a:t>
            </a:r>
          </a:p>
          <a:p>
            <a:pPr>
              <a:buNone/>
            </a:pPr>
            <a:r>
              <a:rPr lang="ru-RU" sz="2400" dirty="0" smtClean="0"/>
              <a:t>2019 г. - Федеральный государственный образовательный стандарт. ОСНОВНОЕ ОБЩЕЕ ОБРАЗОВАНИЕ. Проект. Требования к предметным результатам освоения учебного предмета «Биология», выносимым на промежуточную и итоговую аттестацию (</a:t>
            </a:r>
            <a:r>
              <a:rPr lang="ru-RU" sz="2400" dirty="0" err="1" smtClean="0"/>
              <a:t>сформированность</a:t>
            </a:r>
            <a:r>
              <a:rPr lang="ru-RU" sz="2400" dirty="0" smtClean="0"/>
              <a:t> умений по годам обучения).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Новые УМК по биологии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Основное общее образование</a:t>
            </a:r>
          </a:p>
          <a:p>
            <a:pPr>
              <a:buNone/>
            </a:pPr>
            <a:r>
              <a:rPr lang="ru-RU" b="1" dirty="0" smtClean="0"/>
              <a:t>Биология. </a:t>
            </a:r>
            <a:r>
              <a:rPr lang="ru-RU" b="1" dirty="0" err="1" smtClean="0"/>
              <a:t>Сивоглазов</a:t>
            </a:r>
            <a:r>
              <a:rPr lang="ru-RU" b="1" dirty="0" smtClean="0"/>
              <a:t> В.И. и др. 5-9 классы</a:t>
            </a:r>
          </a:p>
          <a:p>
            <a:pPr>
              <a:buNone/>
            </a:pPr>
            <a:r>
              <a:rPr lang="ru-RU" dirty="0" smtClean="0"/>
              <a:t>•Современный методический аппарат.</a:t>
            </a:r>
          </a:p>
          <a:p>
            <a:pPr>
              <a:buNone/>
            </a:pPr>
            <a:r>
              <a:rPr lang="ru-RU" dirty="0" smtClean="0"/>
              <a:t>•Разнообразие наглядного материала.</a:t>
            </a:r>
          </a:p>
          <a:p>
            <a:pPr>
              <a:buNone/>
            </a:pPr>
            <a:r>
              <a:rPr lang="ru-RU" dirty="0" smtClean="0"/>
              <a:t>•Актуальный дизайн.</a:t>
            </a:r>
          </a:p>
          <a:p>
            <a:pPr>
              <a:buNone/>
            </a:pPr>
            <a:r>
              <a:rPr lang="ru-RU" dirty="0" smtClean="0"/>
              <a:t>Содержание учебников даёт возможность ученикам научиться:</a:t>
            </a:r>
          </a:p>
          <a:p>
            <a:pPr>
              <a:buNone/>
            </a:pPr>
            <a:r>
              <a:rPr lang="ru-RU" dirty="0" smtClean="0"/>
              <a:t>•систематизировать знания о многообразии организмов и основных биологических процессах;</a:t>
            </a:r>
          </a:p>
          <a:p>
            <a:pPr>
              <a:buNone/>
            </a:pPr>
            <a:r>
              <a:rPr lang="ru-RU" dirty="0" smtClean="0"/>
              <a:t>•составлять биологические описания;</a:t>
            </a:r>
          </a:p>
          <a:p>
            <a:pPr>
              <a:buNone/>
            </a:pPr>
            <a:r>
              <a:rPr lang="ru-RU" dirty="0" smtClean="0"/>
              <a:t>•объяснять закономерности в биологии;</a:t>
            </a:r>
          </a:p>
          <a:p>
            <a:pPr>
              <a:buNone/>
            </a:pPr>
            <a:r>
              <a:rPr lang="ru-RU" dirty="0" smtClean="0"/>
              <a:t>•раскрывать причинно-следственные связи;</a:t>
            </a:r>
          </a:p>
          <a:p>
            <a:pPr>
              <a:buNone/>
            </a:pPr>
            <a:r>
              <a:rPr lang="ru-RU" dirty="0" smtClean="0"/>
              <a:t>•применять полученные знания в повседневной жизни.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82296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82296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6632"/>
            <a:ext cx="82296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82296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903649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Среднее общее образование</a:t>
            </a:r>
          </a:p>
          <a:p>
            <a:pPr>
              <a:buNone/>
            </a:pPr>
            <a:r>
              <a:rPr lang="ru-RU" sz="2400" dirty="0" smtClean="0"/>
              <a:t>БАЗОВЫЙ УРОВЕНЬ/ БАЗОВЫЙ И УГЛУБЛЁННЫЙ УРОВНИ</a:t>
            </a:r>
          </a:p>
          <a:p>
            <a:pPr>
              <a:buNone/>
            </a:pPr>
            <a:r>
              <a:rPr lang="ru-RU" sz="2400" dirty="0" smtClean="0"/>
              <a:t>Под ред. Пасечника В.В. (10-11) Базовый Новый</a:t>
            </a:r>
          </a:p>
          <a:p>
            <a:pPr>
              <a:buNone/>
            </a:pPr>
            <a:r>
              <a:rPr lang="ru-RU" sz="2400" dirty="0" smtClean="0"/>
              <a:t>Под ред. Пасечника В.В. (10-11) Углублённый  Новый ЕСТЕСТВЕННО-НАУЧНЫЙ ПРОФИЛЬ (МЕДИЦИНСКИЕ КЛАССЫ)</a:t>
            </a:r>
          </a:p>
          <a:p>
            <a:pPr>
              <a:buNone/>
            </a:pPr>
            <a:r>
              <a:rPr lang="ru-RU" sz="2400" dirty="0" smtClean="0"/>
              <a:t>Каменский А.А., </a:t>
            </a:r>
            <a:r>
              <a:rPr lang="ru-RU" sz="2400" dirty="0" err="1" smtClean="0"/>
              <a:t>Сивоглазов</a:t>
            </a:r>
            <a:r>
              <a:rPr lang="ru-RU" sz="2400" dirty="0" smtClean="0"/>
              <a:t> В.И. (10-11) Базовый Новый   </a:t>
            </a:r>
          </a:p>
          <a:p>
            <a:pPr>
              <a:buNone/>
            </a:pPr>
            <a:r>
              <a:rPr lang="ru-RU" sz="2400" dirty="0" smtClean="0"/>
              <a:t>Под ред. Беляева Д.К., Дымшица Г.М. (10-11) Базовый</a:t>
            </a:r>
          </a:p>
          <a:p>
            <a:pPr>
              <a:buNone/>
            </a:pPr>
            <a:r>
              <a:rPr lang="ru-RU" sz="2400" dirty="0" smtClean="0"/>
              <a:t>Под ред. Шумного В.К., Дымшица Г.М. (10-11) Углублённый</a:t>
            </a:r>
          </a:p>
          <a:p>
            <a:pPr>
              <a:buNone/>
            </a:pPr>
            <a:r>
              <a:rPr lang="ru-RU" sz="2400" dirty="0" smtClean="0"/>
              <a:t>«Сферы». Сухорукова Л.Н. и др. (10-11) Базовый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ea typeface="+mn-ea"/>
                <a:cs typeface="+mn-cs"/>
              </a:rPr>
              <a:t>Учебники Федерального перечня: соответствие обязательному минимуму содержания общего образования.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Новый порядок формирования федерального перечня школьных учебников: экспертиза учебников будет носить государственный характер, заключения экспертов предлагается выдавать на пять лет, а на обороте титула учебника должна стоять фамилия эксперта, проводившего экспертизу.</a:t>
            </a:r>
          </a:p>
          <a:p>
            <a:pPr>
              <a:buNone/>
            </a:pPr>
            <a:r>
              <a:rPr lang="ru-RU" sz="2400" b="1" dirty="0" smtClean="0"/>
              <a:t>Организации, осуществляющие образовательную деятельность по основным общеобразовательным программам, вправе в течение 3 (трёх) лет использовать в образовательной деятельности приобретённые до вступления в силу настоящего Приказа учебники.</a:t>
            </a:r>
          </a:p>
          <a:p>
            <a:pPr>
              <a:buNone/>
            </a:pPr>
            <a:r>
              <a:rPr lang="ru-RU" sz="2400" dirty="0" smtClean="0"/>
              <a:t>ЗАКОН ПОЗВОЛЯЕТ ЗАКУПАТЬ УЧЕБНЫЕ ПОСОБИЯ ЗА БЮДЖЕТНЫЕ ДЕНЬГИ (статья 18 ФЗ «Об образовании в Российской Федерации» №273-ФЗ).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332656"/>
            <a:ext cx="804615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188640"/>
            <a:ext cx="107291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1245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Реализация ФГОС по новому федеральному перечню учебников биологии Методический семинар учителей биологии общеобразовательных организаций Пермского края 10.09.2019  </vt:lpstr>
      <vt:lpstr>Содержание общеобразовательного предмета «Биология»</vt:lpstr>
      <vt:lpstr>Учебники Федерального перечня: соответствие обязательному минимуму содержания общего образования.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Приказ Министерства просвещения РФ от 8 мая 2019 г. N 233 “О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 г. N 345”</vt:lpstr>
      <vt:lpstr>Слайд 13</vt:lpstr>
      <vt:lpstr>Рекомендации по переходу на линии УМК, включенные в ФПУ (Подробные методические рекомендации и вебинары см. по ссылке: rosuchebnik.ru/fpu345) </vt:lpstr>
      <vt:lpstr>Слайд 15</vt:lpstr>
      <vt:lpstr>Слайд 16</vt:lpstr>
      <vt:lpstr>Слайд 17</vt:lpstr>
      <vt:lpstr>Слайд 18</vt:lpstr>
      <vt:lpstr>Слайд 19</vt:lpstr>
      <vt:lpstr>Новые УМК по биологии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ФГОС по новому федеральному перечню учебников биологии Методический семинар учителей биологии общеобразовательных организаций Пермского края 10.09.2019  </dc:title>
  <dc:creator>User</dc:creator>
  <cp:lastModifiedBy>User</cp:lastModifiedBy>
  <cp:revision>32</cp:revision>
  <dcterms:created xsi:type="dcterms:W3CDTF">2019-09-06T07:42:33Z</dcterms:created>
  <dcterms:modified xsi:type="dcterms:W3CDTF">2019-09-08T15:25:27Z</dcterms:modified>
</cp:coreProperties>
</file>