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9" r:id="rId4"/>
    <p:sldId id="261" r:id="rId5"/>
    <p:sldId id="260" r:id="rId6"/>
    <p:sldId id="262" r:id="rId7"/>
    <p:sldId id="263" r:id="rId8"/>
    <p:sldId id="266" r:id="rId9"/>
    <p:sldId id="267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579EBD-552E-4450-8DFD-F4EC7F090A70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4362F8-6239-4D08-91E4-B7C4549326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09620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D39F14-833D-48A4-80AD-76F80435A0EC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D39F14-833D-48A4-80AD-76F80435A0E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D39F14-833D-48A4-80AD-76F80435A0EC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D39F14-833D-48A4-80AD-76F80435A0EC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00010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>Летний трудовой отряд как форма организации трудового воспитания учащихся</a:t>
            </a: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86182" y="4643446"/>
            <a:ext cx="4857784" cy="1428760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err="1" smtClean="0">
                <a:solidFill>
                  <a:schemeClr val="tx1"/>
                </a:solidFill>
              </a:rPr>
              <a:t>Турпанова</a:t>
            </a:r>
            <a:r>
              <a:rPr lang="ru-RU" sz="2800" b="1" dirty="0" smtClean="0">
                <a:solidFill>
                  <a:schemeClr val="tx1"/>
                </a:solidFill>
              </a:rPr>
              <a:t> Елена Николаевна, учитель биологии МБОУ «Менделеевская СОШ»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8" descr="a31XjFn5E7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928802"/>
            <a:ext cx="3863569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Рисунок 2" descr="OZiIIKj2xF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1999" y="3357562"/>
            <a:ext cx="4026495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785786" y="285728"/>
            <a:ext cx="74097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Высадка рассады </a:t>
            </a:r>
            <a:r>
              <a:rPr lang="ru-RU" sz="2000" b="1" dirty="0" err="1" smtClean="0"/>
              <a:t>цветочно</a:t>
            </a:r>
            <a:r>
              <a:rPr lang="ru-RU" sz="2000" b="1" dirty="0" smtClean="0"/>
              <a:t>- декоративных культур учащимися </a:t>
            </a:r>
          </a:p>
          <a:p>
            <a:r>
              <a:rPr lang="ru-RU" sz="2000" b="1" dirty="0" smtClean="0"/>
              <a:t>отряда «Озеленитель» на клумбы у административного здания </a:t>
            </a:r>
          </a:p>
          <a:p>
            <a:r>
              <a:rPr lang="ru-RU" sz="2000" b="1" dirty="0" smtClean="0"/>
              <a:t>МО «</a:t>
            </a:r>
            <a:r>
              <a:rPr lang="ru-RU" sz="2000" b="1" dirty="0" err="1" smtClean="0"/>
              <a:t>Менделеевское</a:t>
            </a:r>
            <a:r>
              <a:rPr lang="ru-RU" sz="2000" b="1" dirty="0" smtClean="0"/>
              <a:t> сельское поселение» и у здания </a:t>
            </a:r>
          </a:p>
          <a:p>
            <a:r>
              <a:rPr lang="ru-RU" sz="2000" b="1" dirty="0" smtClean="0"/>
              <a:t>МБУ «Культурно-спортивный комплекс» (июнь, 2019)</a:t>
            </a:r>
            <a:endParaRPr lang="ru-RU" sz="20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214290"/>
            <a:ext cx="592935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Трудовой отряд – это социально значимая форма трудового воспитания школьников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357290" y="1142984"/>
            <a:ext cx="750099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Цель: Приобретение подростками успешного опыта трудовой деятельности, формирование потребности в профессиональном самоопределении и желания трудиться в дальнейшем (развитие трудовой мотивации)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7158" y="3143248"/>
            <a:ext cx="850112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Задачи: </a:t>
            </a:r>
          </a:p>
          <a:p>
            <a:pPr lvl="0"/>
            <a:r>
              <a:rPr lang="ru-RU" sz="2000" b="1" dirty="0" smtClean="0"/>
              <a:t>1.Обеспечить временное трудоустройство несовершеннолетних</a:t>
            </a:r>
          </a:p>
          <a:p>
            <a:pPr lvl="0"/>
            <a:r>
              <a:rPr lang="ru-RU" sz="2000" b="1" dirty="0" smtClean="0"/>
              <a:t>2.Обеспечить подросткам участие в конкретной общественно-полезной деятельности, согласно Техническому заданию Администрации школы и Социальному заказу главы администрации Менделеевского сельского поселения.</a:t>
            </a:r>
          </a:p>
          <a:p>
            <a:pPr lvl="0"/>
            <a:r>
              <a:rPr lang="ru-RU" sz="2000" b="1" dirty="0" smtClean="0"/>
              <a:t>3.Организовать содержательный активный отдых обучающихся, способствующий укреплению здоровья и снятию психологического напряжения учебного периода.</a:t>
            </a:r>
          </a:p>
          <a:p>
            <a:pPr lvl="0"/>
            <a:r>
              <a:rPr lang="ru-RU" sz="2000" b="1" dirty="0" smtClean="0"/>
              <a:t>4.Создать условия для овладения подростками </a:t>
            </a:r>
            <a:r>
              <a:rPr lang="ru-RU" sz="2000" b="1" dirty="0" err="1" smtClean="0"/>
              <a:t>предпрофессиональными</a:t>
            </a:r>
            <a:r>
              <a:rPr lang="ru-RU" sz="2000" b="1" dirty="0" smtClean="0"/>
              <a:t> умениями и навыками.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0" y="785794"/>
          <a:ext cx="8572560" cy="5852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84076"/>
                <a:gridCol w="2196276"/>
                <a:gridCol w="2692208"/>
              </a:tblGrid>
              <a:tr h="13933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Действие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</a:rPr>
                        <a:t>Куда  подойти?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Когда  подойти?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49652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1. Справка  об  отсутствии судимости</a:t>
                      </a:r>
                      <a:endParaRPr lang="ru-RU" sz="3200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Срок 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подготовки-1 месяц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МФЦ п.Менделеево, ул. Ленина, д.30, 2 этаж 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Понедельник, среда, пятница </a:t>
                      </a:r>
                    </a:p>
                    <a:p>
                      <a:pPr algn="l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с 9.00-15.00</a:t>
                      </a:r>
                    </a:p>
                    <a:p>
                      <a:pPr algn="l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Вторник, четверг</a:t>
                      </a:r>
                    </a:p>
                    <a:p>
                      <a:pPr algn="l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с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9.00-17.00</a:t>
                      </a:r>
                    </a:p>
                    <a:p>
                      <a:pPr algn="l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Обед: 12.00-12.45</a:t>
                      </a:r>
                    </a:p>
                  </a:txBody>
                  <a:tcPr/>
                </a:tc>
              </a:tr>
              <a:tr h="49652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2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. Справка-разрешение  на трудоустройство</a:t>
                      </a:r>
                      <a:endParaRPr kumimoji="0" lang="ru-RU" sz="3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Срок  подготовки -1 месяц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Отдел опеки</a:t>
                      </a:r>
                    </a:p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с. Карагай, ул. Калинина, д.6. кабинет №106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Понедельник-пятница </a:t>
                      </a:r>
                    </a:p>
                    <a:p>
                      <a:pPr algn="l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с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9.00 – 17.00</a:t>
                      </a:r>
                    </a:p>
                    <a:p>
                      <a:pPr algn="l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Обед: 13.00-14.00</a:t>
                      </a:r>
                    </a:p>
                    <a:p>
                      <a:pPr algn="l"/>
                      <a:endParaRPr lang="ru-RU" sz="2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666252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3.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Медицинская  справка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Медосмотр  в школе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Медицинский кабинет  школы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500166" y="0"/>
            <a:ext cx="65004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Алгоритм  действий  по трудоустройству</a:t>
            </a: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001024" y="5429264"/>
            <a:ext cx="714380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2" y="857232"/>
          <a:ext cx="8643998" cy="56999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43708"/>
                <a:gridCol w="2200290"/>
              </a:tblGrid>
              <a:tr h="13933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Документ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 algn="l"/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учащийся  и  его  законный представитель  в отдел опеки обращаются </a:t>
                      </a:r>
                      <a:r>
                        <a:rPr lang="ru-RU" sz="40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вместе  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</a:tr>
              <a:tr h="49652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1. Паспорт  несовершеннолетнего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9652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2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. Свидетельство о рождении</a:t>
                      </a:r>
                      <a:r>
                        <a:rPr lang="ru-RU" sz="32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kumimoji="0" lang="ru-RU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несовершеннолетнего </a:t>
                      </a:r>
                    </a:p>
                    <a:p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(если у ребенка и родителя разные фамилии, то нужен документ подтверждающий смену фамилии – свидетельство о браке )</a:t>
                      </a:r>
                      <a:endParaRPr lang="ru-RU" sz="2000" b="1" baseline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66252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3.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Паспорт  законного  представителя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/>
                      <a:endParaRPr lang="ru-RU" sz="2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666252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4.Справка  из  образовательного  учреждения 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/>
                      <a:endParaRPr lang="ru-RU" sz="2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666252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5. Заявление несовершеннолетнего о разрешении  на  осуществление  трудовой деятельности, согласие  законного представителя (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заполняется  в отделе опеки)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/>
                      <a:endParaRPr lang="ru-RU" sz="2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714480" y="0"/>
            <a:ext cx="61786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Список документов для отдела опеки</a:t>
            </a:r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8001024" y="5929330"/>
            <a:ext cx="685226" cy="39947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0" y="214290"/>
          <a:ext cx="8643997" cy="5852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71966"/>
                <a:gridCol w="2500330"/>
                <a:gridCol w="2071701"/>
              </a:tblGrid>
              <a:tr h="13933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Действие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</a:rPr>
                        <a:t>Куда  подойти?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Когда  подойти?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49652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4. Сделать ксерокопии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</a:rPr>
                        <a:t> паспорта,  ИНН,  СНИЛС</a:t>
                      </a:r>
                      <a:endParaRPr lang="ru-RU" sz="32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Канцелярия школы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март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, 2020</a:t>
                      </a:r>
                    </a:p>
                    <a:p>
                      <a:pPr algn="l"/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(понедельник-пятница  с </a:t>
                      </a:r>
                    </a:p>
                    <a:p>
                      <a:pPr algn="l"/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9.00-12.00</a:t>
                      </a:r>
                    </a:p>
                    <a:p>
                      <a:pPr algn="l"/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14.00-15.30</a:t>
                      </a:r>
                      <a:endParaRPr lang="ru-RU" sz="2400" b="1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666252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5.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Открыть   социальную банковскую  карту , принести  документ  с  № счета  карты</a:t>
                      </a:r>
                    </a:p>
                    <a:p>
                      <a:endParaRPr lang="ru-RU" sz="2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Отделение 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СБ России, </a:t>
                      </a:r>
                    </a:p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п.Менделеево, ул.Ленина, д. 30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Май, 2020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666252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6. Заполнить  заявления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 и договор</a:t>
                      </a:r>
                    </a:p>
                    <a:p>
                      <a:endParaRPr lang="ru-RU" sz="2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Школа 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Май, 2019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7929586" y="4286256"/>
            <a:ext cx="756664" cy="39947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28596" y="1285860"/>
          <a:ext cx="7643898" cy="1280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43898"/>
              </a:tblGrid>
              <a:tr h="13933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Документ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496520">
                <a:tc>
                  <a:txBody>
                    <a:bodyPr/>
                    <a:lstStyle/>
                    <a:p>
                      <a:pPr marL="457200" indent="-457200">
                        <a:buAutoNum type="arabicPeriod"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Паспорт  несовершеннолетнего</a:t>
                      </a:r>
                    </a:p>
                    <a:p>
                      <a:pPr marL="457200" indent="-457200">
                        <a:buNone/>
                      </a:pPr>
                      <a:endParaRPr lang="ru-RU" sz="2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142976" y="0"/>
            <a:ext cx="687277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Список документов для </a:t>
            </a:r>
            <a:r>
              <a:rPr lang="ru-RU" sz="2800" b="1" dirty="0" err="1" smtClean="0"/>
              <a:t>МфЦ</a:t>
            </a:r>
            <a:r>
              <a:rPr lang="ru-RU" sz="2800" b="1" dirty="0" smtClean="0"/>
              <a:t> и отделения </a:t>
            </a:r>
          </a:p>
          <a:p>
            <a:pPr algn="ctr"/>
            <a:r>
              <a:rPr lang="ru-RU" sz="2800" b="1" dirty="0" smtClean="0"/>
              <a:t>Сбербанка России</a:t>
            </a:r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7215206" y="2143116"/>
            <a:ext cx="685226" cy="39947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356" y="500042"/>
            <a:ext cx="5529399" cy="46166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Трудовая смена Менделеевской школы</a:t>
            </a:r>
            <a:endParaRPr lang="ru-RU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000628" y="1571612"/>
            <a:ext cx="3237553" cy="46166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Взрослые – 4 человека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57224" y="1571612"/>
            <a:ext cx="3263779" cy="46166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Учащиеся – 21 человек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00034" y="2786058"/>
            <a:ext cx="2436886" cy="120032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Отряд  </a:t>
            </a:r>
          </a:p>
          <a:p>
            <a:r>
              <a:rPr lang="ru-RU" sz="2400" b="1" dirty="0" smtClean="0"/>
              <a:t>«Растениеводы»</a:t>
            </a:r>
          </a:p>
          <a:p>
            <a:r>
              <a:rPr lang="ru-RU" sz="2400" b="1" dirty="0" smtClean="0"/>
              <a:t>14 человек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286116" y="2786058"/>
            <a:ext cx="2143140" cy="120032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Отряд  </a:t>
            </a:r>
          </a:p>
          <a:p>
            <a:r>
              <a:rPr lang="ru-RU" sz="2400" b="1" dirty="0" smtClean="0"/>
              <a:t>«Ремонтник»</a:t>
            </a:r>
          </a:p>
          <a:p>
            <a:r>
              <a:rPr lang="ru-RU" sz="2400" b="1" dirty="0" smtClean="0"/>
              <a:t>7 человек</a:t>
            </a:r>
            <a:endParaRPr lang="ru-RU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00034" y="4572008"/>
            <a:ext cx="2428892" cy="156966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 смена –   </a:t>
            </a:r>
          </a:p>
          <a:p>
            <a:r>
              <a:rPr lang="ru-RU" sz="2400" b="1" dirty="0" smtClean="0"/>
              <a:t>01 по 25 июня</a:t>
            </a:r>
            <a:endParaRPr lang="ru-RU" sz="2400" dirty="0" smtClean="0"/>
          </a:p>
          <a:p>
            <a:r>
              <a:rPr lang="ru-RU" sz="2400" b="1" dirty="0" smtClean="0"/>
              <a:t>2 смена –  </a:t>
            </a:r>
          </a:p>
          <a:p>
            <a:r>
              <a:rPr lang="ru-RU" sz="2400" b="1" dirty="0" smtClean="0"/>
              <a:t>01 по 24 июля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286116" y="4572008"/>
            <a:ext cx="2138727" cy="83099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1 смена – </a:t>
            </a:r>
          </a:p>
          <a:p>
            <a:r>
              <a:rPr lang="ru-RU" sz="2400" b="1" dirty="0" smtClean="0"/>
              <a:t> 01 по 25 июня</a:t>
            </a:r>
            <a:endParaRPr lang="ru-RU" sz="2400" dirty="0" smtClean="0"/>
          </a:p>
        </p:txBody>
      </p:sp>
      <p:cxnSp>
        <p:nvCxnSpPr>
          <p:cNvPr id="12" name="Прямая со стрелкой 11"/>
          <p:cNvCxnSpPr>
            <a:endCxn id="3" idx="0"/>
          </p:cNvCxnSpPr>
          <p:nvPr/>
        </p:nvCxnSpPr>
        <p:spPr>
          <a:xfrm>
            <a:off x="5572132" y="1000108"/>
            <a:ext cx="1047273" cy="57150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endCxn id="4" idx="0"/>
          </p:cNvCxnSpPr>
          <p:nvPr/>
        </p:nvCxnSpPr>
        <p:spPr>
          <a:xfrm rot="10800000" flipV="1">
            <a:off x="2489114" y="1000108"/>
            <a:ext cx="1082754" cy="57150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429388" y="2714620"/>
            <a:ext cx="2143140" cy="267765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Руководитель смены – </a:t>
            </a:r>
          </a:p>
          <a:p>
            <a:r>
              <a:rPr lang="ru-RU" sz="2400" b="1" dirty="0" smtClean="0"/>
              <a:t>1 человек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Руководитель отряда – </a:t>
            </a:r>
          </a:p>
          <a:p>
            <a:r>
              <a:rPr lang="ru-RU" sz="2400" b="1" dirty="0" smtClean="0"/>
              <a:t>3 человека</a:t>
            </a:r>
            <a:endParaRPr lang="ru-RU" sz="24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Рисунок 1" descr="0_iVjVzBld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3390195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Рисунок 2" descr="hySf8njHVo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2143116"/>
            <a:ext cx="3286148" cy="4431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4429124" y="357166"/>
            <a:ext cx="44291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Кадры  из </a:t>
            </a:r>
            <a:r>
              <a:rPr lang="ru-RU" sz="2400" b="1" dirty="0" err="1" smtClean="0"/>
              <a:t>фотоотчета</a:t>
            </a:r>
            <a:r>
              <a:rPr lang="ru-RU" sz="2400" b="1" dirty="0" smtClean="0"/>
              <a:t> </a:t>
            </a:r>
          </a:p>
          <a:p>
            <a:pPr algn="ctr"/>
            <a:r>
              <a:rPr lang="ru-RU" sz="2400" b="1" dirty="0" smtClean="0"/>
              <a:t>«Трудовая смена 2019»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7158" y="5072074"/>
            <a:ext cx="4556632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Учащиеся трудового отряда </a:t>
            </a:r>
          </a:p>
          <a:p>
            <a:r>
              <a:rPr lang="ru-RU" sz="2000" b="1" dirty="0" smtClean="0"/>
              <a:t>«Озеленитель» высаживают рассаду </a:t>
            </a:r>
          </a:p>
          <a:p>
            <a:r>
              <a:rPr lang="ru-RU" sz="2000" b="1" dirty="0" smtClean="0"/>
              <a:t>цветов на клумбы №1 и №21 у фасада </a:t>
            </a:r>
          </a:p>
          <a:p>
            <a:r>
              <a:rPr lang="ru-RU" sz="2000" b="1" dirty="0" smtClean="0"/>
              <a:t>здания средней школы (июнь, 2019)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" descr="F:\2 неделя\IMG_20190610_1039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2643182"/>
            <a:ext cx="2475832" cy="2795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285720" y="214290"/>
            <a:ext cx="401225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 улице холодно и сыро…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 в школьной теплице, в октябре,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растут укроп и петрушка!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 июля по октябрь 2019 года в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школьную столовую сдано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15 кг укропа и 6 кг петрушки.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  <p:pic>
        <p:nvPicPr>
          <p:cNvPr id="1028" name="Picture 4" descr="IMG_19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357166"/>
            <a:ext cx="2784083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IMG_1903"/>
          <p:cNvPicPr>
            <a:picLocks noChangeAspect="1" noChangeArrowheads="1"/>
          </p:cNvPicPr>
          <p:nvPr/>
        </p:nvPicPr>
        <p:blipFill>
          <a:blip r:embed="rId4"/>
          <a:srcRect r="20755"/>
          <a:stretch>
            <a:fillRect/>
          </a:stretch>
        </p:blipFill>
        <p:spPr bwMode="auto">
          <a:xfrm>
            <a:off x="6215074" y="1643050"/>
            <a:ext cx="2465226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5"/>
          <a:srcRect l="28110" t="26347" r="29724"/>
          <a:stretch>
            <a:fillRect/>
          </a:stretch>
        </p:blipFill>
        <p:spPr bwMode="auto">
          <a:xfrm>
            <a:off x="428596" y="2404399"/>
            <a:ext cx="3143272" cy="411860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357686" y="5572140"/>
            <a:ext cx="41009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Овощная грядка школы </a:t>
            </a:r>
          </a:p>
          <a:p>
            <a:r>
              <a:rPr lang="ru-RU" sz="2000" b="1" dirty="0" smtClean="0"/>
              <a:t>создавалась руками ребят из </a:t>
            </a:r>
          </a:p>
          <a:p>
            <a:r>
              <a:rPr lang="ru-RU" sz="2000" b="1" dirty="0" smtClean="0"/>
              <a:t>отряда «Овощевод» в июне 2019 г.</a:t>
            </a:r>
            <a:endParaRPr lang="ru-RU" sz="20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527</Words>
  <Application>Microsoft Office PowerPoint</Application>
  <PresentationFormat>Экран (4:3)</PresentationFormat>
  <Paragraphs>103</Paragraphs>
  <Slides>10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Летний трудовой отряд как форма организации трудового воспитания учащихся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Летний трудовой отряд как форма организации трудового воспитания учащихся</dc:title>
  <dc:creator>Psiholog</dc:creator>
  <cp:lastModifiedBy>Dremina-IA</cp:lastModifiedBy>
  <cp:revision>16</cp:revision>
  <dcterms:created xsi:type="dcterms:W3CDTF">2020-03-24T02:09:05Z</dcterms:created>
  <dcterms:modified xsi:type="dcterms:W3CDTF">2020-03-27T05:02:53Z</dcterms:modified>
</cp:coreProperties>
</file>