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5" r:id="rId11"/>
    <p:sldId id="271" r:id="rId12"/>
    <p:sldId id="269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25859-46E5-4406-B5B4-E8640127CEF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423D5-7BEE-4951-8093-12027123F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068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423D5-7BEE-4951-8093-12027123FE18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Стендовый доклад на тему: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«Использование социокультурного пространства  в образовательном 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воспитательном процессах»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Познавательно-информационное  направление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0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928802"/>
            <a:ext cx="2781000" cy="3708000"/>
          </a:xfrm>
          <a:prstGeom prst="rect">
            <a:avLst/>
          </a:prstGeom>
        </p:spPr>
      </p:pic>
      <p:pic>
        <p:nvPicPr>
          <p:cNvPr id="6" name="Рисунок 5" descr="IMG_0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285860"/>
            <a:ext cx="2835000" cy="3780000"/>
          </a:xfrm>
          <a:prstGeom prst="rect">
            <a:avLst/>
          </a:prstGeom>
        </p:spPr>
      </p:pic>
      <p:pic>
        <p:nvPicPr>
          <p:cNvPr id="9" name="Рисунок 8" descr="IMG_07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786058"/>
            <a:ext cx="2808000" cy="374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Краеведческое направление</a:t>
            </a:r>
          </a:p>
          <a:p>
            <a:pPr algn="ctr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30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736"/>
            <a:ext cx="3591000" cy="4788000"/>
          </a:xfrm>
          <a:prstGeom prst="rect">
            <a:avLst/>
          </a:prstGeom>
        </p:spPr>
      </p:pic>
      <p:pic>
        <p:nvPicPr>
          <p:cNvPr id="5" name="Рисунок 4" descr="IMG_3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1928802"/>
            <a:ext cx="5088000" cy="381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Художественно-эстетическое направление</a:t>
            </a:r>
          </a:p>
          <a:p>
            <a:pPr algn="ctr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3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4128000" cy="3096000"/>
          </a:xfrm>
          <a:prstGeom prst="rect">
            <a:avLst/>
          </a:prstGeom>
        </p:spPr>
      </p:pic>
      <p:pic>
        <p:nvPicPr>
          <p:cNvPr id="5" name="Рисунок 4" descr="IMG_36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857232"/>
            <a:ext cx="3096000" cy="3096000"/>
          </a:xfrm>
          <a:prstGeom prst="rect">
            <a:avLst/>
          </a:prstGeom>
        </p:spPr>
      </p:pic>
      <p:pic>
        <p:nvPicPr>
          <p:cNvPr id="6" name="Рисунок 5" descr="IMG_20200205_144358.jpg"/>
          <p:cNvPicPr>
            <a:picLocks noChangeAspect="1"/>
          </p:cNvPicPr>
          <p:nvPr/>
        </p:nvPicPr>
        <p:blipFill>
          <a:blip r:embed="rId4" cstate="print"/>
          <a:srcRect t="17708" r="2652"/>
          <a:stretch>
            <a:fillRect/>
          </a:stretch>
        </p:blipFill>
        <p:spPr>
          <a:xfrm>
            <a:off x="357158" y="3643314"/>
            <a:ext cx="2739573" cy="3096000"/>
          </a:xfrm>
          <a:prstGeom prst="rect">
            <a:avLst/>
          </a:prstGeom>
        </p:spPr>
      </p:pic>
      <p:pic>
        <p:nvPicPr>
          <p:cNvPr id="7" name="Рисунок 6" descr="IMG_1082.JPG"/>
          <p:cNvPicPr>
            <a:picLocks noChangeAspect="1"/>
          </p:cNvPicPr>
          <p:nvPr/>
        </p:nvPicPr>
        <p:blipFill>
          <a:blip r:embed="rId5" cstate="print"/>
          <a:srcRect l="16666" t="13541"/>
          <a:stretch>
            <a:fillRect/>
          </a:stretch>
        </p:blipFill>
        <p:spPr>
          <a:xfrm>
            <a:off x="3500430" y="3643314"/>
            <a:ext cx="2186031" cy="3024000"/>
          </a:xfrm>
          <a:prstGeom prst="rect">
            <a:avLst/>
          </a:prstGeom>
        </p:spPr>
      </p:pic>
      <p:pic>
        <p:nvPicPr>
          <p:cNvPr id="8" name="Рисунок 7" descr="IMG_44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8" y="3857628"/>
            <a:ext cx="2808000" cy="280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Спортивно-оздоровительное направление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IMG_01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29718" y="1586984"/>
            <a:ext cx="3552000" cy="2664000"/>
          </a:xfrm>
          <a:prstGeom prst="rect">
            <a:avLst/>
          </a:prstGeom>
        </p:spPr>
      </p:pic>
      <p:pic>
        <p:nvPicPr>
          <p:cNvPr id="6" name="Рисунок 5" descr="IMG_0164.JPG"/>
          <p:cNvPicPr>
            <a:picLocks noChangeAspect="1"/>
          </p:cNvPicPr>
          <p:nvPr/>
        </p:nvPicPr>
        <p:blipFill>
          <a:blip r:embed="rId3" cstate="print"/>
          <a:srcRect b="19316"/>
          <a:stretch>
            <a:fillRect/>
          </a:stretch>
        </p:blipFill>
        <p:spPr>
          <a:xfrm rot="5400000">
            <a:off x="5868482" y="1918204"/>
            <a:ext cx="3926439" cy="2376000"/>
          </a:xfrm>
          <a:prstGeom prst="rect">
            <a:avLst/>
          </a:prstGeom>
        </p:spPr>
      </p:pic>
      <p:pic>
        <p:nvPicPr>
          <p:cNvPr id="7" name="Рисунок 6" descr="IMG_1441.JPG"/>
          <p:cNvPicPr>
            <a:picLocks noChangeAspect="1"/>
          </p:cNvPicPr>
          <p:nvPr/>
        </p:nvPicPr>
        <p:blipFill>
          <a:blip r:embed="rId4" cstate="print"/>
          <a:srcRect r="36829"/>
          <a:stretch>
            <a:fillRect/>
          </a:stretch>
        </p:blipFill>
        <p:spPr>
          <a:xfrm rot="5400000">
            <a:off x="3278561" y="579035"/>
            <a:ext cx="2971605" cy="3528000"/>
          </a:xfrm>
          <a:prstGeom prst="rect">
            <a:avLst/>
          </a:prstGeom>
        </p:spPr>
      </p:pic>
      <p:pic>
        <p:nvPicPr>
          <p:cNvPr id="8" name="Рисунок 7" descr="IMG_1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133306" y="3902438"/>
            <a:ext cx="3216000" cy="241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Трудовое и профориентационное направление</a:t>
            </a:r>
          </a:p>
          <a:p>
            <a:pPr algn="ctr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IMG_00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818678" y="1467546"/>
            <a:ext cx="3168000" cy="2376000"/>
          </a:xfrm>
          <a:prstGeom prst="rect">
            <a:avLst/>
          </a:prstGeom>
        </p:spPr>
      </p:pic>
      <p:pic>
        <p:nvPicPr>
          <p:cNvPr id="7" name="Рисунок 6" descr="IMG_0463.JPG"/>
          <p:cNvPicPr>
            <a:picLocks noChangeAspect="1"/>
          </p:cNvPicPr>
          <p:nvPr/>
        </p:nvPicPr>
        <p:blipFill>
          <a:blip r:embed="rId4" cstate="print"/>
          <a:srcRect b="19791"/>
          <a:stretch>
            <a:fillRect/>
          </a:stretch>
        </p:blipFill>
        <p:spPr>
          <a:xfrm>
            <a:off x="5857884" y="1071546"/>
            <a:ext cx="2995956" cy="3204000"/>
          </a:xfrm>
          <a:prstGeom prst="rect">
            <a:avLst/>
          </a:prstGeom>
        </p:spPr>
      </p:pic>
      <p:pic>
        <p:nvPicPr>
          <p:cNvPr id="9" name="Рисунок 8" descr="IMG_3311.JPG"/>
          <p:cNvPicPr>
            <a:picLocks noChangeAspect="1"/>
          </p:cNvPicPr>
          <p:nvPr/>
        </p:nvPicPr>
        <p:blipFill>
          <a:blip r:embed="rId5" cstate="print"/>
          <a:srcRect l="1562" t="19791" r="42427" b="21875"/>
          <a:stretch>
            <a:fillRect/>
          </a:stretch>
        </p:blipFill>
        <p:spPr>
          <a:xfrm>
            <a:off x="3143240" y="4429132"/>
            <a:ext cx="2857520" cy="2232000"/>
          </a:xfrm>
          <a:prstGeom prst="rect">
            <a:avLst/>
          </a:prstGeom>
        </p:spPr>
      </p:pic>
      <p:pic>
        <p:nvPicPr>
          <p:cNvPr id="10" name="Рисунок 9" descr="IMG_266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8596" y="1420108"/>
            <a:ext cx="3360000" cy="2520000"/>
          </a:xfrm>
          <a:prstGeom prst="rect">
            <a:avLst/>
          </a:prstGeom>
        </p:spPr>
      </p:pic>
      <p:pic>
        <p:nvPicPr>
          <p:cNvPr id="11" name="Рисунок 10" descr="IMG_3248.JPG"/>
          <p:cNvPicPr>
            <a:picLocks noChangeAspect="1"/>
          </p:cNvPicPr>
          <p:nvPr/>
        </p:nvPicPr>
        <p:blipFill>
          <a:blip r:embed="rId7" cstate="print"/>
          <a:srcRect l="3352" t="7291" r="27931" b="45833"/>
          <a:stretch>
            <a:fillRect/>
          </a:stretch>
        </p:blipFill>
        <p:spPr>
          <a:xfrm>
            <a:off x="142844" y="4000504"/>
            <a:ext cx="2928958" cy="2664000"/>
          </a:xfrm>
          <a:prstGeom prst="rect">
            <a:avLst/>
          </a:prstGeom>
        </p:spPr>
      </p:pic>
      <p:pic>
        <p:nvPicPr>
          <p:cNvPr id="12" name="Рисунок 11" descr="IMG_050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2198" y="4429132"/>
            <a:ext cx="2928000" cy="219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Гражданско-патриотическое направление</a:t>
            </a:r>
          </a:p>
          <a:p>
            <a:pPr algn="ctr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IMG_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500174"/>
            <a:ext cx="4125330" cy="4752000"/>
          </a:xfrm>
          <a:prstGeom prst="rect">
            <a:avLst/>
          </a:prstGeom>
        </p:spPr>
      </p:pic>
      <p:pic>
        <p:nvPicPr>
          <p:cNvPr id="5" name="Рисунок 4" descr="IMG_06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1714488"/>
            <a:ext cx="3672000" cy="489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Цель стендового доклада: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обобщение педагогического опыта по использованию возможностей социокультурного пространства для духовно-нравственного воспитания, интеллектуального и личностного развития учащихся.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Авторы доклада: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Гилева Надежда Александровна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Кривощекова Елена Станиславовна,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учителя русского языка и литературы МБОУ «Менделеевская средняя общеобразовательная школа» Карагайского района.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643998" cy="539593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СОЦИОКУЛЬТУРНОЕ ПРОСТРАНСТВО -  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это динамическая сеть взаимосвязанных педагогических событий, создаваемая усилиями социальных субъектов различного уровня и являющаяся интегрированным условием личностного развития индивида.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30003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 социокультурном пространстве широко используются возможности учреждений культуры, спорта, медицины, производственных предприятий, общественных организаций.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900igr.net/up/datas/90411/018.jpg"/>
          <p:cNvPicPr>
            <a:picLocks noGrp="1"/>
          </p:cNvPicPr>
          <p:nvPr>
            <p:ph idx="1"/>
          </p:nvPr>
        </p:nvPicPr>
        <p:blipFill>
          <a:blip r:embed="rId2"/>
          <a:srcRect t="44658" r="2331"/>
          <a:stretch>
            <a:fillRect/>
          </a:stretch>
        </p:blipFill>
        <p:spPr bwMode="auto">
          <a:xfrm>
            <a:off x="997080" y="3286125"/>
            <a:ext cx="714984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Социокультурное пространство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имеет границы, очерченные ценностями и нормами, а также взаимодействиями многих взаимосвязанных групп, заключающих в себе социальные, культурные, личностные аспекты взаимодействующих участников.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Базисным компонентом социокультурного пространства выступает территория, которой свойственен специфический комплекс социальных и культурных отношений, видов деятельности, локальных практик. Интегрирующими механизмами комплекса условий развития личности социокультурного пространства являются сотрудничество, совместная деятельность, взаимодействие при условии активной деятельностной позиции всех субъектов социальной, культурной и педагогической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Взаимодействие социальных институтов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– эффективный способ оказания помощи семье в социализации ребенка и ориентации его на  постижение  основных ценностей отечественной культуры, формирование у школьников уважительного отношения к семье и осознание важной роли семьи, приобщение учащихся к народной культуре, знакомство с традициями нашего народа, что  является основой гармонично развитой личности.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Через использование социокультурного пространства   </a:t>
            </a:r>
            <a:r>
              <a:rPr lang="ru-RU" b="1" dirty="0" smtClean="0">
                <a:solidFill>
                  <a:srgbClr val="C00000"/>
                </a:solidFill>
              </a:rPr>
              <a:t>у детей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 расширяются возможности участия в разных видах деятельности, в основе которых лежит сотворчество детей друг с другом и со взрослыми; создание дополнительных возможностей для стимулирования активной позиции детей и взрослых.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 сотрудничестве  с каждым учреждением </a:t>
            </a:r>
            <a:r>
              <a:rPr lang="ru-RU" b="1" dirty="0" smtClean="0">
                <a:solidFill>
                  <a:srgbClr val="C00000"/>
                </a:solidFill>
              </a:rPr>
              <a:t>у  детей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значительно расширяется кругозор, развивается мотивация личности к познанию и творчеству, любознательность.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Различные мастер-классы, посещение выставок, экскурсии способствуют развитию коммуникативных качеств, повышают уровень творческого саморазвития. Опыт работы показывает, что такое взаимодействие  делает учебно-воспитательный процесс более интересным, плодотворным, качественным.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Приобретаемый </a:t>
            </a:r>
            <a:r>
              <a:rPr lang="ru-RU" b="1" dirty="0" smtClean="0">
                <a:solidFill>
                  <a:srgbClr val="C00000"/>
                </a:solidFill>
              </a:rPr>
              <a:t>педагогами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опыт взаимодействия с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социокультурным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пространством ориентирует их на инновационный характер деятельности,  значительно повышает воспитательный потенциал обучения за счет расширения рамок различных видов деятельности.      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36798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Направления деятельности социокультурных центров</a:t>
            </a:r>
            <a:endParaRPr lang="ru-RU" sz="60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172</Words>
  <Application>Microsoft Office PowerPoint</Application>
  <PresentationFormat>Экран (4:3)</PresentationFormat>
  <Paragraphs>30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Стендовый доклад на тему:</vt:lpstr>
      <vt:lpstr>Цель стендового доклада: </vt:lpstr>
      <vt:lpstr>Авторы доклада: </vt:lpstr>
      <vt:lpstr>Презентация PowerPoint</vt:lpstr>
      <vt:lpstr>В социокультурном пространстве широко используются возможности учреждений культуры, спорта, медицины, производственных предприятий, общественных организаций. </vt:lpstr>
      <vt:lpstr>Презентация PowerPoint</vt:lpstr>
      <vt:lpstr>Презентация PowerPoint</vt:lpstr>
      <vt:lpstr>Презентация PowerPoint</vt:lpstr>
      <vt:lpstr>Направления деятельности социокультурных центров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Стендовый доклад на тему:</dc:title>
  <dc:creator>Admin</dc:creator>
  <cp:lastModifiedBy>Dremina-IA</cp:lastModifiedBy>
  <cp:revision>9</cp:revision>
  <dcterms:created xsi:type="dcterms:W3CDTF">2020-03-19T18:01:25Z</dcterms:created>
  <dcterms:modified xsi:type="dcterms:W3CDTF">2020-03-27T05:08:17Z</dcterms:modified>
</cp:coreProperties>
</file>