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67" r:id="rId2"/>
    <p:sldId id="259" r:id="rId3"/>
    <p:sldId id="257" r:id="rId4"/>
    <p:sldId id="258" r:id="rId5"/>
    <p:sldId id="261" r:id="rId6"/>
    <p:sldId id="268" r:id="rId7"/>
    <p:sldId id="269" r:id="rId8"/>
    <p:sldId id="271" r:id="rId9"/>
    <p:sldId id="273" r:id="rId10"/>
    <p:sldId id="274" r:id="rId11"/>
    <p:sldId id="272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2F7540-A97A-4537-9D60-4BE834B5F235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C364D-12C1-4F2F-9822-A77ECEEDB7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90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9E91A-418E-4C69-8679-2DA15BEF05A1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7C69802-B524-4122-B566-733153E16E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9E91A-418E-4C69-8679-2DA15BEF05A1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69802-B524-4122-B566-733153E16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7C69802-B524-4122-B566-733153E16E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9E91A-418E-4C69-8679-2DA15BEF05A1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9E91A-418E-4C69-8679-2DA15BEF05A1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7C69802-B524-4122-B566-733153E16E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9E91A-418E-4C69-8679-2DA15BEF05A1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7C69802-B524-4122-B566-733153E16E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4D9E91A-418E-4C69-8679-2DA15BEF05A1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69802-B524-4122-B566-733153E16E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9E91A-418E-4C69-8679-2DA15BEF05A1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7C69802-B524-4122-B566-733153E16E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9E91A-418E-4C69-8679-2DA15BEF05A1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7C69802-B524-4122-B566-733153E16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9E91A-418E-4C69-8679-2DA15BEF05A1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7C69802-B524-4122-B566-733153E16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7C69802-B524-4122-B566-733153E16E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9E91A-418E-4C69-8679-2DA15BEF05A1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7C69802-B524-4122-B566-733153E16E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4D9E91A-418E-4C69-8679-2DA15BEF05A1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4D9E91A-418E-4C69-8679-2DA15BEF05A1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7C69802-B524-4122-B566-733153E16E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avatars.mds.yandex.net/get-pdb/225396/4ab6ce16-adde-49d6-a8b7-102d49a090da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789040"/>
            <a:ext cx="4762500" cy="3314700"/>
          </a:xfrm>
          <a:prstGeom prst="rect">
            <a:avLst/>
          </a:prstGeom>
        </p:spPr>
      </p:pic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323527" y="196992"/>
          <a:ext cx="4968553" cy="6432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Acrobat Document" r:id="rId5" imgW="5830114" imgH="7542857" progId="AcroExch.Document.DC">
                  <p:embed/>
                </p:oleObj>
              </mc:Choice>
              <mc:Fallback>
                <p:oleObj name="Acrobat Document" r:id="rId5" imgW="5830114" imgH="7542857" progId="AcroExch.Document.DC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7" y="196992"/>
                        <a:ext cx="4968553" cy="64326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65234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90728" cy="1124744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Театральное </a:t>
            </a:r>
            <a:r>
              <a:rPr lang="ru-RU" sz="2400" dirty="0" err="1" smtClean="0"/>
              <a:t>закулисье</a:t>
            </a:r>
            <a:r>
              <a:rPr lang="ru-RU" sz="2400" dirty="0" smtClean="0"/>
              <a:t>. </a:t>
            </a:r>
            <a:br>
              <a:rPr lang="ru-RU" sz="2400" dirty="0" smtClean="0"/>
            </a:br>
            <a:r>
              <a:rPr lang="ru-RU" sz="2400" dirty="0" smtClean="0"/>
              <a:t>Экскурсия в </a:t>
            </a:r>
            <a:r>
              <a:rPr lang="ru-RU" sz="2400" dirty="0" err="1" smtClean="0"/>
              <a:t>Кудымкарский</a:t>
            </a:r>
            <a:r>
              <a:rPr lang="ru-RU" sz="2400" dirty="0" smtClean="0"/>
              <a:t> драматический театр </a:t>
            </a:r>
            <a:br>
              <a:rPr lang="ru-RU" sz="2400" dirty="0" smtClean="0"/>
            </a:br>
            <a:r>
              <a:rPr lang="ru-RU" sz="2400" dirty="0" smtClean="0"/>
              <a:t>имени М.Горького </a:t>
            </a:r>
            <a:endParaRPr lang="ru-RU" sz="2400" dirty="0"/>
          </a:p>
        </p:txBody>
      </p:sp>
      <p:pic>
        <p:nvPicPr>
          <p:cNvPr id="4" name="Содержимое 3" descr="IMG_20190625_1149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996952"/>
            <a:ext cx="4018393" cy="3013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0190625_1149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1124744"/>
            <a:ext cx="3324621" cy="2493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Блок-схема: перфолента 5"/>
          <p:cNvSpPr/>
          <p:nvPr/>
        </p:nvSpPr>
        <p:spPr>
          <a:xfrm>
            <a:off x="4427984" y="2780928"/>
            <a:ext cx="4536504" cy="367240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https://avatars.mds.yandex.net/get-altay/1773749/2a0000016a21031b8bdbfc8f5a62d5bb1aac/X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93141">
            <a:off x="688282" y="1244350"/>
            <a:ext cx="2765853" cy="1844824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4716016" y="3526559"/>
            <a:ext cx="403244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еатр поразил меня своей красотой и очень богатой историей. Это восхитительное место! Я обязательно вернусь</a:t>
            </a:r>
            <a:r>
              <a:rPr lang="ru-RU" sz="16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сюда, чтобы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посмотреть</a:t>
            </a:r>
            <a:r>
              <a:rPr kumimoji="0" lang="ru-RU" sz="16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спектакли. Профессии театра  творческие. Возможно, когда-нибудь я выучусь и устроюсь работать в театр. Театр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здорово!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Отинова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Н.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28600"/>
            <a:ext cx="6928448" cy="758952"/>
          </a:xfrm>
          <a:solidFill>
            <a:srgbClr val="F4EF2D"/>
          </a:solidFill>
        </p:spPr>
        <p:txBody>
          <a:bodyPr/>
          <a:lstStyle/>
          <a:p>
            <a:r>
              <a:rPr lang="ru-RU" i="1" dirty="0" smtClean="0">
                <a:solidFill>
                  <a:srgbClr val="7B3417"/>
                </a:solidFill>
              </a:rPr>
              <a:t>Профессиональные пробы</a:t>
            </a:r>
            <a:endParaRPr lang="ru-RU" i="1" dirty="0">
              <a:solidFill>
                <a:srgbClr val="7B3417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1412776"/>
            <a:ext cx="4464496" cy="4464496"/>
          </a:xfrm>
          <a:solidFill>
            <a:srgbClr val="F4F44A"/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1600" i="1" dirty="0"/>
              <a:t>Все профессии </a:t>
            </a:r>
            <a:r>
              <a:rPr lang="ru-RU" sz="1600" i="1" dirty="0" smtClean="0"/>
              <a:t>важны, </a:t>
            </a:r>
          </a:p>
          <a:p>
            <a:pPr>
              <a:buNone/>
            </a:pPr>
            <a:r>
              <a:rPr lang="ru-RU" sz="1600" i="1" dirty="0" smtClean="0"/>
              <a:t>И</a:t>
            </a:r>
            <a:r>
              <a:rPr lang="ru-RU" sz="1600" i="1" dirty="0"/>
              <a:t>, конечно, нам нужны </a:t>
            </a:r>
            <a:endParaRPr lang="ru-RU" sz="1600" i="1" dirty="0" smtClean="0"/>
          </a:p>
          <a:p>
            <a:pPr>
              <a:buNone/>
            </a:pPr>
            <a:r>
              <a:rPr lang="ru-RU" sz="1600" i="1" dirty="0" smtClean="0"/>
              <a:t>Врач</a:t>
            </a:r>
            <a:r>
              <a:rPr lang="ru-RU" sz="1600" i="1" dirty="0"/>
              <a:t>, психолог и учитель, </a:t>
            </a:r>
            <a:endParaRPr lang="ru-RU" sz="1600" i="1" dirty="0" smtClean="0"/>
          </a:p>
          <a:p>
            <a:pPr>
              <a:buNone/>
            </a:pPr>
            <a:r>
              <a:rPr lang="ru-RU" sz="1600" i="1" dirty="0" smtClean="0"/>
              <a:t>Программист </a:t>
            </a:r>
            <a:r>
              <a:rPr lang="ru-RU" sz="1600" i="1" dirty="0"/>
              <a:t>и попечитель, </a:t>
            </a:r>
            <a:endParaRPr lang="ru-RU" sz="1600" i="1" dirty="0" smtClean="0"/>
          </a:p>
          <a:p>
            <a:pPr>
              <a:buNone/>
            </a:pPr>
            <a:r>
              <a:rPr lang="ru-RU" sz="1600" i="1" dirty="0" smtClean="0"/>
              <a:t>Тракторист</a:t>
            </a:r>
            <a:r>
              <a:rPr lang="ru-RU" sz="1600" i="1" dirty="0"/>
              <a:t>, геодезист </a:t>
            </a:r>
            <a:endParaRPr lang="ru-RU" sz="1600" i="1" dirty="0" smtClean="0"/>
          </a:p>
          <a:p>
            <a:pPr>
              <a:buNone/>
            </a:pPr>
            <a:r>
              <a:rPr lang="ru-RU" sz="1600" i="1" dirty="0" smtClean="0"/>
              <a:t>И юрист</a:t>
            </a:r>
            <a:r>
              <a:rPr lang="ru-RU" sz="1600" i="1" dirty="0"/>
              <a:t>, </a:t>
            </a:r>
            <a:r>
              <a:rPr lang="ru-RU" sz="1600" i="1" dirty="0" smtClean="0"/>
              <a:t>экономист.</a:t>
            </a:r>
          </a:p>
          <a:p>
            <a:pPr>
              <a:buNone/>
            </a:pPr>
            <a:r>
              <a:rPr lang="ru-RU" sz="1600" i="1" dirty="0" smtClean="0"/>
              <a:t>Продолжать </a:t>
            </a:r>
            <a:r>
              <a:rPr lang="ru-RU" sz="1600" i="1" dirty="0"/>
              <a:t>сейчас не буду, </a:t>
            </a:r>
            <a:endParaRPr lang="ru-RU" sz="1600" i="1" dirty="0" smtClean="0"/>
          </a:p>
          <a:p>
            <a:pPr>
              <a:buNone/>
            </a:pPr>
            <a:r>
              <a:rPr lang="ru-RU" sz="1600" i="1" dirty="0" smtClean="0"/>
              <a:t>Но </a:t>
            </a:r>
            <a:r>
              <a:rPr lang="ru-RU" sz="1600" i="1" dirty="0"/>
              <a:t>скажу вам точно я: </a:t>
            </a:r>
            <a:endParaRPr lang="ru-RU" sz="1600" i="1" dirty="0" smtClean="0"/>
          </a:p>
          <a:p>
            <a:pPr>
              <a:buNone/>
            </a:pPr>
            <a:r>
              <a:rPr lang="ru-RU" sz="1600" i="1" smtClean="0"/>
              <a:t>Есть разные </a:t>
            </a:r>
            <a:r>
              <a:rPr lang="ru-RU" sz="1600" i="1" dirty="0" smtClean="0"/>
              <a:t>профессии, каждому – </a:t>
            </a:r>
            <a:r>
              <a:rPr lang="ru-RU" sz="1600" i="1" dirty="0"/>
              <a:t>своя. </a:t>
            </a:r>
            <a:endParaRPr lang="ru-RU" sz="1600" i="1" dirty="0" smtClean="0"/>
          </a:p>
          <a:p>
            <a:pPr>
              <a:buNone/>
            </a:pPr>
            <a:r>
              <a:rPr lang="ru-RU" sz="1600" i="1" dirty="0" smtClean="0"/>
              <a:t>Если </a:t>
            </a:r>
            <a:r>
              <a:rPr lang="ru-RU" sz="1600" i="1" dirty="0"/>
              <a:t>любишь русский – </a:t>
            </a:r>
            <a:r>
              <a:rPr lang="ru-RU" sz="1600" i="1" dirty="0" smtClean="0"/>
              <a:t>станешь </a:t>
            </a:r>
            <a:r>
              <a:rPr lang="ru-RU" sz="1600" i="1" dirty="0"/>
              <a:t>журналистом, </a:t>
            </a:r>
            <a:endParaRPr lang="ru-RU" sz="1600" i="1" dirty="0" smtClean="0"/>
          </a:p>
          <a:p>
            <a:pPr>
              <a:buNone/>
            </a:pPr>
            <a:r>
              <a:rPr lang="ru-RU" sz="1600" i="1" dirty="0" smtClean="0"/>
              <a:t>Если </a:t>
            </a:r>
            <a:r>
              <a:rPr lang="ru-RU" sz="1600" i="1" dirty="0"/>
              <a:t>географию – </a:t>
            </a:r>
            <a:r>
              <a:rPr lang="ru-RU" sz="1600" i="1" dirty="0" smtClean="0"/>
              <a:t>быть </a:t>
            </a:r>
            <a:r>
              <a:rPr lang="ru-RU" sz="1600" i="1" dirty="0"/>
              <a:t>геодезистом, </a:t>
            </a:r>
            <a:endParaRPr lang="ru-RU" sz="1600" i="1" dirty="0" smtClean="0"/>
          </a:p>
          <a:p>
            <a:pPr>
              <a:buNone/>
            </a:pPr>
            <a:r>
              <a:rPr lang="ru-RU" sz="1600" i="1" dirty="0" smtClean="0"/>
              <a:t>Если </a:t>
            </a:r>
            <a:r>
              <a:rPr lang="ru-RU" sz="1600" i="1" dirty="0"/>
              <a:t>любишь всякие </a:t>
            </a:r>
            <a:r>
              <a:rPr lang="ru-RU" sz="1600" i="1" dirty="0" smtClean="0"/>
              <a:t>точные </a:t>
            </a:r>
            <a:r>
              <a:rPr lang="ru-RU" sz="1600" i="1" dirty="0"/>
              <a:t>науки – Изобретать будешь </a:t>
            </a:r>
            <a:r>
              <a:rPr lang="ru-RU" sz="1600" i="1" dirty="0" smtClean="0"/>
              <a:t>разные </a:t>
            </a:r>
            <a:r>
              <a:rPr lang="ru-RU" sz="1600" i="1" dirty="0"/>
              <a:t>ты </a:t>
            </a:r>
            <a:r>
              <a:rPr lang="ru-RU" sz="1600" i="1" dirty="0" smtClean="0"/>
              <a:t>штуки…</a:t>
            </a:r>
          </a:p>
          <a:p>
            <a:pPr algn="r">
              <a:buNone/>
            </a:pPr>
            <a:r>
              <a:rPr lang="ru-RU" sz="1600" i="1" dirty="0" smtClean="0"/>
              <a:t>(автор: </a:t>
            </a:r>
            <a:r>
              <a:rPr lang="ru-RU" sz="1600" i="1" dirty="0" err="1" smtClean="0"/>
              <a:t>Машутова</a:t>
            </a:r>
            <a:r>
              <a:rPr lang="ru-RU" sz="1600" i="1" dirty="0" smtClean="0"/>
              <a:t> Е, </a:t>
            </a:r>
          </a:p>
          <a:p>
            <a:pPr algn="r">
              <a:buNone/>
            </a:pPr>
            <a:r>
              <a:rPr lang="ru-RU" sz="1600" i="1" dirty="0" smtClean="0"/>
              <a:t>участница проф. отряда)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2520280" cy="33603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84784"/>
            <a:ext cx="2030693" cy="2707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89040"/>
            <a:ext cx="3203848" cy="24028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64335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/>
              <a:t>Участники смены смогли попробовать себя в реальной деятельности в рамках условно выбранных профессий: педагога/воспитателя, переводчика, тренера, мультипликатора, парикмахера, юриста, экономиста, дизайнера. Проведено   20  профессиональных проб.   </a:t>
            </a:r>
          </a:p>
          <a:p>
            <a:r>
              <a:rPr lang="ru-RU" b="1" dirty="0" smtClean="0"/>
              <a:t>Профессиональные пробы и экскурсии   на предприятия и в </a:t>
            </a:r>
            <a:r>
              <a:rPr lang="ru-RU" b="1" dirty="0" err="1" smtClean="0"/>
              <a:t>ССУзы</a:t>
            </a:r>
            <a:r>
              <a:rPr lang="ru-RU" b="1" dirty="0" smtClean="0"/>
              <a:t> </a:t>
            </a:r>
            <a:r>
              <a:rPr lang="ru-RU" b="1" smtClean="0"/>
              <a:t>и вузы позволили </a:t>
            </a:r>
            <a:r>
              <a:rPr lang="ru-RU" b="1" dirty="0" smtClean="0"/>
              <a:t>участникам смены достичь объективной самооценки, соотнести свои способности и желания с различными профессиями, расширить круг возможного выбора своего жизненного пути и профессионального определения.  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Создание условий для успешного профессионального самоопределения старшеклассников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b="1" dirty="0"/>
              <a:t>Цель:</a:t>
            </a:r>
            <a:r>
              <a:rPr lang="ru-RU" dirty="0"/>
              <a:t> </a:t>
            </a:r>
            <a:r>
              <a:rPr lang="ru-RU" dirty="0" smtClean="0"/>
              <a:t>формирование </a:t>
            </a:r>
            <a:r>
              <a:rPr lang="ru-RU" dirty="0"/>
              <a:t>ответственного отношения к своему выбору профессионального пути.</a:t>
            </a:r>
          </a:p>
          <a:p>
            <a:pPr>
              <a:buNone/>
            </a:pPr>
            <a:r>
              <a:rPr lang="ru-RU" b="1" dirty="0"/>
              <a:t>З</a:t>
            </a:r>
            <a:r>
              <a:rPr lang="ru-RU" b="1" dirty="0" smtClean="0"/>
              <a:t>адачи:</a:t>
            </a:r>
            <a:endParaRPr lang="ru-RU" dirty="0"/>
          </a:p>
          <a:p>
            <a:pPr lvl="0"/>
            <a:r>
              <a:rPr lang="ru-RU" dirty="0"/>
              <a:t>Создать условия для выявления интересов, склонностей, способностей и восприятия себя как потенциально успешной </a:t>
            </a:r>
            <a:r>
              <a:rPr lang="ru-RU" dirty="0" smtClean="0"/>
              <a:t>личности через прохождение проф.проб; </a:t>
            </a:r>
            <a:endParaRPr lang="ru-RU" dirty="0"/>
          </a:p>
          <a:p>
            <a:pPr lvl="0"/>
            <a:r>
              <a:rPr lang="ru-RU" dirty="0"/>
              <a:t>Оказать помощь в приобретении учащимися жизненных, социальных ценностей, связанных с профессиональным самоопределением; </a:t>
            </a:r>
          </a:p>
          <a:p>
            <a:pPr lvl="0"/>
            <a:r>
              <a:rPr lang="ru-RU" dirty="0"/>
              <a:t>Способствовать развитию самоуправления, самоорганизации, самопознания и самооценки.</a:t>
            </a:r>
          </a:p>
          <a:p>
            <a:pPr>
              <a:buNone/>
            </a:pPr>
            <a:r>
              <a:rPr lang="ru-RU" i="1" dirty="0"/>
              <a:t>Программа разработана в соответствии с целями и задачами новых государственных стандартов о формировании проектных умений обучающихся.</a:t>
            </a:r>
            <a:r>
              <a:rPr lang="ru-RU" b="1" i="1" dirty="0"/>
              <a:t> </a:t>
            </a:r>
            <a:r>
              <a:rPr lang="ru-RU" i="1" dirty="0"/>
              <a:t>Важное значение отводится активным формам проведения занятий.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332656"/>
            <a:ext cx="8503920" cy="5766392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6900" b="1" dirty="0" smtClean="0"/>
              <a:t>Формы  деятельности:</a:t>
            </a:r>
          </a:p>
          <a:p>
            <a:pPr lvl="0">
              <a:buNone/>
            </a:pPr>
            <a:endParaRPr lang="ru-RU" sz="4100" dirty="0" smtClean="0"/>
          </a:p>
          <a:p>
            <a:pPr lvl="0">
              <a:buNone/>
            </a:pPr>
            <a:endParaRPr lang="ru-RU" dirty="0" smtClean="0"/>
          </a:p>
          <a:p>
            <a:r>
              <a:rPr lang="ru-RU" sz="3400" dirty="0" smtClean="0"/>
              <a:t>Диагностика профессионально важных качеств в ходе подготовки к проведению профессиональных проб;</a:t>
            </a:r>
          </a:p>
          <a:p>
            <a:pPr lvl="0"/>
            <a:r>
              <a:rPr lang="ru-RU" sz="3400" dirty="0" smtClean="0"/>
              <a:t>Проведение тренингов, организация индивидуальных бесед подростков с школьным психологом;</a:t>
            </a:r>
          </a:p>
          <a:p>
            <a:pPr lvl="0"/>
            <a:r>
              <a:rPr lang="ru-RU" sz="3400" dirty="0" smtClean="0"/>
              <a:t>Интеллектуальные </a:t>
            </a:r>
            <a:r>
              <a:rPr lang="ru-RU" sz="3400" dirty="0" err="1" smtClean="0"/>
              <a:t>профориентационнные</a:t>
            </a:r>
            <a:r>
              <a:rPr lang="ru-RU" sz="3400" dirty="0" smtClean="0"/>
              <a:t> игры, </a:t>
            </a:r>
            <a:r>
              <a:rPr lang="ru-RU" sz="3400" dirty="0" err="1" smtClean="0"/>
              <a:t>беседы-интерактив</a:t>
            </a:r>
            <a:r>
              <a:rPr lang="ru-RU" sz="3400" dirty="0" smtClean="0"/>
              <a:t>;</a:t>
            </a:r>
          </a:p>
          <a:p>
            <a:pPr lvl="0"/>
            <a:r>
              <a:rPr lang="ru-RU" sz="3400" dirty="0" smtClean="0"/>
              <a:t>Встречи со студентами вузов и </a:t>
            </a:r>
            <a:r>
              <a:rPr lang="ru-RU" sz="3400" dirty="0" err="1" smtClean="0"/>
              <a:t>ССУЗов,с</a:t>
            </a:r>
            <a:r>
              <a:rPr lang="ru-RU" sz="3400" dirty="0" smtClean="0"/>
              <a:t> представителями разных профессий (в форме круглого стола);</a:t>
            </a:r>
          </a:p>
          <a:p>
            <a:pPr lvl="0"/>
            <a:r>
              <a:rPr lang="ru-RU" sz="3400" dirty="0" smtClean="0"/>
              <a:t>Образовательные экскурсии;</a:t>
            </a:r>
          </a:p>
          <a:p>
            <a:pPr lvl="0"/>
            <a:r>
              <a:rPr lang="ru-RU" sz="3400" dirty="0" smtClean="0"/>
              <a:t>Профессиональные пробы;</a:t>
            </a:r>
          </a:p>
          <a:p>
            <a:pPr lvl="0"/>
            <a:r>
              <a:rPr lang="ru-RU" sz="3400" dirty="0" smtClean="0"/>
              <a:t>Оформление дневников профессиональных проб</a:t>
            </a:r>
          </a:p>
          <a:p>
            <a:pPr lvl="0"/>
            <a:endParaRPr lang="ru-RU" sz="3400" dirty="0" smtClean="0"/>
          </a:p>
          <a:p>
            <a:pPr algn="ctr">
              <a:buNone/>
            </a:pPr>
            <a:r>
              <a:rPr lang="ru-RU" sz="3400" b="1" dirty="0" smtClean="0"/>
              <a:t>Образовательные технологии:</a:t>
            </a:r>
          </a:p>
          <a:p>
            <a:pPr algn="ctr">
              <a:buNone/>
            </a:pPr>
            <a:endParaRPr lang="ru-RU" sz="3400" dirty="0" smtClean="0"/>
          </a:p>
          <a:p>
            <a:pPr lvl="0"/>
            <a:r>
              <a:rPr lang="ru-RU" sz="3400" dirty="0" smtClean="0"/>
              <a:t>технология уровневой дифференциации;</a:t>
            </a:r>
          </a:p>
          <a:p>
            <a:pPr lvl="0"/>
            <a:r>
              <a:rPr lang="ru-RU" sz="3400" dirty="0" smtClean="0"/>
              <a:t>метод проектов;</a:t>
            </a:r>
          </a:p>
          <a:p>
            <a:pPr lvl="0"/>
            <a:r>
              <a:rPr lang="ru-RU" sz="3400" dirty="0" smtClean="0"/>
              <a:t>технология критического мышления.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16632"/>
            <a:ext cx="8534400" cy="1440160"/>
          </a:xfrm>
        </p:spPr>
        <p:txBody>
          <a:bodyPr>
            <a:noAutofit/>
          </a:bodyPr>
          <a:lstStyle/>
          <a:p>
            <a:r>
              <a:rPr lang="ru-RU" sz="4000" b="1" i="1" dirty="0" smtClean="0"/>
              <a:t>Ожидаемые результаты: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340768"/>
            <a:ext cx="8503920" cy="475828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 smtClean="0"/>
          </a:p>
          <a:p>
            <a:pPr lvl="0"/>
            <a:r>
              <a:rPr lang="ru-RU" dirty="0" smtClean="0"/>
              <a:t>Участники смены научатся оценивать свои интересы, запросы и потребности.</a:t>
            </a:r>
          </a:p>
          <a:p>
            <a:pPr lvl="0"/>
            <a:r>
              <a:rPr lang="ru-RU" dirty="0" smtClean="0"/>
              <a:t>Десятиклассники смогут объективно оценивать свои способности, качества личности и реально соотносить требования с требованиями выбранной профессии.</a:t>
            </a:r>
          </a:p>
          <a:p>
            <a:pPr lvl="0"/>
            <a:r>
              <a:rPr lang="ru-RU" dirty="0" smtClean="0"/>
              <a:t>Учащиеся определят недостающие качества, которые предстоит формировать для того, чтобы добиться успеха в самоопределении.</a:t>
            </a:r>
          </a:p>
          <a:p>
            <a:pPr lvl="0"/>
            <a:r>
              <a:rPr lang="ru-RU" dirty="0" smtClean="0"/>
              <a:t>Участники смены смогут убедиться в обоснованности своего выбора образовательного маршрута и профиля обучения в старших классах.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4002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Функции психолого-педагогического сопровождения отряда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pPr lvl="0"/>
            <a:r>
              <a:rPr lang="ru-RU" dirty="0" smtClean="0"/>
              <a:t>Использование методов </a:t>
            </a:r>
            <a:r>
              <a:rPr lang="ru-RU" dirty="0" err="1" smtClean="0"/>
              <a:t>практикоориентированной</a:t>
            </a:r>
            <a:r>
              <a:rPr lang="ru-RU" dirty="0" smtClean="0"/>
              <a:t> деятельности (упражнение, тренинг, профессиональная проба),</a:t>
            </a:r>
          </a:p>
          <a:p>
            <a:pPr lvl="0"/>
            <a:r>
              <a:rPr lang="ru-RU" dirty="0" smtClean="0"/>
              <a:t>Словесные методы обучения (консультация, беседа, диалог),</a:t>
            </a:r>
          </a:p>
          <a:p>
            <a:pPr lvl="0"/>
            <a:r>
              <a:rPr lang="ru-RU" dirty="0" smtClean="0"/>
              <a:t>метод наблюдения (фото – видеосъемка),</a:t>
            </a:r>
          </a:p>
          <a:p>
            <a:pPr lvl="0"/>
            <a:r>
              <a:rPr lang="ru-RU" dirty="0" smtClean="0"/>
              <a:t>Организация профессиональных  проб (эксперимент),</a:t>
            </a:r>
          </a:p>
          <a:p>
            <a:pPr lvl="0"/>
            <a:r>
              <a:rPr lang="ru-RU" dirty="0" smtClean="0"/>
              <a:t>методы проблемного обучения (разрешение проблемных ситуаций, кейс - метод),</a:t>
            </a:r>
          </a:p>
          <a:p>
            <a:pPr lvl="0"/>
            <a:r>
              <a:rPr lang="ru-RU" dirty="0" smtClean="0"/>
              <a:t>метод игры ( </a:t>
            </a:r>
            <a:r>
              <a:rPr lang="ru-RU" dirty="0" err="1" smtClean="0"/>
              <a:t>профориентационные</a:t>
            </a:r>
            <a:r>
              <a:rPr lang="ru-RU" dirty="0" smtClean="0"/>
              <a:t> и деловые игры, квест - игра),</a:t>
            </a:r>
          </a:p>
          <a:p>
            <a:pPr lvl="0"/>
            <a:r>
              <a:rPr lang="ru-RU" dirty="0" smtClean="0"/>
              <a:t>проведение занятий с использованием средств искусства (</a:t>
            </a:r>
            <a:r>
              <a:rPr lang="ru-RU" dirty="0" err="1" smtClean="0"/>
              <a:t>кинодискуссия</a:t>
            </a:r>
            <a:r>
              <a:rPr lang="ru-RU" dirty="0" smtClean="0"/>
              <a:t>),</a:t>
            </a:r>
          </a:p>
          <a:p>
            <a:pPr lvl="0"/>
            <a:r>
              <a:rPr lang="ru-RU" dirty="0" smtClean="0"/>
              <a:t>психологические и социологические методы (анкетирование, психологическая диагностика, индивидуальное и групповое консультирование, тренинг).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Мониторинг реализации программы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/>
              <a:t>Критерии эффективности:</a:t>
            </a:r>
          </a:p>
          <a:p>
            <a:pPr>
              <a:buNone/>
            </a:pPr>
            <a:endParaRPr lang="ru-RU" b="1" dirty="0" smtClean="0"/>
          </a:p>
          <a:p>
            <a:r>
              <a:rPr lang="ru-RU" dirty="0" smtClean="0"/>
              <a:t> Ценностно-целевой критерий - фиксация процента участия детей в мероприятиях, сравнение динамики присутствия и активного участия в </a:t>
            </a:r>
            <a:r>
              <a:rPr lang="ru-RU" dirty="0" err="1" smtClean="0"/>
              <a:t>досуговых</a:t>
            </a:r>
            <a:r>
              <a:rPr lang="ru-RU" dirty="0" smtClean="0"/>
              <a:t> мероприятиях лагеря, отряда. </a:t>
            </a:r>
          </a:p>
          <a:p>
            <a:r>
              <a:rPr lang="ru-RU" dirty="0" smtClean="0"/>
              <a:t>Когнитивный критерий - путем анкетирования и устных опросов определить расширение познавательных потребностей. Проведение сравнительного анализа расширения тематики проводимых мероприятий.</a:t>
            </a:r>
          </a:p>
          <a:p>
            <a:r>
              <a:rPr lang="ru-RU" dirty="0" smtClean="0"/>
              <a:t> Эмоционально-мотивационный критерий - сравнение уровня сплоченности коллектива, отряда, инициативности детских групп по контрольным командным мероприятиям в начале и конце смен.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Деятельностный</a:t>
            </a:r>
            <a:r>
              <a:rPr lang="ru-RU" dirty="0" smtClean="0"/>
              <a:t> критерий - определение процентного участия детей в основной </a:t>
            </a:r>
            <a:r>
              <a:rPr lang="ru-RU" dirty="0" err="1" smtClean="0"/>
              <a:t>смыслообразующей</a:t>
            </a:r>
            <a:r>
              <a:rPr lang="ru-RU" dirty="0" smtClean="0"/>
              <a:t> деятельности. </a:t>
            </a:r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r>
              <a:rPr lang="ru-RU" i="1" dirty="0" smtClean="0"/>
              <a:t>В качестве критериев оценки эффективности и успешности реализации</a:t>
            </a:r>
          </a:p>
          <a:p>
            <a:pPr>
              <a:buNone/>
            </a:pPr>
            <a:r>
              <a:rPr lang="ru-RU" i="1" dirty="0" smtClean="0"/>
              <a:t>программы применяется следующий инструментарий:</a:t>
            </a:r>
          </a:p>
          <a:p>
            <a:pPr lvl="0"/>
            <a:r>
              <a:rPr lang="ru-RU" dirty="0" smtClean="0"/>
              <a:t> анкетирование;</a:t>
            </a:r>
          </a:p>
          <a:p>
            <a:pPr lvl="0"/>
            <a:r>
              <a:rPr lang="ru-RU" dirty="0" smtClean="0"/>
              <a:t> карта наблюдения за состоянием здоровья детей (школьная медсестра).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695" y="2132856"/>
            <a:ext cx="4704523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B3417"/>
                </a:solidFill>
                <a:latin typeface="Yu Gothic UI Light" pitchFamily="34" charset="-128"/>
                <a:ea typeface="Yu Gothic UI Light" pitchFamily="34" charset="-128"/>
              </a:rPr>
              <a:t>Образовательная экскурсия в ПТЖТ-ПИЖТ </a:t>
            </a:r>
            <a:r>
              <a:rPr lang="ru-RU" dirty="0" err="1" smtClean="0">
                <a:solidFill>
                  <a:srgbClr val="7B3417"/>
                </a:solidFill>
                <a:latin typeface="Yu Gothic UI Light" pitchFamily="34" charset="-128"/>
                <a:ea typeface="Yu Gothic UI Light" pitchFamily="34" charset="-128"/>
              </a:rPr>
              <a:t>УрГУПС</a:t>
            </a:r>
            <a:r>
              <a:rPr lang="ru-RU" dirty="0" smtClean="0">
                <a:solidFill>
                  <a:srgbClr val="7B3417"/>
                </a:solidFill>
                <a:latin typeface="Yu Gothic UI Light" pitchFamily="34" charset="-128"/>
                <a:ea typeface="Yu Gothic UI Light" pitchFamily="34" charset="-128"/>
              </a:rPr>
              <a:t> (г. Пермь)</a:t>
            </a:r>
            <a:endParaRPr lang="ru-RU" dirty="0">
              <a:solidFill>
                <a:srgbClr val="7B3417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996952"/>
            <a:ext cx="2539862" cy="2539862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85391"/>
            <a:ext cx="4104456" cy="54726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689" y="1880331"/>
            <a:ext cx="1162416" cy="11624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5192700"/>
            <a:ext cx="72008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9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32048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ru-RU" sz="2000" i="1" dirty="0" smtClean="0">
                <a:ln>
                  <a:solidFill>
                    <a:srgbClr val="7B3417"/>
                  </a:solidFill>
                </a:ln>
                <a:latin typeface="Yu Gothic UI Light" pitchFamily="34" charset="-128"/>
                <a:ea typeface="Yu Gothic UI Light" pitchFamily="34" charset="-128"/>
              </a:rPr>
              <a:t>Посещение музея истории ПИЖТ </a:t>
            </a:r>
            <a:r>
              <a:rPr lang="ru-RU" sz="2000" i="1" dirty="0" err="1" smtClean="0">
                <a:ln>
                  <a:solidFill>
                    <a:srgbClr val="7B3417"/>
                  </a:solidFill>
                </a:ln>
                <a:latin typeface="Yu Gothic UI Light" pitchFamily="34" charset="-128"/>
                <a:ea typeface="Yu Gothic UI Light" pitchFamily="34" charset="-128"/>
              </a:rPr>
              <a:t>УрГУПС</a:t>
            </a:r>
            <a:endParaRPr lang="ru-RU" sz="2000" i="1" dirty="0">
              <a:ln>
                <a:solidFill>
                  <a:srgbClr val="7B3417"/>
                </a:solidFill>
              </a:ln>
              <a:latin typeface="Yu Gothic UI Light" pitchFamily="34" charset="-128"/>
              <a:ea typeface="Yu Gothic UI Light" pitchFamily="34" charset="-128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3816424" cy="2862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620688"/>
            <a:ext cx="3509735" cy="26323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idx="1"/>
          </p:nvPr>
        </p:nvSpPr>
        <p:spPr>
          <a:xfrm>
            <a:off x="323528" y="3068960"/>
            <a:ext cx="8503920" cy="79208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>
              <a:buNone/>
            </a:pPr>
            <a:r>
              <a:rPr lang="ru-RU" i="1" dirty="0" smtClean="0">
                <a:solidFill>
                  <a:srgbClr val="7B3417"/>
                </a:solidFill>
              </a:rPr>
              <a:t>Экскурсия на железнодорожную станцию Менделеево</a:t>
            </a:r>
            <a:endParaRPr lang="ru-RU" i="1" dirty="0">
              <a:solidFill>
                <a:srgbClr val="7B3417"/>
              </a:solidFill>
            </a:endParaRPr>
          </a:p>
        </p:txBody>
      </p:sp>
      <p:pic>
        <p:nvPicPr>
          <p:cNvPr id="7" name="Picture 4" descr="https://pp.userapi.com/c855620/v855620653/789da/0FK23gukRz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717032"/>
            <a:ext cx="3491879" cy="2618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https://pp.userapi.com/c851020/v851020653/151e99/uqDupN_ojp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3645024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526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534400" cy="758952"/>
          </a:xfrm>
          <a:solidFill>
            <a:srgbClr val="FFFF00"/>
          </a:solidFill>
        </p:spPr>
        <p:txBody>
          <a:bodyPr/>
          <a:lstStyle/>
          <a:p>
            <a:r>
              <a:rPr lang="ru-RU" i="1" dirty="0" err="1" smtClean="0">
                <a:solidFill>
                  <a:srgbClr val="7B3417"/>
                </a:solidFill>
              </a:rPr>
              <a:t>Профориентационные</a:t>
            </a:r>
            <a:r>
              <a:rPr lang="ru-RU" i="1" dirty="0" smtClean="0">
                <a:solidFill>
                  <a:srgbClr val="7B3417"/>
                </a:solidFill>
              </a:rPr>
              <a:t> экскурсии</a:t>
            </a:r>
            <a:endParaRPr lang="ru-RU" i="1" dirty="0">
              <a:solidFill>
                <a:srgbClr val="7B3417"/>
              </a:solidFill>
            </a:endParaRPr>
          </a:p>
        </p:txBody>
      </p:sp>
      <p:pic>
        <p:nvPicPr>
          <p:cNvPr id="4" name="Содержимое 3" descr="IMG_20190625_1234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980728"/>
            <a:ext cx="4667283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0190625_1235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717032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3" descr="IMG_20190625_1231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908720"/>
            <a:ext cx="3672408" cy="275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395536" y="4293096"/>
            <a:ext cx="4680520" cy="256490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95536" y="4318844"/>
            <a:ext cx="4608512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На пекарне «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Новая мельница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нас встретили старшие технологи, которые рассказали о современных технологиях изготовления кулинарных изделий и хлеба. Здесь работают настоящие профессионалы своего дела! Мы сами потрудились над оформлением торта, и сами же  его съели. Еще  нас угостили свежеиспеченными </a:t>
            </a:r>
            <a:r>
              <a:rPr lang="ru-RU" sz="16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калачами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Это было замечательно!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Отинова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Н. 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25.06.19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81</TotalTime>
  <Words>705</Words>
  <Application>Microsoft Office PowerPoint</Application>
  <PresentationFormat>Экран (4:3)</PresentationFormat>
  <Paragraphs>80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Официальная</vt:lpstr>
      <vt:lpstr>Acrobat Document</vt:lpstr>
      <vt:lpstr>Презентация PowerPoint</vt:lpstr>
      <vt:lpstr>Создание условий для успешного профессионального самоопределения старшеклассников</vt:lpstr>
      <vt:lpstr>Презентация PowerPoint</vt:lpstr>
      <vt:lpstr>Ожидаемые результаты: </vt:lpstr>
      <vt:lpstr>Функции психолого-педагогического сопровождения отряда </vt:lpstr>
      <vt:lpstr>Мониторинг реализации программы </vt:lpstr>
      <vt:lpstr>Образовательная экскурсия в ПТЖТ-ПИЖТ УрГУПС (г. Пермь)</vt:lpstr>
      <vt:lpstr>Посещение музея истории ПИЖТ УрГУПС</vt:lpstr>
      <vt:lpstr>Профориентационные экскурсии</vt:lpstr>
      <vt:lpstr>Театральное закулисье.  Экскурсия в Кудымкарский драматический театр  имени М.Горького </vt:lpstr>
      <vt:lpstr>Профессиональные пробы</vt:lpstr>
      <vt:lpstr>ИТОГИ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Dremina-IA</cp:lastModifiedBy>
  <cp:revision>14</cp:revision>
  <dcterms:created xsi:type="dcterms:W3CDTF">2020-03-18T06:27:33Z</dcterms:created>
  <dcterms:modified xsi:type="dcterms:W3CDTF">2020-03-27T05:05:18Z</dcterms:modified>
</cp:coreProperties>
</file>