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6"/>
  </p:notesMasterIdLst>
  <p:sldIdLst>
    <p:sldId id="264" r:id="rId3"/>
    <p:sldId id="380" r:id="rId4"/>
    <p:sldId id="376" r:id="rId5"/>
    <p:sldId id="378" r:id="rId6"/>
    <p:sldId id="377" r:id="rId7"/>
    <p:sldId id="383" r:id="rId8"/>
    <p:sldId id="394" r:id="rId9"/>
    <p:sldId id="389" r:id="rId10"/>
    <p:sldId id="390" r:id="rId11"/>
    <p:sldId id="391" r:id="rId12"/>
    <p:sldId id="392" r:id="rId13"/>
    <p:sldId id="393" r:id="rId14"/>
    <p:sldId id="388" r:id="rId15"/>
    <p:sldId id="276" r:id="rId16"/>
    <p:sldId id="379" r:id="rId17"/>
    <p:sldId id="382" r:id="rId18"/>
    <p:sldId id="381" r:id="rId19"/>
    <p:sldId id="352" r:id="rId20"/>
    <p:sldId id="395" r:id="rId21"/>
    <p:sldId id="384" r:id="rId22"/>
    <p:sldId id="385" r:id="rId23"/>
    <p:sldId id="386" r:id="rId24"/>
    <p:sldId id="387" r:id="rId25"/>
    <p:sldId id="364" r:id="rId26"/>
    <p:sldId id="355" r:id="rId27"/>
    <p:sldId id="399" r:id="rId28"/>
    <p:sldId id="397" r:id="rId29"/>
    <p:sldId id="398" r:id="rId30"/>
    <p:sldId id="400" r:id="rId31"/>
    <p:sldId id="396" r:id="rId32"/>
    <p:sldId id="401" r:id="rId33"/>
    <p:sldId id="402" r:id="rId34"/>
    <p:sldId id="403" r:id="rId35"/>
    <p:sldId id="404" r:id="rId36"/>
    <p:sldId id="405" r:id="rId37"/>
    <p:sldId id="407" r:id="rId38"/>
    <p:sldId id="408" r:id="rId39"/>
    <p:sldId id="409" r:id="rId40"/>
    <p:sldId id="410" r:id="rId41"/>
    <p:sldId id="411" r:id="rId42"/>
    <p:sldId id="406" r:id="rId43"/>
    <p:sldId id="373" r:id="rId44"/>
    <p:sldId id="412"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075"/>
    <a:srgbClr val="0A55A2"/>
    <a:srgbClr val="1B3281"/>
    <a:srgbClr val="0072BC"/>
    <a:srgbClr val="64BDE1"/>
    <a:srgbClr val="273478"/>
    <a:srgbClr val="FAE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6405" autoAdjust="0"/>
  </p:normalViewPr>
  <p:slideViewPr>
    <p:cSldViewPr snapToGrid="0">
      <p:cViewPr varScale="1">
        <p:scale>
          <a:sx n="108" d="100"/>
          <a:sy n="108" d="100"/>
        </p:scale>
        <p:origin x="594" y="96"/>
      </p:cViewPr>
      <p:guideLst/>
    </p:cSldViewPr>
  </p:slideViewPr>
  <p:outlineViewPr>
    <p:cViewPr>
      <p:scale>
        <a:sx n="33" d="100"/>
        <a:sy n="33" d="100"/>
      </p:scale>
      <p:origin x="0" y="-1800"/>
    </p:cViewPr>
  </p:outlineViewPr>
  <p:notesTextViewPr>
    <p:cViewPr>
      <p:scale>
        <a:sx n="1" d="1"/>
        <a:sy n="1" d="1"/>
      </p:scale>
      <p:origin x="0" y="0"/>
    </p:cViewPr>
  </p:notesTextViewPr>
  <p:sorterViewPr>
    <p:cViewPr>
      <p:scale>
        <a:sx n="100" d="100"/>
        <a:sy n="100" d="100"/>
      </p:scale>
      <p:origin x="0" y="-6114"/>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6B159-272B-42A5-8DE3-474BEA54795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3000E981-15AE-4132-8DDC-B6A7DF37560E}">
      <dgm:prSet phldrT="[Текст]" custT="1"/>
      <dgm:spPr>
        <a:solidFill>
          <a:srgbClr val="00B050"/>
        </a:solidFill>
      </dgm:spPr>
      <dgm:t>
        <a:bodyPr/>
        <a:lstStyle/>
        <a:p>
          <a:r>
            <a:rPr lang="ru-RU" sz="1600" b="1" dirty="0" smtClean="0"/>
            <a:t>УСКОРЕНИЕ</a:t>
          </a:r>
          <a:endParaRPr lang="ru-RU" sz="1600" b="1" dirty="0"/>
        </a:p>
      </dgm:t>
    </dgm:pt>
    <dgm:pt modelId="{38CB073D-0418-4189-906E-41CBA09F0055}" type="parTrans" cxnId="{FAD7F1C8-C36F-4EF8-B5B4-CBFB6072EA85}">
      <dgm:prSet/>
      <dgm:spPr/>
      <dgm:t>
        <a:bodyPr/>
        <a:lstStyle/>
        <a:p>
          <a:endParaRPr lang="ru-RU"/>
        </a:p>
      </dgm:t>
    </dgm:pt>
    <dgm:pt modelId="{0C24C71E-4EDF-42C8-A8C8-560033739447}" type="sibTrans" cxnId="{FAD7F1C8-C36F-4EF8-B5B4-CBFB6072EA85}">
      <dgm:prSet custT="1"/>
      <dgm:spPr>
        <a:solidFill>
          <a:srgbClr val="C00000"/>
        </a:solidFill>
      </dgm:spPr>
      <dgm:t>
        <a:bodyPr/>
        <a:lstStyle/>
        <a:p>
          <a:r>
            <a:rPr lang="ru-RU" sz="1600" b="1" dirty="0" smtClean="0"/>
            <a:t>ЭКОЛОГИ-</a:t>
          </a:r>
        </a:p>
        <a:p>
          <a:r>
            <a:rPr lang="ru-RU" sz="1600" b="1" dirty="0" smtClean="0"/>
            <a:t>ЗАЦИЯ</a:t>
          </a:r>
          <a:endParaRPr lang="ru-RU" sz="1600" b="1" dirty="0"/>
        </a:p>
      </dgm:t>
    </dgm:pt>
    <dgm:pt modelId="{2D8E9DF8-4B43-4551-9457-293D79FE2BE6}">
      <dgm:prSet phldrT="[Текст]" custT="1"/>
      <dgm:spPr>
        <a:solidFill>
          <a:srgbClr val="C00000"/>
        </a:solidFill>
      </dgm:spPr>
      <dgm:t>
        <a:bodyPr/>
        <a:lstStyle/>
        <a:p>
          <a:r>
            <a:rPr lang="ru-RU" sz="1600" b="1" smtClean="0"/>
            <a:t>ГЛОБАЛИ-</a:t>
          </a:r>
        </a:p>
        <a:p>
          <a:r>
            <a:rPr lang="ru-RU" sz="1600" b="1" smtClean="0"/>
            <a:t>ЗАЦИЯ</a:t>
          </a:r>
          <a:endParaRPr lang="ru-RU" sz="1600" b="1" dirty="0"/>
        </a:p>
      </dgm:t>
    </dgm:pt>
    <dgm:pt modelId="{FA74617C-F781-42D7-A760-0923F573D33C}" type="parTrans" cxnId="{1A93F20F-08EE-4F92-A4D6-29EAC9FDD867}">
      <dgm:prSet/>
      <dgm:spPr/>
      <dgm:t>
        <a:bodyPr/>
        <a:lstStyle/>
        <a:p>
          <a:endParaRPr lang="ru-RU"/>
        </a:p>
      </dgm:t>
    </dgm:pt>
    <dgm:pt modelId="{9E2E96B2-80DA-4C6D-9B7B-3CFE4DD5FDDA}" type="sibTrans" cxnId="{1A93F20F-08EE-4F92-A4D6-29EAC9FDD867}">
      <dgm:prSet/>
      <dgm:spPr>
        <a:solidFill>
          <a:schemeClr val="accent2"/>
        </a:solidFill>
      </dgm:spPr>
      <dgm:t>
        <a:bodyPr/>
        <a:lstStyle/>
        <a:p>
          <a:endParaRPr lang="ru-RU"/>
        </a:p>
      </dgm:t>
    </dgm:pt>
    <dgm:pt modelId="{0CDE3342-2036-409D-9FEA-54B0CE1B2EC6}">
      <dgm:prSet phldrT="[Текст]" custT="1"/>
      <dgm:spPr>
        <a:solidFill>
          <a:schemeClr val="accent2"/>
        </a:solidFill>
      </dgm:spPr>
      <dgm:t>
        <a:bodyPr/>
        <a:lstStyle/>
        <a:p>
          <a:r>
            <a:rPr lang="ru-RU" sz="1600" b="1" dirty="0" smtClean="0"/>
            <a:t>АВТОМАТИ-ЗАЦИЯ</a:t>
          </a:r>
          <a:endParaRPr lang="ru-RU" sz="1600" b="1" dirty="0"/>
        </a:p>
      </dgm:t>
    </dgm:pt>
    <dgm:pt modelId="{8C181C30-B872-41A0-A15C-FB18503B2959}" type="parTrans" cxnId="{0C90E93B-0A62-4A73-B877-980DCE20B3E8}">
      <dgm:prSet/>
      <dgm:spPr/>
      <dgm:t>
        <a:bodyPr/>
        <a:lstStyle/>
        <a:p>
          <a:endParaRPr lang="ru-RU"/>
        </a:p>
      </dgm:t>
    </dgm:pt>
    <dgm:pt modelId="{F59BDD6A-9222-4FE0-BD92-F76A7AA8BD38}" type="sibTrans" cxnId="{0C90E93B-0A62-4A73-B877-980DCE20B3E8}">
      <dgm:prSet/>
      <dgm:spPr>
        <a:solidFill>
          <a:schemeClr val="accent5">
            <a:lumMod val="75000"/>
          </a:schemeClr>
        </a:solidFill>
      </dgm:spPr>
      <dgm:t>
        <a:bodyPr/>
        <a:lstStyle/>
        <a:p>
          <a:endParaRPr lang="ru-RU"/>
        </a:p>
      </dgm:t>
    </dgm:pt>
    <dgm:pt modelId="{6EC5DCFF-7ADD-461C-94FF-6DB7FD92A07B}" type="pres">
      <dgm:prSet presAssocID="{3A76B159-272B-42A5-8DE3-474BEA547956}" presName="Name0" presStyleCnt="0">
        <dgm:presLayoutVars>
          <dgm:chMax/>
          <dgm:chPref/>
          <dgm:dir/>
          <dgm:animLvl val="lvl"/>
        </dgm:presLayoutVars>
      </dgm:prSet>
      <dgm:spPr/>
      <dgm:t>
        <a:bodyPr/>
        <a:lstStyle/>
        <a:p>
          <a:endParaRPr lang="ru-RU"/>
        </a:p>
      </dgm:t>
    </dgm:pt>
    <dgm:pt modelId="{6B15535F-609E-4893-8181-4271F01C4155}" type="pres">
      <dgm:prSet presAssocID="{3000E981-15AE-4132-8DDC-B6A7DF37560E}" presName="composite" presStyleCnt="0"/>
      <dgm:spPr/>
      <dgm:t>
        <a:bodyPr/>
        <a:lstStyle/>
        <a:p>
          <a:endParaRPr lang="ru-RU"/>
        </a:p>
      </dgm:t>
    </dgm:pt>
    <dgm:pt modelId="{FB03C338-5530-4148-87FE-81674F427EBC}" type="pres">
      <dgm:prSet presAssocID="{3000E981-15AE-4132-8DDC-B6A7DF37560E}" presName="Parent1" presStyleLbl="node1" presStyleIdx="0" presStyleCnt="6" custLinFactNeighborX="-56263" custLinFactNeighborY="85524">
        <dgm:presLayoutVars>
          <dgm:chMax val="1"/>
          <dgm:chPref val="1"/>
          <dgm:bulletEnabled val="1"/>
        </dgm:presLayoutVars>
      </dgm:prSet>
      <dgm:spPr/>
      <dgm:t>
        <a:bodyPr/>
        <a:lstStyle/>
        <a:p>
          <a:endParaRPr lang="ru-RU"/>
        </a:p>
      </dgm:t>
    </dgm:pt>
    <dgm:pt modelId="{2011C515-AC76-40B9-9B1C-512A4DC954E0}" type="pres">
      <dgm:prSet presAssocID="{3000E981-15AE-4132-8DDC-B6A7DF37560E}" presName="Childtext1" presStyleLbl="revTx" presStyleIdx="0" presStyleCnt="3" custLinFactX="-100000" custLinFactNeighborX="-148048" custLinFactNeighborY="-16005">
        <dgm:presLayoutVars>
          <dgm:chMax val="0"/>
          <dgm:chPref val="0"/>
          <dgm:bulletEnabled val="1"/>
        </dgm:presLayoutVars>
      </dgm:prSet>
      <dgm:spPr/>
      <dgm:t>
        <a:bodyPr/>
        <a:lstStyle/>
        <a:p>
          <a:endParaRPr lang="ru-RU"/>
        </a:p>
      </dgm:t>
    </dgm:pt>
    <dgm:pt modelId="{4D916E18-4D90-4E46-BE81-FDBD36862C3E}" type="pres">
      <dgm:prSet presAssocID="{3000E981-15AE-4132-8DDC-B6A7DF37560E}" presName="BalanceSpacing" presStyleCnt="0"/>
      <dgm:spPr/>
      <dgm:t>
        <a:bodyPr/>
        <a:lstStyle/>
        <a:p>
          <a:endParaRPr lang="ru-RU"/>
        </a:p>
      </dgm:t>
    </dgm:pt>
    <dgm:pt modelId="{73A18F62-02E9-4493-88C9-887626E7122B}" type="pres">
      <dgm:prSet presAssocID="{3000E981-15AE-4132-8DDC-B6A7DF37560E}" presName="BalanceSpacing1" presStyleCnt="0"/>
      <dgm:spPr/>
      <dgm:t>
        <a:bodyPr/>
        <a:lstStyle/>
        <a:p>
          <a:endParaRPr lang="ru-RU"/>
        </a:p>
      </dgm:t>
    </dgm:pt>
    <dgm:pt modelId="{1609225B-37DD-41C8-B9D5-2A8ACF6F0EDF}" type="pres">
      <dgm:prSet presAssocID="{0C24C71E-4EDF-42C8-A8C8-560033739447}" presName="Accent1Text" presStyleLbl="node1" presStyleIdx="1" presStyleCnt="6" custLinFactNeighborX="618" custLinFactNeighborY="-1773"/>
      <dgm:spPr/>
      <dgm:t>
        <a:bodyPr/>
        <a:lstStyle/>
        <a:p>
          <a:endParaRPr lang="ru-RU"/>
        </a:p>
      </dgm:t>
    </dgm:pt>
    <dgm:pt modelId="{90C9E2AD-A76F-4287-931A-0DC48B1B6402}" type="pres">
      <dgm:prSet presAssocID="{0C24C71E-4EDF-42C8-A8C8-560033739447}" presName="spaceBetweenRectangles" presStyleCnt="0"/>
      <dgm:spPr/>
      <dgm:t>
        <a:bodyPr/>
        <a:lstStyle/>
        <a:p>
          <a:endParaRPr lang="ru-RU"/>
        </a:p>
      </dgm:t>
    </dgm:pt>
    <dgm:pt modelId="{273BC029-A12C-45FA-A2EE-2B5435F3036F}" type="pres">
      <dgm:prSet presAssocID="{2D8E9DF8-4B43-4551-9457-293D79FE2BE6}" presName="composite" presStyleCnt="0"/>
      <dgm:spPr/>
      <dgm:t>
        <a:bodyPr/>
        <a:lstStyle/>
        <a:p>
          <a:endParaRPr lang="ru-RU"/>
        </a:p>
      </dgm:t>
    </dgm:pt>
    <dgm:pt modelId="{3C0732DA-4080-44D8-B161-C587139A53EE}" type="pres">
      <dgm:prSet presAssocID="{2D8E9DF8-4B43-4551-9457-293D79FE2BE6}" presName="Parent1" presStyleLbl="node1" presStyleIdx="2" presStyleCnt="6" custLinFactNeighborX="58160" custLinFactNeighborY="-83428">
        <dgm:presLayoutVars>
          <dgm:chMax val="1"/>
          <dgm:chPref val="1"/>
          <dgm:bulletEnabled val="1"/>
        </dgm:presLayoutVars>
      </dgm:prSet>
      <dgm:spPr/>
      <dgm:t>
        <a:bodyPr/>
        <a:lstStyle/>
        <a:p>
          <a:endParaRPr lang="ru-RU"/>
        </a:p>
      </dgm:t>
    </dgm:pt>
    <dgm:pt modelId="{EF694DA6-9FBE-45C0-AC7A-F712DD11F0F7}" type="pres">
      <dgm:prSet presAssocID="{2D8E9DF8-4B43-4551-9457-293D79FE2BE6}" presName="Childtext1" presStyleLbl="revTx" presStyleIdx="1" presStyleCnt="3" custLinFactX="100000" custLinFactNeighborX="168144" custLinFactNeighborY="-71224">
        <dgm:presLayoutVars>
          <dgm:chMax val="0"/>
          <dgm:chPref val="0"/>
          <dgm:bulletEnabled val="1"/>
        </dgm:presLayoutVars>
      </dgm:prSet>
      <dgm:spPr/>
      <dgm:t>
        <a:bodyPr/>
        <a:lstStyle/>
        <a:p>
          <a:endParaRPr lang="ru-RU"/>
        </a:p>
      </dgm:t>
    </dgm:pt>
    <dgm:pt modelId="{D1E2DDC9-0EFC-4223-B5BD-D64ED6C1B8EF}" type="pres">
      <dgm:prSet presAssocID="{2D8E9DF8-4B43-4551-9457-293D79FE2BE6}" presName="BalanceSpacing" presStyleCnt="0"/>
      <dgm:spPr/>
      <dgm:t>
        <a:bodyPr/>
        <a:lstStyle/>
        <a:p>
          <a:endParaRPr lang="ru-RU"/>
        </a:p>
      </dgm:t>
    </dgm:pt>
    <dgm:pt modelId="{0B3A6195-C41A-4C6E-93AF-4AA6559F7A34}" type="pres">
      <dgm:prSet presAssocID="{2D8E9DF8-4B43-4551-9457-293D79FE2BE6}" presName="BalanceSpacing1" presStyleCnt="0"/>
      <dgm:spPr/>
      <dgm:t>
        <a:bodyPr/>
        <a:lstStyle/>
        <a:p>
          <a:endParaRPr lang="ru-RU"/>
        </a:p>
      </dgm:t>
    </dgm:pt>
    <dgm:pt modelId="{04C5EF83-F74D-4473-81B9-AA7276FA03DA}" type="pres">
      <dgm:prSet presAssocID="{9E2E96B2-80DA-4C6D-9B7B-3CFE4DD5FDDA}" presName="Accent1Text" presStyleLbl="node1" presStyleIdx="3" presStyleCnt="6"/>
      <dgm:spPr/>
      <dgm:t>
        <a:bodyPr/>
        <a:lstStyle/>
        <a:p>
          <a:endParaRPr lang="ru-RU"/>
        </a:p>
      </dgm:t>
    </dgm:pt>
    <dgm:pt modelId="{A4A3E940-2204-43AA-830C-0D5226CA89C9}" type="pres">
      <dgm:prSet presAssocID="{9E2E96B2-80DA-4C6D-9B7B-3CFE4DD5FDDA}" presName="spaceBetweenRectangles" presStyleCnt="0"/>
      <dgm:spPr/>
      <dgm:t>
        <a:bodyPr/>
        <a:lstStyle/>
        <a:p>
          <a:endParaRPr lang="ru-RU"/>
        </a:p>
      </dgm:t>
    </dgm:pt>
    <dgm:pt modelId="{B9A21507-7382-4EE7-BA37-F8192D7C53A5}" type="pres">
      <dgm:prSet presAssocID="{0CDE3342-2036-409D-9FEA-54B0CE1B2EC6}" presName="composite" presStyleCnt="0"/>
      <dgm:spPr/>
      <dgm:t>
        <a:bodyPr/>
        <a:lstStyle/>
        <a:p>
          <a:endParaRPr lang="ru-RU"/>
        </a:p>
      </dgm:t>
    </dgm:pt>
    <dgm:pt modelId="{08DF1C37-7645-4DC4-A709-744862BC2329}" type="pres">
      <dgm:prSet presAssocID="{0CDE3342-2036-409D-9FEA-54B0CE1B2EC6}" presName="Parent1" presStyleLbl="node1" presStyleIdx="4" presStyleCnt="6" custLinFactNeighborY="10">
        <dgm:presLayoutVars>
          <dgm:chMax val="1"/>
          <dgm:chPref val="1"/>
          <dgm:bulletEnabled val="1"/>
        </dgm:presLayoutVars>
      </dgm:prSet>
      <dgm:spPr/>
      <dgm:t>
        <a:bodyPr/>
        <a:lstStyle/>
        <a:p>
          <a:endParaRPr lang="ru-RU"/>
        </a:p>
      </dgm:t>
    </dgm:pt>
    <dgm:pt modelId="{A573C34B-6F31-412C-9E43-249EDD13CC84}" type="pres">
      <dgm:prSet presAssocID="{0CDE3342-2036-409D-9FEA-54B0CE1B2EC6}" presName="Childtext1" presStyleLbl="revTx" presStyleIdx="2" presStyleCnt="3" custScaleX="49364" custScaleY="29242">
        <dgm:presLayoutVars>
          <dgm:chMax val="0"/>
          <dgm:chPref val="0"/>
          <dgm:bulletEnabled val="1"/>
        </dgm:presLayoutVars>
      </dgm:prSet>
      <dgm:spPr/>
      <dgm:t>
        <a:bodyPr/>
        <a:lstStyle/>
        <a:p>
          <a:endParaRPr lang="ru-RU"/>
        </a:p>
      </dgm:t>
    </dgm:pt>
    <dgm:pt modelId="{F2477900-7041-471E-8D81-9165C3DDECC7}" type="pres">
      <dgm:prSet presAssocID="{0CDE3342-2036-409D-9FEA-54B0CE1B2EC6}" presName="BalanceSpacing" presStyleCnt="0"/>
      <dgm:spPr/>
      <dgm:t>
        <a:bodyPr/>
        <a:lstStyle/>
        <a:p>
          <a:endParaRPr lang="ru-RU"/>
        </a:p>
      </dgm:t>
    </dgm:pt>
    <dgm:pt modelId="{84AAD087-6DA6-465D-969B-71E4F8CC905D}" type="pres">
      <dgm:prSet presAssocID="{0CDE3342-2036-409D-9FEA-54B0CE1B2EC6}" presName="BalanceSpacing1" presStyleCnt="0"/>
      <dgm:spPr/>
      <dgm:t>
        <a:bodyPr/>
        <a:lstStyle/>
        <a:p>
          <a:endParaRPr lang="ru-RU"/>
        </a:p>
      </dgm:t>
    </dgm:pt>
    <dgm:pt modelId="{51958A92-3821-49B5-83F7-E9A6344FCD53}" type="pres">
      <dgm:prSet presAssocID="{F59BDD6A-9222-4FE0-BD92-F76A7AA8BD38}" presName="Accent1Text" presStyleLbl="node1" presStyleIdx="5" presStyleCnt="6" custLinFactNeighborX="-4983" custLinFactNeighborY="1184"/>
      <dgm:spPr/>
      <dgm:t>
        <a:bodyPr/>
        <a:lstStyle/>
        <a:p>
          <a:endParaRPr lang="ru-RU"/>
        </a:p>
      </dgm:t>
    </dgm:pt>
  </dgm:ptLst>
  <dgm:cxnLst>
    <dgm:cxn modelId="{672DCC70-43F3-4E65-9E57-81B135FDCE59}" type="presOf" srcId="{9E2E96B2-80DA-4C6D-9B7B-3CFE4DD5FDDA}" destId="{04C5EF83-F74D-4473-81B9-AA7276FA03DA}" srcOrd="0" destOrd="0" presId="urn:microsoft.com/office/officeart/2008/layout/AlternatingHexagons"/>
    <dgm:cxn modelId="{C42D0621-69E4-4E18-B23B-7A23F63705C9}" type="presOf" srcId="{2D8E9DF8-4B43-4551-9457-293D79FE2BE6}" destId="{3C0732DA-4080-44D8-B161-C587139A53EE}" srcOrd="0" destOrd="0" presId="urn:microsoft.com/office/officeart/2008/layout/AlternatingHexagons"/>
    <dgm:cxn modelId="{D1610DA5-EE1C-411D-9FD9-2CA8BD4A8F97}" type="presOf" srcId="{0CDE3342-2036-409D-9FEA-54B0CE1B2EC6}" destId="{08DF1C37-7645-4DC4-A709-744862BC2329}" srcOrd="0" destOrd="0" presId="urn:microsoft.com/office/officeart/2008/layout/AlternatingHexagons"/>
    <dgm:cxn modelId="{F3EE979B-12CB-4A84-ADEE-C6B7C8B563C4}" type="presOf" srcId="{3A76B159-272B-42A5-8DE3-474BEA547956}" destId="{6EC5DCFF-7ADD-461C-94FF-6DB7FD92A07B}" srcOrd="0" destOrd="0" presId="urn:microsoft.com/office/officeart/2008/layout/AlternatingHexagons"/>
    <dgm:cxn modelId="{8A37C63E-2332-458D-9FBE-94B0FC678F54}" type="presOf" srcId="{0C24C71E-4EDF-42C8-A8C8-560033739447}" destId="{1609225B-37DD-41C8-B9D5-2A8ACF6F0EDF}" srcOrd="0" destOrd="0" presId="urn:microsoft.com/office/officeart/2008/layout/AlternatingHexagons"/>
    <dgm:cxn modelId="{0C90E93B-0A62-4A73-B877-980DCE20B3E8}" srcId="{3A76B159-272B-42A5-8DE3-474BEA547956}" destId="{0CDE3342-2036-409D-9FEA-54B0CE1B2EC6}" srcOrd="2" destOrd="0" parTransId="{8C181C30-B872-41A0-A15C-FB18503B2959}" sibTransId="{F59BDD6A-9222-4FE0-BD92-F76A7AA8BD38}"/>
    <dgm:cxn modelId="{32B91373-AB4B-4AE2-9D3F-E945F793B919}" type="presOf" srcId="{F59BDD6A-9222-4FE0-BD92-F76A7AA8BD38}" destId="{51958A92-3821-49B5-83F7-E9A6344FCD53}" srcOrd="0" destOrd="0" presId="urn:microsoft.com/office/officeart/2008/layout/AlternatingHexagons"/>
    <dgm:cxn modelId="{F1C0B0D7-A8EF-4096-8232-17168534B6D4}" type="presOf" srcId="{3000E981-15AE-4132-8DDC-B6A7DF37560E}" destId="{FB03C338-5530-4148-87FE-81674F427EBC}" srcOrd="0" destOrd="0" presId="urn:microsoft.com/office/officeart/2008/layout/AlternatingHexagons"/>
    <dgm:cxn modelId="{FAD7F1C8-C36F-4EF8-B5B4-CBFB6072EA85}" srcId="{3A76B159-272B-42A5-8DE3-474BEA547956}" destId="{3000E981-15AE-4132-8DDC-B6A7DF37560E}" srcOrd="0" destOrd="0" parTransId="{38CB073D-0418-4189-906E-41CBA09F0055}" sibTransId="{0C24C71E-4EDF-42C8-A8C8-560033739447}"/>
    <dgm:cxn modelId="{1A93F20F-08EE-4F92-A4D6-29EAC9FDD867}" srcId="{3A76B159-272B-42A5-8DE3-474BEA547956}" destId="{2D8E9DF8-4B43-4551-9457-293D79FE2BE6}" srcOrd="1" destOrd="0" parTransId="{FA74617C-F781-42D7-A760-0923F573D33C}" sibTransId="{9E2E96B2-80DA-4C6D-9B7B-3CFE4DD5FDDA}"/>
    <dgm:cxn modelId="{DFF8796E-B3F1-4354-9DC3-3AB628FDC449}" type="presParOf" srcId="{6EC5DCFF-7ADD-461C-94FF-6DB7FD92A07B}" destId="{6B15535F-609E-4893-8181-4271F01C4155}" srcOrd="0" destOrd="0" presId="urn:microsoft.com/office/officeart/2008/layout/AlternatingHexagons"/>
    <dgm:cxn modelId="{8C3E46CA-656A-449A-94EB-FB45FBE8A3B8}" type="presParOf" srcId="{6B15535F-609E-4893-8181-4271F01C4155}" destId="{FB03C338-5530-4148-87FE-81674F427EBC}" srcOrd="0" destOrd="0" presId="urn:microsoft.com/office/officeart/2008/layout/AlternatingHexagons"/>
    <dgm:cxn modelId="{5AED2354-8570-4CE1-97E9-9A32B42E1DB8}" type="presParOf" srcId="{6B15535F-609E-4893-8181-4271F01C4155}" destId="{2011C515-AC76-40B9-9B1C-512A4DC954E0}" srcOrd="1" destOrd="0" presId="urn:microsoft.com/office/officeart/2008/layout/AlternatingHexagons"/>
    <dgm:cxn modelId="{F5F218E2-8E07-4B09-81C7-D277065629CB}" type="presParOf" srcId="{6B15535F-609E-4893-8181-4271F01C4155}" destId="{4D916E18-4D90-4E46-BE81-FDBD36862C3E}" srcOrd="2" destOrd="0" presId="urn:microsoft.com/office/officeart/2008/layout/AlternatingHexagons"/>
    <dgm:cxn modelId="{AF25DF4E-F6A8-4A1C-8E7B-7A2F317E3460}" type="presParOf" srcId="{6B15535F-609E-4893-8181-4271F01C4155}" destId="{73A18F62-02E9-4493-88C9-887626E7122B}" srcOrd="3" destOrd="0" presId="urn:microsoft.com/office/officeart/2008/layout/AlternatingHexagons"/>
    <dgm:cxn modelId="{B49737DF-C67F-4069-907A-67D70DEC5143}" type="presParOf" srcId="{6B15535F-609E-4893-8181-4271F01C4155}" destId="{1609225B-37DD-41C8-B9D5-2A8ACF6F0EDF}" srcOrd="4" destOrd="0" presId="urn:microsoft.com/office/officeart/2008/layout/AlternatingHexagons"/>
    <dgm:cxn modelId="{DCB665A1-63B6-4D6D-BC92-51CE0A8A8C17}" type="presParOf" srcId="{6EC5DCFF-7ADD-461C-94FF-6DB7FD92A07B}" destId="{90C9E2AD-A76F-4287-931A-0DC48B1B6402}" srcOrd="1" destOrd="0" presId="urn:microsoft.com/office/officeart/2008/layout/AlternatingHexagons"/>
    <dgm:cxn modelId="{8F979A27-6DB8-44D7-9521-D1841D2086B1}" type="presParOf" srcId="{6EC5DCFF-7ADD-461C-94FF-6DB7FD92A07B}" destId="{273BC029-A12C-45FA-A2EE-2B5435F3036F}" srcOrd="2" destOrd="0" presId="urn:microsoft.com/office/officeart/2008/layout/AlternatingHexagons"/>
    <dgm:cxn modelId="{32DCF8C4-5479-48D1-8E9A-6EBF504251C6}" type="presParOf" srcId="{273BC029-A12C-45FA-A2EE-2B5435F3036F}" destId="{3C0732DA-4080-44D8-B161-C587139A53EE}" srcOrd="0" destOrd="0" presId="urn:microsoft.com/office/officeart/2008/layout/AlternatingHexagons"/>
    <dgm:cxn modelId="{19070720-41B1-4B09-B1EC-5B25A90B0B1D}" type="presParOf" srcId="{273BC029-A12C-45FA-A2EE-2B5435F3036F}" destId="{EF694DA6-9FBE-45C0-AC7A-F712DD11F0F7}" srcOrd="1" destOrd="0" presId="urn:microsoft.com/office/officeart/2008/layout/AlternatingHexagons"/>
    <dgm:cxn modelId="{6A79D392-8B81-4055-B2EC-29D011AA2948}" type="presParOf" srcId="{273BC029-A12C-45FA-A2EE-2B5435F3036F}" destId="{D1E2DDC9-0EFC-4223-B5BD-D64ED6C1B8EF}" srcOrd="2" destOrd="0" presId="urn:microsoft.com/office/officeart/2008/layout/AlternatingHexagons"/>
    <dgm:cxn modelId="{AE5414E3-9ACC-4394-9FC9-A0B40D096FF8}" type="presParOf" srcId="{273BC029-A12C-45FA-A2EE-2B5435F3036F}" destId="{0B3A6195-C41A-4C6E-93AF-4AA6559F7A34}" srcOrd="3" destOrd="0" presId="urn:microsoft.com/office/officeart/2008/layout/AlternatingHexagons"/>
    <dgm:cxn modelId="{124B66E7-007D-4FE2-8B89-FD69886901E5}" type="presParOf" srcId="{273BC029-A12C-45FA-A2EE-2B5435F3036F}" destId="{04C5EF83-F74D-4473-81B9-AA7276FA03DA}" srcOrd="4" destOrd="0" presId="urn:microsoft.com/office/officeart/2008/layout/AlternatingHexagons"/>
    <dgm:cxn modelId="{41D80A20-D8CC-4BB6-B92E-99FF85057AAB}" type="presParOf" srcId="{6EC5DCFF-7ADD-461C-94FF-6DB7FD92A07B}" destId="{A4A3E940-2204-43AA-830C-0D5226CA89C9}" srcOrd="3" destOrd="0" presId="urn:microsoft.com/office/officeart/2008/layout/AlternatingHexagons"/>
    <dgm:cxn modelId="{92B686B6-35B0-4211-82D0-5F21DE054C8A}" type="presParOf" srcId="{6EC5DCFF-7ADD-461C-94FF-6DB7FD92A07B}" destId="{B9A21507-7382-4EE7-BA37-F8192D7C53A5}" srcOrd="4" destOrd="0" presId="urn:microsoft.com/office/officeart/2008/layout/AlternatingHexagons"/>
    <dgm:cxn modelId="{C3B007E1-A993-4A8E-B163-779E68058CDA}" type="presParOf" srcId="{B9A21507-7382-4EE7-BA37-F8192D7C53A5}" destId="{08DF1C37-7645-4DC4-A709-744862BC2329}" srcOrd="0" destOrd="0" presId="urn:microsoft.com/office/officeart/2008/layout/AlternatingHexagons"/>
    <dgm:cxn modelId="{429598FD-54C5-4746-BE81-1D74209D16DD}" type="presParOf" srcId="{B9A21507-7382-4EE7-BA37-F8192D7C53A5}" destId="{A573C34B-6F31-412C-9E43-249EDD13CC84}" srcOrd="1" destOrd="0" presId="urn:microsoft.com/office/officeart/2008/layout/AlternatingHexagons"/>
    <dgm:cxn modelId="{6BE6A9CA-51C7-4064-B2BC-4DDB52C39EB3}" type="presParOf" srcId="{B9A21507-7382-4EE7-BA37-F8192D7C53A5}" destId="{F2477900-7041-471E-8D81-9165C3DDECC7}" srcOrd="2" destOrd="0" presId="urn:microsoft.com/office/officeart/2008/layout/AlternatingHexagons"/>
    <dgm:cxn modelId="{818F3F26-98D8-4868-9D13-7EB8F2A86292}" type="presParOf" srcId="{B9A21507-7382-4EE7-BA37-F8192D7C53A5}" destId="{84AAD087-6DA6-465D-969B-71E4F8CC905D}" srcOrd="3" destOrd="0" presId="urn:microsoft.com/office/officeart/2008/layout/AlternatingHexagons"/>
    <dgm:cxn modelId="{BD182692-B245-40AA-88BE-32B73E919D42}" type="presParOf" srcId="{B9A21507-7382-4EE7-BA37-F8192D7C53A5}" destId="{51958A92-3821-49B5-83F7-E9A6344FCD5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C338-5530-4148-87FE-81674F427EBC}">
      <dsp:nvSpPr>
        <dsp:cNvPr id="0" name=""/>
        <dsp:cNvSpPr/>
      </dsp:nvSpPr>
      <dsp:spPr>
        <a:xfrm rot="5400000">
          <a:off x="2523606" y="1848515"/>
          <a:ext cx="2008628" cy="1747506"/>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УСКОРЕНИЕ</a:t>
          </a:r>
          <a:endParaRPr lang="ru-RU" sz="1600" b="1" kern="1200" dirty="0"/>
        </a:p>
      </dsp:txBody>
      <dsp:txXfrm rot="-5400000">
        <a:off x="2926487" y="2030965"/>
        <a:ext cx="1202866" cy="1382606"/>
      </dsp:txXfrm>
    </dsp:sp>
    <dsp:sp modelId="{2011C515-AC76-40B9-9B1C-512A4DC954E0}">
      <dsp:nvSpPr>
        <dsp:cNvPr id="0" name=""/>
        <dsp:cNvSpPr/>
      </dsp:nvSpPr>
      <dsp:spPr>
        <a:xfrm>
          <a:off x="0" y="208932"/>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1609225B-37DD-41C8-B9D5-2A8ACF6F0EDF}">
      <dsp:nvSpPr>
        <dsp:cNvPr id="0" name=""/>
        <dsp:cNvSpPr/>
      </dsp:nvSpPr>
      <dsp:spPr>
        <a:xfrm rot="5400000">
          <a:off x="1630298" y="130560"/>
          <a:ext cx="2008628" cy="1747506"/>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smtClean="0"/>
            <a:t>ЭКОЛОГИ-</a:t>
          </a:r>
        </a:p>
        <a:p>
          <a:pPr lvl="0" algn="ctr" defTabSz="711200">
            <a:lnSpc>
              <a:spcPct val="90000"/>
            </a:lnSpc>
            <a:spcBef>
              <a:spcPct val="0"/>
            </a:spcBef>
            <a:spcAft>
              <a:spcPct val="35000"/>
            </a:spcAft>
          </a:pPr>
          <a:r>
            <a:rPr lang="ru-RU" sz="1600" b="1" kern="1200" dirty="0" smtClean="0"/>
            <a:t>ЗАЦИЯ</a:t>
          </a:r>
          <a:endParaRPr lang="ru-RU" sz="1600" b="1" kern="1200" dirty="0"/>
        </a:p>
      </dsp:txBody>
      <dsp:txXfrm rot="-5400000">
        <a:off x="2033179" y="313010"/>
        <a:ext cx="1202866" cy="1382606"/>
      </dsp:txXfrm>
    </dsp:sp>
    <dsp:sp modelId="{3C0732DA-4080-44D8-B161-C587139A53EE}">
      <dsp:nvSpPr>
        <dsp:cNvPr id="0" name=""/>
        <dsp:cNvSpPr/>
      </dsp:nvSpPr>
      <dsp:spPr>
        <a:xfrm rot="5400000">
          <a:off x="3575887" y="159821"/>
          <a:ext cx="2008628" cy="1747506"/>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smtClean="0"/>
            <a:t>ГЛОБАЛИ-</a:t>
          </a:r>
        </a:p>
        <a:p>
          <a:pPr lvl="0" algn="ctr" defTabSz="711200">
            <a:lnSpc>
              <a:spcPct val="90000"/>
            </a:lnSpc>
            <a:spcBef>
              <a:spcPct val="0"/>
            </a:spcBef>
            <a:spcAft>
              <a:spcPct val="35000"/>
            </a:spcAft>
          </a:pPr>
          <a:r>
            <a:rPr lang="ru-RU" sz="1600" b="1" kern="1200" smtClean="0"/>
            <a:t>ЗАЦИЯ</a:t>
          </a:r>
          <a:endParaRPr lang="ru-RU" sz="1600" b="1" kern="1200" dirty="0"/>
        </a:p>
      </dsp:txBody>
      <dsp:txXfrm rot="-5400000">
        <a:off x="3978768" y="342271"/>
        <a:ext cx="1202866" cy="1382606"/>
      </dsp:txXfrm>
    </dsp:sp>
    <dsp:sp modelId="{EF694DA6-9FBE-45C0-AC7A-F712DD11F0F7}">
      <dsp:nvSpPr>
        <dsp:cNvPr id="0" name=""/>
        <dsp:cNvSpPr/>
      </dsp:nvSpPr>
      <dsp:spPr>
        <a:xfrm>
          <a:off x="5958681" y="1248369"/>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04C5EF83-F74D-4473-81B9-AA7276FA03DA}">
      <dsp:nvSpPr>
        <dsp:cNvPr id="0" name=""/>
        <dsp:cNvSpPr/>
      </dsp:nvSpPr>
      <dsp:spPr>
        <a:xfrm rot="5400000">
          <a:off x="4446844" y="1835580"/>
          <a:ext cx="2008628" cy="1747506"/>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4849725" y="2018030"/>
        <a:ext cx="1202866" cy="1382606"/>
      </dsp:txXfrm>
    </dsp:sp>
    <dsp:sp modelId="{08DF1C37-7645-4DC4-A709-744862BC2329}">
      <dsp:nvSpPr>
        <dsp:cNvPr id="0" name=""/>
        <dsp:cNvSpPr/>
      </dsp:nvSpPr>
      <dsp:spPr>
        <a:xfrm rot="5400000">
          <a:off x="3506806" y="3540599"/>
          <a:ext cx="2008628" cy="1747506"/>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АВТОМАТИ-ЗАЦИЯ</a:t>
          </a:r>
          <a:endParaRPr lang="ru-RU" sz="1600" b="1" kern="1200" dirty="0"/>
        </a:p>
      </dsp:txBody>
      <dsp:txXfrm rot="-5400000">
        <a:off x="3909687" y="3723049"/>
        <a:ext cx="1202866" cy="1382606"/>
      </dsp:txXfrm>
    </dsp:sp>
    <dsp:sp modelId="{A573C34B-6F31-412C-9E43-249EDD13CC84}">
      <dsp:nvSpPr>
        <dsp:cNvPr id="0" name=""/>
        <dsp:cNvSpPr/>
      </dsp:nvSpPr>
      <dsp:spPr>
        <a:xfrm>
          <a:off x="6005437" y="4238048"/>
          <a:ext cx="1106557" cy="352417"/>
        </a:xfrm>
        <a:prstGeom prst="rect">
          <a:avLst/>
        </a:prstGeom>
        <a:noFill/>
        <a:ln>
          <a:noFill/>
        </a:ln>
        <a:effectLst/>
      </dsp:spPr>
      <dsp:style>
        <a:lnRef idx="0">
          <a:scrgbClr r="0" g="0" b="0"/>
        </a:lnRef>
        <a:fillRef idx="0">
          <a:scrgbClr r="0" g="0" b="0"/>
        </a:fillRef>
        <a:effectRef idx="0">
          <a:scrgbClr r="0" g="0" b="0"/>
        </a:effectRef>
        <a:fontRef idx="minor"/>
      </dsp:style>
    </dsp:sp>
    <dsp:sp modelId="{51958A92-3821-49B5-83F7-E9A6344FCD53}">
      <dsp:nvSpPr>
        <dsp:cNvPr id="0" name=""/>
        <dsp:cNvSpPr/>
      </dsp:nvSpPr>
      <dsp:spPr>
        <a:xfrm rot="5400000">
          <a:off x="1532420" y="3540599"/>
          <a:ext cx="2008628" cy="1747506"/>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1935301" y="3723049"/>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403DF-2D04-4312-86A8-BF8E06074FC1}" type="datetimeFigureOut">
              <a:rPr lang="ru-RU" smtClean="0"/>
              <a:t>09.12.2021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FDE44-3196-498E-A603-8183451638D1}" type="slidenum">
              <a:rPr lang="ru-RU" smtClean="0"/>
              <a:t>‹#›</a:t>
            </a:fld>
            <a:endParaRPr lang="ru-RU"/>
          </a:p>
        </p:txBody>
      </p:sp>
    </p:spTree>
    <p:extLst>
      <p:ext uri="{BB962C8B-B14F-4D97-AF65-F5344CB8AC3E}">
        <p14:creationId xmlns:p14="http://schemas.microsoft.com/office/powerpoint/2010/main" val="307526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C4957-3E6D-44F6-80D1-E054D6E6E008}" type="slidenum">
              <a:rPr lang="ru-RU" smtClean="0"/>
              <a:t>21</a:t>
            </a:fld>
            <a:endParaRPr lang="ru-RU"/>
          </a:p>
        </p:txBody>
      </p:sp>
    </p:spTree>
    <p:extLst>
      <p:ext uri="{BB962C8B-B14F-4D97-AF65-F5344CB8AC3E}">
        <p14:creationId xmlns:p14="http://schemas.microsoft.com/office/powerpoint/2010/main" val="317440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C4957-3E6D-44F6-80D1-E054D6E6E008}" type="slidenum">
              <a:rPr lang="ru-RU" smtClean="0"/>
              <a:t>22</a:t>
            </a:fld>
            <a:endParaRPr lang="ru-RU"/>
          </a:p>
        </p:txBody>
      </p:sp>
    </p:spTree>
    <p:extLst>
      <p:ext uri="{BB962C8B-B14F-4D97-AF65-F5344CB8AC3E}">
        <p14:creationId xmlns:p14="http://schemas.microsoft.com/office/powerpoint/2010/main" val="7838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Данную таблицу можно рассматривать в качестве кодификатора,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который используется для разработки и оценки выполнения заданий по ЕНГ. </a:t>
            </a:r>
            <a:r>
              <a:rPr lang="ru-RU" sz="1200" dirty="0" smtClean="0"/>
              <a:t>познавательный уровень (или степень трудности) вопроса.</a:t>
            </a:r>
          </a:p>
          <a:p>
            <a:endParaRPr lang="ru-RU" dirty="0"/>
          </a:p>
        </p:txBody>
      </p:sp>
      <p:sp>
        <p:nvSpPr>
          <p:cNvPr id="4" name="Номер слайда 3"/>
          <p:cNvSpPr>
            <a:spLocks noGrp="1"/>
          </p:cNvSpPr>
          <p:nvPr>
            <p:ph type="sldNum" sz="quarter" idx="10"/>
          </p:nvPr>
        </p:nvSpPr>
        <p:spPr/>
        <p:txBody>
          <a:bodyPr/>
          <a:lstStyle/>
          <a:p>
            <a:fld id="{8BBC4957-3E6D-44F6-80D1-E054D6E6E008}" type="slidenum">
              <a:rPr lang="ru-RU" smtClean="0"/>
              <a:t>23</a:t>
            </a:fld>
            <a:endParaRPr lang="ru-RU"/>
          </a:p>
        </p:txBody>
      </p:sp>
    </p:spTree>
    <p:extLst>
      <p:ext uri="{BB962C8B-B14F-4D97-AF65-F5344CB8AC3E}">
        <p14:creationId xmlns:p14="http://schemas.microsoft.com/office/powerpoint/2010/main" val="1128304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25C68B6-61C2-468F-89AB-4B9F7531AA68}" type="slidenum">
              <a:rPr lang="ru-RU" sz="1600" smtClean="0">
                <a:solidFill>
                  <a:schemeClr val="bg1"/>
                </a:solidFill>
                <a:latin typeface="Arial" panose="020B0604020202020204" pitchFamily="34" charset="0"/>
                <a:cs typeface="Arial" panose="020B0604020202020204" pitchFamily="34" charset="0"/>
              </a:rPr>
              <a:pPr algn="ctr"/>
              <a:t>‹#›</a:t>
            </a:fld>
            <a:endParaRPr lang="ru-RU" sz="1600" dirty="0">
              <a:solidFill>
                <a:schemeClr val="bg1"/>
              </a:solidFill>
              <a:latin typeface="Arial" panose="020B0604020202020204" pitchFamily="34" charset="0"/>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6160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4" name="Прямоугольный треугольник 3"/>
          <p:cNvSpPr/>
          <p:nvPr userDrawn="1"/>
        </p:nvSpPr>
        <p:spPr>
          <a:xfrm rot="16200000" flipH="1">
            <a:off x="10761070" y="-248579"/>
            <a:ext cx="1182350" cy="1679509"/>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5" name="Прямоугольник 4"/>
          <p:cNvSpPr>
            <a:spLocks noChangeArrowheads="1"/>
          </p:cNvSpPr>
          <p:nvPr userDrawn="1"/>
        </p:nvSpPr>
        <p:spPr bwMode="auto">
          <a:xfrm>
            <a:off x="9647767" y="6408420"/>
            <a:ext cx="2117269" cy="29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390" tIns="54689" rIns="109390" bIns="546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altLang="ru-RU" sz="1200" b="1">
                <a:solidFill>
                  <a:srgbClr val="81AFB5"/>
                </a:solidFill>
                <a:latin typeface="Tahoma" pitchFamily="34" charset="0"/>
              </a:rPr>
              <a:t>© все права защищены</a:t>
            </a:r>
          </a:p>
        </p:txBody>
      </p:sp>
      <p:sp>
        <p:nvSpPr>
          <p:cNvPr id="6" name="Прямоугольник 5"/>
          <p:cNvSpPr/>
          <p:nvPr userDrawn="1"/>
        </p:nvSpPr>
        <p:spPr>
          <a:xfrm>
            <a:off x="0" y="1009650"/>
            <a:ext cx="12192000" cy="55246"/>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7" name="Прямоугольник 6"/>
          <p:cNvSpPr/>
          <p:nvPr userDrawn="1"/>
        </p:nvSpPr>
        <p:spPr>
          <a:xfrm>
            <a:off x="0" y="1009650"/>
            <a:ext cx="1102784" cy="259080"/>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pic>
        <p:nvPicPr>
          <p:cNvPr id="8" name="Рисунок 10" descr="logo fipi.jpg"/>
          <p:cNvPicPr>
            <a:picLocks noChangeAspect="1"/>
          </p:cNvPicPr>
          <p:nvPr userDrawn="1"/>
        </p:nvPicPr>
        <p:blipFill>
          <a:blip r:embed="rId2" cstate="print"/>
          <a:srcRect l="26758" t="8397" r="27011" b="27168"/>
          <a:stretch>
            <a:fillRect/>
          </a:stretch>
        </p:blipFill>
        <p:spPr bwMode="auto">
          <a:xfrm>
            <a:off x="0" y="0"/>
            <a:ext cx="1007533" cy="1183006"/>
          </a:xfrm>
          <a:prstGeom prst="rect">
            <a:avLst/>
          </a:prstGeom>
          <a:noFill/>
          <a:ln w="9525">
            <a:noFill/>
            <a:miter lim="800000"/>
            <a:headEnd/>
            <a:tailEnd/>
          </a:ln>
        </p:spPr>
      </p:pic>
      <p:sp>
        <p:nvSpPr>
          <p:cNvPr id="9" name="Прямоугольный треугольник 8"/>
          <p:cNvSpPr/>
          <p:nvPr userDrawn="1"/>
        </p:nvSpPr>
        <p:spPr>
          <a:xfrm rot="5400000" flipH="1">
            <a:off x="1078736" y="-71298"/>
            <a:ext cx="1009530" cy="1152128"/>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2" name="Заголовок 1"/>
          <p:cNvSpPr>
            <a:spLocks noGrp="1"/>
          </p:cNvSpPr>
          <p:nvPr>
            <p:ph type="title"/>
          </p:nvPr>
        </p:nvSpPr>
        <p:spPr>
          <a:xfrm>
            <a:off x="609600" y="274668"/>
            <a:ext cx="11151029" cy="734893"/>
          </a:xfrm>
        </p:spPr>
        <p:txBody>
          <a:bodyPr>
            <a:normAutofit/>
          </a:bodyPr>
          <a:lstStyle>
            <a:lvl1pPr>
              <a:defRPr sz="4320"/>
            </a:lvl1pPr>
          </a:lstStyle>
          <a:p>
            <a:r>
              <a:rPr lang="ru-RU" dirty="0"/>
              <a:t>Образец заголовка</a:t>
            </a:r>
          </a:p>
        </p:txBody>
      </p:sp>
      <p:sp>
        <p:nvSpPr>
          <p:cNvPr id="3" name="Содержимое 2"/>
          <p:cNvSpPr>
            <a:spLocks noGrp="1"/>
          </p:cNvSpPr>
          <p:nvPr>
            <p:ph idx="1"/>
          </p:nvPr>
        </p:nvSpPr>
        <p:spPr>
          <a:xfrm>
            <a:off x="623395" y="1527990"/>
            <a:ext cx="10972800" cy="4525963"/>
          </a:xfrm>
        </p:spPr>
        <p:txBody>
          <a:bodyPr>
            <a:normAutofit/>
          </a:bodyPr>
          <a:lstStyle>
            <a:lvl1pPr marL="410220" marR="0" indent="410220" algn="just" defTabSz="1093926" rtl="0" eaLnBrk="1" fontAlgn="auto" latinLnBrk="0" hangingPunct="1">
              <a:lnSpc>
                <a:spcPct val="114000"/>
              </a:lnSpc>
              <a:spcBef>
                <a:spcPts val="720"/>
              </a:spcBef>
              <a:spcAft>
                <a:spcPts val="0"/>
              </a:spcAft>
              <a:buClrTx/>
              <a:buSzTx/>
              <a:buFont typeface="Wingdings" pitchFamily="2" charset="2"/>
              <a:buChar char="ü"/>
              <a:tabLst/>
              <a:defRPr sz="288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67042631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194071" y="164547"/>
            <a:ext cx="7706764" cy="768107"/>
          </a:xfrm>
          <a:prstGeom prst="rect">
            <a:avLst/>
          </a:prstGeom>
        </p:spPr>
        <p:txBody>
          <a:bodyPr/>
          <a:lstStyle>
            <a:lvl1pPr marL="0" indent="0">
              <a:lnSpc>
                <a:spcPct val="80000"/>
              </a:lnSpc>
              <a:defRPr cap="none" spc="0">
                <a:solidFill>
                  <a:srgbClr val="2857A5"/>
                </a:solidFill>
              </a:defRPr>
            </a:lvl1pPr>
          </a:lstStyle>
          <a:p>
            <a:r>
              <a:rPr lang="ru-RU" dirty="0"/>
              <a:t>Образец</a:t>
            </a:r>
            <a:br>
              <a:rPr lang="ru-RU" dirty="0"/>
            </a:br>
            <a:r>
              <a:rPr lang="ru-RU" dirty="0"/>
              <a:t>заголовка</a:t>
            </a:r>
          </a:p>
        </p:txBody>
      </p:sp>
      <p:sp>
        <p:nvSpPr>
          <p:cNvPr id="3" name="Содержимое 2"/>
          <p:cNvSpPr>
            <a:spLocks noGrp="1"/>
          </p:cNvSpPr>
          <p:nvPr>
            <p:ph idx="1" hasCustomPrompt="1"/>
          </p:nvPr>
        </p:nvSpPr>
        <p:spPr>
          <a:xfrm>
            <a:off x="1775400" y="1509184"/>
            <a:ext cx="9125435" cy="4798483"/>
          </a:xfrm>
          <a:prstGeom prst="rect">
            <a:avLst/>
          </a:prstGeom>
        </p:spPr>
        <p:txBody>
          <a:bodyPr/>
          <a:lstStyle>
            <a:lvl2pPr>
              <a:defRPr>
                <a:solidFill>
                  <a:srgbClr val="2857A5"/>
                </a:solidFill>
              </a:defRPr>
            </a:lvl2pPr>
            <a:lvl3pPr marL="0" marR="0" indent="0" algn="l" defTabSz="1219170" rtl="0" eaLnBrk="1" fontAlgn="auto" latinLnBrk="0" hangingPunct="1">
              <a:lnSpc>
                <a:spcPct val="100000"/>
              </a:lnSpc>
              <a:spcBef>
                <a:spcPts val="0"/>
              </a:spcBef>
              <a:spcAft>
                <a:spcPts val="400"/>
              </a:spcAft>
              <a:buClrTx/>
              <a:buSzTx/>
              <a:buFont typeface="Arial" pitchFamily="34" charset="0"/>
              <a:buNone/>
              <a:tabLst/>
              <a:defRPr/>
            </a:lvl3pPr>
            <a:lvl4pPr>
              <a:buClr>
                <a:srgbClr val="2857A5"/>
              </a:buClr>
              <a:defRPr/>
            </a:lvl4pPr>
            <a:lvl5pPr>
              <a:buClr>
                <a:srgbClr val="2857A5"/>
              </a:buClr>
              <a:defRPr/>
            </a:lvl5pPr>
            <a:lvl6pPr>
              <a:defRPr sz="1467"/>
            </a:lvl6pPr>
            <a:lvl7pPr>
              <a:buClr>
                <a:srgbClr val="2857A5"/>
              </a:buClr>
              <a:defRPr/>
            </a:lvl7pPr>
            <a:lvl8pPr>
              <a:defRPr sz="1400" spc="0">
                <a:latin typeface="Cambria" pitchFamily="18" charset="0"/>
              </a:defRPr>
            </a:lvl8pPr>
            <a:lvl9pPr marL="0" marR="0" indent="0" algn="l" defTabSz="1219170" rtl="0" eaLnBrk="1" fontAlgn="auto" latinLnBrk="0" hangingPunct="1">
              <a:lnSpc>
                <a:spcPct val="100000"/>
              </a:lnSpc>
              <a:spcBef>
                <a:spcPts val="533"/>
              </a:spcBef>
              <a:spcAft>
                <a:spcPts val="533"/>
              </a:spcAft>
              <a:buClrTx/>
              <a:buSzTx/>
              <a:buFont typeface="Arial" pitchFamily="34" charset="0"/>
              <a:buNone/>
              <a:tabLst/>
              <a:defRPr sz="2667" b="1">
                <a:solidFill>
                  <a:srgbClr val="9B86B6"/>
                </a:solidFill>
                <a:latin typeface="Cambria" pitchFamily="18" charset="0"/>
              </a:defRPr>
            </a:lvl9pPr>
          </a:lstStyle>
          <a:p>
            <a:pPr lvl="1"/>
            <a:r>
              <a:rPr lang="ru-RU" dirty="0"/>
              <a:t>Образец заголовка</a:t>
            </a:r>
          </a:p>
          <a:p>
            <a:pPr marL="0" marR="0" lvl="2" indent="0" algn="l" defTabSz="1219170" rtl="0" eaLnBrk="1" fontAlgn="auto" latinLnBrk="0" hangingPunct="1">
              <a:lnSpc>
                <a:spcPct val="100000"/>
              </a:lnSpc>
              <a:spcBef>
                <a:spcPts val="0"/>
              </a:spcBef>
              <a:spcAft>
                <a:spcPts val="400"/>
              </a:spcAft>
              <a:buClrTx/>
              <a:buSzTx/>
              <a:buFont typeface="Arial" pitchFamily="34" charset="0"/>
              <a:buNone/>
              <a:tabLst/>
              <a:defRPr/>
            </a:pPr>
            <a:r>
              <a:rPr lang="ru-RU" dirty="0"/>
              <a:t>Образец заголовка 2</a:t>
            </a:r>
            <a:endParaRPr lang="en-US" dirty="0"/>
          </a:p>
          <a:p>
            <a:pPr lvl="2"/>
            <a:r>
              <a:rPr lang="ru-RU" dirty="0"/>
              <a:t>Основной текст</a:t>
            </a:r>
          </a:p>
          <a:p>
            <a:pPr lvl="3"/>
            <a:r>
              <a:rPr lang="ru-RU" dirty="0"/>
              <a:t>Список</a:t>
            </a:r>
          </a:p>
          <a:p>
            <a:pPr lvl="4"/>
            <a:r>
              <a:rPr lang="ru-RU" dirty="0"/>
              <a:t>Нумерованный список</a:t>
            </a:r>
            <a:endParaRPr lang="en-US" dirty="0"/>
          </a:p>
          <a:p>
            <a:pPr lvl="5"/>
            <a:r>
              <a:rPr lang="ru-RU" dirty="0"/>
              <a:t>Мелкий текст</a:t>
            </a:r>
          </a:p>
          <a:p>
            <a:pPr lvl="6"/>
            <a:r>
              <a:rPr lang="ru-RU" dirty="0"/>
              <a:t>Цитата или важное сообщение</a:t>
            </a:r>
          </a:p>
          <a:p>
            <a:pPr lvl="7"/>
            <a:r>
              <a:rPr lang="ru-RU" dirty="0"/>
              <a:t>Мелкий подзаголовок (таблица или рисунок)</a:t>
            </a:r>
          </a:p>
          <a:p>
            <a:pPr marL="0" marR="0" lvl="8" indent="0" algn="l" defTabSz="1219170" rtl="0" eaLnBrk="1" fontAlgn="auto" latinLnBrk="0" hangingPunct="1">
              <a:lnSpc>
                <a:spcPct val="100000"/>
              </a:lnSpc>
              <a:spcBef>
                <a:spcPts val="533"/>
              </a:spcBef>
              <a:spcAft>
                <a:spcPts val="533"/>
              </a:spcAft>
              <a:buClrTx/>
              <a:buSzTx/>
              <a:buFont typeface="Arial" pitchFamily="34" charset="0"/>
              <a:buNone/>
              <a:tabLst/>
              <a:defRPr/>
            </a:pPr>
            <a:r>
              <a:rPr lang="ru-RU" dirty="0"/>
              <a:t>Выделения</a:t>
            </a:r>
          </a:p>
        </p:txBody>
      </p:sp>
      <p:sp>
        <p:nvSpPr>
          <p:cNvPr id="4" name="Дата 3"/>
          <p:cNvSpPr>
            <a:spLocks noGrp="1"/>
          </p:cNvSpPr>
          <p:nvPr>
            <p:ph type="dt" sz="half" idx="10"/>
          </p:nvPr>
        </p:nvSpPr>
        <p:spPr>
          <a:xfrm rot="16200000">
            <a:off x="10483891" y="4764090"/>
            <a:ext cx="2844800" cy="365125"/>
          </a:xfrm>
          <a:prstGeom prst="rect">
            <a:avLst/>
          </a:prstGeom>
        </p:spPr>
        <p:txBody>
          <a:bodyPr/>
          <a:lstStyle>
            <a:lvl1pPr algn="l">
              <a:defRPr sz="1333"/>
            </a:lvl1pPr>
          </a:lstStyle>
          <a:p>
            <a:fld id="{8ADA72D4-8355-4BF4-9E23-A441775AE718}" type="datetime1">
              <a:rPr lang="ru-RU" smtClean="0"/>
              <a:pPr/>
              <a:t>09.12.2021</a:t>
            </a:fld>
            <a:endParaRPr lang="ru-RU"/>
          </a:p>
        </p:txBody>
      </p:sp>
      <p:sp>
        <p:nvSpPr>
          <p:cNvPr id="6" name="Номер слайда 5"/>
          <p:cNvSpPr>
            <a:spLocks noGrp="1"/>
          </p:cNvSpPr>
          <p:nvPr>
            <p:ph type="sldNum" sz="quarter" idx="12"/>
          </p:nvPr>
        </p:nvSpPr>
        <p:spPr>
          <a:xfrm>
            <a:off x="11525288" y="375502"/>
            <a:ext cx="666712" cy="365125"/>
          </a:xfrm>
          <a:prstGeom prst="rect">
            <a:avLst/>
          </a:prstGeom>
        </p:spPr>
        <p:txBody>
          <a:bodyPr/>
          <a:lstStyle>
            <a:lvl1pPr>
              <a:defRPr>
                <a:solidFill>
                  <a:schemeClr val="bg1">
                    <a:lumMod val="50000"/>
                  </a:schemeClr>
                </a:solidFill>
                <a:latin typeface="Cambria" pitchFamily="18" charset="0"/>
              </a:defRPr>
            </a:lvl1pPr>
          </a:lstStyle>
          <a:p>
            <a:fld id="{706E0415-5EC8-4FD7-A803-16CD0FF6E560}" type="slidenum">
              <a:rPr lang="ru-RU" smtClean="0"/>
              <a:pPr/>
              <a:t>‹#›</a:t>
            </a:fld>
            <a:endParaRPr lang="ru-RU"/>
          </a:p>
        </p:txBody>
      </p:sp>
    </p:spTree>
    <p:extLst>
      <p:ext uri="{BB962C8B-B14F-4D97-AF65-F5344CB8AC3E}">
        <p14:creationId xmlns:p14="http://schemas.microsoft.com/office/powerpoint/2010/main" val="54347966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4" name="Слайд think-cell" r:id="rId5" imgW="416" imgH="416" progId="TCLayout.ActiveDocument.1">
                  <p:embed/>
                </p:oleObj>
              </mc:Choice>
              <mc:Fallback>
                <p:oleObj name="Слайд think-cell" r:id="rId5" imgW="416" imgH="416" progId="TCLayout.ActiveDocument.1">
                  <p:embed/>
                  <p:pic>
                    <p:nvPicPr>
                      <p:cNvPr id="3" name="Объект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Текст 10"/>
          <p:cNvSpPr>
            <a:spLocks noGrp="1"/>
          </p:cNvSpPr>
          <p:nvPr>
            <p:ph type="body" sz="quarter" idx="12"/>
          </p:nvPr>
        </p:nvSpPr>
        <p:spPr>
          <a:xfrm>
            <a:off x="334433" y="1052736"/>
            <a:ext cx="11520000" cy="4896544"/>
          </a:xfrm>
        </p:spPr>
        <p:txBody>
          <a:bodyPr/>
          <a:lstStyle>
            <a:lvl1pPr>
              <a:spcBef>
                <a:spcPts val="600"/>
              </a:spcBef>
              <a:buClr>
                <a:srgbClr val="2D3494"/>
              </a:buClr>
              <a:defRPr sz="1400" b="0" i="0">
                <a:solidFill>
                  <a:schemeClr val="tx1">
                    <a:lumMod val="90000"/>
                    <a:lumOff val="10000"/>
                  </a:schemeClr>
                </a:solidFill>
                <a:latin typeface="Calibri" panose="020F0502020204030204" pitchFamily="34" charset="0"/>
              </a:defRPr>
            </a:lvl1pPr>
            <a:lvl2pPr>
              <a:spcBef>
                <a:spcPts val="600"/>
              </a:spcBef>
              <a:buClr>
                <a:srgbClr val="2D3494"/>
              </a:buClr>
              <a:defRPr sz="1400">
                <a:solidFill>
                  <a:schemeClr val="tx1">
                    <a:lumMod val="90000"/>
                    <a:lumOff val="10000"/>
                  </a:schemeClr>
                </a:solidFill>
                <a:latin typeface="Calibri" panose="020F0502020204030204" pitchFamily="34" charset="0"/>
              </a:defRPr>
            </a:lvl2pPr>
            <a:lvl3pPr>
              <a:buClr>
                <a:srgbClr val="2D3494"/>
              </a:buClr>
              <a:defRPr sz="1400">
                <a:solidFill>
                  <a:schemeClr val="tx1">
                    <a:lumMod val="90000"/>
                    <a:lumOff val="10000"/>
                  </a:schemeClr>
                </a:solidFill>
                <a:latin typeface="Calibri" panose="020F0502020204030204" pitchFamily="34" charset="0"/>
              </a:defRPr>
            </a:lvl3pPr>
            <a:lvl4pPr>
              <a:buClr>
                <a:srgbClr val="2D3494"/>
              </a:buClr>
              <a:defRPr sz="1400">
                <a:solidFill>
                  <a:schemeClr val="tx1">
                    <a:lumMod val="90000"/>
                    <a:lumOff val="10000"/>
                  </a:schemeClr>
                </a:solidFill>
                <a:latin typeface="Calibri" panose="020F0502020204030204" pitchFamily="34" charset="0"/>
              </a:defRPr>
            </a:lvl4pPr>
            <a:lvl5pPr>
              <a:buClr>
                <a:srgbClr val="2D3494"/>
              </a:buClr>
              <a:defRPr sz="1400">
                <a:solidFill>
                  <a:schemeClr val="tx1">
                    <a:lumMod val="90000"/>
                    <a:lumOff val="10000"/>
                  </a:schemeClr>
                </a:solidFill>
                <a:latin typeface="Calibri" panose="020F050202020403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Текст 8"/>
          <p:cNvSpPr>
            <a:spLocks noGrp="1"/>
          </p:cNvSpPr>
          <p:nvPr>
            <p:ph type="body" sz="quarter" idx="13" hasCustomPrompt="1"/>
          </p:nvPr>
        </p:nvSpPr>
        <p:spPr>
          <a:xfrm>
            <a:off x="334433" y="6453336"/>
            <a:ext cx="8425863" cy="288000"/>
          </a:xfrm>
        </p:spPr>
        <p:txBody>
          <a:bodyPr lIns="0" tIns="0" rIns="0" bIns="0" anchor="b" anchorCtr="0"/>
          <a:lstStyle>
            <a:lvl1pPr>
              <a:spcBef>
                <a:spcPts val="300"/>
              </a:spcBef>
              <a:defRPr sz="800" b="0" i="0" baseline="0">
                <a:solidFill>
                  <a:schemeClr val="tx1">
                    <a:lumMod val="90000"/>
                    <a:lumOff val="10000"/>
                  </a:schemeClr>
                </a:solidFill>
                <a:latin typeface="Calibri" panose="020F0502020204030204" pitchFamily="34" charset="0"/>
              </a:defRPr>
            </a:lvl1pPr>
          </a:lstStyle>
          <a:p>
            <a:pPr lvl="0"/>
            <a:r>
              <a:rPr lang="ru-RU" dirty="0"/>
              <a:t>Примечания: 1 –</a:t>
            </a:r>
            <a:br>
              <a:rPr lang="ru-RU" dirty="0"/>
            </a:br>
            <a:r>
              <a:rPr lang="ru-RU" dirty="0"/>
              <a:t>Источники:</a:t>
            </a:r>
          </a:p>
        </p:txBody>
      </p:sp>
      <p:sp>
        <p:nvSpPr>
          <p:cNvPr id="7" name="Заголовок 1"/>
          <p:cNvSpPr>
            <a:spLocks noGrp="1"/>
          </p:cNvSpPr>
          <p:nvPr>
            <p:ph type="title" hasCustomPrompt="1"/>
          </p:nvPr>
        </p:nvSpPr>
        <p:spPr>
          <a:xfrm>
            <a:off x="334433" y="180636"/>
            <a:ext cx="11520000" cy="648642"/>
          </a:xfrm>
          <a:prstGeom prst="rect">
            <a:avLst/>
          </a:prstGeom>
        </p:spPr>
        <p:txBody>
          <a:bodyPr vert="horz" lIns="91440" tIns="45720" rIns="91440" bIns="45720" rtlCol="0" anchor="t">
            <a:noAutofit/>
          </a:bodyPr>
          <a:lstStyle>
            <a:lvl1pPr>
              <a:lnSpc>
                <a:spcPct val="100000"/>
              </a:lnSpc>
              <a:defRPr sz="2000" b="1">
                <a:solidFill>
                  <a:srgbClr val="2D3494"/>
                </a:solidFill>
                <a:latin typeface="Calibri" panose="020F0502020204030204" pitchFamily="34" charset="0"/>
              </a:defRPr>
            </a:lvl1pPr>
          </a:lstStyle>
          <a:p>
            <a:r>
              <a:rPr lang="ru-RU" dirty="0"/>
              <a:t>ЗАГОЛОВОК</a:t>
            </a:r>
            <a:br>
              <a:rPr lang="ru-RU" dirty="0"/>
            </a:br>
            <a:r>
              <a:rPr lang="ru-RU" dirty="0" err="1"/>
              <a:t>ЗАГОЛОВОК</a:t>
            </a:r>
            <a:endParaRPr lang="ru-RU" dirty="0"/>
          </a:p>
        </p:txBody>
      </p:sp>
      <p:graphicFrame>
        <p:nvGraphicFramePr>
          <p:cNvPr id="8" name="Объект 7" hidden="1"/>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5" name="Слайд think-cell" r:id="rId7" imgW="416" imgH="416" progId="TCLayout.ActiveDocument.1">
                  <p:embed/>
                </p:oleObj>
              </mc:Choice>
              <mc:Fallback>
                <p:oleObj name="Слайд think-cell" r:id="rId7" imgW="416" imgH="416" progId="TCLayout.ActiveDocument.1">
                  <p:embed/>
                  <p:pic>
                    <p:nvPicPr>
                      <p:cNvPr id="8" name="Объект 7" hidden="1"/>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16714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
        <p:nvSpPr>
          <p:cNvPr id="3" name="Holder 3"/>
          <p:cNvSpPr>
            <a:spLocks noGrp="1"/>
          </p:cNvSpPr>
          <p:nvPr>
            <p:ph type="dt" sz="half" idx="6"/>
          </p:nvPr>
        </p:nvSpPr>
        <p:spPr>
          <a:xfrm>
            <a:off x="609600" y="6377941"/>
            <a:ext cx="2804160" cy="342900"/>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181818">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12/9/2021</a:t>
            </a:fld>
            <a:endParaRPr kumimoji="0" lang="en-US"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
        <p:nvSpPr>
          <p:cNvPr id="4" name="Holder 4"/>
          <p:cNvSpPr>
            <a:spLocks noGrp="1"/>
          </p:cNvSpPr>
          <p:nvPr>
            <p:ph type="sldNum" sz="quarter" idx="7"/>
          </p:nvPr>
        </p:nvSpPr>
        <p:spPr>
          <a:xfrm>
            <a:off x="8778240" y="6377941"/>
            <a:ext cx="2804160" cy="342900"/>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srgbClr val="181818">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Tree>
    <p:extLst>
      <p:ext uri="{BB962C8B-B14F-4D97-AF65-F5344CB8AC3E}">
        <p14:creationId xmlns:p14="http://schemas.microsoft.com/office/powerpoint/2010/main" val="230626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9" name="think-cell Slide" r:id="rId4" imgW="360" imgH="360" progId="">
                  <p:embed/>
                </p:oleObj>
              </mc:Choice>
              <mc:Fallback>
                <p:oleObj name="think-cell Slide" r:id="rId4" imgW="360" imgH="360" progId="">
                  <p:embed/>
                  <p:pic>
                    <p:nvPicPr>
                      <p:cNvPr id="3" name="Объект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0"/>
          <p:cNvSpPr>
            <a:spLocks noGrp="1"/>
          </p:cNvSpPr>
          <p:nvPr>
            <p:ph type="body" sz="quarter" idx="12"/>
          </p:nvPr>
        </p:nvSpPr>
        <p:spPr>
          <a:xfrm>
            <a:off x="334433" y="1052736"/>
            <a:ext cx="11520000" cy="4896544"/>
          </a:xfrm>
          <a:prstGeom prst="rect">
            <a:avLst/>
          </a:prstGeom>
        </p:spPr>
        <p:txBody>
          <a:bodyPr/>
          <a:lstStyle>
            <a:lvl1pPr>
              <a:spcBef>
                <a:spcPts val="600"/>
              </a:spcBef>
              <a:buClr>
                <a:srgbClr val="2D3494"/>
              </a:buClr>
              <a:defRPr sz="1400" b="0" i="0">
                <a:solidFill>
                  <a:schemeClr val="tx1">
                    <a:lumMod val="90000"/>
                    <a:lumOff val="10000"/>
                  </a:schemeClr>
                </a:solidFill>
                <a:latin typeface="Calibri" panose="020F0502020204030204" pitchFamily="34" charset="0"/>
              </a:defRPr>
            </a:lvl1pPr>
            <a:lvl2pPr>
              <a:spcBef>
                <a:spcPts val="600"/>
              </a:spcBef>
              <a:buClr>
                <a:srgbClr val="2D3494"/>
              </a:buClr>
              <a:defRPr sz="1400">
                <a:solidFill>
                  <a:schemeClr val="tx1">
                    <a:lumMod val="90000"/>
                    <a:lumOff val="10000"/>
                  </a:schemeClr>
                </a:solidFill>
                <a:latin typeface="Calibri" panose="020F0502020204030204" pitchFamily="34" charset="0"/>
              </a:defRPr>
            </a:lvl2pPr>
            <a:lvl3pPr>
              <a:buClr>
                <a:srgbClr val="2D3494"/>
              </a:buClr>
              <a:defRPr sz="1400">
                <a:solidFill>
                  <a:schemeClr val="tx1">
                    <a:lumMod val="90000"/>
                    <a:lumOff val="10000"/>
                  </a:schemeClr>
                </a:solidFill>
                <a:latin typeface="Calibri" panose="020F0502020204030204" pitchFamily="34" charset="0"/>
              </a:defRPr>
            </a:lvl3pPr>
            <a:lvl4pPr>
              <a:buClr>
                <a:srgbClr val="2D3494"/>
              </a:buClr>
              <a:defRPr sz="1400">
                <a:solidFill>
                  <a:schemeClr val="tx1">
                    <a:lumMod val="90000"/>
                    <a:lumOff val="10000"/>
                  </a:schemeClr>
                </a:solidFill>
                <a:latin typeface="Calibri" panose="020F0502020204030204" pitchFamily="34" charset="0"/>
              </a:defRPr>
            </a:lvl4pPr>
            <a:lvl5pPr>
              <a:buClr>
                <a:srgbClr val="2D3494"/>
              </a:buClr>
              <a:defRPr sz="1400">
                <a:solidFill>
                  <a:schemeClr val="tx1">
                    <a:lumMod val="90000"/>
                    <a:lumOff val="10000"/>
                  </a:schemeClr>
                </a:solidFill>
                <a:latin typeface="Calibri" panose="020F0502020204030204"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Текст 8"/>
          <p:cNvSpPr>
            <a:spLocks noGrp="1"/>
          </p:cNvSpPr>
          <p:nvPr>
            <p:ph type="body" sz="quarter" idx="13" hasCustomPrompt="1"/>
          </p:nvPr>
        </p:nvSpPr>
        <p:spPr>
          <a:xfrm>
            <a:off x="334433" y="6400169"/>
            <a:ext cx="11520000" cy="288000"/>
          </a:xfrm>
          <a:prstGeom prst="rect">
            <a:avLst/>
          </a:prstGeom>
        </p:spPr>
        <p:txBody>
          <a:bodyPr lIns="0" tIns="0" rIns="0" bIns="0" anchor="b" anchorCtr="0"/>
          <a:lstStyle>
            <a:lvl1pPr>
              <a:spcBef>
                <a:spcPts val="300"/>
              </a:spcBef>
              <a:defRPr sz="800" b="0" i="0" baseline="0">
                <a:solidFill>
                  <a:schemeClr val="tx1">
                    <a:lumMod val="90000"/>
                    <a:lumOff val="10000"/>
                  </a:schemeClr>
                </a:solidFill>
                <a:latin typeface="Calibri" panose="020F0502020204030204" pitchFamily="34" charset="0"/>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
        <p:nvSpPr>
          <p:cNvPr id="10" name="Заголовок 1"/>
          <p:cNvSpPr>
            <a:spLocks noGrp="1"/>
          </p:cNvSpPr>
          <p:nvPr>
            <p:ph type="title" hasCustomPrompt="1"/>
          </p:nvPr>
        </p:nvSpPr>
        <p:spPr>
          <a:xfrm>
            <a:off x="334434" y="260648"/>
            <a:ext cx="11519999" cy="648642"/>
          </a:xfrm>
          <a:prstGeom prst="rect">
            <a:avLst/>
          </a:prstGeom>
        </p:spPr>
        <p:txBody>
          <a:bodyPr vert="horz" lIns="91440" tIns="45720" rIns="91440" bIns="45720" rtlCol="0" anchor="t">
            <a:noAutofit/>
          </a:bodyPr>
          <a:lstStyle>
            <a:lvl1pPr>
              <a:lnSpc>
                <a:spcPts val="2100"/>
              </a:lnSpc>
              <a:defRPr sz="2000" b="1">
                <a:solidFill>
                  <a:srgbClr val="2D3494"/>
                </a:solidFill>
                <a:latin typeface="Calibri" panose="020F0502020204030204" pitchFamily="34" charset="0"/>
              </a:defRPr>
            </a:lvl1pPr>
          </a:lstStyle>
          <a:p>
            <a:r>
              <a:rPr lang="ru-RU" dirty="0" smtClean="0"/>
              <a:t>ЗАГОЛОВОК</a:t>
            </a:r>
            <a:br>
              <a:rPr lang="ru-RU" dirty="0" smtClean="0"/>
            </a:br>
            <a:r>
              <a:rPr lang="ru-RU" dirty="0" err="1" smtClean="0"/>
              <a:t>ЗАГОЛОВОК</a:t>
            </a:r>
            <a:endParaRPr lang="ru-RU" dirty="0"/>
          </a:p>
        </p:txBody>
      </p:sp>
      <p:sp>
        <p:nvSpPr>
          <p:cNvPr id="12" name="Прямоугольник 11"/>
          <p:cNvSpPr/>
          <p:nvPr userDrawn="1"/>
        </p:nvSpPr>
        <p:spPr>
          <a:xfrm rot="16200000">
            <a:off x="2136226" y="-1133614"/>
            <a:ext cx="45719" cy="4320000"/>
          </a:xfrm>
          <a:prstGeom prst="rect">
            <a:avLst/>
          </a:prstGeom>
          <a:solidFill>
            <a:srgbClr val="EB204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EB2049"/>
              </a:solidFill>
              <a:effectLst/>
              <a:uLnTx/>
              <a:uFillTx/>
              <a:latin typeface="Calibri"/>
              <a:ea typeface="+mn-ea"/>
              <a:cs typeface="+mn-cs"/>
            </a:endParaRPr>
          </a:p>
        </p:txBody>
      </p:sp>
      <p:sp>
        <p:nvSpPr>
          <p:cNvPr id="13" name="Прямоугольник 12"/>
          <p:cNvSpPr/>
          <p:nvPr userDrawn="1"/>
        </p:nvSpPr>
        <p:spPr>
          <a:xfrm rot="16200000">
            <a:off x="2132999" y="-1147987"/>
            <a:ext cx="54000" cy="4320000"/>
          </a:xfrm>
          <a:prstGeom prst="rect">
            <a:avLst/>
          </a:prstGeom>
          <a:solidFill>
            <a:srgbClr val="2D34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FFFFFF"/>
              </a:solidFill>
              <a:effectLst/>
              <a:uLnTx/>
              <a:uFillTx/>
              <a:latin typeface="Calibri"/>
              <a:ea typeface="+mn-ea"/>
              <a:cs typeface="+mn-cs"/>
            </a:endParaRPr>
          </a:p>
        </p:txBody>
      </p:sp>
      <p:pic>
        <p:nvPicPr>
          <p:cNvPr id="9" name="Рисунок 8"/>
          <p:cNvPicPr>
            <a:picLocks noChangeAspect="1"/>
          </p:cNvPicPr>
          <p:nvPr userDrawn="1"/>
        </p:nvPicPr>
        <p:blipFill>
          <a:blip r:embed="rId6" cstate="print"/>
          <a:stretch>
            <a:fillRect/>
          </a:stretch>
        </p:blipFill>
        <p:spPr>
          <a:xfrm>
            <a:off x="8688289" y="6208300"/>
            <a:ext cx="2034923" cy="489452"/>
          </a:xfrm>
          <a:prstGeom prst="rect">
            <a:avLst/>
          </a:prstGeom>
        </p:spPr>
      </p:pic>
      <p:pic>
        <p:nvPicPr>
          <p:cNvPr id="15" name="Picture 2" descr="D:\Masha\черная пятница\!Фирменные стили и логотипы\!Российский учебник\презентация\для перезентации РУ\для-перезентации-РУ.png"/>
          <p:cNvPicPr>
            <a:picLocks noChangeAspect="1" noChangeArrowheads="1"/>
          </p:cNvPicPr>
          <p:nvPr userDrawn="1"/>
        </p:nvPicPr>
        <p:blipFill rotWithShape="1">
          <a:blip r:embed="rId7" cstate="print"/>
          <a:srcRect l="72206"/>
          <a:stretch/>
        </p:blipFill>
        <p:spPr bwMode="auto">
          <a:xfrm>
            <a:off x="10951373" y="6204539"/>
            <a:ext cx="905267" cy="493215"/>
          </a:xfrm>
          <a:prstGeom prst="rect">
            <a:avLst/>
          </a:prstGeom>
          <a:noFill/>
        </p:spPr>
      </p:pic>
    </p:spTree>
    <p:extLst>
      <p:ext uri="{BB962C8B-B14F-4D97-AF65-F5344CB8AC3E}">
        <p14:creationId xmlns:p14="http://schemas.microsoft.com/office/powerpoint/2010/main" val="3827421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4103" name="think-cell Slide" r:id="rId4" imgW="360" imgH="360" progId="">
                  <p:embed/>
                </p:oleObj>
              </mc:Choice>
              <mc:Fallback>
                <p:oleObj name="think-cell Slide" r:id="rId4" imgW="360" imgH="360" progId="">
                  <p:embed/>
                  <p:pic>
                    <p:nvPicPr>
                      <p:cNvPr id="3" name="Объект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userDrawn="1"/>
        </p:nvSpPr>
        <p:spPr>
          <a:xfrm rot="16200000">
            <a:off x="2136226" y="-1133614"/>
            <a:ext cx="45719" cy="4320000"/>
          </a:xfrm>
          <a:prstGeom prst="rect">
            <a:avLst/>
          </a:prstGeom>
          <a:solidFill>
            <a:srgbClr val="EB204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EB2049"/>
              </a:solidFill>
              <a:effectLst/>
              <a:uLnTx/>
              <a:uFillTx/>
              <a:latin typeface="Calibri"/>
              <a:ea typeface="+mn-ea"/>
              <a:cs typeface="+mn-cs"/>
            </a:endParaRPr>
          </a:p>
        </p:txBody>
      </p:sp>
      <p:sp>
        <p:nvSpPr>
          <p:cNvPr id="13" name="Прямоугольник 12"/>
          <p:cNvSpPr/>
          <p:nvPr userDrawn="1"/>
        </p:nvSpPr>
        <p:spPr>
          <a:xfrm rot="16200000">
            <a:off x="2132999" y="-1147987"/>
            <a:ext cx="54000" cy="4320000"/>
          </a:xfrm>
          <a:prstGeom prst="rect">
            <a:avLst/>
          </a:prstGeom>
          <a:solidFill>
            <a:srgbClr val="2D34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14" name="Заголовок 1"/>
          <p:cNvSpPr>
            <a:spLocks noGrp="1"/>
          </p:cNvSpPr>
          <p:nvPr>
            <p:ph type="title" hasCustomPrompt="1"/>
          </p:nvPr>
        </p:nvSpPr>
        <p:spPr>
          <a:xfrm>
            <a:off x="334434" y="260648"/>
            <a:ext cx="11519999" cy="648642"/>
          </a:xfrm>
          <a:prstGeom prst="rect">
            <a:avLst/>
          </a:prstGeom>
        </p:spPr>
        <p:txBody>
          <a:bodyPr vert="horz" lIns="91440" tIns="45720" rIns="91440" bIns="45720" rtlCol="0" anchor="t">
            <a:noAutofit/>
          </a:bodyPr>
          <a:lstStyle>
            <a:lvl1pPr>
              <a:lnSpc>
                <a:spcPts val="2100"/>
              </a:lnSpc>
              <a:defRPr sz="2000" b="1">
                <a:solidFill>
                  <a:srgbClr val="2D3494"/>
                </a:solidFill>
                <a:latin typeface="Calibri" panose="020F0502020204030204" pitchFamily="34" charset="0"/>
              </a:defRPr>
            </a:lvl1pPr>
          </a:lstStyle>
          <a:p>
            <a:r>
              <a:rPr lang="ru-RU" dirty="0" smtClean="0"/>
              <a:t>ЗАГОЛОВОК</a:t>
            </a:r>
            <a:br>
              <a:rPr lang="ru-RU" dirty="0" smtClean="0"/>
            </a:br>
            <a:r>
              <a:rPr lang="ru-RU" dirty="0" err="1" smtClean="0"/>
              <a:t>ЗАГОЛОВОК</a:t>
            </a:r>
            <a:endParaRPr lang="ru-RU" dirty="0"/>
          </a:p>
        </p:txBody>
      </p:sp>
      <p:pic>
        <p:nvPicPr>
          <p:cNvPr id="7" name="Рисунок 6"/>
          <p:cNvPicPr>
            <a:picLocks noChangeAspect="1"/>
          </p:cNvPicPr>
          <p:nvPr userDrawn="1"/>
        </p:nvPicPr>
        <p:blipFill>
          <a:blip r:embed="rId6" cstate="print"/>
          <a:stretch>
            <a:fillRect/>
          </a:stretch>
        </p:blipFill>
        <p:spPr>
          <a:xfrm>
            <a:off x="8688289" y="6208300"/>
            <a:ext cx="2034923" cy="489452"/>
          </a:xfrm>
          <a:prstGeom prst="rect">
            <a:avLst/>
          </a:prstGeom>
        </p:spPr>
      </p:pic>
      <p:pic>
        <p:nvPicPr>
          <p:cNvPr id="8" name="Picture 2" descr="D:\Masha\черная пятница\!Фирменные стили и логотипы\!Российский учебник\презентация\для перезентации РУ\для-перезентации-РУ.png"/>
          <p:cNvPicPr>
            <a:picLocks noChangeAspect="1" noChangeArrowheads="1"/>
          </p:cNvPicPr>
          <p:nvPr userDrawn="1"/>
        </p:nvPicPr>
        <p:blipFill rotWithShape="1">
          <a:blip r:embed="rId7" cstate="print"/>
          <a:srcRect l="72206"/>
          <a:stretch/>
        </p:blipFill>
        <p:spPr bwMode="auto">
          <a:xfrm>
            <a:off x="10951373" y="6204539"/>
            <a:ext cx="905267" cy="493215"/>
          </a:xfrm>
          <a:prstGeom prst="rect">
            <a:avLst/>
          </a:prstGeom>
          <a:noFill/>
        </p:spPr>
      </p:pic>
    </p:spTree>
    <p:extLst>
      <p:ext uri="{BB962C8B-B14F-4D97-AF65-F5344CB8AC3E}">
        <p14:creationId xmlns:p14="http://schemas.microsoft.com/office/powerpoint/2010/main" val="38144838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Титул слайд 2">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127" name="think-cell Slide" r:id="rId4" imgW="360" imgH="360" progId="">
                  <p:embed/>
                </p:oleObj>
              </mc:Choice>
              <mc:Fallback>
                <p:oleObj name="think-cell Slide" r:id="rId4" imgW="360" imgH="360" progId="">
                  <p:embed/>
                  <p:pic>
                    <p:nvPicPr>
                      <p:cNvPr id="2" name="Объект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Группа 13"/>
          <p:cNvGrpSpPr/>
          <p:nvPr userDrawn="1"/>
        </p:nvGrpSpPr>
        <p:grpSpPr>
          <a:xfrm>
            <a:off x="407368" y="946350"/>
            <a:ext cx="3492200" cy="1330522"/>
            <a:chOff x="6456040" y="1582513"/>
            <a:chExt cx="2456406" cy="978759"/>
          </a:xfrm>
        </p:grpSpPr>
        <p:pic>
          <p:nvPicPr>
            <p:cNvPr id="15" name="Рисунок 14"/>
            <p:cNvPicPr>
              <a:picLocks noChangeAspect="1"/>
            </p:cNvPicPr>
            <p:nvPr/>
          </p:nvPicPr>
          <p:blipFill>
            <a:blip r:embed="rId6" cstate="print"/>
            <a:stretch>
              <a:fillRect/>
            </a:stretch>
          </p:blipFill>
          <p:spPr>
            <a:xfrm>
              <a:off x="6456040" y="1582513"/>
              <a:ext cx="2448272" cy="581179"/>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0216" y="2238774"/>
              <a:ext cx="872230" cy="322498"/>
            </a:xfrm>
            <a:prstGeom prst="rect">
              <a:avLst/>
            </a:prstGeom>
          </p:spPr>
        </p:pic>
      </p:grpSp>
      <p:sp>
        <p:nvSpPr>
          <p:cNvPr id="12" name="Заголовок 4"/>
          <p:cNvSpPr>
            <a:spLocks noGrp="1"/>
          </p:cNvSpPr>
          <p:nvPr>
            <p:ph type="ctrTitle" hasCustomPrompt="1"/>
          </p:nvPr>
        </p:nvSpPr>
        <p:spPr>
          <a:xfrm>
            <a:off x="4462577" y="452130"/>
            <a:ext cx="6144683" cy="2363550"/>
          </a:xfrm>
          <a:prstGeom prst="rect">
            <a:avLst/>
          </a:prstGeom>
        </p:spPr>
        <p:txBody>
          <a:bodyPr>
            <a:noAutofit/>
          </a:bodyPr>
          <a:lstStyle>
            <a:lvl1pPr>
              <a:defRPr b="1">
                <a:solidFill>
                  <a:srgbClr val="2F3696"/>
                </a:solidFill>
              </a:defRPr>
            </a:lvl1pPr>
          </a:lstStyle>
          <a:p>
            <a:r>
              <a:rPr lang="ru-RU" sz="4800" dirty="0" smtClean="0">
                <a:solidFill>
                  <a:srgbClr val="2F3696"/>
                </a:solidFill>
                <a:latin typeface="+mn-lt"/>
              </a:rPr>
              <a:t>НАЗВАНИЕ</a:t>
            </a:r>
            <a:br>
              <a:rPr lang="ru-RU" sz="4800" dirty="0" smtClean="0">
                <a:solidFill>
                  <a:srgbClr val="2F3696"/>
                </a:solidFill>
                <a:latin typeface="+mn-lt"/>
              </a:rPr>
            </a:br>
            <a:r>
              <a:rPr lang="ru-RU" sz="4800" dirty="0" smtClean="0">
                <a:solidFill>
                  <a:srgbClr val="2F3696"/>
                </a:solidFill>
                <a:latin typeface="+mn-lt"/>
              </a:rPr>
              <a:t>ПРЕЗЕНТАЦИИ</a:t>
            </a:r>
            <a:endParaRPr lang="ru-RU" sz="4400" dirty="0">
              <a:solidFill>
                <a:srgbClr val="2F3696"/>
              </a:solidFill>
              <a:latin typeface="+mn-lt"/>
            </a:endParaRPr>
          </a:p>
        </p:txBody>
      </p:sp>
      <p:sp>
        <p:nvSpPr>
          <p:cNvPr id="13" name="Подзаголовок 5"/>
          <p:cNvSpPr>
            <a:spLocks noGrp="1"/>
          </p:cNvSpPr>
          <p:nvPr>
            <p:ph type="subTitle" idx="1"/>
          </p:nvPr>
        </p:nvSpPr>
        <p:spPr>
          <a:xfrm>
            <a:off x="4462578" y="5013176"/>
            <a:ext cx="4749553" cy="528694"/>
          </a:xfrm>
        </p:spPr>
        <p:txBody>
          <a:bodyPr>
            <a:normAutofit/>
          </a:bodyPr>
          <a:lstStyle>
            <a:lvl1pPr>
              <a:defRPr sz="1800"/>
            </a:lvl1pPr>
          </a:lstStyle>
          <a:p>
            <a:r>
              <a:rPr lang="ru-RU" dirty="0" smtClean="0"/>
              <a:t>Подзаголовок</a:t>
            </a:r>
            <a:endParaRPr lang="ru-RU" dirty="0"/>
          </a:p>
        </p:txBody>
      </p:sp>
      <p:sp>
        <p:nvSpPr>
          <p:cNvPr id="24" name="Текст 1"/>
          <p:cNvSpPr>
            <a:spLocks noGrp="1"/>
          </p:cNvSpPr>
          <p:nvPr>
            <p:ph type="body" sz="quarter" idx="13"/>
          </p:nvPr>
        </p:nvSpPr>
        <p:spPr>
          <a:xfrm>
            <a:off x="4462578" y="5692698"/>
            <a:ext cx="4768433" cy="360040"/>
          </a:xfrm>
        </p:spPr>
        <p:txBody>
          <a:bodyPr/>
          <a:lstStyle>
            <a:lvl1pPr>
              <a:defRPr sz="1500"/>
            </a:lvl1pPr>
          </a:lstStyle>
          <a:p>
            <a:pPr algn="l"/>
            <a:r>
              <a:rPr lang="ru-RU" dirty="0" smtClean="0"/>
              <a:t>дата</a:t>
            </a:r>
            <a:endParaRPr lang="ru-RU" dirty="0"/>
          </a:p>
        </p:txBody>
      </p:sp>
      <p:sp>
        <p:nvSpPr>
          <p:cNvPr id="9" name="Прямоугольник 8"/>
          <p:cNvSpPr/>
          <p:nvPr userDrawn="1"/>
        </p:nvSpPr>
        <p:spPr>
          <a:xfrm>
            <a:off x="4122699" y="452132"/>
            <a:ext cx="45719" cy="1761957"/>
          </a:xfrm>
          <a:prstGeom prst="rect">
            <a:avLst/>
          </a:prstGeom>
          <a:solidFill>
            <a:srgbClr val="EB204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EB2049"/>
              </a:solidFill>
              <a:effectLst/>
              <a:uLnTx/>
              <a:uFillTx/>
              <a:latin typeface="Calibri"/>
              <a:ea typeface="+mn-ea"/>
              <a:cs typeface="+mn-cs"/>
            </a:endParaRPr>
          </a:p>
        </p:txBody>
      </p:sp>
      <p:sp>
        <p:nvSpPr>
          <p:cNvPr id="10" name="Прямоугольник 9"/>
          <p:cNvSpPr/>
          <p:nvPr userDrawn="1"/>
        </p:nvSpPr>
        <p:spPr>
          <a:xfrm>
            <a:off x="4089532" y="452132"/>
            <a:ext cx="67291" cy="1761957"/>
          </a:xfrm>
          <a:prstGeom prst="rect">
            <a:avLst/>
          </a:prstGeom>
          <a:solidFill>
            <a:srgbClr val="2D34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11" name="Прямоугольник 10"/>
          <p:cNvSpPr/>
          <p:nvPr userDrawn="1"/>
        </p:nvSpPr>
        <p:spPr>
          <a:xfrm>
            <a:off x="983432" y="2594327"/>
            <a:ext cx="2448272" cy="3354955"/>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FFFFFF"/>
                </a:solidFill>
                <a:effectLst/>
                <a:uLnTx/>
                <a:uFillTx/>
                <a:latin typeface="Calibri"/>
                <a:ea typeface="+mn-ea"/>
                <a:cs typeface="+mn-cs"/>
              </a:rPr>
              <a:t>Обложка учебника</a:t>
            </a:r>
          </a:p>
        </p:txBody>
      </p:sp>
    </p:spTree>
    <p:extLst>
      <p:ext uri="{BB962C8B-B14F-4D97-AF65-F5344CB8AC3E}">
        <p14:creationId xmlns:p14="http://schemas.microsoft.com/office/powerpoint/2010/main" val="448020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51" name="think-cell Slide" r:id="rId4" imgW="360" imgH="360" progId="">
                  <p:embed/>
                </p:oleObj>
              </mc:Choice>
              <mc:Fallback>
                <p:oleObj name="think-cell Slide" r:id="rId4" imgW="360" imgH="360" progId="">
                  <p:embed/>
                  <p:pic>
                    <p:nvPicPr>
                      <p:cNvPr id="3" name="Объект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userDrawn="1"/>
        </p:nvSpPr>
        <p:spPr>
          <a:xfrm rot="16200000">
            <a:off x="2136226" y="-1133614"/>
            <a:ext cx="45719" cy="4320000"/>
          </a:xfrm>
          <a:prstGeom prst="rect">
            <a:avLst/>
          </a:prstGeom>
          <a:solidFill>
            <a:srgbClr val="EB204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EB2049"/>
              </a:solidFill>
              <a:effectLst/>
              <a:uLnTx/>
              <a:uFillTx/>
              <a:latin typeface="Calibri"/>
              <a:ea typeface="+mn-ea"/>
              <a:cs typeface="+mn-cs"/>
            </a:endParaRPr>
          </a:p>
        </p:txBody>
      </p:sp>
      <p:sp>
        <p:nvSpPr>
          <p:cNvPr id="13" name="Прямоугольник 12"/>
          <p:cNvSpPr/>
          <p:nvPr userDrawn="1"/>
        </p:nvSpPr>
        <p:spPr>
          <a:xfrm rot="16200000">
            <a:off x="2132999" y="-1147987"/>
            <a:ext cx="54000" cy="4320000"/>
          </a:xfrm>
          <a:prstGeom prst="rect">
            <a:avLst/>
          </a:prstGeom>
          <a:solidFill>
            <a:srgbClr val="2D34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9" name="Заголовок 1"/>
          <p:cNvSpPr>
            <a:spLocks noGrp="1"/>
          </p:cNvSpPr>
          <p:nvPr>
            <p:ph type="title" hasCustomPrompt="1"/>
          </p:nvPr>
        </p:nvSpPr>
        <p:spPr>
          <a:xfrm>
            <a:off x="334434" y="129440"/>
            <a:ext cx="11519999" cy="648642"/>
          </a:xfrm>
          <a:prstGeom prst="rect">
            <a:avLst/>
          </a:prstGeom>
        </p:spPr>
        <p:txBody>
          <a:bodyPr vert="horz" lIns="91440" tIns="45720" rIns="91440" bIns="45720" rtlCol="0" anchor="t">
            <a:noAutofit/>
          </a:bodyPr>
          <a:lstStyle>
            <a:lvl1pPr>
              <a:lnSpc>
                <a:spcPct val="100000"/>
              </a:lnSpc>
              <a:defRPr sz="2400" b="1">
                <a:solidFill>
                  <a:srgbClr val="2D3494"/>
                </a:solidFill>
                <a:latin typeface="Calibri" panose="020F0502020204030204" pitchFamily="34" charset="0"/>
              </a:defRPr>
            </a:lvl1pPr>
          </a:lstStyle>
          <a:p>
            <a:r>
              <a:rPr lang="ru-RU" dirty="0" smtClean="0"/>
              <a:t>ЗАГОЛОВОК</a:t>
            </a:r>
            <a:br>
              <a:rPr lang="ru-RU" dirty="0" smtClean="0"/>
            </a:br>
            <a:r>
              <a:rPr lang="ru-RU" dirty="0" err="1" smtClean="0"/>
              <a:t>ЗАГОЛОВОК</a:t>
            </a:r>
            <a:endParaRPr lang="ru-RU" dirty="0"/>
          </a:p>
        </p:txBody>
      </p:sp>
    </p:spTree>
    <p:extLst>
      <p:ext uri="{BB962C8B-B14F-4D97-AF65-F5344CB8AC3E}">
        <p14:creationId xmlns:p14="http://schemas.microsoft.com/office/powerpoint/2010/main" val="9266457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8" y="4406901"/>
            <a:ext cx="10363199" cy="1362076"/>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963088" y="2906714"/>
            <a:ext cx="10363199" cy="1500188"/>
          </a:xfrm>
        </p:spPr>
        <p:txBody>
          <a:bodyPr anchor="b"/>
          <a:lstStyle>
            <a:lvl1pPr marL="0" indent="0">
              <a:buNone/>
              <a:defRPr sz="2300">
                <a:solidFill>
                  <a:schemeClr val="tx1">
                    <a:tint val="75000"/>
                  </a:schemeClr>
                </a:solidFill>
              </a:defRPr>
            </a:lvl1pPr>
            <a:lvl2pPr marL="521345" indent="0">
              <a:buNone/>
              <a:defRPr sz="2100">
                <a:solidFill>
                  <a:schemeClr val="tx1">
                    <a:tint val="75000"/>
                  </a:schemeClr>
                </a:solidFill>
              </a:defRPr>
            </a:lvl2pPr>
            <a:lvl3pPr marL="1042690" indent="0">
              <a:buNone/>
              <a:defRPr sz="1800">
                <a:solidFill>
                  <a:schemeClr val="tx1">
                    <a:tint val="75000"/>
                  </a:schemeClr>
                </a:solidFill>
              </a:defRPr>
            </a:lvl3pPr>
            <a:lvl4pPr marL="1564035" indent="0">
              <a:buNone/>
              <a:defRPr sz="1600">
                <a:solidFill>
                  <a:schemeClr val="tx1">
                    <a:tint val="75000"/>
                  </a:schemeClr>
                </a:solidFill>
              </a:defRPr>
            </a:lvl4pPr>
            <a:lvl5pPr marL="2085381" indent="0">
              <a:buNone/>
              <a:defRPr sz="1600">
                <a:solidFill>
                  <a:schemeClr val="tx1">
                    <a:tint val="75000"/>
                  </a:schemeClr>
                </a:solidFill>
              </a:defRPr>
            </a:lvl5pPr>
            <a:lvl6pPr marL="2606726" indent="0">
              <a:buNone/>
              <a:defRPr sz="1600">
                <a:solidFill>
                  <a:schemeClr val="tx1">
                    <a:tint val="75000"/>
                  </a:schemeClr>
                </a:solidFill>
              </a:defRPr>
            </a:lvl6pPr>
            <a:lvl7pPr marL="3128071" indent="0">
              <a:buNone/>
              <a:defRPr sz="1600">
                <a:solidFill>
                  <a:schemeClr val="tx1">
                    <a:tint val="75000"/>
                  </a:schemeClr>
                </a:solidFill>
              </a:defRPr>
            </a:lvl7pPr>
            <a:lvl8pPr marL="3649416" indent="0">
              <a:buNone/>
              <a:defRPr sz="1600">
                <a:solidFill>
                  <a:schemeClr val="tx1">
                    <a:tint val="75000"/>
                  </a:schemeClr>
                </a:solidFill>
              </a:defRPr>
            </a:lvl8pPr>
            <a:lvl9pPr marL="4170761"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609600" y="6356350"/>
            <a:ext cx="2844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0BE020-E3D2-4B40-A05B-7CD782450F67}" type="datetimeFigureOut">
              <a:rPr kumimoji="0" lang="ru-RU" sz="1800" b="0" i="0" u="none" strike="noStrike" kern="1200" cap="none" spc="0" normalizeH="0" baseline="0" noProof="0" smtClean="0">
                <a:ln>
                  <a:noFill/>
                </a:ln>
                <a:solidFill>
                  <a:srgbClr val="18181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09.12.2021</a:t>
            </a:fld>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
        <p:nvSpPr>
          <p:cNvPr id="5" name="Нижний колонтитул 4"/>
          <p:cNvSpPr>
            <a:spLocks noGrp="1"/>
          </p:cNvSpPr>
          <p:nvPr>
            <p:ph type="ftr" sz="quarter" idx="11"/>
          </p:nvPr>
        </p:nvSpPr>
        <p:spPr>
          <a:xfrm>
            <a:off x="4165601" y="6356350"/>
            <a:ext cx="3860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
        <p:nvSpPr>
          <p:cNvPr id="6" name="Номер слайда 5"/>
          <p:cNvSpPr>
            <a:spLocks noGrp="1"/>
          </p:cNvSpPr>
          <p:nvPr>
            <p:ph type="sldNum" sz="quarter" idx="12"/>
          </p:nvPr>
        </p:nvSpPr>
        <p:spPr>
          <a:xfrm>
            <a:off x="8737601" y="6356350"/>
            <a:ext cx="2844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AD091-9B88-4E15-8364-95918717355E}" type="slidenum">
              <a:rPr kumimoji="0" lang="ru-RU" sz="1800" b="0" i="0" u="none" strike="noStrike" kern="1200" cap="none" spc="0" normalizeH="0" baseline="0" noProof="0" smtClean="0">
                <a:ln>
                  <a:noFill/>
                </a:ln>
                <a:solidFill>
                  <a:srgbClr val="18181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Tree>
    <p:extLst>
      <p:ext uri="{BB962C8B-B14F-4D97-AF65-F5344CB8AC3E}">
        <p14:creationId xmlns:p14="http://schemas.microsoft.com/office/powerpoint/2010/main" val="203179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4" y="1600205"/>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3" y="1600205"/>
            <a:ext cx="5384800" cy="452596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356350"/>
            <a:ext cx="2844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0BE020-E3D2-4B40-A05B-7CD782450F67}" type="datetimeFigureOut">
              <a:rPr kumimoji="0" lang="ru-RU" sz="1800" b="0" i="0" u="none" strike="noStrike" kern="1200" cap="none" spc="0" normalizeH="0" baseline="0" noProof="0" smtClean="0">
                <a:ln>
                  <a:noFill/>
                </a:ln>
                <a:solidFill>
                  <a:srgbClr val="18181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09.12.2021</a:t>
            </a:fld>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
        <p:nvSpPr>
          <p:cNvPr id="6" name="Нижний колонтитул 5"/>
          <p:cNvSpPr>
            <a:spLocks noGrp="1"/>
          </p:cNvSpPr>
          <p:nvPr>
            <p:ph type="ftr" sz="quarter" idx="11"/>
          </p:nvPr>
        </p:nvSpPr>
        <p:spPr>
          <a:xfrm>
            <a:off x="4165601" y="6356350"/>
            <a:ext cx="3860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
        <p:nvSpPr>
          <p:cNvPr id="7" name="Номер слайда 6"/>
          <p:cNvSpPr>
            <a:spLocks noGrp="1"/>
          </p:cNvSpPr>
          <p:nvPr>
            <p:ph type="sldNum" sz="quarter" idx="12"/>
          </p:nvPr>
        </p:nvSpPr>
        <p:spPr>
          <a:xfrm>
            <a:off x="8737601" y="6356350"/>
            <a:ext cx="284480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AD091-9B88-4E15-8364-95918717355E}" type="slidenum">
              <a:rPr kumimoji="0" lang="ru-RU" sz="1800" b="0" i="0" u="none" strike="noStrike" kern="1200" cap="none" spc="0" normalizeH="0" baseline="0" noProof="0" smtClean="0">
                <a:ln>
                  <a:noFill/>
                </a:ln>
                <a:solidFill>
                  <a:srgbClr val="18181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a:ln>
                <a:noFill/>
              </a:ln>
              <a:solidFill>
                <a:srgbClr val="181818"/>
              </a:solidFill>
              <a:effectLst/>
              <a:uLnTx/>
              <a:uFillTx/>
              <a:latin typeface="Calibri"/>
              <a:ea typeface="+mn-ea"/>
              <a:cs typeface="+mn-cs"/>
            </a:endParaRPr>
          </a:p>
        </p:txBody>
      </p:sp>
    </p:spTree>
    <p:extLst>
      <p:ext uri="{BB962C8B-B14F-4D97-AF65-F5344CB8AC3E}">
        <p14:creationId xmlns:p14="http://schemas.microsoft.com/office/powerpoint/2010/main" val="40009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33C7E2CC-65E1-4566-85CF-1CC8A9E9F2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16540" y="128091"/>
            <a:ext cx="746986" cy="867972"/>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25C68B6-61C2-468F-89AB-4B9F7531AA68}" type="slidenum">
              <a:rPr lang="ru-RU" sz="1600" smtClean="0">
                <a:solidFill>
                  <a:srgbClr val="0072BC"/>
                </a:solidFill>
                <a:latin typeface="Arial" panose="020B0604020202020204" pitchFamily="34" charset="0"/>
                <a:cs typeface="Arial" panose="020B0604020202020204" pitchFamily="34" charset="0"/>
              </a:rPr>
              <a:pPr algn="ctr"/>
              <a:t>‹#›</a:t>
            </a:fld>
            <a:endParaRPr lang="ru-RU" sz="1600" dirty="0">
              <a:solidFill>
                <a:srgbClr val="0072BC"/>
              </a:solidFill>
              <a:latin typeface="Arial" panose="020B0604020202020204" pitchFamily="34" charset="0"/>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10971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
            <a:ext cx="12192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solidFill>
              <a:effectLst/>
              <a:uLnTx/>
              <a:uFillTx/>
              <a:latin typeface="Calibri"/>
              <a:ea typeface="+mn-ea"/>
              <a:cs typeface="+mn-cs"/>
            </a:endParaRPr>
          </a:p>
        </p:txBody>
      </p:sp>
      <p:sp>
        <p:nvSpPr>
          <p:cNvPr id="17" name="bk object 17"/>
          <p:cNvSpPr/>
          <p:nvPr/>
        </p:nvSpPr>
        <p:spPr>
          <a:xfrm>
            <a:off x="0" y="3"/>
            <a:ext cx="12192000" cy="981287"/>
          </a:xfrm>
          <a:custGeom>
            <a:avLst/>
            <a:gdLst/>
            <a:ahLst/>
            <a:cxnLst/>
            <a:rect l="l" t="t" r="r" b="b"/>
            <a:pathLst>
              <a:path w="9144000" h="735965">
                <a:moveTo>
                  <a:pt x="0" y="735634"/>
                </a:moveTo>
                <a:lnTo>
                  <a:pt x="9144000" y="735634"/>
                </a:lnTo>
                <a:lnTo>
                  <a:pt x="9144000" y="0"/>
                </a:lnTo>
                <a:lnTo>
                  <a:pt x="0" y="0"/>
                </a:lnTo>
                <a:lnTo>
                  <a:pt x="0" y="735634"/>
                </a:lnTo>
                <a:close/>
              </a:path>
            </a:pathLst>
          </a:custGeom>
          <a:solidFill>
            <a:srgbClr val="2C33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solidFill>
              <a:effectLst/>
              <a:uLnTx/>
              <a:uFillTx/>
              <a:latin typeface="Calibri"/>
              <a:ea typeface="+mn-ea"/>
              <a:cs typeface="+mn-cs"/>
            </a:endParaRPr>
          </a:p>
        </p:txBody>
      </p:sp>
      <p:sp>
        <p:nvSpPr>
          <p:cNvPr id="18" name="bk object 18"/>
          <p:cNvSpPr/>
          <p:nvPr/>
        </p:nvSpPr>
        <p:spPr>
          <a:xfrm>
            <a:off x="380965" y="6286526"/>
            <a:ext cx="2952835" cy="47101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solidFill>
              <a:effectLst/>
              <a:uLnTx/>
              <a:uFillTx/>
              <a:latin typeface="Calibri"/>
              <a:ea typeface="+mn-ea"/>
              <a:cs typeface="+mn-cs"/>
            </a:endParaRPr>
          </a:p>
        </p:txBody>
      </p:sp>
      <p:sp>
        <p:nvSpPr>
          <p:cNvPr id="19" name="bk object 19"/>
          <p:cNvSpPr/>
          <p:nvPr/>
        </p:nvSpPr>
        <p:spPr>
          <a:xfrm>
            <a:off x="0" y="980777"/>
            <a:ext cx="12192000" cy="5877560"/>
          </a:xfrm>
          <a:custGeom>
            <a:avLst/>
            <a:gdLst/>
            <a:ahLst/>
            <a:cxnLst/>
            <a:rect l="l" t="t" r="r" b="b"/>
            <a:pathLst>
              <a:path w="9144000" h="4408170">
                <a:moveTo>
                  <a:pt x="0" y="4407916"/>
                </a:moveTo>
                <a:lnTo>
                  <a:pt x="9144000" y="4407916"/>
                </a:lnTo>
                <a:lnTo>
                  <a:pt x="9144000" y="0"/>
                </a:lnTo>
                <a:lnTo>
                  <a:pt x="0" y="0"/>
                </a:lnTo>
                <a:lnTo>
                  <a:pt x="0" y="440791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solidFill>
              <a:effectLst/>
              <a:uLnTx/>
              <a:uFillTx/>
              <a:latin typeface="Calibri"/>
              <a:ea typeface="+mn-ea"/>
              <a:cs typeface="+mn-cs"/>
            </a:endParaRPr>
          </a:p>
        </p:txBody>
      </p:sp>
      <p:sp>
        <p:nvSpPr>
          <p:cNvPr id="2" name="Holder 2"/>
          <p:cNvSpPr>
            <a:spLocks noGrp="1"/>
          </p:cNvSpPr>
          <p:nvPr>
            <p:ph type="title"/>
          </p:nvPr>
        </p:nvSpPr>
        <p:spPr/>
        <p:txBody>
          <a:bodyPr lIns="0" tIns="0" rIns="0" bIns="0"/>
          <a:lstStyle>
            <a:lvl1pPr>
              <a:defRPr sz="3900" b="0" i="0">
                <a:solidFill>
                  <a:srgbClr val="000099"/>
                </a:solidFill>
                <a:latin typeface="Trebuchet MS"/>
                <a:cs typeface="Trebuchet MS"/>
              </a:defRPr>
            </a:lvl1pPr>
          </a:lstStyle>
          <a:p>
            <a:endParaRPr/>
          </a:p>
        </p:txBody>
      </p:sp>
      <p:sp>
        <p:nvSpPr>
          <p:cNvPr id="3" name="Holder 3"/>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
        <p:nvSpPr>
          <p:cNvPr id="4" name="Holder 4"/>
          <p:cNvSpPr>
            <a:spLocks noGrp="1"/>
          </p:cNvSpPr>
          <p:nvPr>
            <p:ph type="dt" sz="half" idx="6"/>
          </p:nvPr>
        </p:nvSpPr>
        <p:spPr>
          <a:xfrm>
            <a:off x="609600" y="6377941"/>
            <a:ext cx="2804160" cy="342900"/>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181818">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12/9/2021</a:t>
            </a:fld>
            <a:endParaRPr kumimoji="0" lang="en-US"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
        <p:nvSpPr>
          <p:cNvPr id="5" name="Holder 5"/>
          <p:cNvSpPr>
            <a:spLocks noGrp="1"/>
          </p:cNvSpPr>
          <p:nvPr>
            <p:ph type="sldNum" sz="quarter" idx="7"/>
          </p:nvPr>
        </p:nvSpPr>
        <p:spPr>
          <a:xfrm>
            <a:off x="8778240" y="6377941"/>
            <a:ext cx="2804160" cy="342900"/>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srgbClr val="181818">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181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Базовый слайд">
    <p:spTree>
      <p:nvGrpSpPr>
        <p:cNvPr id="1" name=""/>
        <p:cNvGrpSpPr/>
        <p:nvPr/>
      </p:nvGrpSpPr>
      <p:grpSpPr>
        <a:xfrm>
          <a:off x="0" y="0"/>
          <a:ext cx="0" cy="0"/>
          <a:chOff x="0" y="0"/>
          <a:chExt cx="0" cy="0"/>
        </a:xfrm>
      </p:grpSpPr>
      <p:graphicFrame>
        <p:nvGraphicFramePr>
          <p:cNvPr id="2" name="Object 1024" hidden="1"/>
          <p:cNvGraphicFramePr>
            <a:graphicFrameLocks noChangeAspect="1"/>
          </p:cNvGraphicFramePr>
          <p:nvPr>
            <p:ext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spid="_x0000_s7175" name="think-cell Slide" r:id="rId3" imgW="360" imgH="360" progId="">
                  <p:embed/>
                </p:oleObj>
              </mc:Choice>
              <mc:Fallback>
                <p:oleObj name="think-cell Slide" r:id="rId3" imgW="360" imgH="360" progId="">
                  <p:embed/>
                  <p:pic>
                    <p:nvPicPr>
                      <p:cNvPr id="2" name="Object 102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Заголовок 1"/>
          <p:cNvSpPr>
            <a:spLocks noGrp="1"/>
          </p:cNvSpPr>
          <p:nvPr>
            <p:ph type="title" hasCustomPrompt="1"/>
          </p:nvPr>
        </p:nvSpPr>
        <p:spPr>
          <a:xfrm>
            <a:off x="334433" y="100389"/>
            <a:ext cx="11519999" cy="648642"/>
          </a:xfrm>
          <a:prstGeom prst="rect">
            <a:avLst/>
          </a:prstGeom>
        </p:spPr>
        <p:txBody>
          <a:bodyPr vert="horz" lIns="91440" tIns="45720" rIns="91440" bIns="45720" rtlCol="0" anchor="t">
            <a:noAutofit/>
          </a:bodyPr>
          <a:lstStyle>
            <a:lvl1pPr>
              <a:lnSpc>
                <a:spcPct val="100000"/>
              </a:lnSpc>
              <a:defRPr sz="2400" b="1">
                <a:solidFill>
                  <a:srgbClr val="2D3494"/>
                </a:solidFill>
                <a:latin typeface="Calibri" panose="020F0502020204030204" pitchFamily="34" charset="0"/>
              </a:defRPr>
            </a:lvl1pPr>
          </a:lstStyle>
          <a:p>
            <a:r>
              <a:rPr lang="ru-RU" dirty="0" smtClean="0"/>
              <a:t>ЗАГОЛОВОК</a:t>
            </a:r>
            <a:br>
              <a:rPr lang="ru-RU" dirty="0" smtClean="0"/>
            </a:br>
            <a:r>
              <a:rPr lang="ru-RU" dirty="0" err="1" smtClean="0"/>
              <a:t>ЗАГОЛОВОК</a:t>
            </a:r>
            <a:endParaRPr lang="ru-RU" dirty="0"/>
          </a:p>
        </p:txBody>
      </p:sp>
    </p:spTree>
    <p:extLst>
      <p:ext uri="{BB962C8B-B14F-4D97-AF65-F5344CB8AC3E}">
        <p14:creationId xmlns:p14="http://schemas.microsoft.com/office/powerpoint/2010/main" val="25353540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9" name="think-cell Slide" r:id="rId4" imgW="360" imgH="360" progId="">
                  <p:embed/>
                </p:oleObj>
              </mc:Choice>
              <mc:Fallback>
                <p:oleObj name="think-cell Slide" r:id="rId4" imgW="360" imgH="360" progId="">
                  <p:embed/>
                  <p:pic>
                    <p:nvPicPr>
                      <p:cNvPr id="3" name="Объект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Рисунок 6"/>
          <p:cNvPicPr>
            <a:picLocks noChangeAspect="1"/>
          </p:cNvPicPr>
          <p:nvPr userDrawn="1"/>
        </p:nvPicPr>
        <p:blipFill>
          <a:blip r:embed="rId6" cstate="print"/>
          <a:stretch>
            <a:fillRect/>
          </a:stretch>
        </p:blipFill>
        <p:spPr>
          <a:xfrm>
            <a:off x="8688288" y="6208300"/>
            <a:ext cx="2034923" cy="489452"/>
          </a:xfrm>
          <a:prstGeom prst="rect">
            <a:avLst/>
          </a:prstGeom>
        </p:spPr>
      </p:pic>
      <p:pic>
        <p:nvPicPr>
          <p:cNvPr id="8" name="Picture 2" descr="D:\Masha\черная пятница\!Фирменные стили и логотипы\!Российский учебник\презентация\для перезентации РУ\для-перезентации-РУ.png"/>
          <p:cNvPicPr>
            <a:picLocks noChangeAspect="1" noChangeArrowheads="1"/>
          </p:cNvPicPr>
          <p:nvPr userDrawn="1"/>
        </p:nvPicPr>
        <p:blipFill rotWithShape="1">
          <a:blip r:embed="rId7" cstate="print"/>
          <a:srcRect l="72206"/>
          <a:stretch/>
        </p:blipFill>
        <p:spPr bwMode="auto">
          <a:xfrm>
            <a:off x="10951374" y="6204537"/>
            <a:ext cx="905266" cy="493215"/>
          </a:xfrm>
          <a:prstGeom prst="rect">
            <a:avLst/>
          </a:prstGeom>
          <a:noFill/>
        </p:spPr>
      </p:pic>
    </p:spTree>
    <p:extLst>
      <p:ext uri="{BB962C8B-B14F-4D97-AF65-F5344CB8AC3E}">
        <p14:creationId xmlns:p14="http://schemas.microsoft.com/office/powerpoint/2010/main" val="21988227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9F04A334-564B-43B9-A1C2-D3108356F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a:stretch/>
        </p:blipFill>
        <p:spPr>
          <a:xfrm>
            <a:off x="8331200" y="0"/>
            <a:ext cx="3860800" cy="6858000"/>
          </a:xfrm>
          <a:prstGeom prst="rect">
            <a:avLst/>
          </a:prstGeom>
        </p:spPr>
      </p:pic>
      <p:pic>
        <p:nvPicPr>
          <p:cNvPr id="5" name="Рисунок 4" descr="Изображение выглядит как книга, текст&#10;&#10;Автоматически созданное описание">
            <a:extLst>
              <a:ext uri="{FF2B5EF4-FFF2-40B4-BE49-F238E27FC236}">
                <a16:creationId xmlns:a16="http://schemas.microsoft.com/office/drawing/2014/main" id="{0CC14C7F-016E-49D4-B8B0-C7ECA8A62C9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196840668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0D23CDFE-39B3-47A1-B816-383B43641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834276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Заголовок и фото">
    <p:bg>
      <p:bgPr>
        <a:solidFill>
          <a:srgbClr val="FFFFFF"/>
        </a:solidFill>
        <a:effectLst/>
      </p:bgPr>
    </p:bg>
    <p:spTree>
      <p:nvGrpSpPr>
        <p:cNvPr id="1" name=""/>
        <p:cNvGrpSpPr/>
        <p:nvPr/>
      </p:nvGrpSpPr>
      <p:grpSpPr>
        <a:xfrm>
          <a:off x="0" y="0"/>
          <a:ext cx="0" cy="0"/>
          <a:chOff x="0" y="0"/>
          <a:chExt cx="0" cy="0"/>
        </a:xfrm>
      </p:grpSpPr>
      <p:sp>
        <p:nvSpPr>
          <p:cNvPr id="19" name="Прямоугольник"/>
          <p:cNvSpPr/>
          <p:nvPr/>
        </p:nvSpPr>
        <p:spPr>
          <a:xfrm>
            <a:off x="-423816" y="-155967"/>
            <a:ext cx="12902672" cy="1280668"/>
          </a:xfrm>
          <a:prstGeom prst="rect">
            <a:avLst/>
          </a:prstGeom>
          <a:solidFill>
            <a:srgbClr val="DF662B"/>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0" name="Квадрат"/>
          <p:cNvSpPr/>
          <p:nvPr/>
        </p:nvSpPr>
        <p:spPr>
          <a:xfrm>
            <a:off x="11628634" y="6300703"/>
            <a:ext cx="635001" cy="635001"/>
          </a:xfrm>
          <a:prstGeom prst="rect">
            <a:avLst/>
          </a:prstGeom>
          <a:solidFill>
            <a:srgbClr val="DF662B"/>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1" name="Номер слайда"/>
          <p:cNvSpPr txBox="1">
            <a:spLocks noGrp="1"/>
          </p:cNvSpPr>
          <p:nvPr>
            <p:ph type="sldNum" sz="quarter" idx="2"/>
          </p:nvPr>
        </p:nvSpPr>
        <p:spPr>
          <a:xfrm>
            <a:off x="11792543" y="6427703"/>
            <a:ext cx="307182" cy="336551"/>
          </a:xfrm>
          <a:prstGeom prst="rect">
            <a:avLst/>
          </a:prstGeom>
        </p:spPr>
        <p:txBody>
          <a:bodyPr/>
          <a:lstStyle>
            <a:lvl1pPr>
              <a:defRPr sz="1750" b="1">
                <a:solidFill>
                  <a:srgbClr val="FFFFFF"/>
                </a:solidFill>
                <a:latin typeface="Futura PT Book"/>
                <a:ea typeface="Futura PT Book"/>
                <a:cs typeface="Futura PT Book"/>
                <a:sym typeface="Futura PT Book"/>
              </a:defRPr>
            </a:lvl1pPr>
          </a:lstStyle>
          <a:p>
            <a:fld id="{86CB4B4D-7CA3-9044-876B-883B54F8677D}" type="slidenum">
              <a:t>‹#›</a:t>
            </a:fld>
            <a:endParaRPr/>
          </a:p>
        </p:txBody>
      </p:sp>
      <p:sp>
        <p:nvSpPr>
          <p:cNvPr id="22" name="Квадрат"/>
          <p:cNvSpPr/>
          <p:nvPr/>
        </p:nvSpPr>
        <p:spPr>
          <a:xfrm>
            <a:off x="11628634" y="5666198"/>
            <a:ext cx="635001" cy="635001"/>
          </a:xfrm>
          <a:prstGeom prst="rect">
            <a:avLst/>
          </a:prstGeom>
          <a:solidFill>
            <a:srgbClr val="80CCF7"/>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3" name="Квадрат"/>
          <p:cNvSpPr/>
          <p:nvPr/>
        </p:nvSpPr>
        <p:spPr>
          <a:xfrm>
            <a:off x="10993129" y="6300703"/>
            <a:ext cx="635001" cy="635001"/>
          </a:xfrm>
          <a:prstGeom prst="rect">
            <a:avLst/>
          </a:prstGeom>
          <a:solidFill>
            <a:srgbClr val="54ADF8"/>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27507256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4" name="Прямоугольный треугольник 3"/>
          <p:cNvSpPr/>
          <p:nvPr userDrawn="1"/>
        </p:nvSpPr>
        <p:spPr>
          <a:xfrm rot="16200000" flipH="1">
            <a:off x="10761070" y="-248579"/>
            <a:ext cx="1182350" cy="1679509"/>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5" name="Прямоугольник 4"/>
          <p:cNvSpPr>
            <a:spLocks noChangeArrowheads="1"/>
          </p:cNvSpPr>
          <p:nvPr userDrawn="1"/>
        </p:nvSpPr>
        <p:spPr bwMode="auto">
          <a:xfrm>
            <a:off x="9647767" y="6408420"/>
            <a:ext cx="2117269" cy="29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390" tIns="54689" rIns="109390" bIns="546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altLang="ru-RU" sz="1200" b="1">
                <a:solidFill>
                  <a:srgbClr val="81AFB5"/>
                </a:solidFill>
                <a:latin typeface="Tahoma" pitchFamily="34" charset="0"/>
              </a:rPr>
              <a:t>© все права защищены</a:t>
            </a:r>
          </a:p>
        </p:txBody>
      </p:sp>
      <p:sp>
        <p:nvSpPr>
          <p:cNvPr id="6" name="Прямоугольник 5"/>
          <p:cNvSpPr/>
          <p:nvPr userDrawn="1"/>
        </p:nvSpPr>
        <p:spPr>
          <a:xfrm>
            <a:off x="0" y="1009650"/>
            <a:ext cx="12192000" cy="55246"/>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7" name="Прямоугольник 6"/>
          <p:cNvSpPr/>
          <p:nvPr userDrawn="1"/>
        </p:nvSpPr>
        <p:spPr>
          <a:xfrm>
            <a:off x="0" y="1009650"/>
            <a:ext cx="1102784" cy="259080"/>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pic>
        <p:nvPicPr>
          <p:cNvPr id="8" name="Рисунок 10" descr="logo fipi.jpg"/>
          <p:cNvPicPr>
            <a:picLocks noChangeAspect="1"/>
          </p:cNvPicPr>
          <p:nvPr userDrawn="1"/>
        </p:nvPicPr>
        <p:blipFill>
          <a:blip r:embed="rId2" cstate="print"/>
          <a:srcRect l="26758" t="8397" r="27011" b="27168"/>
          <a:stretch>
            <a:fillRect/>
          </a:stretch>
        </p:blipFill>
        <p:spPr bwMode="auto">
          <a:xfrm>
            <a:off x="0" y="0"/>
            <a:ext cx="1007533" cy="1183006"/>
          </a:xfrm>
          <a:prstGeom prst="rect">
            <a:avLst/>
          </a:prstGeom>
          <a:noFill/>
          <a:ln w="9525">
            <a:noFill/>
            <a:miter lim="800000"/>
            <a:headEnd/>
            <a:tailEnd/>
          </a:ln>
        </p:spPr>
      </p:pic>
      <p:sp>
        <p:nvSpPr>
          <p:cNvPr id="9" name="Прямоугольный треугольник 8"/>
          <p:cNvSpPr/>
          <p:nvPr userDrawn="1"/>
        </p:nvSpPr>
        <p:spPr>
          <a:xfrm rot="5400000" flipH="1">
            <a:off x="1078736" y="-71298"/>
            <a:ext cx="1009530" cy="1152128"/>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2" name="Заголовок 1"/>
          <p:cNvSpPr>
            <a:spLocks noGrp="1"/>
          </p:cNvSpPr>
          <p:nvPr>
            <p:ph type="title"/>
          </p:nvPr>
        </p:nvSpPr>
        <p:spPr>
          <a:xfrm>
            <a:off x="609600" y="274668"/>
            <a:ext cx="11151029" cy="734893"/>
          </a:xfrm>
        </p:spPr>
        <p:txBody>
          <a:bodyPr>
            <a:normAutofit/>
          </a:bodyPr>
          <a:lstStyle>
            <a:lvl1pPr>
              <a:defRPr sz="4320"/>
            </a:lvl1pPr>
          </a:lstStyle>
          <a:p>
            <a:r>
              <a:rPr lang="ru-RU" dirty="0"/>
              <a:t>Образец заголовка</a:t>
            </a:r>
          </a:p>
        </p:txBody>
      </p:sp>
      <p:sp>
        <p:nvSpPr>
          <p:cNvPr id="3" name="Содержимое 2"/>
          <p:cNvSpPr>
            <a:spLocks noGrp="1"/>
          </p:cNvSpPr>
          <p:nvPr>
            <p:ph idx="1"/>
          </p:nvPr>
        </p:nvSpPr>
        <p:spPr>
          <a:xfrm>
            <a:off x="623395" y="1527990"/>
            <a:ext cx="10972800" cy="4525963"/>
          </a:xfrm>
        </p:spPr>
        <p:txBody>
          <a:bodyPr>
            <a:normAutofit/>
          </a:bodyPr>
          <a:lstStyle>
            <a:lvl1pPr marL="410220" marR="0" indent="410220" algn="just" defTabSz="1093926" rtl="0" eaLnBrk="1" fontAlgn="auto" latinLnBrk="0" hangingPunct="1">
              <a:lnSpc>
                <a:spcPct val="114000"/>
              </a:lnSpc>
              <a:spcBef>
                <a:spcPts val="720"/>
              </a:spcBef>
              <a:spcAft>
                <a:spcPts val="0"/>
              </a:spcAft>
              <a:buClrTx/>
              <a:buSzTx/>
              <a:buFont typeface="Wingdings" pitchFamily="2" charset="2"/>
              <a:buChar char="ü"/>
              <a:tabLst/>
              <a:defRPr sz="288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8586704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4" name="Прямоугольный треугольник 3"/>
          <p:cNvSpPr/>
          <p:nvPr userDrawn="1"/>
        </p:nvSpPr>
        <p:spPr>
          <a:xfrm rot="16200000" flipH="1">
            <a:off x="10761070" y="-248579"/>
            <a:ext cx="1182350" cy="1679509"/>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5" name="Прямоугольник 4"/>
          <p:cNvSpPr>
            <a:spLocks noChangeArrowheads="1"/>
          </p:cNvSpPr>
          <p:nvPr userDrawn="1"/>
        </p:nvSpPr>
        <p:spPr bwMode="auto">
          <a:xfrm>
            <a:off x="9647767" y="6408420"/>
            <a:ext cx="2117269" cy="29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390" tIns="54689" rIns="109390" bIns="546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altLang="ru-RU" sz="1200" b="1">
                <a:solidFill>
                  <a:srgbClr val="81AFB5"/>
                </a:solidFill>
                <a:latin typeface="Tahoma" pitchFamily="34" charset="0"/>
              </a:rPr>
              <a:t>© все права защищены</a:t>
            </a:r>
          </a:p>
        </p:txBody>
      </p:sp>
      <p:sp>
        <p:nvSpPr>
          <p:cNvPr id="6" name="Прямоугольник 5"/>
          <p:cNvSpPr/>
          <p:nvPr userDrawn="1"/>
        </p:nvSpPr>
        <p:spPr>
          <a:xfrm>
            <a:off x="0" y="1009650"/>
            <a:ext cx="12192000" cy="55246"/>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7" name="Прямоугольник 6"/>
          <p:cNvSpPr/>
          <p:nvPr userDrawn="1"/>
        </p:nvSpPr>
        <p:spPr>
          <a:xfrm>
            <a:off x="0" y="1009650"/>
            <a:ext cx="1102784" cy="259080"/>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pic>
        <p:nvPicPr>
          <p:cNvPr id="8" name="Рисунок 10" descr="logo fipi.jpg"/>
          <p:cNvPicPr>
            <a:picLocks noChangeAspect="1"/>
          </p:cNvPicPr>
          <p:nvPr userDrawn="1"/>
        </p:nvPicPr>
        <p:blipFill>
          <a:blip r:embed="rId2" cstate="print"/>
          <a:srcRect l="26758" t="8397" r="27011" b="27168"/>
          <a:stretch>
            <a:fillRect/>
          </a:stretch>
        </p:blipFill>
        <p:spPr bwMode="auto">
          <a:xfrm>
            <a:off x="0" y="0"/>
            <a:ext cx="1007533" cy="1183006"/>
          </a:xfrm>
          <a:prstGeom prst="rect">
            <a:avLst/>
          </a:prstGeom>
          <a:noFill/>
          <a:ln w="9525">
            <a:noFill/>
            <a:miter lim="800000"/>
            <a:headEnd/>
            <a:tailEnd/>
          </a:ln>
        </p:spPr>
      </p:pic>
      <p:sp>
        <p:nvSpPr>
          <p:cNvPr id="9" name="Прямоугольный треугольник 8"/>
          <p:cNvSpPr/>
          <p:nvPr userDrawn="1"/>
        </p:nvSpPr>
        <p:spPr>
          <a:xfrm rot="5400000" flipH="1">
            <a:off x="1078736" y="-71298"/>
            <a:ext cx="1009530" cy="1152128"/>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2" name="Заголовок 1"/>
          <p:cNvSpPr>
            <a:spLocks noGrp="1"/>
          </p:cNvSpPr>
          <p:nvPr>
            <p:ph type="title"/>
          </p:nvPr>
        </p:nvSpPr>
        <p:spPr>
          <a:xfrm>
            <a:off x="609600" y="274668"/>
            <a:ext cx="11151029" cy="734893"/>
          </a:xfrm>
        </p:spPr>
        <p:txBody>
          <a:bodyPr>
            <a:normAutofit/>
          </a:bodyPr>
          <a:lstStyle>
            <a:lvl1pPr>
              <a:defRPr sz="4320"/>
            </a:lvl1pPr>
          </a:lstStyle>
          <a:p>
            <a:r>
              <a:rPr lang="ru-RU" dirty="0"/>
              <a:t>Образец заголовка</a:t>
            </a:r>
          </a:p>
        </p:txBody>
      </p:sp>
      <p:sp>
        <p:nvSpPr>
          <p:cNvPr id="3" name="Содержимое 2"/>
          <p:cNvSpPr>
            <a:spLocks noGrp="1"/>
          </p:cNvSpPr>
          <p:nvPr>
            <p:ph idx="1"/>
          </p:nvPr>
        </p:nvSpPr>
        <p:spPr>
          <a:xfrm>
            <a:off x="623395" y="1527990"/>
            <a:ext cx="10972800" cy="4525963"/>
          </a:xfrm>
        </p:spPr>
        <p:txBody>
          <a:bodyPr>
            <a:normAutofit/>
          </a:bodyPr>
          <a:lstStyle>
            <a:lvl1pPr marL="410220" marR="0" indent="410220" algn="just" defTabSz="1093926" rtl="0" eaLnBrk="1" fontAlgn="auto" latinLnBrk="0" hangingPunct="1">
              <a:lnSpc>
                <a:spcPct val="114000"/>
              </a:lnSpc>
              <a:spcBef>
                <a:spcPts val="720"/>
              </a:spcBef>
              <a:spcAft>
                <a:spcPts val="0"/>
              </a:spcAft>
              <a:buClrTx/>
              <a:buSzTx/>
              <a:buFont typeface="Wingdings" pitchFamily="2" charset="2"/>
              <a:buChar char="ü"/>
              <a:tabLst/>
              <a:defRPr sz="288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67050009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4" name="Прямоугольный треугольник 3"/>
          <p:cNvSpPr/>
          <p:nvPr userDrawn="1"/>
        </p:nvSpPr>
        <p:spPr>
          <a:xfrm rot="16200000" flipH="1">
            <a:off x="10761070" y="-248579"/>
            <a:ext cx="1182350" cy="1679509"/>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5" name="Прямоугольник 4"/>
          <p:cNvSpPr>
            <a:spLocks noChangeArrowheads="1"/>
          </p:cNvSpPr>
          <p:nvPr userDrawn="1"/>
        </p:nvSpPr>
        <p:spPr bwMode="auto">
          <a:xfrm>
            <a:off x="9647767" y="6408420"/>
            <a:ext cx="2117269" cy="29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390" tIns="54689" rIns="109390" bIns="546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altLang="ru-RU" sz="1200" b="1">
                <a:solidFill>
                  <a:srgbClr val="81AFB5"/>
                </a:solidFill>
                <a:latin typeface="Tahoma" pitchFamily="34" charset="0"/>
              </a:rPr>
              <a:t>© все права защищены</a:t>
            </a:r>
          </a:p>
        </p:txBody>
      </p:sp>
      <p:sp>
        <p:nvSpPr>
          <p:cNvPr id="6" name="Прямоугольник 5"/>
          <p:cNvSpPr/>
          <p:nvPr userDrawn="1"/>
        </p:nvSpPr>
        <p:spPr>
          <a:xfrm>
            <a:off x="0" y="1009650"/>
            <a:ext cx="12192000" cy="55246"/>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7" name="Прямоугольник 6"/>
          <p:cNvSpPr/>
          <p:nvPr userDrawn="1"/>
        </p:nvSpPr>
        <p:spPr>
          <a:xfrm>
            <a:off x="0" y="1009650"/>
            <a:ext cx="1102784" cy="259080"/>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pic>
        <p:nvPicPr>
          <p:cNvPr id="8" name="Рисунок 10" descr="logo fipi.jpg"/>
          <p:cNvPicPr>
            <a:picLocks noChangeAspect="1"/>
          </p:cNvPicPr>
          <p:nvPr userDrawn="1"/>
        </p:nvPicPr>
        <p:blipFill>
          <a:blip r:embed="rId2" cstate="print"/>
          <a:srcRect l="26758" t="8397" r="27011" b="27168"/>
          <a:stretch>
            <a:fillRect/>
          </a:stretch>
        </p:blipFill>
        <p:spPr bwMode="auto">
          <a:xfrm>
            <a:off x="0" y="0"/>
            <a:ext cx="1007533" cy="1183006"/>
          </a:xfrm>
          <a:prstGeom prst="rect">
            <a:avLst/>
          </a:prstGeom>
          <a:noFill/>
          <a:ln w="9525">
            <a:noFill/>
            <a:miter lim="800000"/>
            <a:headEnd/>
            <a:tailEnd/>
          </a:ln>
        </p:spPr>
      </p:pic>
      <p:sp>
        <p:nvSpPr>
          <p:cNvPr id="9" name="Прямоугольный треугольник 8"/>
          <p:cNvSpPr/>
          <p:nvPr userDrawn="1"/>
        </p:nvSpPr>
        <p:spPr>
          <a:xfrm rot="5400000" flipH="1">
            <a:off x="1078736" y="-71298"/>
            <a:ext cx="1009530" cy="1152128"/>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2" name="Заголовок 1"/>
          <p:cNvSpPr>
            <a:spLocks noGrp="1"/>
          </p:cNvSpPr>
          <p:nvPr>
            <p:ph type="title"/>
          </p:nvPr>
        </p:nvSpPr>
        <p:spPr>
          <a:xfrm>
            <a:off x="609600" y="274668"/>
            <a:ext cx="11151029" cy="734893"/>
          </a:xfrm>
        </p:spPr>
        <p:txBody>
          <a:bodyPr>
            <a:normAutofit/>
          </a:bodyPr>
          <a:lstStyle>
            <a:lvl1pPr>
              <a:defRPr sz="4320"/>
            </a:lvl1pPr>
          </a:lstStyle>
          <a:p>
            <a:r>
              <a:rPr lang="ru-RU" dirty="0"/>
              <a:t>Образец заголовка</a:t>
            </a:r>
          </a:p>
        </p:txBody>
      </p:sp>
      <p:sp>
        <p:nvSpPr>
          <p:cNvPr id="3" name="Содержимое 2"/>
          <p:cNvSpPr>
            <a:spLocks noGrp="1"/>
          </p:cNvSpPr>
          <p:nvPr>
            <p:ph idx="1"/>
          </p:nvPr>
        </p:nvSpPr>
        <p:spPr>
          <a:xfrm>
            <a:off x="623395" y="1527990"/>
            <a:ext cx="10972800" cy="4525963"/>
          </a:xfrm>
        </p:spPr>
        <p:txBody>
          <a:bodyPr>
            <a:normAutofit/>
          </a:bodyPr>
          <a:lstStyle>
            <a:lvl1pPr marL="410220" marR="0" indent="410220" algn="just" defTabSz="1093926" rtl="0" eaLnBrk="1" fontAlgn="auto" latinLnBrk="0" hangingPunct="1">
              <a:lnSpc>
                <a:spcPct val="114000"/>
              </a:lnSpc>
              <a:spcBef>
                <a:spcPts val="720"/>
              </a:spcBef>
              <a:spcAft>
                <a:spcPts val="0"/>
              </a:spcAft>
              <a:buClrTx/>
              <a:buSzTx/>
              <a:buFont typeface="Wingdings" pitchFamily="2" charset="2"/>
              <a:buChar char="ü"/>
              <a:tabLst/>
              <a:defRPr sz="288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51294419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4" name="Прямоугольный треугольник 3"/>
          <p:cNvSpPr/>
          <p:nvPr userDrawn="1"/>
        </p:nvSpPr>
        <p:spPr>
          <a:xfrm rot="16200000" flipH="1">
            <a:off x="10761070" y="-248579"/>
            <a:ext cx="1182350" cy="1679509"/>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5" name="Прямоугольник 4"/>
          <p:cNvSpPr>
            <a:spLocks noChangeArrowheads="1"/>
          </p:cNvSpPr>
          <p:nvPr userDrawn="1"/>
        </p:nvSpPr>
        <p:spPr bwMode="auto">
          <a:xfrm>
            <a:off x="9647767" y="6408420"/>
            <a:ext cx="2117269" cy="29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390" tIns="54689" rIns="109390" bIns="546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altLang="ru-RU" sz="1200" b="1">
                <a:solidFill>
                  <a:srgbClr val="81AFB5"/>
                </a:solidFill>
                <a:latin typeface="Tahoma" pitchFamily="34" charset="0"/>
              </a:rPr>
              <a:t>© все права защищены</a:t>
            </a:r>
          </a:p>
        </p:txBody>
      </p:sp>
      <p:sp>
        <p:nvSpPr>
          <p:cNvPr id="6" name="Прямоугольник 5"/>
          <p:cNvSpPr/>
          <p:nvPr userDrawn="1"/>
        </p:nvSpPr>
        <p:spPr>
          <a:xfrm>
            <a:off x="0" y="1009650"/>
            <a:ext cx="12192000" cy="55246"/>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7" name="Прямоугольник 6"/>
          <p:cNvSpPr/>
          <p:nvPr userDrawn="1"/>
        </p:nvSpPr>
        <p:spPr>
          <a:xfrm>
            <a:off x="0" y="1009650"/>
            <a:ext cx="1102784" cy="259080"/>
          </a:xfrm>
          <a:prstGeom prst="rect">
            <a:avLst/>
          </a:prstGeom>
          <a:solidFill>
            <a:srgbClr val="416A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pic>
        <p:nvPicPr>
          <p:cNvPr id="8" name="Рисунок 10" descr="logo fipi.jpg"/>
          <p:cNvPicPr>
            <a:picLocks noChangeAspect="1"/>
          </p:cNvPicPr>
          <p:nvPr userDrawn="1"/>
        </p:nvPicPr>
        <p:blipFill>
          <a:blip r:embed="rId2" cstate="print"/>
          <a:srcRect l="26758" t="8397" r="27011" b="27168"/>
          <a:stretch>
            <a:fillRect/>
          </a:stretch>
        </p:blipFill>
        <p:spPr bwMode="auto">
          <a:xfrm>
            <a:off x="0" y="0"/>
            <a:ext cx="1007533" cy="1183006"/>
          </a:xfrm>
          <a:prstGeom prst="rect">
            <a:avLst/>
          </a:prstGeom>
          <a:noFill/>
          <a:ln w="9525">
            <a:noFill/>
            <a:miter lim="800000"/>
            <a:headEnd/>
            <a:tailEnd/>
          </a:ln>
        </p:spPr>
      </p:pic>
      <p:sp>
        <p:nvSpPr>
          <p:cNvPr id="9" name="Прямоугольный треугольник 8"/>
          <p:cNvSpPr/>
          <p:nvPr userDrawn="1"/>
        </p:nvSpPr>
        <p:spPr>
          <a:xfrm rot="5400000" flipH="1">
            <a:off x="1078736" y="-71298"/>
            <a:ext cx="1009530" cy="1152128"/>
          </a:xfrm>
          <a:prstGeom prst="rtTriangle">
            <a:avLst/>
          </a:prstGeom>
          <a:gradFill flip="none" rotWithShape="1">
            <a:gsLst>
              <a:gs pos="46000">
                <a:srgbClr val="F7FFFF"/>
              </a:gs>
              <a:gs pos="58000">
                <a:srgbClr val="C4E0EA">
                  <a:alpha val="50000"/>
                </a:srgbClr>
              </a:gs>
              <a:gs pos="100000">
                <a:schemeClr val="tx2">
                  <a:lumMod val="75000"/>
                </a:schemeClr>
              </a:gs>
              <a:gs pos="100000">
                <a:schemeClr val="tx2">
                  <a:lumMod val="5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390" tIns="54689" rIns="109390" bIns="54689" anchor="ctr"/>
          <a:lstStyle/>
          <a:p>
            <a:pPr algn="ctr" fontAlgn="auto">
              <a:spcBef>
                <a:spcPts val="0"/>
              </a:spcBef>
              <a:spcAft>
                <a:spcPts val="0"/>
              </a:spcAft>
              <a:defRPr/>
            </a:pPr>
            <a:endParaRPr lang="ru-RU" sz="2160"/>
          </a:p>
        </p:txBody>
      </p:sp>
      <p:sp>
        <p:nvSpPr>
          <p:cNvPr id="2" name="Заголовок 1"/>
          <p:cNvSpPr>
            <a:spLocks noGrp="1"/>
          </p:cNvSpPr>
          <p:nvPr>
            <p:ph type="title"/>
          </p:nvPr>
        </p:nvSpPr>
        <p:spPr>
          <a:xfrm>
            <a:off x="609600" y="274668"/>
            <a:ext cx="11151029" cy="734893"/>
          </a:xfrm>
        </p:spPr>
        <p:txBody>
          <a:bodyPr>
            <a:normAutofit/>
          </a:bodyPr>
          <a:lstStyle>
            <a:lvl1pPr>
              <a:defRPr sz="4320"/>
            </a:lvl1pPr>
          </a:lstStyle>
          <a:p>
            <a:r>
              <a:rPr lang="ru-RU" dirty="0"/>
              <a:t>Образец заголовка</a:t>
            </a:r>
          </a:p>
        </p:txBody>
      </p:sp>
      <p:sp>
        <p:nvSpPr>
          <p:cNvPr id="3" name="Содержимое 2"/>
          <p:cNvSpPr>
            <a:spLocks noGrp="1"/>
          </p:cNvSpPr>
          <p:nvPr>
            <p:ph idx="1"/>
          </p:nvPr>
        </p:nvSpPr>
        <p:spPr>
          <a:xfrm>
            <a:off x="623395" y="1527990"/>
            <a:ext cx="10972800" cy="4525963"/>
          </a:xfrm>
        </p:spPr>
        <p:txBody>
          <a:bodyPr>
            <a:normAutofit/>
          </a:bodyPr>
          <a:lstStyle>
            <a:lvl1pPr marL="410220" marR="0" indent="410220" algn="just" defTabSz="1093926" rtl="0" eaLnBrk="1" fontAlgn="auto" latinLnBrk="0" hangingPunct="1">
              <a:lnSpc>
                <a:spcPct val="114000"/>
              </a:lnSpc>
              <a:spcBef>
                <a:spcPts val="720"/>
              </a:spcBef>
              <a:spcAft>
                <a:spcPts val="0"/>
              </a:spcAft>
              <a:buClrTx/>
              <a:buSzTx/>
              <a:buFont typeface="Wingdings" pitchFamily="2" charset="2"/>
              <a:buChar char="ü"/>
              <a:tabLst/>
              <a:defRPr sz="288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50295168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vmlDrawing" Target="../drawings/vmlDrawing2.vml"/><Relationship Id="rId5" Type="http://schemas.openxmlformats.org/officeDocument/2006/relationships/slideLayout" Target="../slideLayouts/slideLayout18.xml"/><Relationship Id="rId15" Type="http://schemas.openxmlformats.org/officeDocument/2006/relationships/image" Target="../media/image8.emf"/><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41C7A-404D-4A1A-8130-03CF3FF7F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97A78E-AE0C-496D-875C-E74DBE825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708932-BFCA-43CF-A98E-C9B84838D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5FE6-3A62-46A3-AD8C-BF2F692313A5}"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67857F0A-3123-49DA-B46C-A65C8699C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1221AAF-B13C-44AD-8EC8-B707771E5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07B4C-393F-4E3D-A696-83B041F08FCB}" type="slidenum">
              <a:rPr lang="ru-RU" smtClean="0"/>
              <a:t>‹#›</a:t>
            </a:fld>
            <a:endParaRPr lang="ru-RU"/>
          </a:p>
        </p:txBody>
      </p:sp>
    </p:spTree>
    <p:extLst>
      <p:ext uri="{BB962C8B-B14F-4D97-AF65-F5344CB8AC3E}">
        <p14:creationId xmlns:p14="http://schemas.microsoft.com/office/powerpoint/2010/main" val="809190613"/>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055" name="think-cell Slide" r:id="rId14" imgW="360" imgH="360" progId="">
                  <p:embed/>
                </p:oleObj>
              </mc:Choice>
              <mc:Fallback>
                <p:oleObj name="think-cell Slide" r:id="rId14" imgW="360" imgH="360" progId="">
                  <p:embed/>
                  <p:pic>
                    <p:nvPicPr>
                      <p:cNvPr id="15" name="Объект 14"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13"/>
            </p:custDataLst>
          </p:nvPr>
        </p:nvSpPr>
        <p:spPr>
          <a:xfrm>
            <a:off x="1" y="0"/>
            <a:ext cx="158751" cy="15875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3" name="Текст 2"/>
          <p:cNvSpPr>
            <a:spLocks noGrp="1"/>
          </p:cNvSpPr>
          <p:nvPr>
            <p:ph type="body" idx="1"/>
          </p:nvPr>
        </p:nvSpPr>
        <p:spPr>
          <a:xfrm>
            <a:off x="334433" y="1554480"/>
            <a:ext cx="11520000" cy="4745832"/>
          </a:xfrm>
          <a:prstGeom prst="rect">
            <a:avLst/>
          </a:prstGeom>
        </p:spPr>
        <p:txBody>
          <a:bodyPr vert="horz" lIns="72000" tIns="72000" rIns="36000" bIns="7200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TextBox 12"/>
          <p:cNvSpPr txBox="1"/>
          <p:nvPr userDrawn="1"/>
        </p:nvSpPr>
        <p:spPr>
          <a:xfrm>
            <a:off x="336000" y="6688498"/>
            <a:ext cx="4800000" cy="12311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 </a:t>
            </a:r>
            <a:r>
              <a:rPr kumimoji="0" lang="ru-RU" sz="800" b="0" i="0" u="none" strike="noStrike" kern="1200" cap="none" spc="0" normalizeH="0" baseline="0" noProof="0" dirty="0">
                <a:ln>
                  <a:noFill/>
                </a:ln>
                <a:solidFill>
                  <a:srgbClr val="FFFFFF"/>
                </a:solidFill>
                <a:effectLst/>
                <a:uLnTx/>
                <a:uFillTx/>
                <a:latin typeface="Calibri"/>
                <a:ea typeface="+mn-ea"/>
                <a:cs typeface="+mn-cs"/>
              </a:rPr>
              <a:t>Корпорация «Российский учебник»</a:t>
            </a:r>
            <a:endParaRPr kumimoji="0" lang="ru-RU" sz="800" b="0" i="0" u="none" strike="noStrike" kern="1200" cap="none" spc="0" normalizeH="0" baseline="0" noProof="0" dirty="0">
              <a:ln>
                <a:noFill/>
              </a:ln>
              <a:solidFill>
                <a:srgbClr val="FFFFFF"/>
              </a:solidFill>
              <a:effectLst/>
              <a:uLnTx/>
              <a:uFillTx/>
              <a:latin typeface="Calibri"/>
              <a:ea typeface="+mn-ea"/>
              <a:cs typeface="Arial" pitchFamily="34" charset="0"/>
            </a:endParaRPr>
          </a:p>
        </p:txBody>
      </p:sp>
      <p:sp>
        <p:nvSpPr>
          <p:cNvPr id="12" name="Заголовок 1"/>
          <p:cNvSpPr>
            <a:spLocks noGrp="1"/>
          </p:cNvSpPr>
          <p:nvPr>
            <p:ph type="title"/>
          </p:nvPr>
        </p:nvSpPr>
        <p:spPr>
          <a:xfrm>
            <a:off x="334433" y="339497"/>
            <a:ext cx="11520000" cy="957289"/>
          </a:xfrm>
          <a:prstGeom prst="rect">
            <a:avLst/>
          </a:prstGeom>
        </p:spPr>
        <p:txBody>
          <a:bodyPr vert="horz" lIns="91440" tIns="45720" rIns="91440" bIns="45720" rtlCol="0" anchor="t">
            <a:noAutofit/>
          </a:bodyPr>
          <a:lstStyle/>
          <a:p>
            <a:r>
              <a:rPr lang="ru-RU" dirty="0"/>
              <a:t>Образец заголовка</a:t>
            </a:r>
          </a:p>
        </p:txBody>
      </p:sp>
      <p:sp>
        <p:nvSpPr>
          <p:cNvPr id="5" name="Прямоугольник 4"/>
          <p:cNvSpPr/>
          <p:nvPr userDrawn="1"/>
        </p:nvSpPr>
        <p:spPr>
          <a:xfrm>
            <a:off x="5925156" y="6509472"/>
            <a:ext cx="33855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8333F-969B-4E2E-A6DA-00108481B495}" type="slidenum">
              <a:rPr kumimoji="0" lang="ru-RU" sz="1000" b="1" i="0" u="none" strike="noStrike" kern="1200" cap="none" spc="0" normalizeH="0" baseline="0" noProof="0" smtClean="0">
                <a:ln>
                  <a:noFill/>
                </a:ln>
                <a:solidFill>
                  <a:srgbClr val="181818">
                    <a:lumMod val="90000"/>
                    <a:lumOff val="10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000" b="0" i="0" u="none" strike="noStrike" kern="1200" cap="none" spc="0" normalizeH="0" baseline="0" noProof="0" dirty="0">
              <a:ln>
                <a:noFill/>
              </a:ln>
              <a:solidFill>
                <a:srgbClr val="181818"/>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46230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ftr="0"/>
  <p:txStyles>
    <p:titleStyle>
      <a:lvl1pPr algn="l" defTabSz="914400" rtl="0" eaLnBrk="1" latinLnBrk="0" hangingPunct="1">
        <a:spcBef>
          <a:spcPct val="0"/>
        </a:spcBef>
        <a:buNone/>
        <a:defRPr sz="2400" kern="1200">
          <a:solidFill>
            <a:srgbClr val="005CAB"/>
          </a:solidFill>
          <a:latin typeface="Arial Narrow" panose="020B0606020202030204" pitchFamily="34" charset="0"/>
          <a:ea typeface="+mj-ea"/>
          <a:cs typeface="+mj-cs"/>
        </a:defRPr>
      </a:lvl1pPr>
    </p:titleStyle>
    <p:bodyStyle>
      <a:lvl1pPr marL="0" indent="0" algn="l" defTabSz="914400" rtl="0" eaLnBrk="1" latinLnBrk="0" hangingPunct="1">
        <a:spcBef>
          <a:spcPts val="600"/>
        </a:spcBef>
        <a:buClr>
          <a:schemeClr val="bg2"/>
        </a:buClr>
        <a:buFont typeface="Arial" pitchFamily="34" charset="0"/>
        <a:buNone/>
        <a:defRPr sz="1200" b="0" i="0" kern="1200">
          <a:solidFill>
            <a:schemeClr val="tx1"/>
          </a:solidFill>
          <a:latin typeface="+mn-lt"/>
          <a:ea typeface="+mn-ea"/>
          <a:cs typeface="+mn-cs"/>
        </a:defRPr>
      </a:lvl1pPr>
      <a:lvl2pPr marL="180000" indent="-180000" algn="l" defTabSz="914400" rtl="0" eaLnBrk="1" latinLnBrk="0" hangingPunct="1">
        <a:spcBef>
          <a:spcPts val="300"/>
        </a:spcBef>
        <a:buClr>
          <a:srgbClr val="005CAB"/>
        </a:buClr>
        <a:buFont typeface="Wingdings" pitchFamily="2" charset="2"/>
        <a:buChar char="§"/>
        <a:defRPr sz="1200" b="0" kern="1200">
          <a:solidFill>
            <a:schemeClr val="tx1"/>
          </a:solidFill>
          <a:latin typeface="+mn-lt"/>
          <a:ea typeface="+mn-ea"/>
          <a:cs typeface="+mn-cs"/>
        </a:defRPr>
      </a:lvl2pPr>
      <a:lvl3pPr marL="360000" indent="-180000" algn="l" defTabSz="914400" rtl="0" eaLnBrk="1" latinLnBrk="0" hangingPunct="1">
        <a:spcBef>
          <a:spcPts val="300"/>
        </a:spcBef>
        <a:buClr>
          <a:srgbClr val="005CAB"/>
        </a:buClr>
        <a:buFont typeface="Arial" pitchFamily="34" charset="0"/>
        <a:buChar char="–"/>
        <a:defRPr sz="1200" b="0" kern="1200">
          <a:solidFill>
            <a:schemeClr val="tx1"/>
          </a:solidFill>
          <a:latin typeface="+mn-lt"/>
          <a:ea typeface="+mn-ea"/>
          <a:cs typeface="+mn-cs"/>
        </a:defRPr>
      </a:lvl3pPr>
      <a:lvl4pPr marL="540000" indent="-180000" algn="l" defTabSz="914400" rtl="0" eaLnBrk="1" latinLnBrk="0" hangingPunct="1">
        <a:spcBef>
          <a:spcPts val="300"/>
        </a:spcBef>
        <a:buClr>
          <a:srgbClr val="005CAB"/>
        </a:buClr>
        <a:buFont typeface="Arial" pitchFamily="34" charset="0"/>
        <a:buChar char="•"/>
        <a:defRPr sz="1200" b="0" kern="1200">
          <a:solidFill>
            <a:schemeClr val="tx1"/>
          </a:solidFill>
          <a:latin typeface="+mn-lt"/>
          <a:ea typeface="+mn-ea"/>
          <a:cs typeface="+mn-cs"/>
        </a:defRPr>
      </a:lvl4pPr>
      <a:lvl5pPr marL="720000" indent="-180000" algn="l" defTabSz="914400" rtl="0" eaLnBrk="1" latinLnBrk="0" hangingPunct="1">
        <a:spcBef>
          <a:spcPts val="300"/>
        </a:spcBef>
        <a:buClr>
          <a:srgbClr val="005CAB"/>
        </a:buClr>
        <a:buFont typeface="Arial"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fioco.ru/timss-2019"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ioco.ru/pisa-2018"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enteroko.ru/pisa18/pisa2018_sl.html" TargetMode="External"/><Relationship Id="rId2" Type="http://schemas.openxmlformats.org/officeDocument/2006/relationships/hyperlink" Target="https://www.oecd.org/pisa/test/pisa2015/#d.en.537240" TargetMode="External"/><Relationship Id="rId1" Type="http://schemas.openxmlformats.org/officeDocument/2006/relationships/slideLayout" Target="../slideLayouts/slideLayout2.xml"/><Relationship Id="rId6" Type="http://schemas.openxmlformats.org/officeDocument/2006/relationships/hyperlink" Target="https://media.prosv.ru/fg/" TargetMode="External"/><Relationship Id="rId5" Type="http://schemas.openxmlformats.org/officeDocument/2006/relationships/hyperlink" Target="https://fipi.ru/otkrytyy-bank-zadaniy-dlya-otsenki-yestestvennonauchnoy-gramotnosti" TargetMode="External"/><Relationship Id="rId4" Type="http://schemas.openxmlformats.org/officeDocument/2006/relationships/hyperlink" Target="http://skiv.instrao.ru/bank-zadani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BF3F395-8FC9-46E3-9EAF-02E9C5E4A08A}"/>
              </a:ext>
            </a:extLst>
          </p:cNvPr>
          <p:cNvCxnSpPr/>
          <p:nvPr/>
        </p:nvCxnSpPr>
        <p:spPr>
          <a:xfrm>
            <a:off x="0" y="1117600"/>
            <a:ext cx="185782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B048CA22-1F63-49F5-8F93-C6E0C56C38F1}"/>
              </a:ext>
            </a:extLst>
          </p:cNvPr>
          <p:cNvSpPr/>
          <p:nvPr/>
        </p:nvSpPr>
        <p:spPr>
          <a:xfrm>
            <a:off x="538297" y="2729476"/>
            <a:ext cx="7413502" cy="1077218"/>
          </a:xfrm>
          <a:prstGeom prst="rect">
            <a:avLst/>
          </a:prstGeom>
        </p:spPr>
        <p:txBody>
          <a:bodyPr wrap="square">
            <a:spAutoFit/>
          </a:bodyPr>
          <a:lstStyle/>
          <a:p>
            <a:pPr algn="ctr" defTabSz="844083"/>
            <a:r>
              <a:rPr lang="ru-RU" sz="3200" b="1" dirty="0" smtClean="0">
                <a:solidFill>
                  <a:schemeClr val="bg1"/>
                </a:solidFill>
              </a:rPr>
              <a:t>НОВЫЕ ВЫЗОВЫ В ШКОЛЬНОМ ГЕОГРАФИЧЕСКОМ ОБРАЗОВАНИИ</a:t>
            </a:r>
            <a:endParaRPr lang="ru-RU" sz="3200" b="1" dirty="0">
              <a:solidFill>
                <a:schemeClr val="bg1"/>
              </a:solidFill>
              <a:latin typeface="Arial" panose="020B0604020202020204" pitchFamily="34" charset="0"/>
              <a:ea typeface="Helvetica Neue"/>
              <a:cs typeface="Arial" panose="020B0604020202020204" pitchFamily="34" charset="0"/>
              <a:sym typeface="Helvetica Neue"/>
            </a:endParaRPr>
          </a:p>
        </p:txBody>
      </p:sp>
      <p:pic>
        <p:nvPicPr>
          <p:cNvPr id="17" name="Рисунок 16" descr="Изображение выглядит как книга, текст&#10;&#10;Автоматически созданное описание">
            <a:extLst>
              <a:ext uri="{FF2B5EF4-FFF2-40B4-BE49-F238E27FC236}">
                <a16:creationId xmlns:a16="http://schemas.microsoft.com/office/drawing/2014/main" id="{DE309E5E-5100-4352-933B-32015925F1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148124739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4868" y="241471"/>
            <a:ext cx="9007268" cy="369332"/>
          </a:xfrm>
          <a:prstGeom prst="rect">
            <a:avLst/>
          </a:prstGeom>
        </p:spPr>
        <p:txBody>
          <a:bodyPr wrap="square">
            <a:spAutoFit/>
          </a:bodyPr>
          <a:lstStyle/>
          <a:p>
            <a:r>
              <a:rPr lang="ru-RU" b="1" dirty="0" smtClean="0">
                <a:solidFill>
                  <a:srgbClr val="002060"/>
                </a:solidFill>
                <a:latin typeface="PT Sans"/>
              </a:rPr>
              <a:t>ИЗМЕНЕНИЯ ВО ФГОС ОСНОВНОГО ОБЩЕГО ОБРАЗОВАНИЯ. </a:t>
            </a:r>
            <a:endParaRPr lang="ru-RU" b="1" i="0" dirty="0">
              <a:solidFill>
                <a:srgbClr val="002060"/>
              </a:solidFill>
              <a:effectLst/>
              <a:latin typeface="PT Sans"/>
            </a:endParaRPr>
          </a:p>
        </p:txBody>
      </p:sp>
      <p:sp>
        <p:nvSpPr>
          <p:cNvPr id="3" name="Прямоугольник 2"/>
          <p:cNvSpPr/>
          <p:nvPr/>
        </p:nvSpPr>
        <p:spPr>
          <a:xfrm>
            <a:off x="422995" y="660133"/>
            <a:ext cx="11092462" cy="646331"/>
          </a:xfrm>
          <a:prstGeom prst="rect">
            <a:avLst/>
          </a:prstGeom>
        </p:spPr>
        <p:txBody>
          <a:bodyPr wrap="square">
            <a:spAutoFit/>
          </a:bodyPr>
          <a:lstStyle/>
          <a:p>
            <a:r>
              <a:rPr lang="ru-RU" b="1" dirty="0" smtClean="0">
                <a:solidFill>
                  <a:srgbClr val="C00000"/>
                </a:solidFill>
              </a:rPr>
              <a:t>По-новому сформулированы </a:t>
            </a:r>
            <a:r>
              <a:rPr lang="ru-RU" b="1" dirty="0">
                <a:solidFill>
                  <a:srgbClr val="C00000"/>
                </a:solidFill>
              </a:rPr>
              <a:t>предметные </a:t>
            </a:r>
            <a:r>
              <a:rPr lang="ru-RU" b="1" dirty="0" smtClean="0">
                <a:solidFill>
                  <a:srgbClr val="C00000"/>
                </a:solidFill>
              </a:rPr>
              <a:t>результаты – </a:t>
            </a:r>
            <a:r>
              <a:rPr lang="ru-RU" b="1" dirty="0">
                <a:solidFill>
                  <a:srgbClr val="C00000"/>
                </a:solidFill>
              </a:rPr>
              <a:t>это учебные действия с предметным </a:t>
            </a:r>
            <a:r>
              <a:rPr lang="ru-RU" b="1" dirty="0" smtClean="0">
                <a:solidFill>
                  <a:srgbClr val="C00000"/>
                </a:solidFill>
              </a:rPr>
              <a:t>материалом.</a:t>
            </a:r>
            <a:endParaRPr lang="ru-RU" b="1" dirty="0">
              <a:solidFill>
                <a:srgbClr val="C00000"/>
              </a:solidFill>
            </a:endParaRPr>
          </a:p>
          <a:p>
            <a:endParaRPr lang="ru-RU" dirty="0"/>
          </a:p>
        </p:txBody>
      </p:sp>
      <p:sp>
        <p:nvSpPr>
          <p:cNvPr id="4" name="Прямоугольник 3"/>
          <p:cNvSpPr/>
          <p:nvPr/>
        </p:nvSpPr>
        <p:spPr>
          <a:xfrm>
            <a:off x="627972" y="1505756"/>
            <a:ext cx="11331723" cy="1815882"/>
          </a:xfrm>
          <a:prstGeom prst="rect">
            <a:avLst/>
          </a:prstGeom>
        </p:spPr>
        <p:txBody>
          <a:bodyPr wrap="square">
            <a:spAutoFit/>
          </a:bodyPr>
          <a:lstStyle/>
          <a:p>
            <a:r>
              <a:rPr lang="ru-RU" sz="1600" dirty="0"/>
              <a:t>4. Единство обязательных требований к результатам освоения программ основного общего образования реализуется во ФГОС на </a:t>
            </a:r>
            <a:r>
              <a:rPr lang="ru-RU" sz="1600" b="1" i="1" dirty="0"/>
              <a:t>основе системно-</a:t>
            </a:r>
            <a:r>
              <a:rPr lang="ru-RU" sz="1600" b="1" i="1" dirty="0" err="1"/>
              <a:t>деятельностного</a:t>
            </a:r>
            <a:r>
              <a:rPr lang="ru-RU" sz="1600" b="1" i="1" dirty="0"/>
              <a:t> подхода</a:t>
            </a:r>
            <a:r>
              <a:rPr lang="ru-RU" sz="1600" dirty="0"/>
              <a:t>, обеспечивающего системное и гармоничное развитие личности обучающегося, освоение им знаний, компетенций, необходимых как для жизни в современном обществе, так и для успешного обучения на следующем уровне образования, а также в течение </a:t>
            </a:r>
            <a:r>
              <a:rPr lang="ru-RU" sz="1600" dirty="0" smtClean="0"/>
              <a:t>жизни.</a:t>
            </a:r>
          </a:p>
          <a:p>
            <a:r>
              <a:rPr lang="ru-RU" sz="1600" dirty="0" smtClean="0"/>
              <a:t>9. Требования </a:t>
            </a:r>
            <a:r>
              <a:rPr lang="ru-RU" sz="1600" dirty="0"/>
              <a:t>к предметным результатам:</a:t>
            </a:r>
          </a:p>
          <a:p>
            <a:r>
              <a:rPr lang="ru-RU" sz="1600" i="1" dirty="0" smtClean="0"/>
              <a:t>формулируются в </a:t>
            </a:r>
            <a:r>
              <a:rPr lang="ru-RU" sz="1600" b="1" i="1" dirty="0" err="1" smtClean="0"/>
              <a:t>деятельностной</a:t>
            </a:r>
            <a:r>
              <a:rPr lang="ru-RU" sz="1600" b="1" i="1" dirty="0" smtClean="0"/>
              <a:t> форме с усилением акцента на применение знаний и конкретных умений</a:t>
            </a:r>
            <a:r>
              <a:rPr lang="ru-RU" sz="1600" b="1" dirty="0" smtClean="0"/>
              <a:t>;»</a:t>
            </a:r>
          </a:p>
          <a:p>
            <a:endParaRPr lang="ru-RU" sz="1600" b="1" dirty="0"/>
          </a:p>
        </p:txBody>
      </p:sp>
      <p:sp>
        <p:nvSpPr>
          <p:cNvPr id="5" name="Прямоугольник 4"/>
          <p:cNvSpPr/>
          <p:nvPr/>
        </p:nvSpPr>
        <p:spPr>
          <a:xfrm>
            <a:off x="982198" y="3298847"/>
            <a:ext cx="11138018" cy="646331"/>
          </a:xfrm>
          <a:prstGeom prst="rect">
            <a:avLst/>
          </a:prstGeom>
        </p:spPr>
        <p:txBody>
          <a:bodyPr wrap="square">
            <a:spAutoFit/>
          </a:bodyPr>
          <a:lstStyle/>
          <a:p>
            <a:r>
              <a:rPr lang="ru-RU" b="1" dirty="0">
                <a:solidFill>
                  <a:srgbClr val="333333"/>
                </a:solidFill>
              </a:rPr>
              <a:t>IV. Требования к результатам освоения программы основного общего образования</a:t>
            </a:r>
          </a:p>
          <a:p>
            <a:r>
              <a:rPr lang="ru-RU" b="1" i="1" dirty="0" smtClean="0">
                <a:solidFill>
                  <a:srgbClr val="333333"/>
                </a:solidFill>
              </a:rPr>
              <a:t>предметным:</a:t>
            </a:r>
            <a:endParaRPr lang="ru-RU" b="1" i="1" dirty="0">
              <a:solidFill>
                <a:srgbClr val="333333"/>
              </a:solidFill>
            </a:endParaRPr>
          </a:p>
        </p:txBody>
      </p:sp>
      <p:sp>
        <p:nvSpPr>
          <p:cNvPr id="6" name="Прямоугольник 5"/>
          <p:cNvSpPr/>
          <p:nvPr/>
        </p:nvSpPr>
        <p:spPr>
          <a:xfrm>
            <a:off x="1127476" y="1136424"/>
            <a:ext cx="2254784" cy="369332"/>
          </a:xfrm>
          <a:prstGeom prst="rect">
            <a:avLst/>
          </a:prstGeom>
        </p:spPr>
        <p:txBody>
          <a:bodyPr wrap="none">
            <a:spAutoFit/>
          </a:bodyPr>
          <a:lstStyle/>
          <a:p>
            <a:r>
              <a:rPr lang="en-US" b="1" dirty="0">
                <a:solidFill>
                  <a:srgbClr val="333333"/>
                </a:solidFill>
              </a:rPr>
              <a:t>I. </a:t>
            </a:r>
            <a:r>
              <a:rPr lang="ru-RU" b="1" dirty="0">
                <a:solidFill>
                  <a:srgbClr val="333333"/>
                </a:solidFill>
              </a:rPr>
              <a:t>Общие положения</a:t>
            </a:r>
            <a:endParaRPr lang="ru-RU" b="1" i="0" dirty="0">
              <a:solidFill>
                <a:srgbClr val="333333"/>
              </a:solidFill>
              <a:effectLst/>
            </a:endParaRPr>
          </a:p>
        </p:txBody>
      </p:sp>
      <p:sp>
        <p:nvSpPr>
          <p:cNvPr id="7" name="Прямоугольник 6"/>
          <p:cNvSpPr/>
          <p:nvPr/>
        </p:nvSpPr>
        <p:spPr>
          <a:xfrm>
            <a:off x="2895457" y="3627889"/>
            <a:ext cx="6966390" cy="1815882"/>
          </a:xfrm>
          <a:prstGeom prst="rect">
            <a:avLst/>
          </a:prstGeom>
        </p:spPr>
        <p:txBody>
          <a:bodyPr wrap="square">
            <a:spAutoFit/>
          </a:bodyPr>
          <a:lstStyle/>
          <a:p>
            <a:pPr marL="285750" indent="-285750">
              <a:buFont typeface="Arial" panose="020B0604020202020204" pitchFamily="34" charset="0"/>
              <a:buChar char="•"/>
            </a:pPr>
            <a:r>
              <a:rPr lang="ru-RU" sz="1600" dirty="0">
                <a:solidFill>
                  <a:srgbClr val="333333"/>
                </a:solidFill>
              </a:rPr>
              <a:t>освоение обучающимися в ходе изучения учебного предмета научных знаний, умений и способов действий, специфических для соответствующей предметной области;</a:t>
            </a:r>
          </a:p>
          <a:p>
            <a:pPr marL="285750" indent="-285750">
              <a:buFont typeface="Arial" panose="020B0604020202020204" pitchFamily="34" charset="0"/>
              <a:buChar char="•"/>
            </a:pPr>
            <a:r>
              <a:rPr lang="ru-RU" sz="1600" dirty="0">
                <a:solidFill>
                  <a:srgbClr val="333333"/>
                </a:solidFill>
              </a:rPr>
              <a:t>предпосылки научного типа мышления;</a:t>
            </a:r>
          </a:p>
          <a:p>
            <a:pPr marL="285750" indent="-285750">
              <a:buFont typeface="Arial" panose="020B0604020202020204" pitchFamily="34" charset="0"/>
              <a:buChar char="•"/>
            </a:pPr>
            <a:r>
              <a:rPr lang="ru-RU" sz="1600" b="1" i="1" dirty="0">
                <a:solidFill>
                  <a:srgbClr val="333333"/>
                </a:solidFill>
              </a:rPr>
              <a:t>виды деятельности по получению нового знания</a:t>
            </a:r>
            <a:r>
              <a:rPr lang="ru-RU" sz="1600" dirty="0">
                <a:solidFill>
                  <a:srgbClr val="333333"/>
                </a:solidFill>
              </a:rPr>
              <a:t>, его интерпретации, преобразованию и применению в различных учебных ситуациях, в том числе при создании учебных и социальных </a:t>
            </a:r>
            <a:r>
              <a:rPr lang="ru-RU" sz="1600" dirty="0" smtClean="0">
                <a:solidFill>
                  <a:srgbClr val="333333"/>
                </a:solidFill>
              </a:rPr>
              <a:t>проектов.</a:t>
            </a:r>
            <a:endParaRPr lang="ru-RU" sz="1600" dirty="0"/>
          </a:p>
        </p:txBody>
      </p:sp>
      <p:sp>
        <p:nvSpPr>
          <p:cNvPr id="8" name="Прямоугольник 7"/>
          <p:cNvSpPr/>
          <p:nvPr/>
        </p:nvSpPr>
        <p:spPr>
          <a:xfrm>
            <a:off x="585386" y="5443771"/>
            <a:ext cx="10930071" cy="1077218"/>
          </a:xfrm>
          <a:prstGeom prst="rect">
            <a:avLst/>
          </a:prstGeom>
        </p:spPr>
        <p:txBody>
          <a:bodyPr wrap="square">
            <a:spAutoFit/>
          </a:bodyPr>
          <a:lstStyle/>
          <a:p>
            <a:r>
              <a:rPr lang="ru-RU" sz="1600" dirty="0">
                <a:solidFill>
                  <a:srgbClr val="333333"/>
                </a:solidFill>
              </a:rPr>
              <a:t>44. Предметные результаты освоения программы основного общего образования с учетом специфики содержания предметных областей, включающих конкретные учебные предметы, ориентированы </a:t>
            </a:r>
            <a:r>
              <a:rPr lang="ru-RU" sz="1600" b="1" i="1" dirty="0">
                <a:solidFill>
                  <a:srgbClr val="333333"/>
                </a:solidFill>
              </a:rPr>
              <a:t>на применение знаний, умений и навыков обучающимися в учебных ситуациях и реальных жизненных условиях</a:t>
            </a:r>
            <a:r>
              <a:rPr lang="ru-RU" sz="1600" dirty="0">
                <a:solidFill>
                  <a:srgbClr val="333333"/>
                </a:solidFill>
              </a:rPr>
              <a:t>, а также на успешное обучение на следующем уровне образования.</a:t>
            </a:r>
            <a:endParaRPr lang="ru-RU" sz="1600" dirty="0"/>
          </a:p>
        </p:txBody>
      </p:sp>
    </p:spTree>
    <p:extLst>
      <p:ext uri="{BB962C8B-B14F-4D97-AF65-F5344CB8AC3E}">
        <p14:creationId xmlns:p14="http://schemas.microsoft.com/office/powerpoint/2010/main" val="417372706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1" y="710714"/>
            <a:ext cx="10989892" cy="369332"/>
          </a:xfrm>
          <a:prstGeom prst="rect">
            <a:avLst/>
          </a:prstGeom>
        </p:spPr>
        <p:txBody>
          <a:bodyPr wrap="square">
            <a:spAutoFit/>
          </a:bodyPr>
          <a:lstStyle/>
          <a:p>
            <a:r>
              <a:rPr lang="ru-RU" b="1" dirty="0" smtClean="0">
                <a:solidFill>
                  <a:srgbClr val="C00000"/>
                </a:solidFill>
                <a:latin typeface="PT Sans"/>
              </a:rPr>
              <a:t>Требования </a:t>
            </a:r>
            <a:r>
              <a:rPr lang="ru-RU" b="1" dirty="0">
                <a:solidFill>
                  <a:srgbClr val="C00000"/>
                </a:solidFill>
                <a:latin typeface="PT Sans"/>
              </a:rPr>
              <a:t>к образовательным </a:t>
            </a:r>
            <a:r>
              <a:rPr lang="ru-RU" b="1" dirty="0" smtClean="0">
                <a:solidFill>
                  <a:srgbClr val="C00000"/>
                </a:solidFill>
                <a:latin typeface="PT Sans"/>
              </a:rPr>
              <a:t>результатам распределены </a:t>
            </a:r>
            <a:r>
              <a:rPr lang="ru-RU" b="1" dirty="0">
                <a:solidFill>
                  <a:srgbClr val="C00000"/>
                </a:solidFill>
                <a:latin typeface="PT Sans"/>
              </a:rPr>
              <a:t>по годам обучения</a:t>
            </a:r>
            <a:endParaRPr lang="ru-RU" b="1" i="0" dirty="0">
              <a:solidFill>
                <a:srgbClr val="C00000"/>
              </a:solidFill>
              <a:effectLst/>
              <a:latin typeface="PT Sans"/>
            </a:endParaRPr>
          </a:p>
        </p:txBody>
      </p:sp>
      <p:sp>
        <p:nvSpPr>
          <p:cNvPr id="3" name="Прямоугольник 2"/>
          <p:cNvSpPr/>
          <p:nvPr/>
        </p:nvSpPr>
        <p:spPr>
          <a:xfrm>
            <a:off x="1059677" y="1080046"/>
            <a:ext cx="9725115" cy="2862322"/>
          </a:xfrm>
          <a:prstGeom prst="rect">
            <a:avLst/>
          </a:prstGeom>
        </p:spPr>
        <p:txBody>
          <a:bodyPr wrap="square">
            <a:spAutoFit/>
          </a:bodyPr>
          <a:lstStyle/>
          <a:p>
            <a:r>
              <a:rPr lang="ru-RU" dirty="0">
                <a:solidFill>
                  <a:srgbClr val="000000"/>
                </a:solidFill>
              </a:rPr>
              <a:t>Конкретные требования </a:t>
            </a:r>
            <a:r>
              <a:rPr lang="ru-RU" dirty="0" smtClean="0">
                <a:solidFill>
                  <a:srgbClr val="000000"/>
                </a:solidFill>
              </a:rPr>
              <a:t>для </a:t>
            </a:r>
            <a:r>
              <a:rPr lang="ru-RU" dirty="0">
                <a:solidFill>
                  <a:srgbClr val="000000"/>
                </a:solidFill>
              </a:rPr>
              <a:t>каждого года обучения по следующим учебным предметам</a:t>
            </a:r>
            <a:r>
              <a:rPr lang="ru-RU" dirty="0" smtClean="0">
                <a:solidFill>
                  <a:srgbClr val="000000"/>
                </a:solidFill>
              </a:rPr>
              <a:t>:</a:t>
            </a:r>
            <a:endParaRPr lang="ru-RU" dirty="0">
              <a:solidFill>
                <a:srgbClr val="000000"/>
              </a:solidFill>
            </a:endParaRP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русский </a:t>
            </a:r>
            <a:r>
              <a:rPr lang="ru-RU" dirty="0">
                <a:solidFill>
                  <a:srgbClr val="000000"/>
                </a:solidFill>
              </a:rPr>
              <a:t>язык, литература;</a:t>
            </a: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родной </a:t>
            </a:r>
            <a:r>
              <a:rPr lang="ru-RU" dirty="0">
                <a:solidFill>
                  <a:srgbClr val="000000"/>
                </a:solidFill>
              </a:rPr>
              <a:t>язык, родная литература;</a:t>
            </a: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иностранный </a:t>
            </a:r>
            <a:r>
              <a:rPr lang="ru-RU" dirty="0">
                <a:solidFill>
                  <a:srgbClr val="000000"/>
                </a:solidFill>
              </a:rPr>
              <a:t>язык;</a:t>
            </a: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история</a:t>
            </a:r>
            <a:r>
              <a:rPr lang="ru-RU" dirty="0">
                <a:solidFill>
                  <a:srgbClr val="000000"/>
                </a:solidFill>
              </a:rPr>
              <a:t>, обществознание, география;</a:t>
            </a: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математика</a:t>
            </a:r>
            <a:r>
              <a:rPr lang="ru-RU" dirty="0">
                <a:solidFill>
                  <a:srgbClr val="000000"/>
                </a:solidFill>
              </a:rPr>
              <a:t>, информатика;</a:t>
            </a:r>
          </a:p>
          <a:p>
            <a:pPr>
              <a:lnSpc>
                <a:spcPct val="150000"/>
              </a:lnSpc>
              <a:buFont typeface="Arial" panose="020B0604020202020204" pitchFamily="34" charset="0"/>
              <a:buChar char="•"/>
            </a:pPr>
            <a:r>
              <a:rPr lang="en-US" dirty="0" smtClean="0">
                <a:solidFill>
                  <a:srgbClr val="000000"/>
                </a:solidFill>
              </a:rPr>
              <a:t> </a:t>
            </a:r>
            <a:r>
              <a:rPr lang="ru-RU" dirty="0" smtClean="0">
                <a:solidFill>
                  <a:srgbClr val="000000"/>
                </a:solidFill>
              </a:rPr>
              <a:t>физика</a:t>
            </a:r>
            <a:r>
              <a:rPr lang="ru-RU" dirty="0">
                <a:solidFill>
                  <a:srgbClr val="000000"/>
                </a:solidFill>
              </a:rPr>
              <a:t>, биология, химия.</a:t>
            </a:r>
            <a:endParaRPr lang="ru-RU" b="0" i="0" dirty="0">
              <a:solidFill>
                <a:srgbClr val="000000"/>
              </a:solidFill>
              <a:effectLst/>
            </a:endParaRPr>
          </a:p>
        </p:txBody>
      </p:sp>
      <p:sp>
        <p:nvSpPr>
          <p:cNvPr id="4" name="Прямоугольник 3"/>
          <p:cNvSpPr/>
          <p:nvPr/>
        </p:nvSpPr>
        <p:spPr>
          <a:xfrm>
            <a:off x="512746" y="4365695"/>
            <a:ext cx="11297541" cy="2031325"/>
          </a:xfrm>
          <a:prstGeom prst="rect">
            <a:avLst/>
          </a:prstGeom>
        </p:spPr>
        <p:txBody>
          <a:bodyPr wrap="square">
            <a:spAutoFit/>
          </a:bodyPr>
          <a:lstStyle/>
          <a:p>
            <a:r>
              <a:rPr lang="ru-RU" dirty="0" smtClean="0">
                <a:solidFill>
                  <a:srgbClr val="333333"/>
                </a:solidFill>
              </a:rPr>
              <a:t>5. … ФГОС </a:t>
            </a:r>
            <a:r>
              <a:rPr lang="ru-RU" dirty="0">
                <a:solidFill>
                  <a:srgbClr val="333333"/>
                </a:solidFill>
              </a:rPr>
              <a:t>предусматривает возможность для </a:t>
            </a:r>
            <a:r>
              <a:rPr lang="ru-RU" dirty="0" smtClean="0">
                <a:solidFill>
                  <a:srgbClr val="333333"/>
                </a:solidFill>
              </a:rPr>
              <a:t>Организации, </a:t>
            </a:r>
            <a:r>
              <a:rPr lang="ru-RU" dirty="0">
                <a:solidFill>
                  <a:srgbClr val="333333"/>
                </a:solidFill>
              </a:rPr>
              <a:t>являющейся частью </a:t>
            </a:r>
            <a:r>
              <a:rPr lang="ru-RU" u="sng" dirty="0">
                <a:solidFill>
                  <a:srgbClr val="333333"/>
                </a:solidFill>
              </a:rPr>
              <a:t>федеральной или региональной </a:t>
            </a:r>
            <a:r>
              <a:rPr lang="ru-RU" dirty="0">
                <a:solidFill>
                  <a:srgbClr val="333333"/>
                </a:solidFill>
              </a:rPr>
              <a:t>инновационной инфраструктуры, </a:t>
            </a:r>
            <a:r>
              <a:rPr lang="ru-RU" b="1" i="1" dirty="0">
                <a:solidFill>
                  <a:srgbClr val="333333"/>
                </a:solidFill>
              </a:rPr>
              <a:t>самостоятельно выбирать траекторию изучения предметных областей и учебных предметов, учебных </a:t>
            </a:r>
            <a:r>
              <a:rPr lang="ru-RU" b="1" i="1" dirty="0" smtClean="0">
                <a:solidFill>
                  <a:srgbClr val="333333"/>
                </a:solidFill>
              </a:rPr>
              <a:t>курсов…</a:t>
            </a:r>
          </a:p>
          <a:p>
            <a:r>
              <a:rPr lang="ru-RU" dirty="0"/>
              <a:t>13. Организация, имеющая статус </a:t>
            </a:r>
            <a:r>
              <a:rPr lang="ru-RU" u="sng" dirty="0"/>
              <a:t>федеральной или региональной инновационной площадки</a:t>
            </a:r>
            <a:r>
              <a:rPr lang="ru-RU" dirty="0"/>
              <a:t>, разрабатывает и реализует </a:t>
            </a:r>
            <a:r>
              <a:rPr lang="ru-RU" dirty="0" smtClean="0"/>
              <a:t>программу </a:t>
            </a:r>
            <a:r>
              <a:rPr lang="ru-RU" dirty="0"/>
              <a:t>ООО,…</a:t>
            </a:r>
            <a:r>
              <a:rPr lang="ru-RU" b="1" i="1" dirty="0"/>
              <a:t>самостоятельно</a:t>
            </a:r>
            <a:r>
              <a:rPr lang="ru-RU" dirty="0"/>
              <a:t> определяя достижение промежуточных результатов по годам (этапам) обучения вне зависимости от последовательности достижения обучающимися результатов, определенных соответствующими ПООП.</a:t>
            </a:r>
          </a:p>
        </p:txBody>
      </p:sp>
      <p:sp>
        <p:nvSpPr>
          <p:cNvPr id="5" name="Прямоугольник 4"/>
          <p:cNvSpPr/>
          <p:nvPr/>
        </p:nvSpPr>
        <p:spPr>
          <a:xfrm>
            <a:off x="606752" y="3942368"/>
            <a:ext cx="2023503" cy="338554"/>
          </a:xfrm>
          <a:prstGeom prst="rect">
            <a:avLst/>
          </a:prstGeom>
        </p:spPr>
        <p:txBody>
          <a:bodyPr wrap="none">
            <a:spAutoFit/>
          </a:bodyPr>
          <a:lstStyle/>
          <a:p>
            <a:r>
              <a:rPr lang="en-US" sz="1600" b="1" dirty="0">
                <a:solidFill>
                  <a:srgbClr val="333333"/>
                </a:solidFill>
              </a:rPr>
              <a:t>I. </a:t>
            </a:r>
            <a:r>
              <a:rPr lang="ru-RU" sz="1600" b="1" dirty="0">
                <a:solidFill>
                  <a:srgbClr val="333333"/>
                </a:solidFill>
              </a:rPr>
              <a:t>Общие положения</a:t>
            </a:r>
            <a:endParaRPr lang="ru-RU" sz="1600" b="1" i="0" dirty="0">
              <a:solidFill>
                <a:srgbClr val="333333"/>
              </a:solidFill>
              <a:effectLst/>
            </a:endParaRPr>
          </a:p>
        </p:txBody>
      </p:sp>
      <p:sp>
        <p:nvSpPr>
          <p:cNvPr id="6" name="Прямоугольник 5"/>
          <p:cNvSpPr/>
          <p:nvPr/>
        </p:nvSpPr>
        <p:spPr>
          <a:xfrm>
            <a:off x="2508189" y="134827"/>
            <a:ext cx="9007268" cy="369332"/>
          </a:xfrm>
          <a:prstGeom prst="rect">
            <a:avLst/>
          </a:prstGeom>
        </p:spPr>
        <p:txBody>
          <a:bodyPr wrap="square">
            <a:spAutoFit/>
          </a:bodyPr>
          <a:lstStyle/>
          <a:p>
            <a:r>
              <a:rPr lang="ru-RU" b="1" dirty="0" smtClean="0">
                <a:solidFill>
                  <a:srgbClr val="002060"/>
                </a:solidFill>
                <a:latin typeface="PT Sans"/>
              </a:rPr>
              <a:t>ИЗМЕНЕНИЯ ВО ФГОС ОСНОВНОГО ОБЩЕГО ОБРАЗОВАНИЯ. </a:t>
            </a:r>
            <a:endParaRPr lang="ru-RU" b="1" i="0" dirty="0">
              <a:solidFill>
                <a:srgbClr val="002060"/>
              </a:solidFill>
              <a:effectLst/>
              <a:latin typeface="PT Sans"/>
            </a:endParaRPr>
          </a:p>
        </p:txBody>
      </p:sp>
    </p:spTree>
    <p:extLst>
      <p:ext uri="{BB962C8B-B14F-4D97-AF65-F5344CB8AC3E}">
        <p14:creationId xmlns:p14="http://schemas.microsoft.com/office/powerpoint/2010/main" val="195762053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3360" y="553932"/>
            <a:ext cx="8468882" cy="369332"/>
          </a:xfrm>
          <a:prstGeom prst="rect">
            <a:avLst/>
          </a:prstGeom>
        </p:spPr>
        <p:txBody>
          <a:bodyPr wrap="square">
            <a:spAutoFit/>
          </a:bodyPr>
          <a:lstStyle/>
          <a:p>
            <a:r>
              <a:rPr lang="ru-RU" b="1" dirty="0" smtClean="0">
                <a:solidFill>
                  <a:srgbClr val="C00000"/>
                </a:solidFill>
                <a:latin typeface="PT Sans"/>
              </a:rPr>
              <a:t>Введено </a:t>
            </a:r>
            <a:r>
              <a:rPr lang="ru-RU" b="1" dirty="0">
                <a:solidFill>
                  <a:srgbClr val="C00000"/>
                </a:solidFill>
                <a:latin typeface="PT Sans"/>
              </a:rPr>
              <a:t>понятие «функциональная грамотность»</a:t>
            </a:r>
            <a:endParaRPr lang="ru-RU" b="1" i="0" dirty="0">
              <a:solidFill>
                <a:srgbClr val="C00000"/>
              </a:solidFill>
              <a:effectLst/>
              <a:latin typeface="PT Sans"/>
            </a:endParaRPr>
          </a:p>
        </p:txBody>
      </p:sp>
      <p:sp>
        <p:nvSpPr>
          <p:cNvPr id="3" name="Прямоугольник 2"/>
          <p:cNvSpPr/>
          <p:nvPr/>
        </p:nvSpPr>
        <p:spPr>
          <a:xfrm>
            <a:off x="827660" y="1105254"/>
            <a:ext cx="11240282" cy="369332"/>
          </a:xfrm>
          <a:prstGeom prst="rect">
            <a:avLst/>
          </a:prstGeom>
        </p:spPr>
        <p:txBody>
          <a:bodyPr wrap="square">
            <a:spAutoFit/>
          </a:bodyPr>
          <a:lstStyle/>
          <a:p>
            <a:r>
              <a:rPr lang="ru-RU" b="1" dirty="0">
                <a:solidFill>
                  <a:srgbClr val="333333"/>
                </a:solidFill>
                <a:latin typeface="Arial" panose="020B0604020202020204" pitchFamily="34" charset="0"/>
              </a:rPr>
              <a:t>III. Требования к условиям реализации программы основного общего образования</a:t>
            </a:r>
            <a:endParaRPr lang="ru-RU" b="1" i="0" dirty="0">
              <a:solidFill>
                <a:srgbClr val="333333"/>
              </a:solidFill>
              <a:effectLst/>
              <a:latin typeface="Arial" panose="020B0604020202020204" pitchFamily="34" charset="0"/>
            </a:endParaRPr>
          </a:p>
        </p:txBody>
      </p:sp>
      <p:sp>
        <p:nvSpPr>
          <p:cNvPr id="4" name="Прямоугольник 3"/>
          <p:cNvSpPr/>
          <p:nvPr/>
        </p:nvSpPr>
        <p:spPr>
          <a:xfrm>
            <a:off x="1931350" y="93605"/>
            <a:ext cx="7983195" cy="369332"/>
          </a:xfrm>
          <a:prstGeom prst="rect">
            <a:avLst/>
          </a:prstGeom>
        </p:spPr>
        <p:txBody>
          <a:bodyPr wrap="square">
            <a:spAutoFit/>
          </a:bodyPr>
          <a:lstStyle/>
          <a:p>
            <a:r>
              <a:rPr lang="ru-RU" b="1" dirty="0">
                <a:solidFill>
                  <a:srgbClr val="002060"/>
                </a:solidFill>
                <a:latin typeface="PT Sans"/>
              </a:rPr>
              <a:t>ИЗМЕНЕНИЯ ВО ФГОС ОСНОВНОГО ОБЩЕГО ОБРАЗОВАНИЯ. </a:t>
            </a:r>
          </a:p>
        </p:txBody>
      </p:sp>
      <p:sp>
        <p:nvSpPr>
          <p:cNvPr id="5" name="Прямоугольник 4"/>
          <p:cNvSpPr/>
          <p:nvPr/>
        </p:nvSpPr>
        <p:spPr>
          <a:xfrm>
            <a:off x="903005" y="1621820"/>
            <a:ext cx="9539955" cy="2308324"/>
          </a:xfrm>
          <a:prstGeom prst="rect">
            <a:avLst/>
          </a:prstGeom>
        </p:spPr>
        <p:txBody>
          <a:bodyPr wrap="square">
            <a:spAutoFit/>
          </a:bodyPr>
          <a:lstStyle/>
          <a:p>
            <a:r>
              <a:rPr lang="ru-RU" dirty="0" smtClean="0">
                <a:solidFill>
                  <a:srgbClr val="333333"/>
                </a:solidFill>
              </a:rPr>
              <a:t>35.2. …должны </a:t>
            </a:r>
            <a:r>
              <a:rPr lang="ru-RU" dirty="0">
                <a:solidFill>
                  <a:srgbClr val="333333"/>
                </a:solidFill>
              </a:rPr>
              <a:t>создаваться условия, обеспечивающие возможность</a:t>
            </a:r>
            <a:r>
              <a:rPr lang="ru-RU" dirty="0" smtClean="0">
                <a:solidFill>
                  <a:srgbClr val="333333"/>
                </a:solidFill>
              </a:rPr>
              <a:t>:</a:t>
            </a:r>
          </a:p>
          <a:p>
            <a:endParaRPr lang="ru-RU" dirty="0" smtClean="0">
              <a:solidFill>
                <a:srgbClr val="333333"/>
              </a:solidFill>
            </a:endParaRPr>
          </a:p>
          <a:p>
            <a:pPr marL="285750" indent="-285750">
              <a:buFont typeface="Arial" panose="020B0604020202020204" pitchFamily="34" charset="0"/>
              <a:buChar char="•"/>
            </a:pPr>
            <a:r>
              <a:rPr lang="ru-RU" b="1" i="1" dirty="0"/>
              <a:t>формирования функциональной грамотности </a:t>
            </a:r>
            <a:r>
              <a:rPr lang="ru-RU" dirty="0"/>
              <a:t>обучающихся (способности решать учебные задачи и жизненные проблемные ситуации на основе сформированных предметных, метапредметных и универсальных способов деятельности), включающей овладение ключевыми компетенциями, составляющими основу дальнейшего успешного образования и ориентации в мире </a:t>
            </a:r>
            <a:r>
              <a:rPr lang="ru-RU" dirty="0" smtClean="0"/>
              <a:t>профессий</a:t>
            </a:r>
          </a:p>
          <a:p>
            <a:pPr marL="285750" indent="-285750">
              <a:buFont typeface="Arial" panose="020B0604020202020204" pitchFamily="34" charset="0"/>
              <a:buChar char="•"/>
            </a:pPr>
            <a:endParaRPr lang="ru-RU" dirty="0"/>
          </a:p>
        </p:txBody>
      </p:sp>
      <p:sp>
        <p:nvSpPr>
          <p:cNvPr id="6" name="TextBox 5"/>
          <p:cNvSpPr txBox="1"/>
          <p:nvPr/>
        </p:nvSpPr>
        <p:spPr>
          <a:xfrm>
            <a:off x="2949009" y="3928618"/>
            <a:ext cx="6204246" cy="369332"/>
          </a:xfrm>
          <a:prstGeom prst="rect">
            <a:avLst/>
          </a:prstGeom>
          <a:noFill/>
        </p:spPr>
        <p:txBody>
          <a:bodyPr wrap="square" rtlCol="0">
            <a:spAutoFit/>
          </a:bodyPr>
          <a:lstStyle/>
          <a:p>
            <a:r>
              <a:rPr lang="ru-RU" b="1" dirty="0" smtClean="0"/>
              <a:t>УУД – ОСНОВА ФУНКЦИОНАЛЬНОЙ ГРАМОТНОСТИ</a:t>
            </a:r>
            <a:endParaRPr lang="ru-RU" b="1" dirty="0"/>
          </a:p>
        </p:txBody>
      </p:sp>
      <p:sp>
        <p:nvSpPr>
          <p:cNvPr id="7" name="Прямоугольник 6"/>
          <p:cNvSpPr/>
          <p:nvPr/>
        </p:nvSpPr>
        <p:spPr>
          <a:xfrm>
            <a:off x="1000569" y="4479940"/>
            <a:ext cx="10442250" cy="1754326"/>
          </a:xfrm>
          <a:prstGeom prst="rect">
            <a:avLst/>
          </a:prstGeom>
        </p:spPr>
        <p:txBody>
          <a:bodyPr wrap="square">
            <a:spAutoFit/>
          </a:bodyPr>
          <a:lstStyle/>
          <a:p>
            <a:r>
              <a:rPr lang="ru-RU" dirty="0">
                <a:solidFill>
                  <a:srgbClr val="333333"/>
                </a:solidFill>
              </a:rPr>
              <a:t>32.2. Программа формирования универсальных учебных действий у обучающихся должна обеспечивать</a:t>
            </a:r>
            <a:r>
              <a:rPr lang="ru-RU" dirty="0" smtClean="0">
                <a:solidFill>
                  <a:srgbClr val="333333"/>
                </a:solidFill>
              </a:rPr>
              <a:t>:</a:t>
            </a:r>
          </a:p>
          <a:p>
            <a:endParaRPr lang="ru-RU" dirty="0">
              <a:solidFill>
                <a:srgbClr val="333333"/>
              </a:solidFill>
              <a:latin typeface="Arial" panose="020B0604020202020204" pitchFamily="34" charset="0"/>
            </a:endParaRPr>
          </a:p>
          <a:p>
            <a:pPr marL="285750" indent="-285750">
              <a:buFont typeface="Arial" panose="020B0604020202020204" pitchFamily="34" charset="0"/>
              <a:buChar char="•"/>
            </a:pPr>
            <a:r>
              <a:rPr lang="ru-RU" dirty="0"/>
              <a:t>формирование опыта </a:t>
            </a:r>
            <a:r>
              <a:rPr lang="ru-RU" b="1" i="1" dirty="0"/>
              <a:t>применения универсальных учебных действий в жизненных ситуациях </a:t>
            </a:r>
            <a:r>
              <a:rPr lang="ru-RU" dirty="0"/>
              <a:t>для решения задач общекультурного, личностного и познавательного развития обучающихся, готовности к решению практических задач;</a:t>
            </a:r>
          </a:p>
        </p:txBody>
      </p:sp>
    </p:spTree>
    <p:extLst>
      <p:ext uri="{BB962C8B-B14F-4D97-AF65-F5344CB8AC3E}">
        <p14:creationId xmlns:p14="http://schemas.microsoft.com/office/powerpoint/2010/main" val="187979096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181818">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800" b="0" i="0" u="none" strike="noStrike" kern="1200" cap="none" spc="0" normalizeH="0" baseline="0" noProof="0">
              <a:ln>
                <a:noFill/>
              </a:ln>
              <a:solidFill>
                <a:srgbClr val="181818">
                  <a:tint val="75000"/>
                </a:srgbClr>
              </a:solidFill>
              <a:effectLst/>
              <a:uLnTx/>
              <a:uFillTx/>
              <a:latin typeface="Calibri"/>
              <a:ea typeface="+mn-ea"/>
              <a:cs typeface="+mn-cs"/>
            </a:endParaRPr>
          </a:p>
        </p:txBody>
      </p:sp>
      <p:pic>
        <p:nvPicPr>
          <p:cNvPr id="2" name="Рисунок 1"/>
          <p:cNvPicPr>
            <a:picLocks noChangeAspect="1"/>
          </p:cNvPicPr>
          <p:nvPr/>
        </p:nvPicPr>
        <p:blipFill>
          <a:blip r:embed="rId2"/>
          <a:stretch>
            <a:fillRect/>
          </a:stretch>
        </p:blipFill>
        <p:spPr>
          <a:xfrm>
            <a:off x="908970" y="72907"/>
            <a:ext cx="10801350" cy="2114550"/>
          </a:xfrm>
          <a:prstGeom prst="rect">
            <a:avLst/>
          </a:prstGeom>
        </p:spPr>
      </p:pic>
      <p:sp>
        <p:nvSpPr>
          <p:cNvPr id="4" name="Прямоугольник 3"/>
          <p:cNvSpPr/>
          <p:nvPr/>
        </p:nvSpPr>
        <p:spPr>
          <a:xfrm>
            <a:off x="4261950" y="1618230"/>
            <a:ext cx="4847417" cy="369332"/>
          </a:xfrm>
          <a:prstGeom prst="rect">
            <a:avLst/>
          </a:prstGeom>
          <a:ln>
            <a:solidFill>
              <a:schemeClr val="tx1"/>
            </a:solidFill>
          </a:ln>
        </p:spPr>
        <p:txBody>
          <a:bodyPr wrap="none">
            <a:spAutoFit/>
          </a:bodyPr>
          <a:lstStyle/>
          <a:p>
            <a:r>
              <a:rPr lang="en-US" dirty="0"/>
              <a:t>https://edsoo.ru/Primernie_rabochie_progra.htm</a:t>
            </a:r>
            <a:endParaRPr lang="ru-RU" dirty="0"/>
          </a:p>
        </p:txBody>
      </p:sp>
      <p:pic>
        <p:nvPicPr>
          <p:cNvPr id="8" name="Рисунок 7"/>
          <p:cNvPicPr>
            <a:picLocks noChangeAspect="1"/>
          </p:cNvPicPr>
          <p:nvPr/>
        </p:nvPicPr>
        <p:blipFill>
          <a:blip r:embed="rId3"/>
          <a:stretch>
            <a:fillRect/>
          </a:stretch>
        </p:blipFill>
        <p:spPr>
          <a:xfrm>
            <a:off x="398378" y="2641445"/>
            <a:ext cx="7992585" cy="692953"/>
          </a:xfrm>
          <a:prstGeom prst="rect">
            <a:avLst/>
          </a:prstGeom>
        </p:spPr>
      </p:pic>
      <p:pic>
        <p:nvPicPr>
          <p:cNvPr id="9" name="Рисунок 8"/>
          <p:cNvPicPr>
            <a:picLocks noChangeAspect="1"/>
          </p:cNvPicPr>
          <p:nvPr/>
        </p:nvPicPr>
        <p:blipFill>
          <a:blip r:embed="rId4"/>
          <a:stretch>
            <a:fillRect/>
          </a:stretch>
        </p:blipFill>
        <p:spPr>
          <a:xfrm>
            <a:off x="398378" y="3534293"/>
            <a:ext cx="7834765" cy="3186548"/>
          </a:xfrm>
          <a:prstGeom prst="rect">
            <a:avLst/>
          </a:prstGeom>
        </p:spPr>
      </p:pic>
      <p:pic>
        <p:nvPicPr>
          <p:cNvPr id="10" name="Рисунок 9"/>
          <p:cNvPicPr>
            <a:picLocks noChangeAspect="1"/>
          </p:cNvPicPr>
          <p:nvPr/>
        </p:nvPicPr>
        <p:blipFill>
          <a:blip r:embed="rId5"/>
          <a:stretch>
            <a:fillRect/>
          </a:stretch>
        </p:blipFill>
        <p:spPr>
          <a:xfrm>
            <a:off x="8778240" y="2271459"/>
            <a:ext cx="3018601" cy="4449382"/>
          </a:xfrm>
          <a:prstGeom prst="rect">
            <a:avLst/>
          </a:prstGeom>
          <a:ln>
            <a:solidFill>
              <a:schemeClr val="tx1"/>
            </a:solidFill>
          </a:ln>
        </p:spPr>
      </p:pic>
    </p:spTree>
    <p:extLst>
      <p:ext uri="{BB962C8B-B14F-4D97-AF65-F5344CB8AC3E}">
        <p14:creationId xmlns:p14="http://schemas.microsoft.com/office/powerpoint/2010/main" val="204612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260977" y="3906175"/>
            <a:ext cx="6351513" cy="2951825"/>
          </a:xfrm>
          <a:prstGeom prst="rect">
            <a:avLst/>
          </a:prstGeom>
        </p:spPr>
      </p:pic>
      <p:sp>
        <p:nvSpPr>
          <p:cNvPr id="3" name="Заголовок 1">
            <a:extLst>
              <a:ext uri="{FF2B5EF4-FFF2-40B4-BE49-F238E27FC236}">
                <a16:creationId xmlns:a16="http://schemas.microsoft.com/office/drawing/2014/main" id="{69BFAB7B-690E-4170-B2EE-FEE46A89108E}"/>
              </a:ext>
            </a:extLst>
          </p:cNvPr>
          <p:cNvSpPr txBox="1">
            <a:spLocks/>
          </p:cNvSpPr>
          <p:nvPr/>
        </p:nvSpPr>
        <p:spPr>
          <a:xfrm>
            <a:off x="588218" y="149791"/>
            <a:ext cx="11032282" cy="957559"/>
          </a:xfrm>
          <a:prstGeom prst="rect">
            <a:avLst/>
          </a:prstGeom>
          <a:noFill/>
        </p:spPr>
        <p:txBody>
          <a:bodyPr vert="horz" lIns="91440" tIns="45720" rIns="91440" bIns="45720" rtlCol="0" anchor="ctr">
            <a:noAutofit/>
          </a:bodyPr>
          <a:lstStyle>
            <a:lvl1pPr algn="ctr" defTabSz="844083" rtl="0" eaLnBrk="1" latinLnBrk="0" hangingPunct="1">
              <a:spcBef>
                <a:spcPct val="0"/>
              </a:spcBef>
              <a:buNone/>
              <a:defRPr sz="4062" kern="1200">
                <a:solidFill>
                  <a:schemeClr val="tx1"/>
                </a:solidFill>
                <a:latin typeface="+mj-lt"/>
                <a:ea typeface="+mj-ea"/>
                <a:cs typeface="+mj-cs"/>
              </a:defRPr>
            </a:lvl1pPr>
          </a:lstStyle>
          <a:p>
            <a:pPr algn="l">
              <a:defRPr/>
            </a:pPr>
            <a:r>
              <a:rPr lang="ru-RU" sz="3200" b="1" dirty="0">
                <a:latin typeface="+mn-lt"/>
                <a:hlinkClick r:id="rId3"/>
              </a:rPr>
              <a:t>ФИОКО - </a:t>
            </a:r>
            <a:r>
              <a:rPr lang="en-US" sz="3200" b="1" dirty="0">
                <a:latin typeface="+mn-lt"/>
                <a:hlinkClick r:id="rId3"/>
              </a:rPr>
              <a:t>TIMSS-2019 (fioco.ru</a:t>
            </a:r>
            <a:r>
              <a:rPr lang="en-US" sz="3200" b="1" dirty="0" smtClean="0">
                <a:latin typeface="+mn-lt"/>
                <a:hlinkClick r:id="rId3"/>
              </a:rPr>
              <a:t>)</a:t>
            </a:r>
            <a:endParaRPr lang="ru-RU" sz="3200" b="1" dirty="0">
              <a:solidFill>
                <a:srgbClr val="0072BC"/>
              </a:solidFill>
              <a:latin typeface="+mn-lt"/>
              <a:cs typeface="Arial" panose="020B0604020202020204" pitchFamily="34" charset="0"/>
            </a:endParaRPr>
          </a:p>
        </p:txBody>
      </p:sp>
      <p:sp>
        <p:nvSpPr>
          <p:cNvPr id="5" name="Скругленный прямоугольник 4"/>
          <p:cNvSpPr/>
          <p:nvPr/>
        </p:nvSpPr>
        <p:spPr>
          <a:xfrm>
            <a:off x="4014692" y="5132871"/>
            <a:ext cx="3226122" cy="291329"/>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4014692" y="5959825"/>
            <a:ext cx="3226123" cy="31107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578113" y="5051695"/>
            <a:ext cx="4124325" cy="1219200"/>
          </a:xfrm>
          <a:prstGeom prst="rect">
            <a:avLst/>
          </a:prstGeom>
          <a:noFill/>
        </p:spPr>
        <p:txBody>
          <a:bodyPr wrap="square" rtlCol="0">
            <a:spAutoFit/>
          </a:bodyPr>
          <a:lstStyle/>
          <a:p>
            <a:r>
              <a:rPr lang="en-US" dirty="0">
                <a:solidFill>
                  <a:schemeClr val="tx2">
                    <a:lumMod val="75000"/>
                  </a:schemeClr>
                </a:solidFill>
                <a:latin typeface="Calibri" panose="020F0502020204030204" pitchFamily="34" charset="0"/>
                <a:cs typeface="Calibri" panose="020F0502020204030204" pitchFamily="34" charset="0"/>
              </a:rPr>
              <a:t>TIMSS - </a:t>
            </a:r>
            <a:r>
              <a:rPr lang="ru-RU" dirty="0">
                <a:solidFill>
                  <a:schemeClr val="tx2">
                    <a:lumMod val="75000"/>
                  </a:schemeClr>
                </a:solidFill>
                <a:latin typeface="Calibri" panose="020F0502020204030204" pitchFamily="34" charset="0"/>
                <a:cs typeface="Calibri" panose="020F0502020204030204" pitchFamily="34" charset="0"/>
              </a:rPr>
              <a:t>международное исследование по оценке качества математического и естественно-научного образования</a:t>
            </a:r>
          </a:p>
          <a:p>
            <a:endParaRPr lang="ru-RU" dirty="0"/>
          </a:p>
        </p:txBody>
      </p:sp>
      <p:pic>
        <p:nvPicPr>
          <p:cNvPr id="12" name="Рисунок 11"/>
          <p:cNvPicPr>
            <a:picLocks noChangeAspect="1"/>
          </p:cNvPicPr>
          <p:nvPr/>
        </p:nvPicPr>
        <p:blipFill rotWithShape="1">
          <a:blip r:embed="rId4"/>
          <a:srcRect l="40364" t="36241" r="30084" b="31163"/>
          <a:stretch/>
        </p:blipFill>
        <p:spPr>
          <a:xfrm>
            <a:off x="6613864" y="967974"/>
            <a:ext cx="4120908" cy="2714857"/>
          </a:xfrm>
          <a:prstGeom prst="rect">
            <a:avLst/>
          </a:prstGeom>
          <a:ln>
            <a:solidFill>
              <a:schemeClr val="bg1">
                <a:lumMod val="65000"/>
              </a:schemeClr>
            </a:solidFill>
          </a:ln>
        </p:spPr>
      </p:pic>
      <p:pic>
        <p:nvPicPr>
          <p:cNvPr id="13" name="Рисунок 12"/>
          <p:cNvPicPr>
            <a:picLocks noChangeAspect="1"/>
          </p:cNvPicPr>
          <p:nvPr/>
        </p:nvPicPr>
        <p:blipFill rotWithShape="1">
          <a:blip r:embed="rId5"/>
          <a:srcRect l="40308" t="36600" r="28936" b="28981"/>
          <a:stretch/>
        </p:blipFill>
        <p:spPr>
          <a:xfrm>
            <a:off x="2305204" y="972987"/>
            <a:ext cx="3874232" cy="2709845"/>
          </a:xfrm>
          <a:prstGeom prst="rect">
            <a:avLst/>
          </a:prstGeom>
        </p:spPr>
      </p:pic>
    </p:spTree>
    <p:extLst>
      <p:ext uri="{BB962C8B-B14F-4D97-AF65-F5344CB8AC3E}">
        <p14:creationId xmlns:p14="http://schemas.microsoft.com/office/powerpoint/2010/main" val="191911763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17171" y="225926"/>
            <a:ext cx="5224700" cy="584775"/>
          </a:xfrm>
          <a:prstGeom prst="rect">
            <a:avLst/>
          </a:prstGeom>
        </p:spPr>
        <p:txBody>
          <a:bodyPr wrap="none">
            <a:spAutoFit/>
          </a:bodyPr>
          <a:lstStyle/>
          <a:p>
            <a:pPr>
              <a:defRPr/>
            </a:pPr>
            <a:r>
              <a:rPr lang="ru-RU" sz="3200" b="1" dirty="0">
                <a:hlinkClick r:id="rId2"/>
              </a:rPr>
              <a:t>ФИОКО - </a:t>
            </a:r>
            <a:r>
              <a:rPr lang="en-US" sz="3200" b="1" dirty="0">
                <a:hlinkClick r:id="rId2"/>
              </a:rPr>
              <a:t>PISA-2018 (fioco.ru)</a:t>
            </a:r>
            <a:endParaRPr lang="ru-RU" sz="3200" b="1" dirty="0">
              <a:solidFill>
                <a:srgbClr val="0072BC"/>
              </a:solidFill>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673805" y="1226567"/>
            <a:ext cx="4512864" cy="2851491"/>
          </a:xfrm>
          <a:prstGeom prst="rect">
            <a:avLst/>
          </a:prstGeom>
        </p:spPr>
      </p:pic>
      <p:pic>
        <p:nvPicPr>
          <p:cNvPr id="7" name="Рисунок 6"/>
          <p:cNvPicPr>
            <a:picLocks noChangeAspect="1"/>
          </p:cNvPicPr>
          <p:nvPr/>
        </p:nvPicPr>
        <p:blipFill>
          <a:blip r:embed="rId4"/>
          <a:stretch>
            <a:fillRect/>
          </a:stretch>
        </p:blipFill>
        <p:spPr>
          <a:xfrm>
            <a:off x="6391826" y="891271"/>
            <a:ext cx="4137458" cy="1493638"/>
          </a:xfrm>
          <a:prstGeom prst="rect">
            <a:avLst/>
          </a:prstGeom>
        </p:spPr>
      </p:pic>
      <p:pic>
        <p:nvPicPr>
          <p:cNvPr id="8" name="Рисунок 7"/>
          <p:cNvPicPr>
            <a:picLocks noChangeAspect="1"/>
          </p:cNvPicPr>
          <p:nvPr/>
        </p:nvPicPr>
        <p:blipFill rotWithShape="1">
          <a:blip r:embed="rId5"/>
          <a:srcRect t="1712"/>
          <a:stretch/>
        </p:blipFill>
        <p:spPr>
          <a:xfrm>
            <a:off x="6391826" y="2582637"/>
            <a:ext cx="4153432" cy="1734989"/>
          </a:xfrm>
          <a:prstGeom prst="rect">
            <a:avLst/>
          </a:prstGeom>
        </p:spPr>
      </p:pic>
      <p:sp>
        <p:nvSpPr>
          <p:cNvPr id="9" name="Скругленный прямоугольник 8"/>
          <p:cNvSpPr/>
          <p:nvPr/>
        </p:nvSpPr>
        <p:spPr>
          <a:xfrm>
            <a:off x="6477622" y="2922133"/>
            <a:ext cx="4051662" cy="7352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ru-RU" sz="1200" dirty="0" err="1" smtClean="0">
              <a:solidFill>
                <a:schemeClr val="bg1"/>
              </a:solidFill>
            </a:endParaRPr>
          </a:p>
        </p:txBody>
      </p:sp>
      <p:sp>
        <p:nvSpPr>
          <p:cNvPr id="10" name="TextBox 9"/>
          <p:cNvSpPr txBox="1"/>
          <p:nvPr/>
        </p:nvSpPr>
        <p:spPr>
          <a:xfrm>
            <a:off x="403599" y="4789955"/>
            <a:ext cx="11438333" cy="1754326"/>
          </a:xfrm>
          <a:prstGeom prst="rect">
            <a:avLst/>
          </a:prstGeom>
          <a:noFill/>
        </p:spPr>
        <p:txBody>
          <a:bodyPr wrap="square" rtlCol="0">
            <a:spAutoFit/>
          </a:bodyPr>
          <a:lstStyle/>
          <a:p>
            <a:r>
              <a:rPr lang="ru-RU" dirty="0"/>
              <a:t>Число российских учащихся, достигших наивысших уровней естественнонаучной грамотности (5-6 уровни), составило в 2018 году </a:t>
            </a:r>
            <a:r>
              <a:rPr lang="ru-RU" b="1" dirty="0">
                <a:solidFill>
                  <a:srgbClr val="FF0000"/>
                </a:solidFill>
              </a:rPr>
              <a:t>3,1%</a:t>
            </a:r>
            <a:r>
              <a:rPr lang="ru-RU" dirty="0"/>
              <a:t>. </a:t>
            </a:r>
            <a:endParaRPr lang="ru-RU" dirty="0" smtClean="0"/>
          </a:p>
          <a:p>
            <a:endParaRPr lang="ru-RU" dirty="0" smtClean="0"/>
          </a:p>
          <a:p>
            <a:r>
              <a:rPr lang="ru-RU" dirty="0" smtClean="0"/>
              <a:t>В </a:t>
            </a:r>
            <a:r>
              <a:rPr lang="ru-RU" dirty="0"/>
              <a:t>странах ОЭСР в среднем 6,7% учащихся продемонстрировали самые высокие </a:t>
            </a:r>
            <a:r>
              <a:rPr lang="ru-RU" dirty="0" smtClean="0"/>
              <a:t>результаты.</a:t>
            </a:r>
          </a:p>
          <a:p>
            <a:endParaRPr lang="ru-RU" dirty="0" smtClean="0"/>
          </a:p>
          <a:p>
            <a:r>
              <a:rPr lang="ru-RU" dirty="0" smtClean="0"/>
              <a:t>В </a:t>
            </a:r>
            <a:r>
              <a:rPr lang="ru-RU" dirty="0"/>
              <a:t>лидирующих странах таких учащихся значительно больше: </a:t>
            </a:r>
            <a:r>
              <a:rPr lang="ru-RU" u="sng" dirty="0"/>
              <a:t>от 20,8% в Сингапуре до 31,5% в Китае (4 провинции)</a:t>
            </a:r>
          </a:p>
        </p:txBody>
      </p:sp>
    </p:spTree>
    <p:extLst>
      <p:ext uri="{BB962C8B-B14F-4D97-AF65-F5344CB8AC3E}">
        <p14:creationId xmlns:p14="http://schemas.microsoft.com/office/powerpoint/2010/main" val="140262891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43056" y="222998"/>
            <a:ext cx="11520000" cy="7306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tx2"/>
                </a:solidFill>
                <a:latin typeface="+mn-lt"/>
              </a:rPr>
              <a:t>ДИНАМИКА РЕЗУЛЬТАТОВ РОССИЙСКИХ УЧАЩИХСЯ </a:t>
            </a:r>
            <a:r>
              <a:rPr lang="ru-RU" sz="2400" b="1" dirty="0">
                <a:solidFill>
                  <a:schemeClr val="tx2"/>
                </a:solidFill>
                <a:latin typeface="+mn-lt"/>
              </a:rPr>
              <a:t>ПО ОБЛАСТЯМ ЗНАНИЙ </a:t>
            </a:r>
            <a:endParaRPr lang="ru-RU" sz="2400" b="1" dirty="0" smtClean="0">
              <a:solidFill>
                <a:schemeClr val="tx2"/>
              </a:solidFill>
              <a:latin typeface="+mn-lt"/>
            </a:endParaRPr>
          </a:p>
          <a:p>
            <a:pPr algn="ctr"/>
            <a:r>
              <a:rPr lang="ru-RU" sz="2400" b="1" dirty="0" smtClean="0">
                <a:solidFill>
                  <a:schemeClr val="tx2"/>
                </a:solidFill>
                <a:latin typeface="+mn-lt"/>
              </a:rPr>
              <a:t>И КОМПЕТЕНЦИЯМ  (</a:t>
            </a:r>
            <a:r>
              <a:rPr lang="en-US" sz="2400" b="1" dirty="0" smtClean="0">
                <a:solidFill>
                  <a:schemeClr val="tx2"/>
                </a:solidFill>
                <a:latin typeface="+mn-lt"/>
              </a:rPr>
              <a:t>PISA</a:t>
            </a:r>
            <a:r>
              <a:rPr lang="ru-RU" sz="2400" b="1" dirty="0" smtClean="0">
                <a:solidFill>
                  <a:schemeClr val="tx2"/>
                </a:solidFill>
                <a:latin typeface="+mn-lt"/>
              </a:rPr>
              <a:t> 2018)</a:t>
            </a:r>
            <a:endParaRPr lang="ru-RU" sz="2400" b="1" dirty="0">
              <a:solidFill>
                <a:schemeClr val="tx2"/>
              </a:solidFill>
              <a:latin typeface="+mn-lt"/>
            </a:endParaRPr>
          </a:p>
        </p:txBody>
      </p:sp>
      <p:pic>
        <p:nvPicPr>
          <p:cNvPr id="3" name="Рисунок 2"/>
          <p:cNvPicPr>
            <a:picLocks noChangeAspect="1"/>
          </p:cNvPicPr>
          <p:nvPr/>
        </p:nvPicPr>
        <p:blipFill>
          <a:blip r:embed="rId2"/>
          <a:stretch>
            <a:fillRect/>
          </a:stretch>
        </p:blipFill>
        <p:spPr>
          <a:xfrm>
            <a:off x="180524" y="2326269"/>
            <a:ext cx="5930565" cy="3731791"/>
          </a:xfrm>
          <a:prstGeom prst="rect">
            <a:avLst/>
          </a:prstGeom>
        </p:spPr>
      </p:pic>
      <p:pic>
        <p:nvPicPr>
          <p:cNvPr id="4" name="Рисунок 3"/>
          <p:cNvPicPr>
            <a:picLocks noChangeAspect="1"/>
          </p:cNvPicPr>
          <p:nvPr/>
        </p:nvPicPr>
        <p:blipFill>
          <a:blip r:embed="rId3"/>
          <a:stretch>
            <a:fillRect/>
          </a:stretch>
        </p:blipFill>
        <p:spPr>
          <a:xfrm>
            <a:off x="6228784" y="2343354"/>
            <a:ext cx="5748617" cy="3656852"/>
          </a:xfrm>
          <a:prstGeom prst="rect">
            <a:avLst/>
          </a:prstGeom>
        </p:spPr>
      </p:pic>
      <p:sp>
        <p:nvSpPr>
          <p:cNvPr id="5" name="TextBox 4"/>
          <p:cNvSpPr txBox="1"/>
          <p:nvPr/>
        </p:nvSpPr>
        <p:spPr>
          <a:xfrm>
            <a:off x="6380333" y="1843179"/>
            <a:ext cx="5597068" cy="307777"/>
          </a:xfrm>
          <a:prstGeom prst="rect">
            <a:avLst/>
          </a:prstGeom>
          <a:noFill/>
        </p:spPr>
        <p:txBody>
          <a:bodyPr wrap="square" lIns="0" tIns="0" rIns="0" bIns="0" rtlCol="0">
            <a:spAutoFit/>
          </a:bodyPr>
          <a:lstStyle/>
          <a:p>
            <a:pPr algn="ctr"/>
            <a:r>
              <a:rPr lang="ru-RU" sz="2000" b="1" dirty="0" smtClean="0"/>
              <a:t>РЕЗУЛЬТАТЫ ПО КОМПЕТЕНЦИЯМ</a:t>
            </a:r>
          </a:p>
        </p:txBody>
      </p:sp>
      <p:sp>
        <p:nvSpPr>
          <p:cNvPr id="6" name="TextBox 5"/>
          <p:cNvSpPr txBox="1"/>
          <p:nvPr/>
        </p:nvSpPr>
        <p:spPr>
          <a:xfrm>
            <a:off x="544309" y="1843179"/>
            <a:ext cx="5172635" cy="307777"/>
          </a:xfrm>
          <a:prstGeom prst="rect">
            <a:avLst/>
          </a:prstGeom>
          <a:noFill/>
        </p:spPr>
        <p:txBody>
          <a:bodyPr wrap="square" lIns="0" tIns="0" rIns="0" bIns="0" rtlCol="0">
            <a:spAutoFit/>
          </a:bodyPr>
          <a:lstStyle/>
          <a:p>
            <a:pPr algn="ctr"/>
            <a:r>
              <a:rPr lang="ru-RU" sz="2000" b="1" dirty="0" smtClean="0"/>
              <a:t>РЕЗУЛЬТАТЫ ПО ОБЛАСТЯМ ЗНАНИЙ</a:t>
            </a:r>
          </a:p>
        </p:txBody>
      </p:sp>
    </p:spTree>
    <p:extLst>
      <p:ext uri="{BB962C8B-B14F-4D97-AF65-F5344CB8AC3E}">
        <p14:creationId xmlns:p14="http://schemas.microsoft.com/office/powerpoint/2010/main" val="58807454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bwMode="auto">
          <a:xfrm>
            <a:off x="216332" y="1477035"/>
            <a:ext cx="8963025" cy="958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9" rIns="121917" bIns="60959"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570" algn="ctr">
              <a:defRPr/>
            </a:pPr>
            <a:r>
              <a:rPr lang="ru-RU" altLang="ru-RU" sz="2400" b="1" dirty="0" smtClean="0">
                <a:solidFill>
                  <a:schemeClr val="accent1">
                    <a:lumMod val="50000"/>
                  </a:schemeClr>
                </a:solidFill>
                <a:latin typeface="Times New Roman" panose="02020603050405020304" pitchFamily="18" charset="0"/>
                <a:cs typeface="Times New Roman" panose="02020603050405020304" pitchFamily="18" charset="0"/>
              </a:rPr>
              <a:t>Цель обучения - воспитать независимо мыслящих людей, способных творить будущее</a:t>
            </a:r>
          </a:p>
          <a:p>
            <a:pPr>
              <a:defRPr/>
            </a:pPr>
            <a:endParaRPr lang="ru-RU" altLang="ru-RU" sz="2400" dirty="0">
              <a:solidFill>
                <a:schemeClr val="accent1">
                  <a:lumMod val="50000"/>
                </a:schemeClr>
              </a:solidFill>
            </a:endParaRPr>
          </a:p>
        </p:txBody>
      </p:sp>
      <p:sp>
        <p:nvSpPr>
          <p:cNvPr id="6" name="Заголовок 1"/>
          <p:cNvSpPr txBox="1">
            <a:spLocks/>
          </p:cNvSpPr>
          <p:nvPr/>
        </p:nvSpPr>
        <p:spPr bwMode="auto">
          <a:xfrm>
            <a:off x="353085" y="147637"/>
            <a:ext cx="11548403" cy="820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9" rIns="121917" bIns="60959"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tx2"/>
                </a:solidFill>
                <a:latin typeface="+mn-lt"/>
                <a:cs typeface="Times New Roman" panose="02020603050405020304" pitchFamily="18" charset="0"/>
              </a:rPr>
              <a:t>ПОЧЕМУ РЕЗУЛЬТАТЫ </a:t>
            </a:r>
            <a:r>
              <a:rPr lang="en-US" sz="2800" b="1" dirty="0" smtClean="0">
                <a:solidFill>
                  <a:schemeClr val="tx2"/>
                </a:solidFill>
                <a:latin typeface="+mn-lt"/>
                <a:cs typeface="Times New Roman" panose="02020603050405020304" pitchFamily="18" charset="0"/>
              </a:rPr>
              <a:t>TIMSS </a:t>
            </a:r>
            <a:r>
              <a:rPr lang="ru-RU" sz="2800" b="1" dirty="0" smtClean="0">
                <a:solidFill>
                  <a:schemeClr val="tx2"/>
                </a:solidFill>
                <a:latin typeface="+mn-lt"/>
                <a:cs typeface="Times New Roman" panose="02020603050405020304" pitchFamily="18" charset="0"/>
              </a:rPr>
              <a:t>И </a:t>
            </a:r>
            <a:r>
              <a:rPr lang="en-US" sz="2800" b="1" dirty="0" smtClean="0">
                <a:solidFill>
                  <a:schemeClr val="tx2"/>
                </a:solidFill>
                <a:latin typeface="+mn-lt"/>
                <a:cs typeface="Times New Roman" panose="02020603050405020304" pitchFamily="18" charset="0"/>
              </a:rPr>
              <a:t>PISA</a:t>
            </a:r>
            <a:r>
              <a:rPr lang="ru-RU" sz="2800" b="1" dirty="0" smtClean="0">
                <a:solidFill>
                  <a:schemeClr val="tx2"/>
                </a:solidFill>
                <a:latin typeface="+mn-lt"/>
                <a:cs typeface="Times New Roman" panose="02020603050405020304" pitchFamily="18" charset="0"/>
              </a:rPr>
              <a:t> ТАКИЕ РАЗНЫЕ</a:t>
            </a:r>
            <a:r>
              <a:rPr lang="ru-RU" sz="2800" b="1" dirty="0" smtClean="0">
                <a:solidFill>
                  <a:schemeClr val="tx2"/>
                </a:solidFill>
                <a:latin typeface="+mn-lt"/>
              </a:rPr>
              <a:t>? </a:t>
            </a:r>
          </a:p>
          <a:p>
            <a:pPr algn="ctr"/>
            <a:r>
              <a:rPr lang="ru-RU" altLang="ru-RU" sz="2800" b="1" dirty="0" smtClean="0">
                <a:solidFill>
                  <a:schemeClr val="tx2"/>
                </a:solidFill>
                <a:latin typeface="+mn-lt"/>
                <a:cs typeface="Times New Roman" pitchFamily="18" charset="0"/>
              </a:rPr>
              <a:t>ЧЕМ ОТЛИЧАЮТСЯ ЗНАНИЯ ОТ КОМПЕТЕНЦИЙ?</a:t>
            </a:r>
            <a:endParaRPr lang="ru-RU" altLang="ru-RU" sz="2800" b="1" dirty="0">
              <a:solidFill>
                <a:schemeClr val="tx2"/>
              </a:solidFill>
              <a:latin typeface="+mn-lt"/>
              <a:cs typeface="Times New Roman" pitchFamily="18" charset="0"/>
            </a:endParaRPr>
          </a:p>
        </p:txBody>
      </p:sp>
      <p:sp>
        <p:nvSpPr>
          <p:cNvPr id="7" name="TextBox 4"/>
          <p:cNvSpPr txBox="1">
            <a:spLocks noChangeArrowheads="1"/>
          </p:cNvSpPr>
          <p:nvPr/>
        </p:nvSpPr>
        <p:spPr bwMode="auto">
          <a:xfrm>
            <a:off x="431802" y="2328335"/>
            <a:ext cx="8159751" cy="45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p>
            <a:pPr indent="609570" algn="just">
              <a:defRPr/>
            </a:pPr>
            <a:r>
              <a:rPr lang="ru-RU" altLang="ru-RU" sz="2400" i="1"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«Нам говорили, что наши тесты несправедливы, потому что мы ставили перед учащимися задачи, с которыми они не сталкивались в школе. Но в таком случае жизнь тоже несправедлива, потому что в жизни важно не то, способны ли мы вспомнить, что выучили вчера в школе, а то, сможем ли мы завтра решить проблемы, которые сегодня мы не можем даже предвидеть. Современный мир вознаграждает нас не за то, что мы знаем, но за то, как мы применяем свои знания.»</a:t>
            </a:r>
          </a:p>
          <a:p>
            <a:pPr indent="609570" algn="just">
              <a:defRPr/>
            </a:pPr>
            <a:endParaRPr lang="ru-RU" altLang="ru-RU" sz="13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r">
              <a:defRPr/>
            </a:pPr>
            <a: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А. </a:t>
            </a:r>
            <a:r>
              <a:rPr lang="ru-RU" altLang="ru-RU" sz="1900" dirty="0" err="1">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Шляйхер</a:t>
            </a:r>
            <a: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b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br>
            <a: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руководитель Департамента по образованию и навыкам</a:t>
            </a:r>
            <a:b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br>
            <a:r>
              <a:rPr lang="ru-RU" altLang="ru-RU" sz="1900" dirty="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Организации экономического сотрудничества и развития</a:t>
            </a:r>
          </a:p>
        </p:txBody>
      </p:sp>
      <p:pic>
        <p:nvPicPr>
          <p:cNvPr id="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9357" y="1880923"/>
            <a:ext cx="2656967" cy="3818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6131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6031" y="2050806"/>
            <a:ext cx="10162482" cy="1200329"/>
          </a:xfrm>
          <a:prstGeom prst="rect">
            <a:avLst/>
          </a:prstGeom>
          <a:solidFill>
            <a:schemeClr val="accent5">
              <a:lumMod val="20000"/>
              <a:lumOff val="80000"/>
            </a:schemeClr>
          </a:solidFill>
        </p:spPr>
        <p:txBody>
          <a:bodyPr wrap="square" rtlCol="0">
            <a:spAutoFit/>
          </a:bodyPr>
          <a:lstStyle/>
          <a:p>
            <a:pPr algn="ctr"/>
            <a:r>
              <a:rPr lang="ru-RU" sz="2400" b="1" dirty="0"/>
              <a:t>ФГ = мотивация (через требования к личностным результатам) + </a:t>
            </a:r>
          </a:p>
          <a:p>
            <a:pPr algn="ctr"/>
            <a:r>
              <a:rPr lang="ru-RU" sz="2400" b="1" dirty="0"/>
              <a:t>компетенции (через требования к предметным и метапредметным результатам)</a:t>
            </a:r>
          </a:p>
        </p:txBody>
      </p:sp>
      <p:sp>
        <p:nvSpPr>
          <p:cNvPr id="3" name="TextBox 2"/>
          <p:cNvSpPr txBox="1"/>
          <p:nvPr/>
        </p:nvSpPr>
        <p:spPr>
          <a:xfrm>
            <a:off x="986444" y="4062585"/>
            <a:ext cx="9972069" cy="1938992"/>
          </a:xfrm>
          <a:prstGeom prst="rect">
            <a:avLst/>
          </a:prstGeom>
          <a:noFill/>
        </p:spPr>
        <p:txBody>
          <a:bodyPr wrap="square" rtlCol="0">
            <a:spAutoFit/>
          </a:bodyPr>
          <a:lstStyle/>
          <a:p>
            <a:r>
              <a:rPr lang="ru-RU" sz="2400" b="1" dirty="0"/>
              <a:t>Способ формирования ФГ – организация различных видов деятельности в предметном обучении</a:t>
            </a:r>
          </a:p>
          <a:p>
            <a:endParaRPr lang="ru-RU" sz="2400" b="1" dirty="0"/>
          </a:p>
          <a:p>
            <a:r>
              <a:rPr lang="ru-RU" sz="2400" b="1" dirty="0"/>
              <a:t>Инструмент оценки ФГ – анкетирование (личностные результаты) и тестирование (предметные и </a:t>
            </a:r>
            <a:r>
              <a:rPr lang="ru-RU" sz="2400" b="1" dirty="0" err="1"/>
              <a:t>метапредметные</a:t>
            </a:r>
            <a:r>
              <a:rPr lang="ru-RU" sz="2400" b="1" dirty="0"/>
              <a:t> результаты)</a:t>
            </a:r>
          </a:p>
        </p:txBody>
      </p:sp>
      <p:sp>
        <p:nvSpPr>
          <p:cNvPr id="2" name="TextBox 1"/>
          <p:cNvSpPr txBox="1"/>
          <p:nvPr/>
        </p:nvSpPr>
        <p:spPr>
          <a:xfrm>
            <a:off x="671513" y="271463"/>
            <a:ext cx="10287000" cy="830997"/>
          </a:xfrm>
          <a:prstGeom prst="rect">
            <a:avLst/>
          </a:prstGeom>
          <a:noFill/>
        </p:spPr>
        <p:txBody>
          <a:bodyPr wrap="square" rtlCol="0">
            <a:spAutoFit/>
          </a:bodyPr>
          <a:lstStyle/>
          <a:p>
            <a:pPr algn="ctr"/>
            <a:r>
              <a:rPr lang="ru-RU" sz="2400" b="1" dirty="0" smtClean="0">
                <a:solidFill>
                  <a:schemeClr val="tx2"/>
                </a:solidFill>
              </a:rPr>
              <a:t>ФУНКЦИОНАЛЬНАЯ ГРАМОТНОСТЬ И ТРЕБОВАНИЯ ПРИМЕРНЫХ ПРОГРАММ ОБЩЕОБРАЗОВАТЕЛЬНЫХ УЧЕБНЫХ ДИСЦИПЛИН </a:t>
            </a:r>
            <a:endParaRPr lang="ru-RU" sz="2400" b="1" dirty="0">
              <a:solidFill>
                <a:schemeClr val="tx2"/>
              </a:solidFill>
            </a:endParaRPr>
          </a:p>
        </p:txBody>
      </p:sp>
    </p:spTree>
    <p:extLst>
      <p:ext uri="{BB962C8B-B14F-4D97-AF65-F5344CB8AC3E}">
        <p14:creationId xmlns:p14="http://schemas.microsoft.com/office/powerpoint/2010/main" val="166485074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00013"/>
            <a:ext cx="12442825" cy="1082675"/>
          </a:xfrm>
        </p:spPr>
        <p:txBody>
          <a:bodyPr>
            <a:normAutofit/>
          </a:bodyPr>
          <a:lstStyle/>
          <a:p>
            <a:pPr algn="ctr"/>
            <a:r>
              <a:rPr lang="ru-RU" sz="3000" dirty="0">
                <a:solidFill>
                  <a:schemeClr val="bg1"/>
                </a:solidFill>
              </a:rPr>
              <a:t>Основные направления функциональной грамотности</a:t>
            </a:r>
          </a:p>
        </p:txBody>
      </p:sp>
      <p:sp>
        <p:nvSpPr>
          <p:cNvPr id="4" name="TextBox 3"/>
          <p:cNvSpPr txBox="1"/>
          <p:nvPr/>
        </p:nvSpPr>
        <p:spPr>
          <a:xfrm>
            <a:off x="1171575" y="1109872"/>
            <a:ext cx="10865684" cy="1559401"/>
          </a:xfrm>
          <a:prstGeom prst="rect">
            <a:avLst/>
          </a:prstGeom>
          <a:solidFill>
            <a:schemeClr val="accent1">
              <a:alpha val="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gn="just"/>
            <a:r>
              <a:rPr lang="ru-RU" sz="1400" b="1" dirty="0">
                <a:solidFill>
                  <a:srgbClr val="002060"/>
                </a:solidFill>
              </a:rPr>
              <a:t>Читательская грамотность (2018)- </a:t>
            </a:r>
            <a:r>
              <a:rPr lang="ru-RU" sz="1400" dirty="0">
                <a:solidFill>
                  <a:srgbClr val="002060"/>
                </a:solidFill>
              </a:rPr>
              <a:t>способность человека понимать и использовать письменные тексты, размышлять о них и заниматься чтением для того, чтобы достигать своих целей, расширять свои знания и возможности, участвовать в социальной жизни. Компетенции (умения):</a:t>
            </a:r>
          </a:p>
          <a:p>
            <a:pPr marL="171450" indent="-171450">
              <a:buFont typeface="Arial" panose="020B0604020202020204" pitchFamily="34" charset="0"/>
              <a:buChar char="•"/>
            </a:pPr>
            <a:r>
              <a:rPr lang="ru-RU" sz="1400" b="1" dirty="0">
                <a:solidFill>
                  <a:srgbClr val="002060"/>
                </a:solidFill>
              </a:rPr>
              <a:t>Находить и извлекать информацию</a:t>
            </a:r>
            <a:endParaRPr lang="ru-RU" sz="1400" dirty="0">
              <a:solidFill>
                <a:srgbClr val="002060"/>
              </a:solidFill>
            </a:endParaRPr>
          </a:p>
          <a:p>
            <a:pPr marL="171450" indent="-171450">
              <a:buFont typeface="Arial" panose="020B0604020202020204" pitchFamily="34" charset="0"/>
              <a:buChar char="•"/>
            </a:pPr>
            <a:r>
              <a:rPr lang="ru-RU" sz="1400" b="1" dirty="0">
                <a:solidFill>
                  <a:srgbClr val="002060"/>
                </a:solidFill>
              </a:rPr>
              <a:t>Интегрировать и интерпретировать информацию</a:t>
            </a:r>
            <a:endParaRPr lang="ru-RU" sz="1400" dirty="0">
              <a:solidFill>
                <a:srgbClr val="002060"/>
              </a:solidFill>
            </a:endParaRPr>
          </a:p>
          <a:p>
            <a:pPr marL="171450" indent="-171450">
              <a:buFont typeface="Arial" panose="020B0604020202020204" pitchFamily="34" charset="0"/>
              <a:buChar char="•"/>
            </a:pPr>
            <a:r>
              <a:rPr lang="ru-RU" sz="1400" b="1" dirty="0">
                <a:solidFill>
                  <a:srgbClr val="002060"/>
                </a:solidFill>
              </a:rPr>
              <a:t>Осмысливать и оценивать содержание и форму текста</a:t>
            </a:r>
            <a:endParaRPr lang="ru-RU" sz="1400" dirty="0">
              <a:solidFill>
                <a:srgbClr val="002060"/>
              </a:solidFill>
            </a:endParaRPr>
          </a:p>
          <a:p>
            <a:pPr marL="171450" indent="-171450">
              <a:buFont typeface="Arial" panose="020B0604020202020204" pitchFamily="34" charset="0"/>
              <a:buChar char="•"/>
            </a:pPr>
            <a:r>
              <a:rPr lang="ru-RU" sz="1400" b="1" dirty="0">
                <a:solidFill>
                  <a:srgbClr val="002060"/>
                </a:solidFill>
              </a:rPr>
              <a:t>Использовать информацию из текста</a:t>
            </a:r>
            <a:endParaRPr lang="ru-RU" sz="1400" dirty="0">
              <a:solidFill>
                <a:srgbClr val="002060"/>
              </a:solidFill>
            </a:endParaRPr>
          </a:p>
        </p:txBody>
      </p:sp>
      <p:sp>
        <p:nvSpPr>
          <p:cNvPr id="5" name="TextBox 4"/>
          <p:cNvSpPr txBox="1"/>
          <p:nvPr/>
        </p:nvSpPr>
        <p:spPr>
          <a:xfrm>
            <a:off x="159585" y="4068819"/>
            <a:ext cx="11877675" cy="1343958"/>
          </a:xfrm>
          <a:prstGeom prst="rect">
            <a:avLst/>
          </a:prstGeom>
          <a:solidFill>
            <a:schemeClr val="accent4">
              <a:lumMod val="40000"/>
              <a:lumOff val="60000"/>
              <a:alpha val="2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gn="just"/>
            <a:r>
              <a:rPr lang="ru-RU" sz="1400" b="1" dirty="0">
                <a:solidFill>
                  <a:srgbClr val="002060"/>
                </a:solidFill>
              </a:rPr>
              <a:t>Естественно-научная грамотность</a:t>
            </a:r>
            <a:r>
              <a:rPr lang="ru-RU" sz="1400" dirty="0">
                <a:solidFill>
                  <a:srgbClr val="002060"/>
                </a:solidFill>
              </a:rPr>
              <a:t> (2015)– это способность человека занимать активную гражданскую позицию по вопросам, связанным с естественными науками, и его готовность интересоваться естественно-научными идеями. Человек стремится участвовать в аргументированном обсуждении проблем, относящихся к естественным наукам и технологиям, что требует от него следующих компетентностей:</a:t>
            </a:r>
          </a:p>
          <a:p>
            <a:pPr marL="171450" indent="-171450">
              <a:buFont typeface="Arial" panose="020B0604020202020204" pitchFamily="34" charset="0"/>
              <a:buChar char="•"/>
            </a:pPr>
            <a:r>
              <a:rPr lang="ru-RU" sz="1400" b="1" dirty="0">
                <a:solidFill>
                  <a:srgbClr val="002060"/>
                </a:solidFill>
              </a:rPr>
              <a:t>Научно объяснять явления </a:t>
            </a:r>
          </a:p>
          <a:p>
            <a:pPr marL="171450" indent="-171450">
              <a:buFont typeface="Arial" panose="020B0604020202020204" pitchFamily="34" charset="0"/>
              <a:buChar char="•"/>
            </a:pPr>
            <a:r>
              <a:rPr lang="ru-RU" sz="1400" b="1" dirty="0">
                <a:solidFill>
                  <a:srgbClr val="002060"/>
                </a:solidFill>
              </a:rPr>
              <a:t>Понимать основные особенности естественно-научного исследования</a:t>
            </a:r>
            <a:endParaRPr lang="ru-RU" sz="1400" dirty="0">
              <a:solidFill>
                <a:srgbClr val="002060"/>
              </a:solidFill>
            </a:endParaRPr>
          </a:p>
          <a:p>
            <a:pPr marL="171450" indent="-171450">
              <a:buFont typeface="Arial" panose="020B0604020202020204" pitchFamily="34" charset="0"/>
              <a:buChar char="•"/>
            </a:pPr>
            <a:r>
              <a:rPr lang="ru-RU" sz="1400" b="1" dirty="0">
                <a:solidFill>
                  <a:srgbClr val="002060"/>
                </a:solidFill>
              </a:rPr>
              <a:t>Интерпретировать данные и использовать научные доказательства для получения выводов</a:t>
            </a:r>
            <a:endParaRPr lang="ru-RU" sz="1400" dirty="0">
              <a:solidFill>
                <a:srgbClr val="002060"/>
              </a:solidFill>
              <a:sym typeface="Helvetica Neue"/>
            </a:endParaRPr>
          </a:p>
        </p:txBody>
      </p:sp>
      <p:sp>
        <p:nvSpPr>
          <p:cNvPr id="7" name="TextBox 6"/>
          <p:cNvSpPr txBox="1"/>
          <p:nvPr/>
        </p:nvSpPr>
        <p:spPr>
          <a:xfrm>
            <a:off x="159584" y="2636364"/>
            <a:ext cx="11877675" cy="1343958"/>
          </a:xfrm>
          <a:prstGeom prst="rect">
            <a:avLst/>
          </a:prstGeom>
          <a:solidFill>
            <a:srgbClr val="FF6600">
              <a:alpha val="16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gn="just"/>
            <a:r>
              <a:rPr lang="ru-RU" sz="1400" b="1" dirty="0">
                <a:solidFill>
                  <a:srgbClr val="002060"/>
                </a:solidFill>
              </a:rPr>
              <a:t>Математическая грамотность (2022)</a:t>
            </a:r>
            <a:r>
              <a:rPr lang="ru-RU" sz="1400" dirty="0">
                <a:solidFill>
                  <a:srgbClr val="002060"/>
                </a:solidFill>
              </a:rPr>
              <a:t> -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 Она помогает людям понять роль математики в мире.</a:t>
            </a:r>
          </a:p>
          <a:p>
            <a:pPr marL="171450" indent="-171450">
              <a:buFont typeface="Arial" panose="020B0604020202020204" pitchFamily="34" charset="0"/>
              <a:buChar char="•"/>
            </a:pPr>
            <a:r>
              <a:rPr lang="ru-RU" sz="1400" b="1" dirty="0">
                <a:solidFill>
                  <a:srgbClr val="002060"/>
                </a:solidFill>
              </a:rPr>
              <a:t>формулировать ситуацию математически </a:t>
            </a:r>
          </a:p>
          <a:p>
            <a:pPr marL="171450" indent="-171450">
              <a:buFont typeface="Arial" panose="020B0604020202020204" pitchFamily="34" charset="0"/>
              <a:buChar char="•"/>
            </a:pPr>
            <a:r>
              <a:rPr lang="ru-RU" sz="1400" b="1" dirty="0">
                <a:solidFill>
                  <a:srgbClr val="002060"/>
                </a:solidFill>
              </a:rPr>
              <a:t>применять математические понятия, факты, процедуры </a:t>
            </a:r>
          </a:p>
          <a:p>
            <a:pPr marL="171450" indent="-171450">
              <a:buFont typeface="Arial" panose="020B0604020202020204" pitchFamily="34" charset="0"/>
              <a:buChar char="•"/>
            </a:pPr>
            <a:r>
              <a:rPr lang="ru-RU" sz="1400" b="1" dirty="0">
                <a:solidFill>
                  <a:srgbClr val="002060"/>
                </a:solidFill>
              </a:rPr>
              <a:t>интерпретировать, использовать и оценивать математические результаты </a:t>
            </a:r>
          </a:p>
          <a:p>
            <a:pPr marL="171450" indent="-171450">
              <a:buFont typeface="Arial" panose="020B0604020202020204" pitchFamily="34" charset="0"/>
              <a:buChar char="•"/>
            </a:pPr>
            <a:r>
              <a:rPr lang="ru-RU" sz="1400" b="1" dirty="0">
                <a:solidFill>
                  <a:srgbClr val="002060"/>
                </a:solidFill>
              </a:rPr>
              <a:t>рассуждать </a:t>
            </a:r>
            <a:r>
              <a:rPr lang="ru-RU" sz="1400" dirty="0">
                <a:solidFill>
                  <a:srgbClr val="002060"/>
                </a:solidFill>
              </a:rPr>
              <a:t>(над формулированием, над решением, над результатом)</a:t>
            </a:r>
          </a:p>
        </p:txBody>
      </p:sp>
      <p:sp>
        <p:nvSpPr>
          <p:cNvPr id="8" name="TextBox 7"/>
          <p:cNvSpPr txBox="1"/>
          <p:nvPr/>
        </p:nvSpPr>
        <p:spPr>
          <a:xfrm>
            <a:off x="171450" y="1100302"/>
            <a:ext cx="1657350" cy="2975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defTabSz="1219169" hangingPunct="0"/>
            <a:r>
              <a:rPr lang="en-US" sz="1600" b="1" dirty="0">
                <a:solidFill>
                  <a:srgbClr val="0070C0"/>
                </a:solidFill>
                <a:sym typeface="Helvetica Neue"/>
              </a:rPr>
              <a:t>PISA</a:t>
            </a:r>
            <a:endParaRPr lang="ru-RU" sz="1600" b="1" dirty="0">
              <a:solidFill>
                <a:srgbClr val="0070C0"/>
              </a:solidFill>
              <a:sym typeface="Helvetica Neue"/>
            </a:endParaRPr>
          </a:p>
        </p:txBody>
      </p:sp>
      <p:sp>
        <p:nvSpPr>
          <p:cNvPr id="9" name="TextBox 8"/>
          <p:cNvSpPr txBox="1"/>
          <p:nvPr/>
        </p:nvSpPr>
        <p:spPr>
          <a:xfrm>
            <a:off x="147896" y="5510463"/>
            <a:ext cx="1657350" cy="2975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defTabSz="1219169" hangingPunct="0"/>
            <a:r>
              <a:rPr lang="en-US" sz="1600" b="1" dirty="0">
                <a:solidFill>
                  <a:srgbClr val="0070C0"/>
                </a:solidFill>
                <a:sym typeface="Helvetica Neue"/>
              </a:rPr>
              <a:t>ICILS</a:t>
            </a:r>
            <a:endParaRPr lang="ru-RU" sz="1600" b="1" dirty="0">
              <a:solidFill>
                <a:srgbClr val="0070C0"/>
              </a:solidFill>
              <a:sym typeface="Helvetica Neue"/>
            </a:endParaRPr>
          </a:p>
        </p:txBody>
      </p:sp>
      <p:pic>
        <p:nvPicPr>
          <p:cNvPr id="11" name="Рисунок 6"/>
          <p:cNvPicPr>
            <a:picLocks noChangeAspect="1"/>
          </p:cNvPicPr>
          <p:nvPr/>
        </p:nvPicPr>
        <p:blipFill>
          <a:blip r:embed="rId2"/>
          <a:srcRect/>
          <a:stretch>
            <a:fillRect/>
          </a:stretch>
        </p:blipFill>
        <p:spPr bwMode="auto">
          <a:xfrm>
            <a:off x="147896" y="5801904"/>
            <a:ext cx="694809" cy="580379"/>
          </a:xfrm>
          <a:prstGeom prst="rect">
            <a:avLst/>
          </a:prstGeom>
          <a:noFill/>
          <a:ln w="9525">
            <a:noFill/>
            <a:miter lim="800000"/>
            <a:headEnd/>
            <a:tailEnd/>
          </a:ln>
        </p:spPr>
      </p:pic>
      <p:sp>
        <p:nvSpPr>
          <p:cNvPr id="12" name="TextBox 11"/>
          <p:cNvSpPr txBox="1"/>
          <p:nvPr/>
        </p:nvSpPr>
        <p:spPr>
          <a:xfrm>
            <a:off x="976571" y="5420114"/>
            <a:ext cx="11025446" cy="1343958"/>
          </a:xfrm>
          <a:prstGeom prst="rect">
            <a:avLst/>
          </a:prstGeom>
          <a:solidFill>
            <a:schemeClr val="accent3">
              <a:lumMod val="60000"/>
              <a:lumOff val="40000"/>
              <a:alpha val="2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lvl="1" algn="just"/>
            <a:r>
              <a:rPr lang="ru-RU" sz="1400" b="1" dirty="0">
                <a:solidFill>
                  <a:srgbClr val="002060"/>
                </a:solidFill>
              </a:rPr>
              <a:t>Компьютерная и информационная (цифровая) грамотность – </a:t>
            </a:r>
            <a:r>
              <a:rPr lang="ru-RU" sz="1400" dirty="0">
                <a:solidFill>
                  <a:srgbClr val="002060"/>
                </a:solidFill>
              </a:rPr>
              <a:t> это способность учащихся использовать компьютеры в личных, исследовательских, творческих и коммуникационных целях, чтобы успешно участвовать в учебной, производственной и общественной деятельности.</a:t>
            </a:r>
          </a:p>
          <a:p>
            <a:pPr marL="171450" indent="-171450" algn="just">
              <a:buFont typeface="Arial" panose="020B0604020202020204" pitchFamily="34" charset="0"/>
              <a:buChar char="•"/>
            </a:pPr>
            <a:r>
              <a:rPr lang="ru-RU" sz="1400" b="1" dirty="0">
                <a:solidFill>
                  <a:srgbClr val="002060"/>
                </a:solidFill>
              </a:rPr>
              <a:t>Практические навыки по работе с компьютером</a:t>
            </a:r>
          </a:p>
          <a:p>
            <a:pPr marL="171450" indent="-171450" algn="just">
              <a:buFont typeface="Arial" panose="020B0604020202020204" pitchFamily="34" charset="0"/>
              <a:buChar char="•"/>
            </a:pPr>
            <a:r>
              <a:rPr lang="ru-RU" sz="1400" b="1" dirty="0">
                <a:solidFill>
                  <a:srgbClr val="002060"/>
                </a:solidFill>
              </a:rPr>
              <a:t>Сбор, обработка, создание информации </a:t>
            </a:r>
          </a:p>
          <a:p>
            <a:pPr marL="171450" indent="-171450" algn="just">
              <a:buFont typeface="Arial" panose="020B0604020202020204" pitchFamily="34" charset="0"/>
              <a:buChar char="•"/>
            </a:pPr>
            <a:r>
              <a:rPr lang="ru-RU" sz="1400" b="1" dirty="0">
                <a:solidFill>
                  <a:srgbClr val="002060"/>
                </a:solidFill>
              </a:rPr>
              <a:t>Цифровое взаимодействие (обмен информацией в социальных сетях)</a:t>
            </a:r>
          </a:p>
        </p:txBody>
      </p:sp>
      <p:pic>
        <p:nvPicPr>
          <p:cNvPr id="13" name="Рисунок 12"/>
          <p:cNvPicPr>
            <a:picLocks noChangeAspect="1"/>
          </p:cNvPicPr>
          <p:nvPr/>
        </p:nvPicPr>
        <p:blipFill>
          <a:blip r:embed="rId3"/>
          <a:stretch>
            <a:fillRect/>
          </a:stretch>
        </p:blipFill>
        <p:spPr>
          <a:xfrm>
            <a:off x="0" y="1341304"/>
            <a:ext cx="1157288" cy="395288"/>
          </a:xfrm>
          <a:prstGeom prst="rect">
            <a:avLst/>
          </a:prstGeom>
        </p:spPr>
      </p:pic>
      <p:sp>
        <p:nvSpPr>
          <p:cNvPr id="3" name="TextBox 2"/>
          <p:cNvSpPr txBox="1"/>
          <p:nvPr/>
        </p:nvSpPr>
        <p:spPr>
          <a:xfrm>
            <a:off x="657225" y="323850"/>
            <a:ext cx="10277476" cy="584775"/>
          </a:xfrm>
          <a:prstGeom prst="rect">
            <a:avLst/>
          </a:prstGeom>
          <a:noFill/>
        </p:spPr>
        <p:txBody>
          <a:bodyPr wrap="square" rtlCol="0">
            <a:spAutoFit/>
          </a:bodyPr>
          <a:lstStyle/>
          <a:p>
            <a:r>
              <a:rPr lang="ru-RU" sz="3200" b="1" dirty="0">
                <a:solidFill>
                  <a:schemeClr val="tx2"/>
                </a:solidFill>
              </a:rPr>
              <a:t>Основные направления функциональной грамотности</a:t>
            </a:r>
          </a:p>
        </p:txBody>
      </p:sp>
    </p:spTree>
    <p:extLst>
      <p:ext uri="{BB962C8B-B14F-4D97-AF65-F5344CB8AC3E}">
        <p14:creationId xmlns:p14="http://schemas.microsoft.com/office/powerpoint/2010/main" val="191119411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066152" y="32458"/>
            <a:ext cx="9276333" cy="1114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tx2"/>
                </a:solidFill>
                <a:latin typeface="+mn-lt"/>
              </a:rPr>
              <a:t>ЦЕЛЬ – СДЕЛАТЬ РОССИЙСКУЮ СИСТЕМУ ОДНОЙ ИЗ ЛУЧШИХ МИРОВЫХ ОБРАЗОВАТЕЛЬНЫХ СИСТЕМ</a:t>
            </a:r>
            <a:endParaRPr lang="ru-RU" sz="2400" b="1" dirty="0">
              <a:solidFill>
                <a:schemeClr val="tx2"/>
              </a:solidFill>
              <a:latin typeface="+mn-lt"/>
            </a:endParaRPr>
          </a:p>
        </p:txBody>
      </p:sp>
      <p:sp>
        <p:nvSpPr>
          <p:cNvPr id="7" name="TextBox 6"/>
          <p:cNvSpPr txBox="1"/>
          <p:nvPr/>
        </p:nvSpPr>
        <p:spPr>
          <a:xfrm>
            <a:off x="581719" y="1375668"/>
            <a:ext cx="11020425" cy="666849"/>
          </a:xfrm>
          <a:prstGeom prst="rect">
            <a:avLst/>
          </a:prstGeom>
          <a:solidFill>
            <a:schemeClr val="accent1">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ru-RU" sz="2000" b="1" dirty="0"/>
              <a:t>Указ Президента РФ от 21 июля 2020 г. N 474</a:t>
            </a:r>
            <a:br>
              <a:rPr lang="ru-RU" sz="2000" b="1" dirty="0"/>
            </a:br>
            <a:r>
              <a:rPr lang="ru-RU" sz="2000" b="1" dirty="0"/>
              <a:t>"О национальных целях развития Российской Федерации на период до 2030 года"</a:t>
            </a:r>
          </a:p>
        </p:txBody>
      </p:sp>
      <p:sp>
        <p:nvSpPr>
          <p:cNvPr id="8" name="TextBox 7"/>
          <p:cNvSpPr txBox="1"/>
          <p:nvPr/>
        </p:nvSpPr>
        <p:spPr>
          <a:xfrm>
            <a:off x="445790" y="2690230"/>
            <a:ext cx="5114925" cy="3375283"/>
          </a:xfrm>
          <a:prstGeom prst="rect">
            <a:avLst/>
          </a:prstGeom>
          <a:solidFill>
            <a:schemeClr val="accent1">
              <a:alpha val="1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just"/>
            <a:r>
              <a:rPr lang="ru-RU" dirty="0"/>
              <a:t>1. Определить следующие национальные цели развития Российской Федерации (далее - национальные цели) на период до 2030 года:</a:t>
            </a:r>
          </a:p>
          <a:p>
            <a:pPr algn="just"/>
            <a:r>
              <a:rPr lang="ru-RU" dirty="0"/>
              <a:t>а) </a:t>
            </a:r>
            <a:r>
              <a:rPr lang="en-US" dirty="0" smtClean="0"/>
              <a:t> </a:t>
            </a:r>
            <a:r>
              <a:rPr lang="ru-RU" dirty="0" smtClean="0"/>
              <a:t>сохранение </a:t>
            </a:r>
            <a:r>
              <a:rPr lang="ru-RU" dirty="0"/>
              <a:t>населения, здоровье и благополучие людей;</a:t>
            </a:r>
          </a:p>
          <a:p>
            <a:pPr algn="just"/>
            <a:r>
              <a:rPr lang="ru-RU" dirty="0" smtClean="0"/>
              <a:t>б)</a:t>
            </a:r>
            <a:r>
              <a:rPr lang="en-US" dirty="0"/>
              <a:t> </a:t>
            </a:r>
            <a:r>
              <a:rPr lang="ru-RU" b="1" dirty="0" smtClean="0">
                <a:solidFill>
                  <a:srgbClr val="C00000"/>
                </a:solidFill>
              </a:rPr>
              <a:t>возможности </a:t>
            </a:r>
            <a:r>
              <a:rPr lang="ru-RU" b="1" dirty="0">
                <a:solidFill>
                  <a:srgbClr val="C00000"/>
                </a:solidFill>
              </a:rPr>
              <a:t>для самореализации и развития талантов;</a:t>
            </a:r>
          </a:p>
          <a:p>
            <a:pPr algn="just"/>
            <a:r>
              <a:rPr lang="ru-RU" dirty="0"/>
              <a:t>в) </a:t>
            </a:r>
            <a:r>
              <a:rPr lang="en-US" dirty="0" smtClean="0"/>
              <a:t>     </a:t>
            </a:r>
            <a:r>
              <a:rPr lang="ru-RU" dirty="0" smtClean="0"/>
              <a:t>комфортная </a:t>
            </a:r>
            <a:r>
              <a:rPr lang="ru-RU" dirty="0"/>
              <a:t>и безопасная среда для жизни;</a:t>
            </a:r>
          </a:p>
          <a:p>
            <a:pPr algn="just"/>
            <a:r>
              <a:rPr lang="ru-RU" dirty="0" smtClean="0"/>
              <a:t>г)</a:t>
            </a:r>
            <a:r>
              <a:rPr lang="en-US" dirty="0" smtClean="0"/>
              <a:t> </a:t>
            </a:r>
            <a:r>
              <a:rPr lang="ru-RU" dirty="0" smtClean="0"/>
              <a:t>достойный</a:t>
            </a:r>
            <a:r>
              <a:rPr lang="ru-RU" dirty="0"/>
              <a:t>, эффективный труд и успешное предпринимательство;</a:t>
            </a:r>
          </a:p>
          <a:p>
            <a:pPr algn="just"/>
            <a:r>
              <a:rPr lang="ru-RU" dirty="0"/>
              <a:t>д) </a:t>
            </a:r>
            <a:r>
              <a:rPr lang="en-US" dirty="0" smtClean="0"/>
              <a:t>    </a:t>
            </a:r>
            <a:r>
              <a:rPr lang="ru-RU" dirty="0" smtClean="0"/>
              <a:t>цифровая </a:t>
            </a:r>
            <a:r>
              <a:rPr lang="ru-RU" dirty="0"/>
              <a:t>трансформация.</a:t>
            </a:r>
          </a:p>
          <a:p>
            <a:pPr algn="just" defTabSz="1219139" hangingPunct="0"/>
            <a:endParaRPr lang="ru-RU" dirty="0">
              <a:solidFill>
                <a:srgbClr val="5E5E5E"/>
              </a:solidFill>
              <a:sym typeface="Helvetica Neue"/>
            </a:endParaRPr>
          </a:p>
        </p:txBody>
      </p:sp>
      <p:sp>
        <p:nvSpPr>
          <p:cNvPr id="9" name="TextBox 8"/>
          <p:cNvSpPr txBox="1"/>
          <p:nvPr/>
        </p:nvSpPr>
        <p:spPr>
          <a:xfrm>
            <a:off x="6091931" y="3008837"/>
            <a:ext cx="5905500" cy="2267287"/>
          </a:xfrm>
          <a:prstGeom prst="rect">
            <a:avLst/>
          </a:prstGeom>
          <a:solidFill>
            <a:schemeClr val="accent1">
              <a:alpha val="2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just"/>
            <a:r>
              <a:rPr lang="ru-RU" dirty="0"/>
              <a:t>2. Установить следующие целевые показатели, характеризующие достижение национальных целей к 2030 году:</a:t>
            </a:r>
          </a:p>
          <a:p>
            <a:pPr algn="just"/>
            <a:r>
              <a:rPr lang="ru-RU" dirty="0"/>
              <a:t>б) в рамках национальной цели "Возможности для самореализации и развития талантов":</a:t>
            </a:r>
          </a:p>
          <a:p>
            <a:pPr algn="just"/>
            <a:r>
              <a:rPr lang="ru-RU" b="1" dirty="0">
                <a:solidFill>
                  <a:srgbClr val="C00000"/>
                </a:solidFill>
              </a:rPr>
              <a:t>вхождение Российской Федерации в число десяти ведущих стран мира по качеству общего образования</a:t>
            </a:r>
          </a:p>
          <a:p>
            <a:pPr algn="just" defTabSz="1219139" hangingPunct="0"/>
            <a:endParaRPr lang="ru-RU" b="1" dirty="0">
              <a:solidFill>
                <a:srgbClr val="C00000"/>
              </a:solidFill>
              <a:sym typeface="Helvetica Neue"/>
            </a:endParaRPr>
          </a:p>
        </p:txBody>
      </p:sp>
    </p:spTree>
    <p:extLst>
      <p:ext uri="{BB962C8B-B14F-4D97-AF65-F5344CB8AC3E}">
        <p14:creationId xmlns:p14="http://schemas.microsoft.com/office/powerpoint/2010/main" val="1945061705"/>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3119" y="344031"/>
            <a:ext cx="10972800" cy="741862"/>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tx2"/>
                </a:solidFill>
                <a:latin typeface="+mn-lt"/>
              </a:rPr>
              <a:t>МОДЕЛЬ ЗАДАНИЙ ПО ОЦЕНИВАНИЮ </a:t>
            </a:r>
            <a:br>
              <a:rPr lang="ru-RU" sz="2800" b="1" dirty="0" smtClean="0">
                <a:solidFill>
                  <a:schemeClr val="tx2"/>
                </a:solidFill>
                <a:latin typeface="+mn-lt"/>
              </a:rPr>
            </a:br>
            <a:r>
              <a:rPr lang="ru-RU" sz="2800" b="1" dirty="0" smtClean="0">
                <a:solidFill>
                  <a:schemeClr val="tx2"/>
                </a:solidFill>
                <a:latin typeface="+mn-lt"/>
              </a:rPr>
              <a:t>ЕСТЕСТВЕННОНАУЧНОЙ ГРАМОТНОСТИ</a:t>
            </a:r>
            <a:endParaRPr lang="en-US" sz="2800" b="1" dirty="0">
              <a:solidFill>
                <a:schemeClr val="tx2"/>
              </a:solidFill>
              <a:latin typeface="+mn-lt"/>
            </a:endParaRPr>
          </a:p>
        </p:txBody>
      </p:sp>
      <p:sp>
        <p:nvSpPr>
          <p:cNvPr id="3" name="Content Placeholder 2"/>
          <p:cNvSpPr txBox="1">
            <a:spLocks/>
          </p:cNvSpPr>
          <p:nvPr/>
        </p:nvSpPr>
        <p:spPr>
          <a:xfrm>
            <a:off x="673417" y="1634949"/>
            <a:ext cx="10838723" cy="4835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smtClean="0"/>
              <a:t>Задания, как правило, основаны на проблемном материале, включающем текст, графики, таблицы и связанные с ними вопросы. </a:t>
            </a:r>
          </a:p>
          <a:p>
            <a:endParaRPr lang="ru-RU" b="1" dirty="0" smtClean="0"/>
          </a:p>
          <a:p>
            <a:r>
              <a:rPr lang="ru-RU" dirty="0" smtClean="0"/>
              <a:t>В свою очередь, каждый из вопросов в составе этих заданий </a:t>
            </a:r>
          </a:p>
          <a:p>
            <a:r>
              <a:rPr lang="ru-RU" dirty="0" smtClean="0"/>
              <a:t>классифицируется по следующим категориям: </a:t>
            </a:r>
          </a:p>
          <a:p>
            <a:pPr marL="457200" indent="-457200"/>
            <a:r>
              <a:rPr lang="ru-RU" dirty="0" smtClean="0"/>
              <a:t>умение/компетенцию, на оценивание которого направлен вопрос;</a:t>
            </a:r>
          </a:p>
          <a:p>
            <a:pPr marL="457200" indent="-457200"/>
            <a:r>
              <a:rPr lang="ru-RU" dirty="0" smtClean="0"/>
              <a:t>тип естественнонаучного знания, затрагиваемый в вопросе;</a:t>
            </a:r>
          </a:p>
          <a:p>
            <a:pPr marL="457200" indent="-457200"/>
            <a:r>
              <a:rPr lang="ru-RU" dirty="0" smtClean="0"/>
              <a:t>контекст;</a:t>
            </a:r>
          </a:p>
          <a:p>
            <a:pPr marL="457200" indent="-457200"/>
            <a:r>
              <a:rPr lang="ru-RU" dirty="0" smtClean="0"/>
              <a:t>познавательный уровень (или степень трудности) вопроса.</a:t>
            </a:r>
          </a:p>
          <a:p>
            <a:endParaRPr lang="en-US" b="1" dirty="0"/>
          </a:p>
        </p:txBody>
      </p:sp>
    </p:spTree>
    <p:extLst>
      <p:ext uri="{BB962C8B-B14F-4D97-AF65-F5344CB8AC3E}">
        <p14:creationId xmlns:p14="http://schemas.microsoft.com/office/powerpoint/2010/main" val="31409011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sz="2800" dirty="0" smtClean="0"/>
              <a:t>1. КОМПЕТЕНЦИЯ: НАУЧНОЕ ОБЪЯСНЕНИЕ ЯВЛЕНИЙ</a:t>
            </a:r>
            <a:endParaRPr lang="ru-RU" sz="2800" dirty="0"/>
          </a:p>
        </p:txBody>
      </p:sp>
      <p:graphicFrame>
        <p:nvGraphicFramePr>
          <p:cNvPr id="5" name="Таблица 4"/>
          <p:cNvGraphicFramePr>
            <a:graphicFrameLocks noGrp="1"/>
          </p:cNvGraphicFramePr>
          <p:nvPr>
            <p:extLst/>
          </p:nvPr>
        </p:nvGraphicFramePr>
        <p:xfrm>
          <a:off x="124692" y="1091926"/>
          <a:ext cx="11970326" cy="5212080"/>
        </p:xfrm>
        <a:graphic>
          <a:graphicData uri="http://schemas.openxmlformats.org/drawingml/2006/table">
            <a:tbl>
              <a:tblPr firstRow="1" bandRow="1">
                <a:tableStyleId>{5C22544A-7EE6-4342-B048-85BDC9FD1C3A}</a:tableStyleId>
              </a:tblPr>
              <a:tblGrid>
                <a:gridCol w="672751">
                  <a:extLst>
                    <a:ext uri="{9D8B030D-6E8A-4147-A177-3AD203B41FA5}">
                      <a16:colId xmlns:a16="http://schemas.microsoft.com/office/drawing/2014/main" val="706823608"/>
                    </a:ext>
                  </a:extLst>
                </a:gridCol>
                <a:gridCol w="3960248">
                  <a:extLst>
                    <a:ext uri="{9D8B030D-6E8A-4147-A177-3AD203B41FA5}">
                      <a16:colId xmlns:a16="http://schemas.microsoft.com/office/drawing/2014/main" val="629712585"/>
                    </a:ext>
                  </a:extLst>
                </a:gridCol>
                <a:gridCol w="7337327">
                  <a:extLst>
                    <a:ext uri="{9D8B030D-6E8A-4147-A177-3AD203B41FA5}">
                      <a16:colId xmlns:a16="http://schemas.microsoft.com/office/drawing/2014/main" val="2256225881"/>
                    </a:ext>
                  </a:extLst>
                </a:gridCol>
              </a:tblGrid>
              <a:tr h="872674">
                <a:tc>
                  <a:txBody>
                    <a:bodyPr/>
                    <a:lstStyle/>
                    <a:p>
                      <a:r>
                        <a:rPr lang="ru-RU" dirty="0" smtClean="0"/>
                        <a:t>№ п/п</a:t>
                      </a:r>
                      <a:endParaRPr lang="ru-R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Оцениваемые умения,</a:t>
                      </a:r>
                    </a:p>
                    <a:p>
                      <a:pPr algn="ctr"/>
                      <a:r>
                        <a:rPr lang="ru-RU" sz="2000" dirty="0" smtClean="0"/>
                        <a:t>компетенции</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Характеристика учебного задания,</a:t>
                      </a:r>
                    </a:p>
                    <a:p>
                      <a:pPr algn="ctr"/>
                      <a:r>
                        <a:rPr lang="ru-RU" sz="2000" dirty="0" smtClean="0"/>
                        <a:t>направленного на формирование/оценку</a:t>
                      </a:r>
                    </a:p>
                    <a:p>
                      <a:pPr algn="ctr"/>
                      <a:r>
                        <a:rPr lang="ru-RU" sz="2000" dirty="0" smtClean="0"/>
                        <a:t>умения</a:t>
                      </a:r>
                      <a:endParaRPr lang="ru-RU"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96743"/>
                  </a:ext>
                </a:extLst>
              </a:tr>
              <a:tr h="505597">
                <a:tc>
                  <a:txBody>
                    <a:bodyPr/>
                    <a:lstStyle/>
                    <a:p>
                      <a:pPr algn="ctr"/>
                      <a:r>
                        <a:rPr lang="ru-RU" b="1" dirty="0" smtClean="0"/>
                        <a:t>1.1</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Применить</a:t>
                      </a:r>
                      <a:r>
                        <a:rPr lang="ru-RU" dirty="0" smtClean="0"/>
                        <a:t> соответствующие</a:t>
                      </a:r>
                    </a:p>
                    <a:p>
                      <a:r>
                        <a:rPr lang="ru-RU" dirty="0" smtClean="0"/>
                        <a:t>естественнонаучные знания для</a:t>
                      </a:r>
                    </a:p>
                    <a:p>
                      <a:r>
                        <a:rPr lang="ru-RU" dirty="0" smtClean="0"/>
                        <a:t>объяснения явления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описание ситуации, для объяснения</a:t>
                      </a:r>
                      <a:r>
                        <a:rPr lang="ru-RU" baseline="0" dirty="0" smtClean="0"/>
                        <a:t> </a:t>
                      </a:r>
                      <a:r>
                        <a:rPr lang="ru-RU" dirty="0" smtClean="0"/>
                        <a:t>которой можно напрямую использовать</a:t>
                      </a:r>
                      <a:r>
                        <a:rPr lang="ru-RU" baseline="0" dirty="0" smtClean="0"/>
                        <a:t> </a:t>
                      </a:r>
                      <a:r>
                        <a:rPr lang="ru-RU" b="1" dirty="0" smtClean="0"/>
                        <a:t>программный материал</a:t>
                      </a:r>
                      <a:r>
                        <a:rPr lang="ru-RU" dirty="0" smtClean="0"/>
                        <a:t>.</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8351"/>
                  </a:ext>
                </a:extLst>
              </a:tr>
              <a:tr h="505597">
                <a:tc>
                  <a:txBody>
                    <a:bodyPr/>
                    <a:lstStyle/>
                    <a:p>
                      <a:pPr algn="ctr"/>
                      <a:r>
                        <a:rPr lang="ru-RU" b="1" dirty="0" smtClean="0"/>
                        <a:t>1.2</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Распознавать, использовать и</a:t>
                      </a:r>
                      <a:r>
                        <a:rPr lang="ru-RU" baseline="0" dirty="0" smtClean="0"/>
                        <a:t> </a:t>
                      </a:r>
                      <a:r>
                        <a:rPr lang="ru-RU" dirty="0" smtClean="0"/>
                        <a:t>создавать </a:t>
                      </a:r>
                      <a:r>
                        <a:rPr lang="ru-RU" b="1" dirty="0" smtClean="0"/>
                        <a:t>объяснительные</a:t>
                      </a:r>
                      <a:r>
                        <a:rPr lang="ru-RU" b="1" baseline="0" dirty="0" smtClean="0"/>
                        <a:t> </a:t>
                      </a:r>
                      <a:r>
                        <a:rPr lang="ru-RU" b="1" dirty="0" smtClean="0"/>
                        <a:t>модели </a:t>
                      </a:r>
                      <a:r>
                        <a:rPr lang="ru-RU" dirty="0" smtClean="0"/>
                        <a:t>и представления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описание нестандартной</a:t>
                      </a:r>
                      <a:r>
                        <a:rPr lang="ru-RU" baseline="0" dirty="0" smtClean="0"/>
                        <a:t> </a:t>
                      </a:r>
                      <a:r>
                        <a:rPr lang="ru-RU" dirty="0" smtClean="0"/>
                        <a:t>ситуации, для которой ученик не имеет</a:t>
                      </a:r>
                      <a:r>
                        <a:rPr lang="ru-RU" baseline="0" dirty="0" smtClean="0"/>
                        <a:t> </a:t>
                      </a:r>
                      <a:r>
                        <a:rPr lang="ru-RU" dirty="0" smtClean="0"/>
                        <a:t>готового объяснения. Для получения</a:t>
                      </a:r>
                      <a:r>
                        <a:rPr lang="ru-RU" baseline="0" dirty="0" smtClean="0"/>
                        <a:t> </a:t>
                      </a:r>
                      <a:r>
                        <a:rPr lang="ru-RU" dirty="0" smtClean="0"/>
                        <a:t>объяснения надо </a:t>
                      </a:r>
                      <a:r>
                        <a:rPr lang="ru-RU" b="1" dirty="0" smtClean="0"/>
                        <a:t>построить  модель</a:t>
                      </a:r>
                      <a:r>
                        <a:rPr lang="ru-RU" dirty="0" smtClean="0"/>
                        <a:t>, в которой</a:t>
                      </a:r>
                      <a:r>
                        <a:rPr lang="ru-RU" baseline="0" dirty="0" smtClean="0"/>
                        <a:t> </a:t>
                      </a:r>
                      <a:r>
                        <a:rPr lang="ru-RU" dirty="0" smtClean="0"/>
                        <a:t>ясно прослеживаются</a:t>
                      </a:r>
                      <a:r>
                        <a:rPr lang="ru-RU" baseline="0" dirty="0" smtClean="0"/>
                        <a:t> </a:t>
                      </a:r>
                      <a:r>
                        <a:rPr lang="ru-RU" dirty="0" smtClean="0"/>
                        <a:t>нужные взаимосвязи.</a:t>
                      </a:r>
                    </a:p>
                    <a:p>
                      <a:r>
                        <a:rPr lang="ru-RU" dirty="0" smtClean="0"/>
                        <a:t>Возможна обратная задача: по представленной</a:t>
                      </a:r>
                      <a:r>
                        <a:rPr lang="ru-RU" baseline="0" dirty="0" smtClean="0"/>
                        <a:t> </a:t>
                      </a:r>
                      <a:r>
                        <a:rPr lang="ru-RU" dirty="0" smtClean="0"/>
                        <a:t>модели узнать и описать явление.</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595209"/>
                  </a:ext>
                </a:extLst>
              </a:tr>
              <a:tr h="505597">
                <a:tc>
                  <a:txBody>
                    <a:bodyPr/>
                    <a:lstStyle/>
                    <a:p>
                      <a:pPr algn="ctr"/>
                      <a:r>
                        <a:rPr lang="ru-RU" b="1" dirty="0" smtClean="0"/>
                        <a:t>1.3</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Делать и </a:t>
                      </a:r>
                      <a:r>
                        <a:rPr lang="ru-RU" b="1" dirty="0" smtClean="0"/>
                        <a:t>научно обосновывать</a:t>
                      </a:r>
                    </a:p>
                    <a:p>
                      <a:r>
                        <a:rPr lang="ru-RU" b="1" dirty="0" smtClean="0"/>
                        <a:t>прогнозы</a:t>
                      </a:r>
                      <a:r>
                        <a:rPr lang="ru-RU" dirty="0" smtClean="0"/>
                        <a:t> о протекании процесса</a:t>
                      </a:r>
                    </a:p>
                    <a:p>
                      <a:r>
                        <a:rPr lang="ru-RU" dirty="0" smtClean="0"/>
                        <a:t>или явления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на </a:t>
                      </a:r>
                      <a:r>
                        <a:rPr lang="ru-RU" b="1" dirty="0" smtClean="0"/>
                        <a:t>основе понимания </a:t>
                      </a:r>
                      <a:r>
                        <a:rPr lang="ru-RU" dirty="0" smtClean="0"/>
                        <a:t>механизма</a:t>
                      </a:r>
                      <a:r>
                        <a:rPr lang="ru-RU" baseline="0" dirty="0" smtClean="0"/>
                        <a:t> </a:t>
                      </a:r>
                      <a:r>
                        <a:rPr lang="ru-RU" dirty="0" smtClean="0"/>
                        <a:t>(или причин) явления или процесса обосновать</a:t>
                      </a:r>
                      <a:r>
                        <a:rPr lang="ru-RU" baseline="0" dirty="0" smtClean="0"/>
                        <a:t> </a:t>
                      </a:r>
                      <a:r>
                        <a:rPr lang="ru-RU" dirty="0" smtClean="0"/>
                        <a:t>дальнейшее развитие событий.</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091552"/>
                  </a:ext>
                </a:extLst>
              </a:tr>
              <a:tr h="505597">
                <a:tc>
                  <a:txBody>
                    <a:bodyPr/>
                    <a:lstStyle/>
                    <a:p>
                      <a:pPr algn="ctr"/>
                      <a:r>
                        <a:rPr lang="ru-RU" b="1" dirty="0" smtClean="0"/>
                        <a:t>1.4</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b="1" dirty="0" smtClean="0"/>
                        <a:t>Объяснять</a:t>
                      </a:r>
                      <a:r>
                        <a:rPr lang="ru-RU" dirty="0" smtClean="0"/>
                        <a:t> принцип действия</a:t>
                      </a:r>
                    </a:p>
                    <a:p>
                      <a:r>
                        <a:rPr lang="ru-RU" dirty="0" smtClean="0"/>
                        <a:t>технического устройства или</a:t>
                      </a:r>
                    </a:p>
                    <a:p>
                      <a:r>
                        <a:rPr lang="ru-RU" dirty="0" smtClean="0"/>
                        <a:t>технологии</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dirty="0" smtClean="0"/>
                        <a:t>Предлагается объяснить, </a:t>
                      </a:r>
                      <a:r>
                        <a:rPr lang="ru-RU" b="1" dirty="0" smtClean="0"/>
                        <a:t>на каких научных</a:t>
                      </a:r>
                      <a:r>
                        <a:rPr lang="ru-RU" b="1" baseline="0" dirty="0" smtClean="0"/>
                        <a:t> </a:t>
                      </a:r>
                      <a:r>
                        <a:rPr lang="ru-RU" b="1" dirty="0" smtClean="0"/>
                        <a:t>знаниях </a:t>
                      </a:r>
                      <a:r>
                        <a:rPr lang="ru-RU" dirty="0" smtClean="0"/>
                        <a:t>основана работа описанного</a:t>
                      </a:r>
                      <a:r>
                        <a:rPr lang="ru-RU" baseline="0" dirty="0" smtClean="0"/>
                        <a:t> </a:t>
                      </a:r>
                      <a:r>
                        <a:rPr lang="ru-RU" dirty="0" smtClean="0"/>
                        <a:t>технического устройства или технологии.</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2876382"/>
                  </a:ext>
                </a:extLst>
              </a:tr>
            </a:tbl>
          </a:graphicData>
        </a:graphic>
      </p:graphicFrame>
      <p:cxnSp>
        <p:nvCxnSpPr>
          <p:cNvPr id="10" name="Прямая соединительная линия 9"/>
          <p:cNvCxnSpPr/>
          <p:nvPr/>
        </p:nvCxnSpPr>
        <p:spPr>
          <a:xfrm>
            <a:off x="207818" y="6304006"/>
            <a:ext cx="11887200" cy="0"/>
          </a:xfrm>
          <a:prstGeom prst="line">
            <a:avLst/>
          </a:prstGeom>
          <a:solidFill>
            <a:srgbClr val="AE2C25"/>
          </a:solidFill>
          <a:ln w="12700">
            <a:solidFill>
              <a:schemeClr val="tx1"/>
            </a:solidFill>
            <a:miter lim="800000"/>
            <a:headEnd type="none" w="med" len="med"/>
            <a:tailEnd type="none"/>
          </a:ln>
        </p:spPr>
      </p:cxnSp>
    </p:spTree>
    <p:extLst>
      <p:ext uri="{BB962C8B-B14F-4D97-AF65-F5344CB8AC3E}">
        <p14:creationId xmlns:p14="http://schemas.microsoft.com/office/powerpoint/2010/main" val="180720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6982" y="121861"/>
            <a:ext cx="12192000" cy="735389"/>
          </a:xfrm>
        </p:spPr>
        <p:txBody>
          <a:bodyPr/>
          <a:lstStyle/>
          <a:p>
            <a:pPr algn="ctr"/>
            <a:r>
              <a:rPr lang="ru-RU" sz="2400" dirty="0" smtClean="0"/>
              <a:t>2. КОМПЕТЕНЦИЯ: ПОНИМАНИЕ ОСОБЕННОСТЕЙ ЕСТЕСТВЕННОНАУЧНОГО ИССЛЕДОВАНИЯ</a:t>
            </a:r>
            <a:endParaRPr lang="ru-RU" sz="2400" dirty="0"/>
          </a:p>
        </p:txBody>
      </p:sp>
      <p:graphicFrame>
        <p:nvGraphicFramePr>
          <p:cNvPr id="5" name="Таблица 4"/>
          <p:cNvGraphicFramePr>
            <a:graphicFrameLocks noGrp="1"/>
          </p:cNvGraphicFramePr>
          <p:nvPr>
            <p:extLst/>
          </p:nvPr>
        </p:nvGraphicFramePr>
        <p:xfrm>
          <a:off x="124692" y="1091926"/>
          <a:ext cx="11970326" cy="5212080"/>
        </p:xfrm>
        <a:graphic>
          <a:graphicData uri="http://schemas.openxmlformats.org/drawingml/2006/table">
            <a:tbl>
              <a:tblPr firstRow="1" bandRow="1">
                <a:tableStyleId>{5C22544A-7EE6-4342-B048-85BDC9FD1C3A}</a:tableStyleId>
              </a:tblPr>
              <a:tblGrid>
                <a:gridCol w="672751">
                  <a:extLst>
                    <a:ext uri="{9D8B030D-6E8A-4147-A177-3AD203B41FA5}">
                      <a16:colId xmlns:a16="http://schemas.microsoft.com/office/drawing/2014/main" val="706823608"/>
                    </a:ext>
                  </a:extLst>
                </a:gridCol>
                <a:gridCol w="3960248">
                  <a:extLst>
                    <a:ext uri="{9D8B030D-6E8A-4147-A177-3AD203B41FA5}">
                      <a16:colId xmlns:a16="http://schemas.microsoft.com/office/drawing/2014/main" val="629712585"/>
                    </a:ext>
                  </a:extLst>
                </a:gridCol>
                <a:gridCol w="7337327">
                  <a:extLst>
                    <a:ext uri="{9D8B030D-6E8A-4147-A177-3AD203B41FA5}">
                      <a16:colId xmlns:a16="http://schemas.microsoft.com/office/drawing/2014/main" val="2256225881"/>
                    </a:ext>
                  </a:extLst>
                </a:gridCol>
              </a:tblGrid>
              <a:tr h="872674">
                <a:tc>
                  <a:txBody>
                    <a:bodyPr/>
                    <a:lstStyle/>
                    <a:p>
                      <a:r>
                        <a:rPr lang="ru-RU" dirty="0" smtClean="0"/>
                        <a:t>№ п/п</a:t>
                      </a:r>
                      <a:endParaRPr lang="ru-R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Оцениваемые умения,</a:t>
                      </a:r>
                    </a:p>
                    <a:p>
                      <a:pPr algn="ctr"/>
                      <a:r>
                        <a:rPr lang="ru-RU" sz="2000" dirty="0" smtClean="0"/>
                        <a:t>компетенции</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Характеристика учебного задания,</a:t>
                      </a:r>
                    </a:p>
                    <a:p>
                      <a:pPr algn="ctr"/>
                      <a:r>
                        <a:rPr lang="ru-RU" sz="2000" dirty="0" smtClean="0"/>
                        <a:t>направленного на формирование/оценку</a:t>
                      </a:r>
                    </a:p>
                    <a:p>
                      <a:pPr algn="ctr"/>
                      <a:r>
                        <a:rPr lang="ru-RU" sz="2000" dirty="0" smtClean="0"/>
                        <a:t>умения</a:t>
                      </a:r>
                      <a:endParaRPr lang="ru-RU"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96743"/>
                  </a:ext>
                </a:extLst>
              </a:tr>
              <a:tr h="505597">
                <a:tc>
                  <a:txBody>
                    <a:bodyPr/>
                    <a:lstStyle/>
                    <a:p>
                      <a:pPr algn="ctr"/>
                      <a:r>
                        <a:rPr lang="ru-RU" b="1" dirty="0" smtClean="0"/>
                        <a:t>2.1</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Распознавать и формулировать</a:t>
                      </a:r>
                    </a:p>
                    <a:p>
                      <a:r>
                        <a:rPr lang="ru-RU" b="1" dirty="0" smtClean="0"/>
                        <a:t>цель </a:t>
                      </a:r>
                      <a:r>
                        <a:rPr lang="ru-RU" b="0" dirty="0" smtClean="0"/>
                        <a:t>данного исследования</a:t>
                      </a:r>
                      <a:endParaRPr lang="ru-R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По краткому описанию хода исследования или</a:t>
                      </a:r>
                      <a:r>
                        <a:rPr lang="ru-RU" baseline="0" dirty="0" smtClean="0"/>
                        <a:t> </a:t>
                      </a:r>
                      <a:r>
                        <a:rPr lang="ru-RU" dirty="0" smtClean="0"/>
                        <a:t>действий исследователей предлагается четко</a:t>
                      </a:r>
                      <a:r>
                        <a:rPr lang="ru-RU" baseline="0" dirty="0" smtClean="0"/>
                        <a:t> </a:t>
                      </a:r>
                      <a:r>
                        <a:rPr lang="ru-RU" b="1" dirty="0" smtClean="0"/>
                        <a:t>сформулировать его цель.</a:t>
                      </a:r>
                      <a:endParaRPr lang="ru-RU"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8351"/>
                  </a:ext>
                </a:extLst>
              </a:tr>
              <a:tr h="505597">
                <a:tc>
                  <a:txBody>
                    <a:bodyPr/>
                    <a:lstStyle/>
                    <a:p>
                      <a:pPr algn="ctr"/>
                      <a:r>
                        <a:rPr lang="ru-RU" b="1" dirty="0" smtClean="0"/>
                        <a:t>2.2</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Предлагать или оценивать </a:t>
                      </a:r>
                      <a:r>
                        <a:rPr lang="ru-RU" dirty="0" smtClean="0"/>
                        <a:t>способ</a:t>
                      </a:r>
                    </a:p>
                    <a:p>
                      <a:r>
                        <a:rPr lang="ru-RU" dirty="0" smtClean="0"/>
                        <a:t>научного исследования данного</a:t>
                      </a:r>
                    </a:p>
                    <a:p>
                      <a:r>
                        <a:rPr lang="ru-RU" dirty="0" smtClean="0"/>
                        <a:t>вопроса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По описанию проблемы предлагается кратко</a:t>
                      </a:r>
                      <a:r>
                        <a:rPr lang="ru-RU" baseline="0" dirty="0" smtClean="0"/>
                        <a:t> </a:t>
                      </a:r>
                      <a:r>
                        <a:rPr lang="ru-RU" dirty="0" smtClean="0"/>
                        <a:t>сформулировать или оценить </a:t>
                      </a:r>
                      <a:r>
                        <a:rPr lang="ru-RU" b="1" dirty="0" smtClean="0"/>
                        <a:t>иде</a:t>
                      </a:r>
                      <a:r>
                        <a:rPr lang="ru-RU" b="1" baseline="0" dirty="0" smtClean="0"/>
                        <a:t>ю </a:t>
                      </a:r>
                      <a:r>
                        <a:rPr lang="ru-RU" b="1" dirty="0" smtClean="0"/>
                        <a:t>исследования</a:t>
                      </a:r>
                      <a:r>
                        <a:rPr lang="ru-RU" dirty="0" smtClean="0"/>
                        <a:t>, направленного на ее решение,</a:t>
                      </a:r>
                    </a:p>
                    <a:p>
                      <a:r>
                        <a:rPr lang="ru-RU" dirty="0" smtClean="0"/>
                        <a:t>и/или описать основные этапы такого</a:t>
                      </a:r>
                      <a:r>
                        <a:rPr lang="ru-RU" baseline="0" dirty="0" smtClean="0"/>
                        <a:t> </a:t>
                      </a:r>
                      <a:r>
                        <a:rPr lang="ru-RU" dirty="0" smtClean="0"/>
                        <a:t>исследования.</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595209"/>
                  </a:ext>
                </a:extLst>
              </a:tr>
              <a:tr h="505597">
                <a:tc>
                  <a:txBody>
                    <a:bodyPr/>
                    <a:lstStyle/>
                    <a:p>
                      <a:pPr algn="ctr"/>
                      <a:r>
                        <a:rPr lang="ru-RU" b="1" dirty="0" smtClean="0"/>
                        <a:t>2.3</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Выдвигать объяснительные</a:t>
                      </a:r>
                    </a:p>
                    <a:p>
                      <a:r>
                        <a:rPr lang="ru-RU" b="1" dirty="0" smtClean="0"/>
                        <a:t>гипотезы </a:t>
                      </a:r>
                      <a:r>
                        <a:rPr lang="ru-RU" dirty="0" smtClean="0"/>
                        <a:t>и предлагать </a:t>
                      </a:r>
                      <a:r>
                        <a:rPr lang="ru-RU" b="1" dirty="0" smtClean="0"/>
                        <a:t>способы</a:t>
                      </a:r>
                    </a:p>
                    <a:p>
                      <a:r>
                        <a:rPr lang="ru-RU" b="1" dirty="0" smtClean="0"/>
                        <a:t>их проверки</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не просто </a:t>
                      </a:r>
                      <a:r>
                        <a:rPr lang="ru-RU" b="1" dirty="0" smtClean="0"/>
                        <a:t>сформулировать</a:t>
                      </a:r>
                      <a:r>
                        <a:rPr lang="ru-RU" b="1" baseline="0" dirty="0" smtClean="0"/>
                        <a:t> </a:t>
                      </a:r>
                      <a:r>
                        <a:rPr lang="ru-RU" b="1" dirty="0" smtClean="0"/>
                        <a:t>гипотезы</a:t>
                      </a:r>
                      <a:r>
                        <a:rPr lang="ru-RU" dirty="0" smtClean="0"/>
                        <a:t>, объясняющие описанное явление, но</a:t>
                      </a:r>
                      <a:r>
                        <a:rPr lang="ru-RU" baseline="0" dirty="0" smtClean="0"/>
                        <a:t> </a:t>
                      </a:r>
                      <a:r>
                        <a:rPr lang="ru-RU" dirty="0" smtClean="0"/>
                        <a:t>и </a:t>
                      </a:r>
                      <a:r>
                        <a:rPr lang="ru-RU" b="1" dirty="0" smtClean="0"/>
                        <a:t>обязательно</a:t>
                      </a:r>
                      <a:r>
                        <a:rPr lang="ru-RU" dirty="0" smtClean="0"/>
                        <a:t> предложить возможные </a:t>
                      </a:r>
                      <a:r>
                        <a:rPr lang="ru-RU" b="1" dirty="0" smtClean="0"/>
                        <a:t>способы</a:t>
                      </a:r>
                    </a:p>
                    <a:p>
                      <a:r>
                        <a:rPr lang="ru-RU" b="1" dirty="0" smtClean="0"/>
                        <a:t>их проверки</a:t>
                      </a:r>
                      <a:r>
                        <a:rPr lang="ru-RU" dirty="0" smtClean="0"/>
                        <a:t>.</a:t>
                      </a:r>
                      <a:r>
                        <a:rPr lang="ru-RU" baseline="0" dirty="0" smtClean="0"/>
                        <a:t> </a:t>
                      </a:r>
                      <a:r>
                        <a:rPr lang="ru-RU" dirty="0" smtClean="0"/>
                        <a:t>Набор гипотез может предлагаться в самом</a:t>
                      </a:r>
                    </a:p>
                    <a:p>
                      <a:r>
                        <a:rPr lang="ru-RU" dirty="0" smtClean="0"/>
                        <a:t>задании, тогда учащийся должен предложить</a:t>
                      </a:r>
                      <a:r>
                        <a:rPr lang="ru-RU" baseline="0" dirty="0" smtClean="0"/>
                        <a:t> </a:t>
                      </a:r>
                      <a:r>
                        <a:rPr lang="ru-RU" dirty="0" smtClean="0"/>
                        <a:t>только способы проверки.</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091552"/>
                  </a:ext>
                </a:extLst>
              </a:tr>
              <a:tr h="505597">
                <a:tc>
                  <a:txBody>
                    <a:bodyPr/>
                    <a:lstStyle/>
                    <a:p>
                      <a:pPr algn="ctr"/>
                      <a:r>
                        <a:rPr lang="ru-RU" b="1" dirty="0" smtClean="0"/>
                        <a:t>2.4</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b="1" dirty="0" smtClean="0"/>
                        <a:t>Описывать и оценивать </a:t>
                      </a:r>
                      <a:r>
                        <a:rPr lang="ru-RU" b="0" dirty="0" smtClean="0"/>
                        <a:t>способы,</a:t>
                      </a:r>
                    </a:p>
                    <a:p>
                      <a:r>
                        <a:rPr lang="ru-RU" b="0" dirty="0" smtClean="0"/>
                        <a:t>которые используют учёные,</a:t>
                      </a:r>
                    </a:p>
                    <a:p>
                      <a:r>
                        <a:rPr lang="ru-RU" b="0" dirty="0" smtClean="0"/>
                        <a:t>чтобы обеспечить надёжность</a:t>
                      </a:r>
                    </a:p>
                    <a:p>
                      <a:r>
                        <a:rPr lang="ru-RU" b="0" dirty="0" smtClean="0"/>
                        <a:t>данных и достоверность</a:t>
                      </a:r>
                      <a:r>
                        <a:rPr lang="ru-RU" b="0" baseline="0" dirty="0" smtClean="0"/>
                        <a:t> </a:t>
                      </a:r>
                      <a:r>
                        <a:rPr lang="ru-RU" b="0" dirty="0" smtClean="0"/>
                        <a:t>объяснений.</a:t>
                      </a:r>
                      <a:endParaRPr lang="ru-R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dirty="0" smtClean="0"/>
                        <a:t>Предлагается </a:t>
                      </a:r>
                      <a:r>
                        <a:rPr lang="ru-RU" b="1" dirty="0" smtClean="0"/>
                        <a:t>охарактеризовать</a:t>
                      </a:r>
                      <a:r>
                        <a:rPr lang="ru-RU" dirty="0" smtClean="0"/>
                        <a:t> назначение</a:t>
                      </a:r>
                      <a:r>
                        <a:rPr lang="ru-RU" baseline="0" dirty="0" smtClean="0"/>
                        <a:t> </a:t>
                      </a:r>
                      <a:r>
                        <a:rPr lang="ru-RU" dirty="0" smtClean="0"/>
                        <a:t>того или иного элемента исследования,</a:t>
                      </a:r>
                      <a:r>
                        <a:rPr lang="ru-RU" baseline="0" dirty="0" smtClean="0"/>
                        <a:t> </a:t>
                      </a:r>
                      <a:r>
                        <a:rPr lang="ru-RU" dirty="0" smtClean="0"/>
                        <a:t>повышающего надежность результата</a:t>
                      </a:r>
                      <a:r>
                        <a:rPr lang="ru-RU" baseline="0" dirty="0" smtClean="0"/>
                        <a:t> </a:t>
                      </a:r>
                      <a:r>
                        <a:rPr lang="ru-RU" dirty="0" smtClean="0"/>
                        <a:t>(контрольная группа, контрольный образец,</a:t>
                      </a:r>
                      <a:r>
                        <a:rPr lang="ru-RU" baseline="0" dirty="0" smtClean="0"/>
                        <a:t> </a:t>
                      </a:r>
                      <a:r>
                        <a:rPr lang="ru-RU" dirty="0" smtClean="0"/>
                        <a:t>большая статистика и др.). Или: предлагается</a:t>
                      </a:r>
                      <a:r>
                        <a:rPr lang="ru-RU" baseline="0" dirty="0" smtClean="0"/>
                        <a:t> </a:t>
                      </a:r>
                      <a:r>
                        <a:rPr lang="ru-RU" b="1" dirty="0" smtClean="0"/>
                        <a:t>выбрать более надежную стратегию</a:t>
                      </a:r>
                      <a:r>
                        <a:rPr lang="ru-RU" b="1" baseline="0" dirty="0" smtClean="0"/>
                        <a:t> </a:t>
                      </a:r>
                      <a:r>
                        <a:rPr lang="ru-RU" b="1" dirty="0" smtClean="0"/>
                        <a:t>исследования </a:t>
                      </a:r>
                      <a:r>
                        <a:rPr lang="ru-RU" dirty="0" smtClean="0"/>
                        <a:t>вопроса.</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2876382"/>
                  </a:ext>
                </a:extLst>
              </a:tr>
            </a:tbl>
          </a:graphicData>
        </a:graphic>
      </p:graphicFrame>
      <p:cxnSp>
        <p:nvCxnSpPr>
          <p:cNvPr id="10" name="Прямая соединительная линия 9"/>
          <p:cNvCxnSpPr/>
          <p:nvPr/>
        </p:nvCxnSpPr>
        <p:spPr>
          <a:xfrm>
            <a:off x="207818" y="6304006"/>
            <a:ext cx="11887200" cy="0"/>
          </a:xfrm>
          <a:prstGeom prst="line">
            <a:avLst/>
          </a:prstGeom>
          <a:solidFill>
            <a:srgbClr val="AE2C25"/>
          </a:solidFill>
          <a:ln w="12700">
            <a:solidFill>
              <a:schemeClr val="tx1"/>
            </a:solidFill>
            <a:miter lim="800000"/>
            <a:headEnd type="none" w="med" len="med"/>
            <a:tailEnd type="none"/>
          </a:ln>
        </p:spPr>
      </p:cxnSp>
    </p:spTree>
    <p:extLst>
      <p:ext uri="{BB962C8B-B14F-4D97-AF65-F5344CB8AC3E}">
        <p14:creationId xmlns:p14="http://schemas.microsoft.com/office/powerpoint/2010/main" val="161471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855" y="150436"/>
            <a:ext cx="12192000" cy="735389"/>
          </a:xfrm>
        </p:spPr>
        <p:txBody>
          <a:bodyPr/>
          <a:lstStyle/>
          <a:p>
            <a:pPr algn="ctr"/>
            <a:r>
              <a:rPr lang="ru-RU" sz="2400" dirty="0" smtClean="0"/>
              <a:t>3.КОМПЕТЕНЦИЯ: ИНТЕРПРЕТАЦИЯ ДАННЫХ И ИСПОЛЬЗОВАНИЕ НАУЧНЫХ</a:t>
            </a:r>
            <a:br>
              <a:rPr lang="ru-RU" sz="2400" dirty="0" smtClean="0"/>
            </a:br>
            <a:r>
              <a:rPr lang="ru-RU" sz="2400" dirty="0" smtClean="0"/>
              <a:t>ДОКАЗАТЕЛЬСТВ ДЛЯ ПОЛУЧЕНИЯ ВЫВОДОВ</a:t>
            </a:r>
            <a:endParaRPr lang="ru-RU" sz="2400" dirty="0"/>
          </a:p>
        </p:txBody>
      </p:sp>
      <p:graphicFrame>
        <p:nvGraphicFramePr>
          <p:cNvPr id="5" name="Таблица 4"/>
          <p:cNvGraphicFramePr>
            <a:graphicFrameLocks noGrp="1"/>
          </p:cNvGraphicFramePr>
          <p:nvPr>
            <p:extLst/>
          </p:nvPr>
        </p:nvGraphicFramePr>
        <p:xfrm>
          <a:off x="124692" y="1091926"/>
          <a:ext cx="11970326" cy="4937760"/>
        </p:xfrm>
        <a:graphic>
          <a:graphicData uri="http://schemas.openxmlformats.org/drawingml/2006/table">
            <a:tbl>
              <a:tblPr firstRow="1" bandRow="1">
                <a:tableStyleId>{5C22544A-7EE6-4342-B048-85BDC9FD1C3A}</a:tableStyleId>
              </a:tblPr>
              <a:tblGrid>
                <a:gridCol w="672751">
                  <a:extLst>
                    <a:ext uri="{9D8B030D-6E8A-4147-A177-3AD203B41FA5}">
                      <a16:colId xmlns:a16="http://schemas.microsoft.com/office/drawing/2014/main" val="706823608"/>
                    </a:ext>
                  </a:extLst>
                </a:gridCol>
                <a:gridCol w="3960248">
                  <a:extLst>
                    <a:ext uri="{9D8B030D-6E8A-4147-A177-3AD203B41FA5}">
                      <a16:colId xmlns:a16="http://schemas.microsoft.com/office/drawing/2014/main" val="629712585"/>
                    </a:ext>
                  </a:extLst>
                </a:gridCol>
                <a:gridCol w="7337327">
                  <a:extLst>
                    <a:ext uri="{9D8B030D-6E8A-4147-A177-3AD203B41FA5}">
                      <a16:colId xmlns:a16="http://schemas.microsoft.com/office/drawing/2014/main" val="2256225881"/>
                    </a:ext>
                  </a:extLst>
                </a:gridCol>
              </a:tblGrid>
              <a:tr h="872674">
                <a:tc>
                  <a:txBody>
                    <a:bodyPr/>
                    <a:lstStyle/>
                    <a:p>
                      <a:r>
                        <a:rPr lang="ru-RU" dirty="0" smtClean="0"/>
                        <a:t>№ п/п</a:t>
                      </a:r>
                      <a:endParaRPr lang="ru-R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Оцениваемые умения,</a:t>
                      </a:r>
                    </a:p>
                    <a:p>
                      <a:pPr algn="ctr"/>
                      <a:r>
                        <a:rPr lang="ru-RU" sz="2000" dirty="0" smtClean="0"/>
                        <a:t>компетенции</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2000" dirty="0" smtClean="0"/>
                        <a:t>Характеристика учебного задания,</a:t>
                      </a:r>
                    </a:p>
                    <a:p>
                      <a:pPr algn="ctr"/>
                      <a:r>
                        <a:rPr lang="ru-RU" sz="2000" dirty="0" smtClean="0"/>
                        <a:t>направленного на формирование/оценку</a:t>
                      </a:r>
                    </a:p>
                    <a:p>
                      <a:pPr algn="ctr"/>
                      <a:r>
                        <a:rPr lang="ru-RU" sz="2000" dirty="0" smtClean="0"/>
                        <a:t>умения</a:t>
                      </a:r>
                      <a:endParaRPr lang="ru-RU"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96743"/>
                  </a:ext>
                </a:extLst>
              </a:tr>
              <a:tr h="505597">
                <a:tc>
                  <a:txBody>
                    <a:bodyPr/>
                    <a:lstStyle/>
                    <a:p>
                      <a:pPr algn="ctr"/>
                      <a:r>
                        <a:rPr lang="ru-RU" b="1" dirty="0" smtClean="0"/>
                        <a:t>3.1</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Анализировать,</a:t>
                      </a:r>
                    </a:p>
                    <a:p>
                      <a:r>
                        <a:rPr lang="ru-RU" b="1" dirty="0" smtClean="0"/>
                        <a:t>интерпретировать </a:t>
                      </a:r>
                      <a:r>
                        <a:rPr lang="ru-RU" b="0" dirty="0" smtClean="0"/>
                        <a:t>данные и</a:t>
                      </a:r>
                    </a:p>
                    <a:p>
                      <a:r>
                        <a:rPr lang="ru-RU" b="0" dirty="0" smtClean="0"/>
                        <a:t>делать соответствующие </a:t>
                      </a:r>
                      <a:r>
                        <a:rPr lang="ru-RU" b="1" dirty="0" smtClean="0"/>
                        <a:t>выводы</a:t>
                      </a:r>
                      <a:endParaRPr lang="ru-R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a:t>
                      </a:r>
                      <a:r>
                        <a:rPr lang="ru-RU" b="1" dirty="0" smtClean="0"/>
                        <a:t>формулировать выводы </a:t>
                      </a:r>
                      <a:r>
                        <a:rPr lang="ru-RU" dirty="0" smtClean="0"/>
                        <a:t>на</a:t>
                      </a:r>
                      <a:r>
                        <a:rPr lang="ru-RU" baseline="0" dirty="0" smtClean="0"/>
                        <a:t> </a:t>
                      </a:r>
                      <a:r>
                        <a:rPr lang="ru-RU" dirty="0" smtClean="0"/>
                        <a:t>основе интерпретации </a:t>
                      </a:r>
                      <a:r>
                        <a:rPr lang="ru-RU" b="1" dirty="0" smtClean="0"/>
                        <a:t>данных, представленных в различных формах</a:t>
                      </a:r>
                      <a:r>
                        <a:rPr lang="ru-RU" dirty="0" smtClean="0"/>
                        <a:t>: графики,</a:t>
                      </a:r>
                      <a:r>
                        <a:rPr lang="ru-RU" baseline="0" dirty="0" smtClean="0"/>
                        <a:t> </a:t>
                      </a:r>
                      <a:r>
                        <a:rPr lang="ru-RU" dirty="0" smtClean="0"/>
                        <a:t>таблицы, диаграммы, фотографии,</a:t>
                      </a:r>
                      <a:r>
                        <a:rPr lang="ru-RU" baseline="0" dirty="0" smtClean="0"/>
                        <a:t> </a:t>
                      </a:r>
                      <a:r>
                        <a:rPr lang="ru-RU" dirty="0" smtClean="0"/>
                        <a:t>географические карты, словесный текст.</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8351"/>
                  </a:ext>
                </a:extLst>
              </a:tr>
              <a:tr h="505597">
                <a:tc>
                  <a:txBody>
                    <a:bodyPr/>
                    <a:lstStyle/>
                    <a:p>
                      <a:pPr algn="ctr"/>
                      <a:r>
                        <a:rPr lang="ru-RU" b="1" dirty="0" smtClean="0"/>
                        <a:t>3.2</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Преобразовывать </a:t>
                      </a:r>
                      <a:r>
                        <a:rPr lang="ru-RU" b="0" dirty="0" smtClean="0"/>
                        <a:t>одну форму</a:t>
                      </a:r>
                    </a:p>
                    <a:p>
                      <a:r>
                        <a:rPr lang="ru-RU" b="0" dirty="0" smtClean="0"/>
                        <a:t>представления данных в другую</a:t>
                      </a:r>
                      <a:endParaRPr lang="ru-R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преобразовать </a:t>
                      </a:r>
                      <a:r>
                        <a:rPr lang="ru-RU" b="1" dirty="0" smtClean="0"/>
                        <a:t>одну форму</a:t>
                      </a:r>
                      <a:r>
                        <a:rPr lang="ru-RU" b="1" baseline="0" dirty="0" smtClean="0"/>
                        <a:t> </a:t>
                      </a:r>
                      <a:r>
                        <a:rPr lang="ru-RU" dirty="0" smtClean="0"/>
                        <a:t>представления научной </a:t>
                      </a:r>
                      <a:r>
                        <a:rPr lang="ru-RU" b="1" dirty="0" smtClean="0"/>
                        <a:t>информации в другую</a:t>
                      </a:r>
                      <a:r>
                        <a:rPr lang="ru-RU" dirty="0" smtClean="0"/>
                        <a:t>,</a:t>
                      </a:r>
                      <a:r>
                        <a:rPr lang="ru-RU" baseline="0" dirty="0" smtClean="0"/>
                        <a:t> </a:t>
                      </a:r>
                      <a:r>
                        <a:rPr lang="ru-RU" dirty="0" smtClean="0"/>
                        <a:t>например: словесную в схематический</a:t>
                      </a:r>
                    </a:p>
                    <a:p>
                      <a:r>
                        <a:rPr lang="ru-RU" dirty="0" smtClean="0"/>
                        <a:t>рисунок, табличную форму в график или</a:t>
                      </a:r>
                      <a:r>
                        <a:rPr lang="ru-RU" baseline="0" dirty="0" smtClean="0"/>
                        <a:t> </a:t>
                      </a:r>
                      <a:r>
                        <a:rPr lang="ru-RU" dirty="0" smtClean="0"/>
                        <a:t>диаграмму и т.д.</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595209"/>
                  </a:ext>
                </a:extLst>
              </a:tr>
              <a:tr h="505597">
                <a:tc>
                  <a:txBody>
                    <a:bodyPr/>
                    <a:lstStyle/>
                    <a:p>
                      <a:pPr algn="ctr"/>
                      <a:r>
                        <a:rPr lang="ru-RU" b="1" dirty="0" smtClean="0"/>
                        <a:t>3.3</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i="0" kern="1200" dirty="0" smtClean="0">
                          <a:solidFill>
                            <a:schemeClr val="dk1"/>
                          </a:solidFill>
                          <a:effectLst/>
                          <a:latin typeface="+mn-lt"/>
                          <a:ea typeface="+mn-ea"/>
                          <a:cs typeface="+mn-cs"/>
                        </a:rPr>
                        <a:t>Распознавать</a:t>
                      </a:r>
                      <a:r>
                        <a:rPr lang="ru-RU" sz="1800" b="0" i="0" kern="1200" dirty="0" smtClean="0">
                          <a:solidFill>
                            <a:schemeClr val="dk1"/>
                          </a:solidFill>
                          <a:effectLst/>
                          <a:latin typeface="+mn-lt"/>
                          <a:ea typeface="+mn-ea"/>
                          <a:cs typeface="+mn-cs"/>
                        </a:rPr>
                        <a:t> допущения,</a:t>
                      </a:r>
                    </a:p>
                    <a:p>
                      <a:r>
                        <a:rPr lang="ru-RU" sz="1800" b="0" i="0" kern="1200" dirty="0" smtClean="0">
                          <a:solidFill>
                            <a:schemeClr val="dk1"/>
                          </a:solidFill>
                          <a:effectLst/>
                          <a:latin typeface="+mn-lt"/>
                          <a:ea typeface="+mn-ea"/>
                          <a:cs typeface="+mn-cs"/>
                        </a:rPr>
                        <a:t>доказательства и рассуждения в</a:t>
                      </a:r>
                    </a:p>
                    <a:p>
                      <a:r>
                        <a:rPr lang="ru-RU" sz="1800" b="0" i="0" kern="1200" dirty="0" smtClean="0">
                          <a:solidFill>
                            <a:schemeClr val="dk1"/>
                          </a:solidFill>
                          <a:effectLst/>
                          <a:latin typeface="+mn-lt"/>
                          <a:ea typeface="+mn-ea"/>
                          <a:cs typeface="+mn-cs"/>
                        </a:rPr>
                        <a:t>научных текстах</a:t>
                      </a:r>
                      <a:endParaRPr lang="ru-RU" sz="1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Предлагается </a:t>
                      </a:r>
                      <a:r>
                        <a:rPr lang="ru-RU" b="1" dirty="0" smtClean="0"/>
                        <a:t>выявлять и формулировать</a:t>
                      </a:r>
                      <a:r>
                        <a:rPr lang="ru-RU" b="1" baseline="0" dirty="0" smtClean="0"/>
                        <a:t> </a:t>
                      </a:r>
                      <a:r>
                        <a:rPr lang="ru-RU" dirty="0" smtClean="0"/>
                        <a:t>допущения, на которых строится то или иное</a:t>
                      </a:r>
                      <a:r>
                        <a:rPr lang="ru-RU" baseline="0" dirty="0" smtClean="0"/>
                        <a:t> </a:t>
                      </a:r>
                      <a:r>
                        <a:rPr lang="ru-RU" dirty="0" smtClean="0"/>
                        <a:t>научное рассуждение, а также </a:t>
                      </a:r>
                      <a:r>
                        <a:rPr lang="ru-RU" b="1" dirty="0" smtClean="0"/>
                        <a:t>характеризовать</a:t>
                      </a:r>
                    </a:p>
                    <a:p>
                      <a:r>
                        <a:rPr lang="ru-RU" b="1" dirty="0" smtClean="0"/>
                        <a:t>типы научного текста</a:t>
                      </a:r>
                      <a:r>
                        <a:rPr lang="ru-RU" dirty="0" smtClean="0"/>
                        <a:t>: доказательство,</a:t>
                      </a:r>
                      <a:r>
                        <a:rPr lang="ru-RU" baseline="0" dirty="0" smtClean="0"/>
                        <a:t> </a:t>
                      </a:r>
                      <a:r>
                        <a:rPr lang="ru-RU" dirty="0" smtClean="0"/>
                        <a:t>рассуждение, допущение.</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091552"/>
                  </a:ext>
                </a:extLst>
              </a:tr>
              <a:tr h="505597">
                <a:tc>
                  <a:txBody>
                    <a:bodyPr/>
                    <a:lstStyle/>
                    <a:p>
                      <a:pPr algn="ctr"/>
                      <a:r>
                        <a:rPr lang="ru-RU" b="1" dirty="0" smtClean="0"/>
                        <a:t>3.4</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b="1" dirty="0" smtClean="0"/>
                        <a:t>Оценивать </a:t>
                      </a:r>
                      <a:r>
                        <a:rPr lang="ru-RU" b="0" dirty="0" smtClean="0"/>
                        <a:t>c научной точки</a:t>
                      </a:r>
                    </a:p>
                    <a:p>
                      <a:r>
                        <a:rPr lang="ru-RU" b="0" dirty="0" smtClean="0"/>
                        <a:t>зрения аргументы и</a:t>
                      </a:r>
                    </a:p>
                    <a:p>
                      <a:r>
                        <a:rPr lang="ru-RU" b="1" dirty="0" smtClean="0"/>
                        <a:t>доказательства из различных</a:t>
                      </a:r>
                    </a:p>
                    <a:p>
                      <a:r>
                        <a:rPr lang="ru-RU" b="1" dirty="0" smtClean="0"/>
                        <a:t>источников.</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dirty="0" smtClean="0"/>
                        <a:t>Предлагается </a:t>
                      </a:r>
                      <a:r>
                        <a:rPr lang="ru-RU" b="1" dirty="0" smtClean="0"/>
                        <a:t>оценить с научной точки зрения</a:t>
                      </a:r>
                      <a:r>
                        <a:rPr lang="ru-RU" b="1" baseline="0" dirty="0" smtClean="0"/>
                        <a:t> </a:t>
                      </a:r>
                      <a:r>
                        <a:rPr lang="ru-RU" dirty="0" smtClean="0"/>
                        <a:t>корректность и убедительность утверждений,</a:t>
                      </a:r>
                      <a:r>
                        <a:rPr lang="ru-RU" baseline="0" dirty="0" smtClean="0"/>
                        <a:t> </a:t>
                      </a:r>
                      <a:r>
                        <a:rPr lang="ru-RU" dirty="0" smtClean="0"/>
                        <a:t>содержащихся в различных источниках,</a:t>
                      </a:r>
                    </a:p>
                    <a:p>
                      <a:r>
                        <a:rPr lang="ru-RU" dirty="0" smtClean="0"/>
                        <a:t>например, научно-популярных текстах,</a:t>
                      </a:r>
                      <a:r>
                        <a:rPr lang="ru-RU" baseline="0" dirty="0" smtClean="0"/>
                        <a:t> </a:t>
                      </a:r>
                      <a:r>
                        <a:rPr lang="ru-RU" dirty="0" smtClean="0"/>
                        <a:t>сообщениях СМИ, высказываниях людей.</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2876382"/>
                  </a:ext>
                </a:extLst>
              </a:tr>
            </a:tbl>
          </a:graphicData>
        </a:graphic>
      </p:graphicFrame>
      <p:cxnSp>
        <p:nvCxnSpPr>
          <p:cNvPr id="10" name="Прямая соединительная линия 9"/>
          <p:cNvCxnSpPr/>
          <p:nvPr/>
        </p:nvCxnSpPr>
        <p:spPr>
          <a:xfrm>
            <a:off x="207818" y="6034218"/>
            <a:ext cx="11887200" cy="0"/>
          </a:xfrm>
          <a:prstGeom prst="line">
            <a:avLst/>
          </a:prstGeom>
          <a:solidFill>
            <a:srgbClr val="AE2C25"/>
          </a:solidFill>
          <a:ln w="12700">
            <a:solidFill>
              <a:schemeClr val="tx1"/>
            </a:solidFill>
            <a:miter lim="800000"/>
            <a:headEnd type="none" w="med" len="med"/>
            <a:tailEnd type="none"/>
          </a:ln>
        </p:spPr>
      </p:cxnSp>
    </p:spTree>
    <p:extLst>
      <p:ext uri="{BB962C8B-B14F-4D97-AF65-F5344CB8AC3E}">
        <p14:creationId xmlns:p14="http://schemas.microsoft.com/office/powerpoint/2010/main" val="1352615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7447" y="231775"/>
            <a:ext cx="11834553" cy="7350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tx2"/>
                </a:solidFill>
                <a:latin typeface="+mn-lt"/>
              </a:rPr>
              <a:t>ХАРАКТЕРИСТИКИ ЗАДАНИЙ </a:t>
            </a:r>
            <a:r>
              <a:rPr lang="en-US" sz="2800" b="1" dirty="0" smtClean="0">
                <a:solidFill>
                  <a:schemeClr val="tx2"/>
                </a:solidFill>
                <a:latin typeface="+mn-lt"/>
              </a:rPr>
              <a:t>PISA</a:t>
            </a:r>
            <a:r>
              <a:rPr lang="ru-RU" sz="2800" b="1" dirty="0" smtClean="0">
                <a:solidFill>
                  <a:schemeClr val="tx2"/>
                </a:solidFill>
                <a:latin typeface="+mn-lt"/>
              </a:rPr>
              <a:t> ПО ЕСТЕСТВЕННО-НАУЧНОЙ ГРАМОТНОСТИ</a:t>
            </a:r>
            <a:endParaRPr lang="ru-RU" sz="2800" b="1" dirty="0">
              <a:solidFill>
                <a:schemeClr val="tx2"/>
              </a:solidFill>
              <a:latin typeface="+mn-lt"/>
            </a:endParaRPr>
          </a:p>
        </p:txBody>
      </p:sp>
      <p:pic>
        <p:nvPicPr>
          <p:cNvPr id="10" name="Рисунок 9"/>
          <p:cNvPicPr>
            <a:picLocks noChangeAspect="1"/>
          </p:cNvPicPr>
          <p:nvPr/>
        </p:nvPicPr>
        <p:blipFill>
          <a:blip r:embed="rId2"/>
          <a:stretch>
            <a:fillRect/>
          </a:stretch>
        </p:blipFill>
        <p:spPr>
          <a:xfrm>
            <a:off x="506471" y="1359923"/>
            <a:ext cx="6980180" cy="2161227"/>
          </a:xfrm>
          <a:prstGeom prst="rect">
            <a:avLst/>
          </a:prstGeom>
          <a:ln>
            <a:solidFill>
              <a:schemeClr val="accent1"/>
            </a:solidFill>
          </a:ln>
        </p:spPr>
      </p:pic>
      <p:pic>
        <p:nvPicPr>
          <p:cNvPr id="12" name="Рисунок 11"/>
          <p:cNvPicPr>
            <a:picLocks noChangeAspect="1"/>
          </p:cNvPicPr>
          <p:nvPr/>
        </p:nvPicPr>
        <p:blipFill>
          <a:blip r:embed="rId3"/>
          <a:stretch>
            <a:fillRect/>
          </a:stretch>
        </p:blipFill>
        <p:spPr>
          <a:xfrm>
            <a:off x="7932808" y="2688661"/>
            <a:ext cx="2725205" cy="3112064"/>
          </a:xfrm>
          <a:prstGeom prst="rect">
            <a:avLst/>
          </a:prstGeom>
          <a:ln>
            <a:solidFill>
              <a:schemeClr val="accent1"/>
            </a:solidFill>
          </a:ln>
        </p:spPr>
      </p:pic>
      <p:pic>
        <p:nvPicPr>
          <p:cNvPr id="13" name="Рисунок 12"/>
          <p:cNvPicPr>
            <a:picLocks noChangeAspect="1"/>
          </p:cNvPicPr>
          <p:nvPr/>
        </p:nvPicPr>
        <p:blipFill>
          <a:blip r:embed="rId4"/>
          <a:stretch>
            <a:fillRect/>
          </a:stretch>
        </p:blipFill>
        <p:spPr>
          <a:xfrm>
            <a:off x="506470" y="3934025"/>
            <a:ext cx="6637280" cy="2780119"/>
          </a:xfrm>
          <a:prstGeom prst="rect">
            <a:avLst/>
          </a:prstGeom>
          <a:ln>
            <a:solidFill>
              <a:schemeClr val="accent1"/>
            </a:solidFill>
          </a:ln>
        </p:spPr>
      </p:pic>
    </p:spTree>
    <p:extLst>
      <p:ext uri="{BB962C8B-B14F-4D97-AF65-F5344CB8AC3E}">
        <p14:creationId xmlns:p14="http://schemas.microsoft.com/office/powerpoint/2010/main" val="146584535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71450"/>
            <a:ext cx="11669713" cy="768350"/>
          </a:xfrm>
        </p:spPr>
        <p:txBody>
          <a:bodyPr>
            <a:noAutofit/>
          </a:bodyPr>
          <a:lstStyle/>
          <a:p>
            <a:pPr algn="ctr"/>
            <a:r>
              <a:rPr lang="ru-RU" sz="2800" b="1" dirty="0">
                <a:solidFill>
                  <a:schemeClr val="tx2"/>
                </a:solidFill>
                <a:latin typeface="+mn-lt"/>
              </a:rPr>
              <a:t>Почему формирование ЕНГ является трудной задачей?</a:t>
            </a:r>
          </a:p>
        </p:txBody>
      </p:sp>
      <p:sp>
        <p:nvSpPr>
          <p:cNvPr id="6" name="TextBox 5"/>
          <p:cNvSpPr txBox="1"/>
          <p:nvPr/>
        </p:nvSpPr>
        <p:spPr>
          <a:xfrm>
            <a:off x="6411191" y="1534235"/>
            <a:ext cx="5235576" cy="4832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gn="ctr">
              <a:spcBef>
                <a:spcPts val="800"/>
              </a:spcBef>
            </a:pPr>
            <a:r>
              <a:rPr lang="ru-RU" altLang="ru-RU" sz="2000" b="1" dirty="0">
                <a:solidFill>
                  <a:srgbClr val="002060"/>
                </a:solidFill>
              </a:rPr>
              <a:t>Предметные результаты</a:t>
            </a:r>
          </a:p>
          <a:p>
            <a:pPr algn="ctr">
              <a:spcBef>
                <a:spcPts val="800"/>
              </a:spcBef>
            </a:pPr>
            <a:r>
              <a:rPr lang="ru-RU" altLang="ru-RU" sz="1600" b="1" dirty="0">
                <a:solidFill>
                  <a:srgbClr val="002060"/>
                </a:solidFill>
              </a:rPr>
              <a:t>- Объяснение явлений и владение методами научного познания </a:t>
            </a:r>
            <a:r>
              <a:rPr lang="ru-RU" altLang="ru-RU" sz="1600" dirty="0">
                <a:solidFill>
                  <a:srgbClr val="002060"/>
                </a:solidFill>
              </a:rPr>
              <a:t>(проведение наблюдений, выдвижение гипотез, планирование эксперимента и проведение измерений, анализ результатов)</a:t>
            </a:r>
          </a:p>
          <a:p>
            <a:pPr algn="ctr">
              <a:spcBef>
                <a:spcPts val="800"/>
              </a:spcBef>
            </a:pPr>
            <a:endParaRPr lang="ru-RU" altLang="ru-RU" sz="1600" dirty="0">
              <a:solidFill>
                <a:srgbClr val="002060"/>
              </a:solidFill>
            </a:endParaRPr>
          </a:p>
          <a:p>
            <a:pPr algn="ctr">
              <a:spcBef>
                <a:spcPts val="800"/>
              </a:spcBef>
            </a:pPr>
            <a:r>
              <a:rPr lang="ru-RU" altLang="ru-RU" sz="2000" b="1" dirty="0" err="1">
                <a:solidFill>
                  <a:srgbClr val="002060"/>
                </a:solidFill>
              </a:rPr>
              <a:t>Метапредметные</a:t>
            </a:r>
            <a:r>
              <a:rPr lang="ru-RU" altLang="ru-RU" sz="2000" b="1" dirty="0">
                <a:solidFill>
                  <a:srgbClr val="002060"/>
                </a:solidFill>
              </a:rPr>
              <a:t>  результаты</a:t>
            </a:r>
          </a:p>
          <a:p>
            <a:pPr algn="ctr">
              <a:spcBef>
                <a:spcPts val="800"/>
              </a:spcBef>
              <a:buFontTx/>
              <a:buChar char="-"/>
            </a:pPr>
            <a:r>
              <a:rPr lang="ru-RU" altLang="ru-RU" sz="1600" b="1" dirty="0">
                <a:solidFill>
                  <a:srgbClr val="002060"/>
                </a:solidFill>
              </a:rPr>
              <a:t> Освоение текстов научного содержания и применение базовых естественно-научных знаний </a:t>
            </a:r>
            <a:r>
              <a:rPr lang="ru-RU" altLang="ru-RU" sz="1600" dirty="0">
                <a:solidFill>
                  <a:srgbClr val="002060"/>
                </a:solidFill>
              </a:rPr>
              <a:t>(читательская и естественно-научная грамотность) </a:t>
            </a:r>
          </a:p>
          <a:p>
            <a:pPr algn="ctr">
              <a:spcBef>
                <a:spcPts val="800"/>
              </a:spcBef>
              <a:buFontTx/>
              <a:buChar char="-"/>
            </a:pPr>
            <a:r>
              <a:rPr lang="ru-RU" altLang="ru-RU" sz="1600" b="1" dirty="0">
                <a:solidFill>
                  <a:srgbClr val="002060"/>
                </a:solidFill>
              </a:rPr>
              <a:t> Использование математических понятий и алгоритмов, применение логических действий в контексте естественно-научного содержания</a:t>
            </a:r>
          </a:p>
          <a:p>
            <a:pPr algn="ctr">
              <a:spcBef>
                <a:spcPts val="800"/>
              </a:spcBef>
              <a:buFontTx/>
              <a:buChar char="-"/>
            </a:pPr>
            <a:r>
              <a:rPr lang="ru-RU" altLang="ru-RU" sz="1600" b="1" dirty="0">
                <a:solidFill>
                  <a:srgbClr val="002060"/>
                </a:solidFill>
              </a:rPr>
              <a:t>Использование цифровых технологий </a:t>
            </a:r>
            <a:r>
              <a:rPr lang="ru-RU" altLang="ru-RU" sz="1600" dirty="0">
                <a:solidFill>
                  <a:srgbClr val="002060"/>
                </a:solidFill>
              </a:rPr>
              <a:t>(поиск, обработка и представление информаций посредством ИКТ, цифровые датчики, виртуальные лаборатории)</a:t>
            </a:r>
            <a:endParaRPr lang="ru-RU" sz="1600" dirty="0">
              <a:solidFill>
                <a:srgbClr val="002060"/>
              </a:solidFill>
              <a:sym typeface="Helvetica Neue"/>
            </a:endParaRPr>
          </a:p>
        </p:txBody>
      </p:sp>
      <p:pic>
        <p:nvPicPr>
          <p:cNvPr id="9" name="Рисунок 8"/>
          <p:cNvPicPr>
            <a:picLocks noChangeAspect="1"/>
          </p:cNvPicPr>
          <p:nvPr/>
        </p:nvPicPr>
        <p:blipFill>
          <a:blip r:embed="rId2"/>
          <a:stretch>
            <a:fillRect/>
          </a:stretch>
        </p:blipFill>
        <p:spPr>
          <a:xfrm>
            <a:off x="434223" y="1754309"/>
            <a:ext cx="5302252" cy="4181451"/>
          </a:xfrm>
          <a:prstGeom prst="rect">
            <a:avLst/>
          </a:prstGeom>
        </p:spPr>
      </p:pic>
    </p:spTree>
    <p:extLst>
      <p:ext uri="{BB962C8B-B14F-4D97-AF65-F5344CB8AC3E}">
        <p14:creationId xmlns:p14="http://schemas.microsoft.com/office/powerpoint/2010/main" val="3455556580"/>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B55F9B-98D3-46E4-BEA1-77E7F011742C}"/>
              </a:ext>
            </a:extLst>
          </p:cNvPr>
          <p:cNvPicPr>
            <a:picLocks noChangeAspect="1"/>
          </p:cNvPicPr>
          <p:nvPr/>
        </p:nvPicPr>
        <p:blipFill>
          <a:blip r:embed="rId2"/>
          <a:stretch>
            <a:fillRect/>
          </a:stretch>
        </p:blipFill>
        <p:spPr>
          <a:xfrm>
            <a:off x="620622" y="589735"/>
            <a:ext cx="10297036" cy="5566130"/>
          </a:xfrm>
          <a:prstGeom prst="rect">
            <a:avLst/>
          </a:prstGeom>
        </p:spPr>
      </p:pic>
      <p:sp>
        <p:nvSpPr>
          <p:cNvPr id="3" name="TextBox 2"/>
          <p:cNvSpPr txBox="1"/>
          <p:nvPr/>
        </p:nvSpPr>
        <p:spPr>
          <a:xfrm>
            <a:off x="1145219" y="6374167"/>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Tree>
    <p:extLst>
      <p:ext uri="{BB962C8B-B14F-4D97-AF65-F5344CB8AC3E}">
        <p14:creationId xmlns:p14="http://schemas.microsoft.com/office/powerpoint/2010/main" val="402897714"/>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1014273" y="230820"/>
            <a:ext cx="5271117" cy="6494085"/>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Горная порода гранит — одна из самых распространённых на Земле. Гранит образуется из магмы в недрах Земли. Название «гранит» происходит от слова «</a:t>
            </a:r>
            <a:r>
              <a:rPr lang="ru-RU" sz="2000" dirty="0" err="1"/>
              <a:t>гранум</a:t>
            </a:r>
            <a:r>
              <a:rPr lang="ru-RU" sz="2000" dirty="0"/>
              <a:t>», что значит «зерно». Гранит состоит из крупных зёрен, или кристаллов.</a:t>
            </a:r>
          </a:p>
          <a:p>
            <a:pPr>
              <a:lnSpc>
                <a:spcPct val="130000"/>
              </a:lnSpc>
            </a:pPr>
            <a:r>
              <a:rPr lang="ru-RU" sz="2000" dirty="0"/>
              <a:t>        Гранит состоит из нескольких минералов. Это минералы: белые кристаллы — кварц, чёрные — слюда, серые, розовые или, например, красные — полевой шпат. Граниты бывают разного цвета – розовые, серые, красные. Зёрна кварца и полевого шпата могут быть и маленькими – 1—2 мм, и крупными – размером в 1 см и даже больше. Граниты очень разнообразны.</a:t>
            </a:r>
          </a:p>
        </p:txBody>
      </p:sp>
      <p:sp>
        <p:nvSpPr>
          <p:cNvPr id="3" name="TextBox 2">
            <a:extLst>
              <a:ext uri="{FF2B5EF4-FFF2-40B4-BE49-F238E27FC236}">
                <a16:creationId xmlns:a16="http://schemas.microsoft.com/office/drawing/2014/main" id="{90F9F712-42FF-4948-A7D3-E0D2B758BAE0}"/>
              </a:ext>
            </a:extLst>
          </p:cNvPr>
          <p:cNvSpPr txBox="1"/>
          <p:nvPr/>
        </p:nvSpPr>
        <p:spPr>
          <a:xfrm>
            <a:off x="6739745" y="1543220"/>
            <a:ext cx="4659923" cy="2862322"/>
          </a:xfrm>
          <a:prstGeom prst="rect">
            <a:avLst/>
          </a:prstGeom>
          <a:noFill/>
        </p:spPr>
        <p:txBody>
          <a:bodyPr wrap="square">
            <a:spAutoFit/>
          </a:bodyPr>
          <a:lstStyle/>
          <a:p>
            <a:r>
              <a:rPr lang="ru-RU" sz="2000" dirty="0"/>
              <a:t>1. Что означает название «гранит»? </a:t>
            </a:r>
          </a:p>
          <a:p>
            <a:endParaRPr lang="ru-RU" sz="2000" dirty="0"/>
          </a:p>
          <a:p>
            <a:r>
              <a:rPr lang="ru-RU" sz="2000" dirty="0"/>
              <a:t>2. Гранит называют магматической горной породой. Почему?</a:t>
            </a:r>
          </a:p>
          <a:p>
            <a:endParaRPr lang="ru-RU" sz="2000" dirty="0"/>
          </a:p>
          <a:p>
            <a:r>
              <a:rPr lang="ru-RU" sz="2000" dirty="0"/>
              <a:t>3. Почему гранит называют кристаллической горной породой? </a:t>
            </a:r>
          </a:p>
          <a:p>
            <a:endParaRPr lang="ru-RU" sz="2000" dirty="0"/>
          </a:p>
          <a:p>
            <a:r>
              <a:rPr lang="ru-RU" sz="2000" dirty="0"/>
              <a:t>4. Из каких минералов состоит гранит? </a:t>
            </a:r>
          </a:p>
        </p:txBody>
      </p:sp>
      <p:sp>
        <p:nvSpPr>
          <p:cNvPr id="4" name="TextBox 3"/>
          <p:cNvSpPr txBox="1"/>
          <p:nvPr/>
        </p:nvSpPr>
        <p:spPr>
          <a:xfrm>
            <a:off x="6623480" y="6417128"/>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
        <p:nvSpPr>
          <p:cNvPr id="5" name="TextBox 4"/>
          <p:cNvSpPr txBox="1"/>
          <p:nvPr/>
        </p:nvSpPr>
        <p:spPr>
          <a:xfrm>
            <a:off x="6855155" y="976544"/>
            <a:ext cx="3522842" cy="369332"/>
          </a:xfrm>
          <a:prstGeom prst="rect">
            <a:avLst/>
          </a:prstGeom>
          <a:solidFill>
            <a:schemeClr val="accent5">
              <a:lumMod val="20000"/>
              <a:lumOff val="80000"/>
            </a:schemeClr>
          </a:solidFill>
        </p:spPr>
        <p:txBody>
          <a:bodyPr wrap="square" rtlCol="0">
            <a:spAutoFit/>
          </a:bodyPr>
          <a:lstStyle/>
          <a:p>
            <a:r>
              <a:rPr lang="ru-RU" dirty="0" smtClean="0"/>
              <a:t>Найдите ответы на вопросы</a:t>
            </a:r>
            <a:endParaRPr lang="ru-RU" dirty="0"/>
          </a:p>
        </p:txBody>
      </p:sp>
    </p:spTree>
    <p:extLst>
      <p:ext uri="{BB962C8B-B14F-4D97-AF65-F5344CB8AC3E}">
        <p14:creationId xmlns:p14="http://schemas.microsoft.com/office/powerpoint/2010/main" val="4251710549"/>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1191827" y="252977"/>
            <a:ext cx="5297750" cy="6494085"/>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Горная порода гранит — одна из самых распространённых на Земле. </a:t>
            </a:r>
            <a:r>
              <a:rPr lang="ru-RU" sz="2000" dirty="0">
                <a:highlight>
                  <a:srgbClr val="00FF00"/>
                </a:highlight>
              </a:rPr>
              <a:t>Гранит образуется из магмы в недрах Земли.</a:t>
            </a:r>
            <a:r>
              <a:rPr lang="ru-RU" sz="2000" dirty="0"/>
              <a:t> </a:t>
            </a:r>
            <a:r>
              <a:rPr lang="ru-RU" sz="2000" dirty="0">
                <a:highlight>
                  <a:srgbClr val="FFFF00"/>
                </a:highlight>
              </a:rPr>
              <a:t>Название «гранит» происходит от слова «</a:t>
            </a:r>
            <a:r>
              <a:rPr lang="ru-RU" sz="2000" dirty="0" err="1">
                <a:highlight>
                  <a:srgbClr val="FFFF00"/>
                </a:highlight>
              </a:rPr>
              <a:t>гранум</a:t>
            </a:r>
            <a:r>
              <a:rPr lang="ru-RU" sz="2000" dirty="0">
                <a:highlight>
                  <a:srgbClr val="FFFF00"/>
                </a:highlight>
              </a:rPr>
              <a:t>», что значит «зерно».</a:t>
            </a:r>
            <a:r>
              <a:rPr lang="ru-RU" sz="2000" dirty="0"/>
              <a:t> Гранит </a:t>
            </a:r>
            <a:r>
              <a:rPr lang="ru-RU" sz="2000" dirty="0">
                <a:highlight>
                  <a:srgbClr val="F6DB7E"/>
                </a:highlight>
              </a:rPr>
              <a:t>состоит из крупных зёрен, или кристаллов</a:t>
            </a:r>
            <a:r>
              <a:rPr lang="ru-RU" sz="2000" dirty="0"/>
              <a:t>.</a:t>
            </a:r>
          </a:p>
          <a:p>
            <a:pPr>
              <a:lnSpc>
                <a:spcPct val="130000"/>
              </a:lnSpc>
            </a:pPr>
            <a:r>
              <a:rPr lang="ru-RU" sz="2000" dirty="0"/>
              <a:t>        </a:t>
            </a:r>
            <a:r>
              <a:rPr lang="ru-RU" sz="2000" dirty="0">
                <a:highlight>
                  <a:srgbClr val="79BFD5"/>
                </a:highlight>
              </a:rPr>
              <a:t>Гранит состоит из нескольких минералов</a:t>
            </a:r>
            <a:r>
              <a:rPr lang="ru-RU" sz="2000" dirty="0">
                <a:highlight>
                  <a:srgbClr val="D8EBF4"/>
                </a:highlight>
              </a:rPr>
              <a:t>. </a:t>
            </a:r>
            <a:r>
              <a:rPr lang="ru-RU" sz="2000" dirty="0"/>
              <a:t>Это минералы: белые кристаллы — </a:t>
            </a:r>
            <a:r>
              <a:rPr lang="ru-RU" sz="2000" dirty="0">
                <a:highlight>
                  <a:srgbClr val="79BFD5"/>
                </a:highlight>
              </a:rPr>
              <a:t>кварц</a:t>
            </a:r>
            <a:r>
              <a:rPr lang="ru-RU" sz="2000" dirty="0"/>
              <a:t>, чёрные — </a:t>
            </a:r>
            <a:r>
              <a:rPr lang="ru-RU" sz="2000" dirty="0">
                <a:highlight>
                  <a:srgbClr val="79BFD5"/>
                </a:highlight>
              </a:rPr>
              <a:t>слюда</a:t>
            </a:r>
            <a:r>
              <a:rPr lang="ru-RU" sz="2000" dirty="0"/>
              <a:t>, серые, розовые или, например, красные — </a:t>
            </a:r>
            <a:r>
              <a:rPr lang="ru-RU" sz="2000" dirty="0">
                <a:highlight>
                  <a:srgbClr val="79BFD5"/>
                </a:highlight>
              </a:rPr>
              <a:t>полевой шпат</a:t>
            </a:r>
            <a:r>
              <a:rPr lang="ru-RU" sz="2000" dirty="0"/>
              <a:t>. Граниты бывают разного цвета – розовые, серые, красные. Зёрна кварца и полевого шпата могут быть и маленькими – 1—2 мм, и крупными – размером в 1 см и даже больше. Граниты очень разнообразны.</a:t>
            </a:r>
          </a:p>
        </p:txBody>
      </p:sp>
      <p:sp>
        <p:nvSpPr>
          <p:cNvPr id="3" name="TextBox 2">
            <a:extLst>
              <a:ext uri="{FF2B5EF4-FFF2-40B4-BE49-F238E27FC236}">
                <a16:creationId xmlns:a16="http://schemas.microsoft.com/office/drawing/2014/main" id="{90F9F712-42FF-4948-A7D3-E0D2B758BAE0}"/>
              </a:ext>
            </a:extLst>
          </p:cNvPr>
          <p:cNvSpPr txBox="1"/>
          <p:nvPr/>
        </p:nvSpPr>
        <p:spPr>
          <a:xfrm>
            <a:off x="7532077" y="1782918"/>
            <a:ext cx="4659923" cy="2862322"/>
          </a:xfrm>
          <a:prstGeom prst="rect">
            <a:avLst/>
          </a:prstGeom>
          <a:noFill/>
        </p:spPr>
        <p:txBody>
          <a:bodyPr wrap="square">
            <a:spAutoFit/>
          </a:bodyPr>
          <a:lstStyle/>
          <a:p>
            <a:r>
              <a:rPr lang="ru-RU" sz="2000" dirty="0"/>
              <a:t>1. Что означает </a:t>
            </a:r>
            <a:r>
              <a:rPr lang="ru-RU" sz="2000" dirty="0">
                <a:highlight>
                  <a:srgbClr val="FFFF00"/>
                </a:highlight>
              </a:rPr>
              <a:t>название «гранит»</a:t>
            </a:r>
            <a:r>
              <a:rPr lang="ru-RU" sz="2000" dirty="0"/>
              <a:t>? </a:t>
            </a:r>
          </a:p>
          <a:p>
            <a:endParaRPr lang="ru-RU" sz="2000" dirty="0"/>
          </a:p>
          <a:p>
            <a:r>
              <a:rPr lang="ru-RU" sz="2000" dirty="0"/>
              <a:t>2. Гранит называют </a:t>
            </a:r>
            <a:r>
              <a:rPr lang="ru-RU" sz="2000" dirty="0">
                <a:highlight>
                  <a:srgbClr val="00FF00"/>
                </a:highlight>
              </a:rPr>
              <a:t>магматической горной породой. </a:t>
            </a:r>
            <a:r>
              <a:rPr lang="ru-RU" sz="2000" dirty="0"/>
              <a:t>Почему?</a:t>
            </a:r>
          </a:p>
          <a:p>
            <a:endParaRPr lang="ru-RU" sz="2000" dirty="0"/>
          </a:p>
          <a:p>
            <a:r>
              <a:rPr lang="ru-RU" sz="2000" dirty="0"/>
              <a:t>3. Почему </a:t>
            </a:r>
            <a:r>
              <a:rPr lang="ru-RU" sz="2000" dirty="0">
                <a:highlight>
                  <a:srgbClr val="F6DB7E"/>
                </a:highlight>
              </a:rPr>
              <a:t>гранит называют кристаллической горной породой</a:t>
            </a:r>
            <a:r>
              <a:rPr lang="ru-RU" sz="2000" dirty="0"/>
              <a:t>? </a:t>
            </a:r>
          </a:p>
          <a:p>
            <a:endParaRPr lang="ru-RU" sz="2000" dirty="0"/>
          </a:p>
          <a:p>
            <a:r>
              <a:rPr lang="ru-RU" sz="2000" dirty="0"/>
              <a:t>4. </a:t>
            </a:r>
            <a:r>
              <a:rPr lang="ru-RU" sz="2000" dirty="0">
                <a:highlight>
                  <a:srgbClr val="79BFD5"/>
                </a:highlight>
              </a:rPr>
              <a:t>Из каких минералов состоит гранит</a:t>
            </a:r>
            <a:r>
              <a:rPr lang="ru-RU" sz="2000" dirty="0"/>
              <a:t>? </a:t>
            </a:r>
          </a:p>
        </p:txBody>
      </p:sp>
      <p:sp>
        <p:nvSpPr>
          <p:cNvPr id="4" name="TextBox 3"/>
          <p:cNvSpPr txBox="1"/>
          <p:nvPr/>
        </p:nvSpPr>
        <p:spPr>
          <a:xfrm>
            <a:off x="6880194" y="6374167"/>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
        <p:nvSpPr>
          <p:cNvPr id="5" name="TextBox 4"/>
          <p:cNvSpPr txBox="1"/>
          <p:nvPr/>
        </p:nvSpPr>
        <p:spPr>
          <a:xfrm>
            <a:off x="7532077" y="1162975"/>
            <a:ext cx="3522842" cy="369332"/>
          </a:xfrm>
          <a:prstGeom prst="rect">
            <a:avLst/>
          </a:prstGeom>
          <a:solidFill>
            <a:schemeClr val="accent5">
              <a:lumMod val="20000"/>
              <a:lumOff val="80000"/>
            </a:schemeClr>
          </a:solidFill>
        </p:spPr>
        <p:txBody>
          <a:bodyPr wrap="square" rtlCol="0">
            <a:spAutoFit/>
          </a:bodyPr>
          <a:lstStyle/>
          <a:p>
            <a:r>
              <a:rPr lang="ru-RU" dirty="0" smtClean="0"/>
              <a:t>Найдите ответы на вопросы</a:t>
            </a:r>
            <a:endParaRPr lang="ru-RU" dirty="0"/>
          </a:p>
        </p:txBody>
      </p:sp>
    </p:spTree>
    <p:extLst>
      <p:ext uri="{BB962C8B-B14F-4D97-AF65-F5344CB8AC3E}">
        <p14:creationId xmlns:p14="http://schemas.microsoft.com/office/powerpoint/2010/main" val="227061490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605901" y="513579"/>
            <a:ext cx="5630594" cy="6061659"/>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Горная порода гранит — одна из самых распространённых на Земле. Гранит образуется из магмы в недрах Земли. Название «гранит» происходит от слова «</a:t>
            </a:r>
            <a:r>
              <a:rPr lang="ru-RU" sz="2000" dirty="0" err="1"/>
              <a:t>гранум</a:t>
            </a:r>
            <a:r>
              <a:rPr lang="ru-RU" sz="2000" dirty="0"/>
              <a:t>», что значит «зерно». Гранит состоит из крупных зёрен, или кристаллов.</a:t>
            </a:r>
          </a:p>
          <a:p>
            <a:pPr>
              <a:lnSpc>
                <a:spcPct val="130000"/>
              </a:lnSpc>
            </a:pPr>
            <a:r>
              <a:rPr lang="ru-RU" sz="2000" dirty="0"/>
              <a:t>        Гранит состоит из нескольких минералов. Это минералы: белые кристаллы — кварц, чёрные — слюда, серые, розовые или, например, красные — полевой шпат. Граниты бывают разного цвета – розовые, серые, красные. Зёрна кварца и полевого шпата могут быть и маленькими – 1—2 мм, и крупными – размером в 1 см и даже больше. Граниты очень разнообразны.</a:t>
            </a:r>
          </a:p>
        </p:txBody>
      </p:sp>
      <p:sp>
        <p:nvSpPr>
          <p:cNvPr id="3" name="TextBox 2">
            <a:extLst>
              <a:ext uri="{FF2B5EF4-FFF2-40B4-BE49-F238E27FC236}">
                <a16:creationId xmlns:a16="http://schemas.microsoft.com/office/drawing/2014/main" id="{90F9F712-42FF-4948-A7D3-E0D2B758BAE0}"/>
              </a:ext>
            </a:extLst>
          </p:cNvPr>
          <p:cNvSpPr txBox="1"/>
          <p:nvPr/>
        </p:nvSpPr>
        <p:spPr>
          <a:xfrm>
            <a:off x="6650969" y="1747406"/>
            <a:ext cx="4659923" cy="1323439"/>
          </a:xfrm>
          <a:prstGeom prst="rect">
            <a:avLst/>
          </a:prstGeom>
          <a:noFill/>
        </p:spPr>
        <p:txBody>
          <a:bodyPr wrap="square">
            <a:spAutoFit/>
          </a:bodyPr>
          <a:lstStyle/>
          <a:p>
            <a:r>
              <a:rPr lang="ru-RU" sz="2000" dirty="0"/>
              <a:t>1. </a:t>
            </a:r>
            <a:r>
              <a:rPr lang="ru-RU" sz="2000" dirty="0">
                <a:effectLst/>
                <a:ea typeface="Calibri" panose="020F0502020204030204" pitchFamily="34" charset="0"/>
                <a:cs typeface="Times New Roman" panose="02020603050405020304" pitchFamily="18" charset="0"/>
              </a:rPr>
              <a:t>Какими свойствами обладает гранит?</a:t>
            </a:r>
            <a:endParaRPr lang="ru-RU" sz="2000" dirty="0"/>
          </a:p>
          <a:p>
            <a:endParaRPr lang="ru-RU" sz="2000" dirty="0"/>
          </a:p>
          <a:p>
            <a:r>
              <a:rPr lang="ru-RU" sz="2000" dirty="0"/>
              <a:t>2. Отчего зависит цвет гранита?</a:t>
            </a:r>
          </a:p>
          <a:p>
            <a:endParaRPr lang="ru-RU" sz="2000" dirty="0"/>
          </a:p>
        </p:txBody>
      </p:sp>
      <p:sp>
        <p:nvSpPr>
          <p:cNvPr id="4" name="TextBox 3"/>
          <p:cNvSpPr txBox="1"/>
          <p:nvPr/>
        </p:nvSpPr>
        <p:spPr>
          <a:xfrm>
            <a:off x="6828522" y="1162975"/>
            <a:ext cx="3522842" cy="369332"/>
          </a:xfrm>
          <a:prstGeom prst="rect">
            <a:avLst/>
          </a:prstGeom>
          <a:solidFill>
            <a:schemeClr val="accent5">
              <a:lumMod val="20000"/>
              <a:lumOff val="80000"/>
            </a:schemeClr>
          </a:solidFill>
        </p:spPr>
        <p:txBody>
          <a:bodyPr wrap="square" rtlCol="0">
            <a:spAutoFit/>
          </a:bodyPr>
          <a:lstStyle/>
          <a:p>
            <a:r>
              <a:rPr lang="ru-RU" dirty="0" smtClean="0"/>
              <a:t>Найдите ответы на вопросы</a:t>
            </a:r>
            <a:endParaRPr lang="ru-RU" dirty="0"/>
          </a:p>
        </p:txBody>
      </p:sp>
    </p:spTree>
    <p:extLst>
      <p:ext uri="{BB962C8B-B14F-4D97-AF65-F5344CB8AC3E}">
        <p14:creationId xmlns:p14="http://schemas.microsoft.com/office/powerpoint/2010/main" val="663611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41" y="6304222"/>
            <a:ext cx="11267059" cy="369332"/>
          </a:xfrm>
          <a:prstGeom prst="rect">
            <a:avLst/>
          </a:prstGeom>
        </p:spPr>
        <p:txBody>
          <a:bodyPr wrap="none">
            <a:spAutoFit/>
          </a:bodyPr>
          <a:lstStyle/>
          <a:p>
            <a:r>
              <a:rPr lang="ru-RU" dirty="0" smtClean="0"/>
              <a:t>Доклад </a:t>
            </a:r>
            <a:r>
              <a:rPr lang="ru-RU" b="1" dirty="0" smtClean="0"/>
              <a:t>«Навыки будущего. </a:t>
            </a:r>
            <a:r>
              <a:rPr lang="ru-RU" b="1" dirty="0"/>
              <a:t>Что нужно знать и уметь в новом сложном </a:t>
            </a:r>
            <a:r>
              <a:rPr lang="ru-RU" b="1" dirty="0" smtClean="0"/>
              <a:t>мире»</a:t>
            </a:r>
            <a:r>
              <a:rPr lang="ru-RU" dirty="0" smtClean="0"/>
              <a:t>. </a:t>
            </a:r>
            <a:r>
              <a:rPr lang="en-US" dirty="0" smtClean="0"/>
              <a:t>https</a:t>
            </a:r>
            <a:r>
              <a:rPr lang="en-US" dirty="0"/>
              <a:t>://futuref.org/futureskills_ru</a:t>
            </a:r>
            <a:endParaRPr lang="ru-RU" dirty="0"/>
          </a:p>
        </p:txBody>
      </p:sp>
      <p:sp>
        <p:nvSpPr>
          <p:cNvPr id="3" name="Прямоугольник 2"/>
          <p:cNvSpPr/>
          <p:nvPr/>
        </p:nvSpPr>
        <p:spPr>
          <a:xfrm>
            <a:off x="2247614" y="225712"/>
            <a:ext cx="6720494" cy="523220"/>
          </a:xfrm>
          <a:prstGeom prst="rect">
            <a:avLst/>
          </a:prstGeom>
        </p:spPr>
        <p:txBody>
          <a:bodyPr wrap="none">
            <a:spAutoFit/>
          </a:bodyPr>
          <a:lstStyle/>
          <a:p>
            <a:r>
              <a:rPr lang="ru-RU" sz="2800" b="1" dirty="0" smtClean="0">
                <a:solidFill>
                  <a:srgbClr val="002060"/>
                </a:solidFill>
              </a:rPr>
              <a:t> 7 ТРЕНДОВ, КОТОРЫЕ УЖЕ МЕНЯЮТ МИР</a:t>
            </a:r>
            <a:endParaRPr lang="ru-RU" sz="2800" b="1" dirty="0">
              <a:solidFill>
                <a:srgbClr val="002060"/>
              </a:solidFill>
            </a:endParaRPr>
          </a:p>
        </p:txBody>
      </p:sp>
      <p:graphicFrame>
        <p:nvGraphicFramePr>
          <p:cNvPr id="4" name="Схема 3"/>
          <p:cNvGraphicFramePr/>
          <p:nvPr>
            <p:extLst>
              <p:ext uri="{D42A27DB-BD31-4B8C-83A1-F6EECF244321}">
                <p14:modId xmlns:p14="http://schemas.microsoft.com/office/powerpoint/2010/main" val="994258949"/>
              </p:ext>
            </p:extLst>
          </p:nvPr>
        </p:nvGraphicFramePr>
        <p:xfrm>
          <a:off x="2871975" y="8381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Группа 4"/>
          <p:cNvGrpSpPr/>
          <p:nvPr/>
        </p:nvGrpSpPr>
        <p:grpSpPr>
          <a:xfrm>
            <a:off x="3674935" y="2510008"/>
            <a:ext cx="1747506" cy="2008628"/>
            <a:chOff x="1828348" y="29260"/>
            <a:chExt cx="1747506" cy="2008628"/>
          </a:xfrm>
          <a:solidFill>
            <a:schemeClr val="accent5">
              <a:lumMod val="75000"/>
            </a:schemeClr>
          </a:solidFill>
        </p:grpSpPr>
        <p:sp>
          <p:nvSpPr>
            <p:cNvPr id="6" name="Шестиугольник 5"/>
            <p:cNvSpPr/>
            <p:nvPr/>
          </p:nvSpPr>
          <p:spPr>
            <a:xfrm rot="5400000">
              <a:off x="1697787" y="159821"/>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Шестиугольник 4"/>
            <p:cNvSpPr txBox="1"/>
            <p:nvPr/>
          </p:nvSpPr>
          <p:spPr>
            <a:xfrm>
              <a:off x="2077343" y="369855"/>
              <a:ext cx="1269507" cy="1321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smtClean="0"/>
                <a:t>ДЕМОГРАФИЧЕСКИЕ ИЗМЕНЕНИЯ</a:t>
              </a:r>
              <a:endParaRPr lang="ru-RU" sz="1600" b="1" kern="1200" dirty="0"/>
            </a:p>
          </p:txBody>
        </p:sp>
      </p:grpSp>
      <p:sp>
        <p:nvSpPr>
          <p:cNvPr id="8" name="TextBox 7"/>
          <p:cNvSpPr txBox="1"/>
          <p:nvPr/>
        </p:nvSpPr>
        <p:spPr>
          <a:xfrm>
            <a:off x="7586740" y="3409491"/>
            <a:ext cx="1509311" cy="246221"/>
          </a:xfrm>
          <a:prstGeom prst="rect">
            <a:avLst/>
          </a:prstGeom>
          <a:noFill/>
        </p:spPr>
        <p:txBody>
          <a:bodyPr wrap="square" lIns="0" tIns="0" rIns="0" bIns="0" rtlCol="0">
            <a:spAutoFit/>
          </a:bodyPr>
          <a:lstStyle/>
          <a:p>
            <a:pPr algn="ctr"/>
            <a:r>
              <a:rPr lang="ru-RU" sz="1600" b="1" dirty="0" smtClean="0">
                <a:solidFill>
                  <a:schemeClr val="bg1"/>
                </a:solidFill>
              </a:rPr>
              <a:t>ЦИФРОВИЗАЦИЯ</a:t>
            </a:r>
          </a:p>
        </p:txBody>
      </p:sp>
      <p:sp>
        <p:nvSpPr>
          <p:cNvPr id="9" name="TextBox 8"/>
          <p:cNvSpPr txBox="1"/>
          <p:nvPr/>
        </p:nvSpPr>
        <p:spPr>
          <a:xfrm>
            <a:off x="4781145" y="5006816"/>
            <a:ext cx="1255923" cy="492443"/>
          </a:xfrm>
          <a:prstGeom prst="rect">
            <a:avLst/>
          </a:prstGeom>
          <a:noFill/>
        </p:spPr>
        <p:txBody>
          <a:bodyPr wrap="square" lIns="0" tIns="0" rIns="0" bIns="0" rtlCol="0">
            <a:spAutoFit/>
          </a:bodyPr>
          <a:lstStyle/>
          <a:p>
            <a:pPr algn="ctr"/>
            <a:r>
              <a:rPr lang="ru-RU" sz="1600" b="1" dirty="0" smtClean="0">
                <a:solidFill>
                  <a:schemeClr val="bg1"/>
                </a:solidFill>
              </a:rPr>
              <a:t>СЕТЕВОЕ СООБЩЕСТВО</a:t>
            </a:r>
          </a:p>
        </p:txBody>
      </p:sp>
      <p:pic>
        <p:nvPicPr>
          <p:cNvPr id="10" name="Рисунок 9"/>
          <p:cNvPicPr>
            <a:picLocks noChangeAspect="1"/>
          </p:cNvPicPr>
          <p:nvPr/>
        </p:nvPicPr>
        <p:blipFill>
          <a:blip r:embed="rId7"/>
          <a:stretch>
            <a:fillRect/>
          </a:stretch>
        </p:blipFill>
        <p:spPr>
          <a:xfrm>
            <a:off x="10378253" y="4214364"/>
            <a:ext cx="1424682" cy="2131717"/>
          </a:xfrm>
          <a:prstGeom prst="rect">
            <a:avLst/>
          </a:prstGeom>
        </p:spPr>
      </p:pic>
      <p:sp>
        <p:nvSpPr>
          <p:cNvPr id="11" name="Прямоугольник 10"/>
          <p:cNvSpPr/>
          <p:nvPr/>
        </p:nvSpPr>
        <p:spPr>
          <a:xfrm>
            <a:off x="157370" y="1283259"/>
            <a:ext cx="2136923" cy="2585323"/>
          </a:xfrm>
          <a:prstGeom prst="rect">
            <a:avLst/>
          </a:prstGeom>
          <a:solidFill>
            <a:schemeClr val="bg1">
              <a:lumMod val="95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181818"/>
                </a:solidFill>
                <a:effectLst/>
                <a:uLnTx/>
                <a:uFillTx/>
              </a:rPr>
              <a:t>Ключевые тренды: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smtClean="0">
              <a:ln>
                <a:noFill/>
              </a:ln>
              <a:solidFill>
                <a:srgbClr val="181818"/>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rPr>
              <a:t> </a:t>
            </a:r>
            <a:r>
              <a:rPr kumimoji="0" lang="ru-RU" sz="1800" b="1" i="0" u="none" strike="noStrike" kern="0" cap="none" spc="0" normalizeH="0" baseline="0" noProof="0" dirty="0" smtClean="0">
                <a:ln>
                  <a:noFill/>
                </a:ln>
                <a:solidFill>
                  <a:schemeClr val="accent2">
                    <a:lumMod val="75000"/>
                  </a:schemeClr>
                </a:solidFill>
                <a:effectLst/>
                <a:uLnTx/>
                <a:uFillTx/>
              </a:rPr>
              <a:t>Технологические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rPr>
              <a:t> </a:t>
            </a:r>
            <a:r>
              <a:rPr kumimoji="0" lang="ru-RU" sz="1800" b="1" i="0" u="none" strike="noStrike" kern="0" cap="none" spc="0" normalizeH="0" baseline="0" noProof="0" dirty="0" smtClean="0">
                <a:ln>
                  <a:noFill/>
                </a:ln>
                <a:solidFill>
                  <a:srgbClr val="C00000"/>
                </a:solidFill>
                <a:effectLst/>
                <a:uLnTx/>
                <a:uFillTx/>
              </a:rPr>
              <a:t>Техно-социальные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rPr>
              <a:t> </a:t>
            </a:r>
            <a:r>
              <a:rPr kumimoji="0" lang="ru-RU" sz="1800" b="1" i="0" u="none" strike="noStrike" kern="0" cap="none" spc="0" normalizeH="0" baseline="0" noProof="0" dirty="0" smtClean="0">
                <a:ln>
                  <a:noFill/>
                </a:ln>
                <a:solidFill>
                  <a:schemeClr val="accent1">
                    <a:lumMod val="75000"/>
                  </a:schemeClr>
                </a:solidFill>
                <a:effectLst/>
                <a:uLnTx/>
                <a:uFillTx/>
              </a:rPr>
              <a:t>Социальные</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181818"/>
              </a:solidFill>
              <a:effectLst/>
              <a:uLnTx/>
              <a:uFillTx/>
            </a:endParaRPr>
          </a:p>
          <a:p>
            <a:pPr lvl="0" algn="ctr"/>
            <a:r>
              <a:rPr lang="ru-RU" spc="-5" dirty="0">
                <a:solidFill>
                  <a:srgbClr val="171717"/>
                </a:solidFill>
                <a:latin typeface="Carlito"/>
                <a:ea typeface="Times New Roman" panose="02020603050405020304" pitchFamily="18" charset="0"/>
                <a:cs typeface="Carlito"/>
              </a:rPr>
              <a:t> </a:t>
            </a:r>
            <a:r>
              <a:rPr lang="ru-RU" b="1" spc="-5" dirty="0" err="1" smtClean="0">
                <a:solidFill>
                  <a:srgbClr val="171717"/>
                </a:solidFill>
                <a:ea typeface="Times New Roman" panose="02020603050405020304" pitchFamily="18" charset="0"/>
                <a:cs typeface="Carlito"/>
              </a:rPr>
              <a:t>Метатренд</a:t>
            </a:r>
            <a:endParaRPr lang="ru-RU" b="1" spc="-5" dirty="0" smtClean="0">
              <a:solidFill>
                <a:srgbClr val="171717"/>
              </a:solidFill>
              <a:ea typeface="Times New Roman" panose="02020603050405020304" pitchFamily="18" charset="0"/>
              <a:cs typeface="Carlito"/>
            </a:endParaRPr>
          </a:p>
          <a:p>
            <a:pPr lvl="0" algn="ctr"/>
            <a:r>
              <a:rPr lang="ru-RU" b="1" spc="-5" dirty="0" smtClean="0">
                <a:solidFill>
                  <a:srgbClr val="171717"/>
                </a:solidFill>
                <a:ea typeface="Times New Roman" panose="02020603050405020304" pitchFamily="18" charset="0"/>
                <a:cs typeface="Carlito"/>
              </a:rPr>
              <a:t> </a:t>
            </a:r>
            <a:r>
              <a:rPr lang="ru-RU" b="1" spc="-5" dirty="0" smtClean="0">
                <a:solidFill>
                  <a:srgbClr val="00B050"/>
                </a:solidFill>
                <a:ea typeface="Times New Roman" panose="02020603050405020304" pitchFamily="18" charset="0"/>
                <a:cs typeface="Carlito"/>
              </a:rPr>
              <a:t>Ускорение</a:t>
            </a:r>
          </a:p>
          <a:p>
            <a:pPr lvl="0"/>
            <a:endParaRPr kumimoji="0" lang="ru-RU" sz="1800" b="0" i="0" u="none" strike="noStrike" kern="0" cap="none" spc="0" normalizeH="0" baseline="0" noProof="0" dirty="0" smtClean="0">
              <a:ln>
                <a:noFill/>
              </a:ln>
              <a:solidFill>
                <a:srgbClr val="181818"/>
              </a:solidFill>
              <a:effectLst/>
              <a:uLnTx/>
              <a:uFillTx/>
            </a:endParaRPr>
          </a:p>
        </p:txBody>
      </p:sp>
    </p:spTree>
    <p:extLst>
      <p:ext uri="{BB962C8B-B14F-4D97-AF65-F5344CB8AC3E}">
        <p14:creationId xmlns:p14="http://schemas.microsoft.com/office/powerpoint/2010/main" val="1670469960"/>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685800" y="398170"/>
            <a:ext cx="5630594" cy="6061659"/>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Горная порода гранит — одна из самых </a:t>
            </a:r>
            <a:r>
              <a:rPr lang="ru-RU" sz="2000" dirty="0">
                <a:highlight>
                  <a:srgbClr val="79BFD5"/>
                </a:highlight>
              </a:rPr>
              <a:t>распространённых</a:t>
            </a:r>
            <a:r>
              <a:rPr lang="ru-RU" sz="2000" dirty="0"/>
              <a:t> на Земле. Гранит образуется </a:t>
            </a:r>
            <a:r>
              <a:rPr lang="ru-RU" sz="2000" dirty="0">
                <a:highlight>
                  <a:srgbClr val="79BFD5"/>
                </a:highlight>
              </a:rPr>
              <a:t>из магмы </a:t>
            </a:r>
            <a:r>
              <a:rPr lang="ru-RU" sz="2000" dirty="0"/>
              <a:t>в недрах Земли. Название «гранит» происходит от слова «</a:t>
            </a:r>
            <a:r>
              <a:rPr lang="ru-RU" sz="2000" dirty="0" err="1"/>
              <a:t>гранум</a:t>
            </a:r>
            <a:r>
              <a:rPr lang="ru-RU" sz="2000" dirty="0"/>
              <a:t>», что значит «зерно». Гранит </a:t>
            </a:r>
            <a:r>
              <a:rPr lang="ru-RU" sz="2000" dirty="0">
                <a:highlight>
                  <a:srgbClr val="79BFD5"/>
                </a:highlight>
              </a:rPr>
              <a:t>состоит из крупных зёрен</a:t>
            </a:r>
            <a:r>
              <a:rPr lang="ru-RU" sz="2000" dirty="0"/>
              <a:t>, или </a:t>
            </a:r>
            <a:r>
              <a:rPr lang="ru-RU" sz="2000" dirty="0">
                <a:highlight>
                  <a:srgbClr val="79BFD5"/>
                </a:highlight>
              </a:rPr>
              <a:t>кристаллов</a:t>
            </a:r>
            <a:r>
              <a:rPr lang="ru-RU" sz="2000" dirty="0"/>
              <a:t>.</a:t>
            </a:r>
          </a:p>
          <a:p>
            <a:pPr>
              <a:lnSpc>
                <a:spcPct val="130000"/>
              </a:lnSpc>
            </a:pPr>
            <a:r>
              <a:rPr lang="ru-RU" sz="2000" dirty="0"/>
              <a:t>        Гранит состоит из нескольких минералов. Это минералы: </a:t>
            </a:r>
            <a:r>
              <a:rPr lang="ru-RU" sz="2000" dirty="0">
                <a:highlight>
                  <a:srgbClr val="FFFF00"/>
                </a:highlight>
              </a:rPr>
              <a:t>белые кристаллы — кварц</a:t>
            </a:r>
            <a:r>
              <a:rPr lang="ru-RU" sz="2000" dirty="0"/>
              <a:t>, </a:t>
            </a:r>
            <a:r>
              <a:rPr lang="ru-RU" sz="2000" dirty="0">
                <a:highlight>
                  <a:srgbClr val="FFFF00"/>
                </a:highlight>
              </a:rPr>
              <a:t>чёрные — слюда, серые, розовые или, например, красные — полевой шпат</a:t>
            </a:r>
            <a:r>
              <a:rPr lang="ru-RU" sz="2000" dirty="0"/>
              <a:t>. Граниты </a:t>
            </a:r>
            <a:r>
              <a:rPr lang="ru-RU" sz="2000" dirty="0">
                <a:highlight>
                  <a:srgbClr val="79BFD5"/>
                </a:highlight>
              </a:rPr>
              <a:t>бывают разного цвета </a:t>
            </a:r>
            <a:r>
              <a:rPr lang="ru-RU" sz="2000" dirty="0"/>
              <a:t>– розовые, серые, красные. Зёрна кварца и полевого шпата могут быть и маленькими – 1—2 мм, и крупными – размером в 1 см и даже больше. Граниты </a:t>
            </a:r>
            <a:r>
              <a:rPr lang="ru-RU" sz="2000" dirty="0">
                <a:highlight>
                  <a:srgbClr val="79BFD5"/>
                </a:highlight>
              </a:rPr>
              <a:t>очень разнообразны</a:t>
            </a:r>
            <a:r>
              <a:rPr lang="ru-RU" sz="2000" dirty="0"/>
              <a:t>.</a:t>
            </a:r>
          </a:p>
        </p:txBody>
      </p:sp>
      <p:sp>
        <p:nvSpPr>
          <p:cNvPr id="3" name="TextBox 2">
            <a:extLst>
              <a:ext uri="{FF2B5EF4-FFF2-40B4-BE49-F238E27FC236}">
                <a16:creationId xmlns:a16="http://schemas.microsoft.com/office/drawing/2014/main" id="{90F9F712-42FF-4948-A7D3-E0D2B758BAE0}"/>
              </a:ext>
            </a:extLst>
          </p:cNvPr>
          <p:cNvSpPr txBox="1"/>
          <p:nvPr/>
        </p:nvSpPr>
        <p:spPr>
          <a:xfrm>
            <a:off x="7020088" y="1598384"/>
            <a:ext cx="4659923" cy="1323439"/>
          </a:xfrm>
          <a:prstGeom prst="rect">
            <a:avLst/>
          </a:prstGeom>
          <a:noFill/>
        </p:spPr>
        <p:txBody>
          <a:bodyPr wrap="square">
            <a:spAutoFit/>
          </a:bodyPr>
          <a:lstStyle/>
          <a:p>
            <a:r>
              <a:rPr lang="ru-RU" sz="2000" dirty="0"/>
              <a:t>1. </a:t>
            </a:r>
            <a:r>
              <a:rPr lang="ru-RU" sz="2000" dirty="0">
                <a:effectLst/>
                <a:ea typeface="Calibri" panose="020F0502020204030204" pitchFamily="34" charset="0"/>
                <a:cs typeface="Times New Roman" panose="02020603050405020304" pitchFamily="18" charset="0"/>
              </a:rPr>
              <a:t>Какими </a:t>
            </a:r>
            <a:r>
              <a:rPr lang="ru-RU" sz="2000" dirty="0">
                <a:effectLst/>
                <a:highlight>
                  <a:srgbClr val="79BFD5"/>
                </a:highlight>
                <a:ea typeface="Calibri" panose="020F0502020204030204" pitchFamily="34" charset="0"/>
                <a:cs typeface="Times New Roman" panose="02020603050405020304" pitchFamily="18" charset="0"/>
              </a:rPr>
              <a:t>свойствами</a:t>
            </a:r>
            <a:r>
              <a:rPr lang="ru-RU" sz="2000" dirty="0">
                <a:effectLst/>
                <a:ea typeface="Calibri" panose="020F0502020204030204" pitchFamily="34" charset="0"/>
                <a:cs typeface="Times New Roman" panose="02020603050405020304" pitchFamily="18" charset="0"/>
              </a:rPr>
              <a:t> обладает гранит?</a:t>
            </a:r>
            <a:endParaRPr lang="ru-RU" sz="2000" dirty="0"/>
          </a:p>
          <a:p>
            <a:endParaRPr lang="ru-RU" sz="2000" dirty="0"/>
          </a:p>
          <a:p>
            <a:r>
              <a:rPr lang="ru-RU" sz="2000" dirty="0"/>
              <a:t>2. Отчего зависит </a:t>
            </a:r>
            <a:r>
              <a:rPr lang="ru-RU" sz="2000" dirty="0">
                <a:highlight>
                  <a:srgbClr val="FFFF00"/>
                </a:highlight>
              </a:rPr>
              <a:t>цвет гранита</a:t>
            </a:r>
            <a:r>
              <a:rPr lang="ru-RU" sz="2000" dirty="0"/>
              <a:t>?</a:t>
            </a:r>
          </a:p>
          <a:p>
            <a:endParaRPr lang="ru-RU" sz="2000" dirty="0"/>
          </a:p>
        </p:txBody>
      </p:sp>
      <p:sp>
        <p:nvSpPr>
          <p:cNvPr id="4" name="TextBox 3">
            <a:extLst>
              <a:ext uri="{FF2B5EF4-FFF2-40B4-BE49-F238E27FC236}">
                <a16:creationId xmlns:a16="http://schemas.microsoft.com/office/drawing/2014/main" id="{AEF7712A-DD40-4DE0-9D40-838A3F70DF6A}"/>
              </a:ext>
            </a:extLst>
          </p:cNvPr>
          <p:cNvSpPr txBox="1"/>
          <p:nvPr/>
        </p:nvSpPr>
        <p:spPr>
          <a:xfrm>
            <a:off x="6940189" y="3339024"/>
            <a:ext cx="4659923" cy="1569660"/>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pPr algn="ctr"/>
            <a:r>
              <a:rPr lang="ru-RU" sz="2400" dirty="0">
                <a:solidFill>
                  <a:schemeClr val="accent5">
                    <a:lumMod val="50000"/>
                  </a:schemeClr>
                </a:solidFill>
              </a:rPr>
              <a:t>Умение осмыслить или интерпретировать прочитанный текст называется вторым читательским умением.</a:t>
            </a:r>
          </a:p>
        </p:txBody>
      </p:sp>
      <p:sp>
        <p:nvSpPr>
          <p:cNvPr id="5" name="TextBox 4"/>
          <p:cNvSpPr txBox="1"/>
          <p:nvPr/>
        </p:nvSpPr>
        <p:spPr>
          <a:xfrm>
            <a:off x="6775525" y="6232124"/>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
        <p:nvSpPr>
          <p:cNvPr id="6" name="TextBox 5"/>
          <p:cNvSpPr txBox="1"/>
          <p:nvPr/>
        </p:nvSpPr>
        <p:spPr>
          <a:xfrm>
            <a:off x="7020088" y="811851"/>
            <a:ext cx="3522842" cy="369332"/>
          </a:xfrm>
          <a:prstGeom prst="rect">
            <a:avLst/>
          </a:prstGeom>
          <a:solidFill>
            <a:schemeClr val="accent5">
              <a:lumMod val="20000"/>
              <a:lumOff val="80000"/>
            </a:schemeClr>
          </a:solidFill>
        </p:spPr>
        <p:txBody>
          <a:bodyPr wrap="square" rtlCol="0">
            <a:spAutoFit/>
          </a:bodyPr>
          <a:lstStyle/>
          <a:p>
            <a:r>
              <a:rPr lang="ru-RU" dirty="0" smtClean="0"/>
              <a:t>Найдите ответы на вопросы</a:t>
            </a:r>
            <a:endParaRPr lang="ru-RU" dirty="0"/>
          </a:p>
        </p:txBody>
      </p:sp>
    </p:spTree>
    <p:extLst>
      <p:ext uri="{BB962C8B-B14F-4D97-AF65-F5344CB8AC3E}">
        <p14:creationId xmlns:p14="http://schemas.microsoft.com/office/powerpoint/2010/main" val="485485726"/>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685799" y="398170"/>
            <a:ext cx="6160477" cy="5661550"/>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Гранит состоит из нескольких минералов. Это минералы: белые кристаллы — кварц, чёрные — слюда, серые, розовые или, например, красные — полевой шпат. Граниты бывают разного цвета – розовые, серые, красные. Зёрна кварца и полевого шпата могут быть и маленькими – 1—2 мм, и крупными – размером в 1 см и даже больше. Граниты очень разнообразны.</a:t>
            </a:r>
          </a:p>
          <a:p>
            <a:pPr>
              <a:lnSpc>
                <a:spcPct val="130000"/>
              </a:lnSpc>
            </a:pPr>
            <a:r>
              <a:rPr lang="ru-RU" sz="2000" dirty="0">
                <a:effectLst/>
                <a:latin typeface="Calibri" panose="020F0502020204030204" pitchFamily="34" charset="0"/>
                <a:ea typeface="Calibri" panose="020F0502020204030204" pitchFamily="34" charset="0"/>
              </a:rPr>
              <a:t>     Гранит — очень твёрдая и прочная горная порода, поэтому он разрушается очень медленно. Постепенно гранит распадается на крупные и мелкие обломки. Наконец из него образуется новая горная порода — песок.</a:t>
            </a:r>
            <a:endParaRPr lang="ru-RU" sz="2000" dirty="0"/>
          </a:p>
        </p:txBody>
      </p:sp>
      <p:sp>
        <p:nvSpPr>
          <p:cNvPr id="3" name="TextBox 2">
            <a:extLst>
              <a:ext uri="{FF2B5EF4-FFF2-40B4-BE49-F238E27FC236}">
                <a16:creationId xmlns:a16="http://schemas.microsoft.com/office/drawing/2014/main" id="{90F9F712-42FF-4948-A7D3-E0D2B758BAE0}"/>
              </a:ext>
            </a:extLst>
          </p:cNvPr>
          <p:cNvSpPr txBox="1"/>
          <p:nvPr/>
        </p:nvSpPr>
        <p:spPr>
          <a:xfrm>
            <a:off x="7001312" y="1131046"/>
            <a:ext cx="4247271" cy="1323439"/>
          </a:xfrm>
          <a:prstGeom prst="rect">
            <a:avLst/>
          </a:prstGeom>
          <a:noFill/>
        </p:spPr>
        <p:txBody>
          <a:bodyPr wrap="square">
            <a:spAutoFit/>
          </a:bodyPr>
          <a:lstStyle/>
          <a:p>
            <a:pPr marL="457200" indent="-457200">
              <a:buFont typeface="+mj-lt"/>
              <a:buAutoNum type="arabicPeriod"/>
            </a:pPr>
            <a:r>
              <a:rPr lang="ru-RU" sz="2000" dirty="0">
                <a:effectLst/>
                <a:ea typeface="Calibri" panose="020F0502020204030204" pitchFamily="34" charset="0"/>
                <a:cs typeface="Times New Roman" panose="02020603050405020304" pitchFamily="18" charset="0"/>
              </a:rPr>
              <a:t>Песок называют обломочной горной породой. Что это значит?</a:t>
            </a:r>
          </a:p>
          <a:p>
            <a:pPr marL="457200" indent="-457200">
              <a:buFont typeface="+mj-lt"/>
              <a:buAutoNum type="arabicPeriod"/>
            </a:pPr>
            <a:endParaRPr lang="ru-RU" sz="2000" dirty="0"/>
          </a:p>
          <a:p>
            <a:pPr marL="457200" indent="-457200">
              <a:buFont typeface="+mj-lt"/>
              <a:buAutoNum type="arabicPeriod"/>
            </a:pPr>
            <a:r>
              <a:rPr lang="ru-RU" sz="2000" dirty="0"/>
              <a:t>Расскажите, что такое песок.</a:t>
            </a:r>
          </a:p>
        </p:txBody>
      </p:sp>
      <p:sp>
        <p:nvSpPr>
          <p:cNvPr id="4" name="TextBox 3"/>
          <p:cNvSpPr txBox="1"/>
          <p:nvPr/>
        </p:nvSpPr>
        <p:spPr>
          <a:xfrm>
            <a:off x="6775525" y="6232124"/>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Tree>
    <p:extLst>
      <p:ext uri="{BB962C8B-B14F-4D97-AF65-F5344CB8AC3E}">
        <p14:creationId xmlns:p14="http://schemas.microsoft.com/office/powerpoint/2010/main" val="2990666586"/>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4F490-E653-414C-AB22-6CF1E3057EFE}"/>
              </a:ext>
            </a:extLst>
          </p:cNvPr>
          <p:cNvSpPr txBox="1"/>
          <p:nvPr/>
        </p:nvSpPr>
        <p:spPr>
          <a:xfrm>
            <a:off x="685799" y="398170"/>
            <a:ext cx="6160477" cy="5661550"/>
          </a:xfrm>
          <a:prstGeom prst="rect">
            <a:avLst/>
          </a:prstGeom>
          <a:solidFill>
            <a:schemeClr val="accent5">
              <a:lumMod val="20000"/>
              <a:lumOff val="80000"/>
            </a:schemeClr>
          </a:solidFill>
          <a:ln>
            <a:solidFill>
              <a:schemeClr val="tx1">
                <a:lumMod val="50000"/>
                <a:lumOff val="50000"/>
              </a:schemeClr>
            </a:solidFill>
          </a:ln>
        </p:spPr>
        <p:txBody>
          <a:bodyPr wrap="square">
            <a:spAutoFit/>
          </a:bodyPr>
          <a:lstStyle/>
          <a:p>
            <a:pPr algn="ctr">
              <a:lnSpc>
                <a:spcPct val="130000"/>
              </a:lnSpc>
            </a:pPr>
            <a:r>
              <a:rPr lang="ru-RU" sz="2000" b="1" dirty="0"/>
              <a:t>Гранит</a:t>
            </a:r>
          </a:p>
          <a:p>
            <a:pPr>
              <a:lnSpc>
                <a:spcPct val="130000"/>
              </a:lnSpc>
            </a:pPr>
            <a:r>
              <a:rPr lang="ru-RU" sz="2000" dirty="0"/>
              <a:t>     Гранит состоит из нескольких минералов. Это минералы: </a:t>
            </a:r>
            <a:r>
              <a:rPr lang="ru-RU" sz="2000" dirty="0">
                <a:highlight>
                  <a:srgbClr val="F6DB7E"/>
                </a:highlight>
              </a:rPr>
              <a:t>белые кристаллы — кварц, чёрные — слюда, серые, розовые</a:t>
            </a:r>
            <a:r>
              <a:rPr lang="ru-RU" sz="2000" dirty="0"/>
              <a:t> или, например, </a:t>
            </a:r>
            <a:r>
              <a:rPr lang="ru-RU" sz="2000" dirty="0">
                <a:highlight>
                  <a:srgbClr val="F6DB7E"/>
                </a:highlight>
              </a:rPr>
              <a:t>красные — полевой шпат.</a:t>
            </a:r>
            <a:r>
              <a:rPr lang="ru-RU" sz="2000" dirty="0"/>
              <a:t> Граниты бывают разного цвета – розовые, серые, красные. Зёрна кварца и полевого шпата могут быть и </a:t>
            </a:r>
            <a:r>
              <a:rPr lang="ru-RU" sz="2000" dirty="0">
                <a:highlight>
                  <a:srgbClr val="00FFFF"/>
                </a:highlight>
              </a:rPr>
              <a:t>маленькими – 1—2 мм</a:t>
            </a:r>
            <a:r>
              <a:rPr lang="ru-RU" sz="2000" dirty="0"/>
              <a:t>, и </a:t>
            </a:r>
            <a:r>
              <a:rPr lang="ru-RU" sz="2000" dirty="0">
                <a:highlight>
                  <a:srgbClr val="00FFFF"/>
                </a:highlight>
              </a:rPr>
              <a:t>крупными – размером в 1 см и даже больше</a:t>
            </a:r>
            <a:r>
              <a:rPr lang="ru-RU" sz="2000" dirty="0"/>
              <a:t>. Граниты очень разнообразны.</a:t>
            </a:r>
          </a:p>
          <a:p>
            <a:pPr>
              <a:lnSpc>
                <a:spcPct val="130000"/>
              </a:lnSpc>
            </a:pPr>
            <a:r>
              <a:rPr lang="ru-RU" sz="2000" dirty="0">
                <a:effectLst/>
                <a:latin typeface="Calibri" panose="020F0502020204030204" pitchFamily="34" charset="0"/>
                <a:ea typeface="Calibri" panose="020F0502020204030204" pitchFamily="34" charset="0"/>
              </a:rPr>
              <a:t>     Гранит — очень твёрдая и прочная горная порода, поэтому он разрушается очень медленно. Постепенно </a:t>
            </a:r>
            <a:r>
              <a:rPr lang="ru-RU" sz="2000" u="sng" dirty="0">
                <a:effectLst/>
                <a:highlight>
                  <a:srgbClr val="9ED442"/>
                </a:highlight>
                <a:latin typeface="Calibri" panose="020F0502020204030204" pitchFamily="34" charset="0"/>
                <a:ea typeface="Calibri" panose="020F0502020204030204" pitchFamily="34" charset="0"/>
              </a:rPr>
              <a:t>гранит распадается на крупные и мелкие обломки</a:t>
            </a:r>
            <a:r>
              <a:rPr lang="ru-RU" sz="2000" dirty="0">
                <a:effectLst/>
                <a:latin typeface="Calibri" panose="020F0502020204030204" pitchFamily="34" charset="0"/>
                <a:ea typeface="Calibri" panose="020F0502020204030204" pitchFamily="34" charset="0"/>
              </a:rPr>
              <a:t>. Наконец </a:t>
            </a:r>
            <a:r>
              <a:rPr lang="ru-RU" sz="2000" dirty="0">
                <a:effectLst/>
                <a:highlight>
                  <a:srgbClr val="9ED442"/>
                </a:highlight>
                <a:latin typeface="Calibri" panose="020F0502020204030204" pitchFamily="34" charset="0"/>
                <a:ea typeface="Calibri" panose="020F0502020204030204" pitchFamily="34" charset="0"/>
              </a:rPr>
              <a:t>из него образуется новая горная порода — песок</a:t>
            </a:r>
            <a:r>
              <a:rPr lang="ru-RU" sz="2000" dirty="0">
                <a:effectLst/>
                <a:latin typeface="Calibri" panose="020F0502020204030204" pitchFamily="34" charset="0"/>
                <a:ea typeface="Calibri" panose="020F0502020204030204" pitchFamily="34" charset="0"/>
              </a:rPr>
              <a:t>.</a:t>
            </a:r>
            <a:endParaRPr lang="ru-RU" sz="2000" dirty="0"/>
          </a:p>
        </p:txBody>
      </p:sp>
      <p:sp>
        <p:nvSpPr>
          <p:cNvPr id="3" name="TextBox 2">
            <a:extLst>
              <a:ext uri="{FF2B5EF4-FFF2-40B4-BE49-F238E27FC236}">
                <a16:creationId xmlns:a16="http://schemas.microsoft.com/office/drawing/2014/main" id="{90F9F712-42FF-4948-A7D3-E0D2B758BAE0}"/>
              </a:ext>
            </a:extLst>
          </p:cNvPr>
          <p:cNvSpPr txBox="1"/>
          <p:nvPr/>
        </p:nvSpPr>
        <p:spPr>
          <a:xfrm>
            <a:off x="7176190" y="398170"/>
            <a:ext cx="4247271" cy="2862322"/>
          </a:xfrm>
          <a:prstGeom prst="rect">
            <a:avLst/>
          </a:prstGeom>
          <a:noFill/>
        </p:spPr>
        <p:txBody>
          <a:bodyPr wrap="square">
            <a:spAutoFit/>
          </a:bodyPr>
          <a:lstStyle/>
          <a:p>
            <a:pPr marL="457200" indent="-457200">
              <a:buFont typeface="+mj-lt"/>
              <a:buAutoNum type="arabicPeriod"/>
            </a:pPr>
            <a:r>
              <a:rPr lang="ru-RU" sz="2000" dirty="0">
                <a:effectLst/>
                <a:ea typeface="Calibri" panose="020F0502020204030204" pitchFamily="34" charset="0"/>
                <a:cs typeface="Times New Roman" panose="02020603050405020304" pitchFamily="18" charset="0"/>
              </a:rPr>
              <a:t>Песок называют </a:t>
            </a:r>
            <a:r>
              <a:rPr lang="ru-RU" sz="2000" dirty="0">
                <a:effectLst/>
                <a:highlight>
                  <a:srgbClr val="9ED442"/>
                </a:highlight>
                <a:ea typeface="Calibri" panose="020F0502020204030204" pitchFamily="34" charset="0"/>
                <a:cs typeface="Times New Roman" panose="02020603050405020304" pitchFamily="18" charset="0"/>
              </a:rPr>
              <a:t>обломочной горной породой</a:t>
            </a:r>
            <a:r>
              <a:rPr lang="ru-RU" sz="2000" dirty="0">
                <a:effectLst/>
                <a:ea typeface="Calibri" panose="020F0502020204030204" pitchFamily="34" charset="0"/>
                <a:cs typeface="Times New Roman" panose="02020603050405020304" pitchFamily="18" charset="0"/>
              </a:rPr>
              <a:t>. Что это значит?</a:t>
            </a:r>
          </a:p>
          <a:p>
            <a:pPr marL="457200" indent="-457200">
              <a:buFont typeface="+mj-lt"/>
              <a:buAutoNum type="arabicPeriod"/>
            </a:pPr>
            <a:endParaRPr lang="ru-RU" sz="1000" dirty="0">
              <a:effectLst/>
              <a:ea typeface="Calibri" panose="020F0502020204030204" pitchFamily="34" charset="0"/>
              <a:cs typeface="Times New Roman" panose="02020603050405020304" pitchFamily="18" charset="0"/>
            </a:endParaRPr>
          </a:p>
          <a:p>
            <a:pPr marL="457200" indent="-457200">
              <a:buFont typeface="+mj-lt"/>
              <a:buAutoNum type="arabicPeriod"/>
            </a:pPr>
            <a:r>
              <a:rPr lang="ru-RU" sz="2000" dirty="0"/>
              <a:t>Расскажите, </a:t>
            </a:r>
            <a:r>
              <a:rPr lang="ru-RU" sz="2000" u="sng" dirty="0"/>
              <a:t>что такое песок</a:t>
            </a:r>
            <a:r>
              <a:rPr lang="ru-RU" sz="2000" dirty="0"/>
              <a:t>.</a:t>
            </a:r>
          </a:p>
          <a:p>
            <a:endParaRPr lang="ru-RU" sz="1000" dirty="0"/>
          </a:p>
          <a:p>
            <a:r>
              <a:rPr lang="ru-RU" sz="2000" dirty="0"/>
              <a:t>(Подумаем, из чего может состоять рассказ? Сможем объяснить, что такое песок? Из чего он образуется? Какого </a:t>
            </a:r>
            <a:r>
              <a:rPr lang="ru-RU" sz="2000" dirty="0">
                <a:highlight>
                  <a:srgbClr val="00FFFF"/>
                </a:highlight>
              </a:rPr>
              <a:t>размера</a:t>
            </a:r>
            <a:r>
              <a:rPr lang="ru-RU" sz="2000" dirty="0"/>
              <a:t> и </a:t>
            </a:r>
            <a:r>
              <a:rPr lang="ru-RU" sz="2000" dirty="0">
                <a:highlight>
                  <a:srgbClr val="F6DB7E"/>
                </a:highlight>
              </a:rPr>
              <a:t>какого цвета </a:t>
            </a:r>
            <a:r>
              <a:rPr lang="ru-RU" sz="2000" dirty="0"/>
              <a:t>могут быть песчинки? От чего это зависит?)</a:t>
            </a:r>
          </a:p>
        </p:txBody>
      </p:sp>
      <p:sp>
        <p:nvSpPr>
          <p:cNvPr id="4" name="TextBox 3">
            <a:extLst>
              <a:ext uri="{FF2B5EF4-FFF2-40B4-BE49-F238E27FC236}">
                <a16:creationId xmlns:a16="http://schemas.microsoft.com/office/drawing/2014/main" id="{813B0833-1D6A-4ECA-B24B-40248E47CCB7}"/>
              </a:ext>
            </a:extLst>
          </p:cNvPr>
          <p:cNvSpPr txBox="1"/>
          <p:nvPr/>
        </p:nvSpPr>
        <p:spPr>
          <a:xfrm>
            <a:off x="7159725" y="3382064"/>
            <a:ext cx="4104796" cy="2677656"/>
          </a:xfrm>
          <a:prstGeom prst="rect">
            <a:avLst/>
          </a:prstGeom>
          <a:solidFill>
            <a:schemeClr val="accent5">
              <a:lumMod val="20000"/>
              <a:lumOff val="80000"/>
            </a:schemeClr>
          </a:solidFill>
        </p:spPr>
        <p:txBody>
          <a:bodyPr wrap="square">
            <a:spAutoFit/>
          </a:bodyPr>
          <a:lstStyle/>
          <a:p>
            <a:pPr algn="ctr"/>
            <a:r>
              <a:rPr lang="ru-RU" sz="2400" dirty="0">
                <a:solidFill>
                  <a:schemeClr val="accent5">
                    <a:lumMod val="50000"/>
                  </a:schemeClr>
                </a:solidFill>
              </a:rPr>
              <a:t>Очень важно научиться «выходить за границы» прочитанного, уметь построить новые связи и смыслы, сформулировать новое знание. Это и есть третье читательское умение.</a:t>
            </a:r>
          </a:p>
        </p:txBody>
      </p:sp>
      <p:sp>
        <p:nvSpPr>
          <p:cNvPr id="5" name="TextBox 4"/>
          <p:cNvSpPr txBox="1"/>
          <p:nvPr/>
        </p:nvSpPr>
        <p:spPr>
          <a:xfrm>
            <a:off x="6775525" y="6232124"/>
            <a:ext cx="5149050" cy="307777"/>
          </a:xfrm>
          <a:prstGeom prst="rect">
            <a:avLst/>
          </a:prstGeom>
          <a:noFill/>
        </p:spPr>
        <p:txBody>
          <a:bodyPr wrap="square" rtlCol="0">
            <a:spAutoFit/>
          </a:bodyPr>
          <a:lstStyle/>
          <a:p>
            <a:r>
              <a:rPr lang="ru-RU" sz="1400" dirty="0">
                <a:sym typeface="Symbol" panose="05050102010706020507" pitchFamily="18" charset="2"/>
              </a:rPr>
              <a:t></a:t>
            </a:r>
            <a:r>
              <a:rPr lang="ru-RU" sz="1400" dirty="0" smtClean="0"/>
              <a:t>Крылова О.В.  </a:t>
            </a:r>
            <a:r>
              <a:rPr lang="en-US" sz="1400" dirty="0" smtClean="0"/>
              <a:t>https</a:t>
            </a:r>
            <a:r>
              <a:rPr lang="en-US" sz="1400" dirty="0"/>
              <a:t>://www.youtube.com/watch?v=YO4Xb8rbQfI</a:t>
            </a:r>
            <a:endParaRPr lang="ru-RU" sz="1400" dirty="0"/>
          </a:p>
        </p:txBody>
      </p:sp>
    </p:spTree>
    <p:extLst>
      <p:ext uri="{BB962C8B-B14F-4D97-AF65-F5344CB8AC3E}">
        <p14:creationId xmlns:p14="http://schemas.microsoft.com/office/powerpoint/2010/main" val="2276965534"/>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999" y="362338"/>
            <a:ext cx="9801594" cy="523220"/>
          </a:xfrm>
          <a:prstGeom prst="rect">
            <a:avLst/>
          </a:prstGeom>
        </p:spPr>
        <p:txBody>
          <a:bodyPr wrap="none">
            <a:spAutoFit/>
          </a:bodyPr>
          <a:lstStyle/>
          <a:p>
            <a:pPr algn="ctr" defTabSz="1219169" hangingPunct="0"/>
            <a:r>
              <a:rPr lang="ru-RU" sz="2800" b="1" dirty="0" smtClean="0">
                <a:solidFill>
                  <a:schemeClr val="tx2"/>
                </a:solidFill>
                <a:sym typeface="Helvetica Neue"/>
              </a:rPr>
              <a:t>БАНКИ ЗАДАНИЙ ПО ЕСТЕСТВЕННО-НАУЧНОЙ ГРАМОТНОСТИ </a:t>
            </a:r>
            <a:endParaRPr lang="ru-RU" sz="2800" b="1" dirty="0">
              <a:solidFill>
                <a:schemeClr val="tx2"/>
              </a:solidFill>
              <a:sym typeface="Helvetica Neue"/>
            </a:endParaRPr>
          </a:p>
        </p:txBody>
      </p:sp>
      <p:sp>
        <p:nvSpPr>
          <p:cNvPr id="3" name="TextBox 2"/>
          <p:cNvSpPr txBox="1"/>
          <p:nvPr/>
        </p:nvSpPr>
        <p:spPr>
          <a:xfrm>
            <a:off x="731029" y="1243013"/>
            <a:ext cx="10744200" cy="3785652"/>
          </a:xfrm>
          <a:prstGeom prst="rect">
            <a:avLst/>
          </a:prstGeom>
          <a:noFill/>
        </p:spPr>
        <p:txBody>
          <a:bodyPr wrap="square" rtlCol="0">
            <a:spAutoFit/>
          </a:bodyPr>
          <a:lstStyle/>
          <a:p>
            <a:pPr lvl="0"/>
            <a:r>
              <a:rPr lang="ru-RU" sz="2000" dirty="0">
                <a:solidFill>
                  <a:schemeClr val="tx2"/>
                </a:solidFill>
                <a:latin typeface="Times New Roman" panose="02020603050405020304" pitchFamily="18" charset="0"/>
                <a:cs typeface="Times New Roman" panose="02020603050405020304" pitchFamily="18" charset="0"/>
              </a:rPr>
              <a:t>Открытый банк заданий </a:t>
            </a:r>
            <a:r>
              <a:rPr lang="en-US" sz="2000" dirty="0">
                <a:solidFill>
                  <a:schemeClr val="tx2"/>
                </a:solidFill>
                <a:latin typeface="Times New Roman" panose="02020603050405020304" pitchFamily="18" charset="0"/>
                <a:cs typeface="Times New Roman" panose="02020603050405020304" pitchFamily="18" charset="0"/>
              </a:rPr>
              <a:t>PISA</a:t>
            </a:r>
            <a:r>
              <a:rPr lang="ru-RU" sz="2000" dirty="0">
                <a:solidFill>
                  <a:schemeClr val="tx2"/>
                </a:solidFill>
                <a:latin typeface="Times New Roman" panose="02020603050405020304" pitchFamily="18" charset="0"/>
                <a:cs typeface="Times New Roman" panose="02020603050405020304" pitchFamily="18" charset="0"/>
              </a:rPr>
              <a:t> по естественнонаучной грамотности - [Электронный ресурс]. – URL: </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solidFill>
                  <a:schemeClr val="tx2"/>
                </a:solidFill>
                <a:latin typeface="Times New Roman" panose="02020603050405020304" pitchFamily="18" charset="0"/>
                <a:cs typeface="Times New Roman" panose="02020603050405020304" pitchFamily="18" charset="0"/>
                <a:hlinkClick r:id="rId2"/>
              </a:rPr>
              <a:t>https://www.oecd.org/pisa/test/pisa2015/#d.en.537240</a:t>
            </a:r>
            <a:r>
              <a:rPr lang="ru-RU" sz="2000" dirty="0">
                <a:solidFill>
                  <a:schemeClr val="tx2"/>
                </a:solidFill>
                <a:latin typeface="Times New Roman" panose="02020603050405020304" pitchFamily="18" charset="0"/>
                <a:cs typeface="Times New Roman" panose="02020603050405020304" pitchFamily="18" charset="0"/>
              </a:rPr>
              <a:t> ; </a:t>
            </a:r>
          </a:p>
          <a:p>
            <a:r>
              <a:rPr lang="ru-RU" sz="2000" dirty="0">
                <a:solidFill>
                  <a:schemeClr val="tx2"/>
                </a:solidFill>
                <a:latin typeface="Times New Roman" panose="02020603050405020304" pitchFamily="18" charset="0"/>
                <a:cs typeface="Times New Roman" panose="02020603050405020304" pitchFamily="18" charset="0"/>
              </a:rPr>
              <a:t>[Электронный ресурс]. </a:t>
            </a:r>
          </a:p>
          <a:p>
            <a:r>
              <a:rPr lang="ru-RU" sz="2000" dirty="0">
                <a:solidFill>
                  <a:schemeClr val="tx2"/>
                </a:solidFill>
                <a:latin typeface="Times New Roman" panose="02020603050405020304" pitchFamily="18" charset="0"/>
                <a:cs typeface="Times New Roman" panose="02020603050405020304" pitchFamily="18" charset="0"/>
              </a:rPr>
              <a:t>URL: </a:t>
            </a:r>
            <a:r>
              <a:rPr lang="ru-RU" sz="2000" dirty="0">
                <a:hlinkClick r:id="rId3"/>
              </a:rPr>
              <a:t>Исследование PISA-2018. Естественнонаучная грамотность (centeroko.ru)</a:t>
            </a:r>
            <a:endParaRPr lang="ru-RU" sz="2000" dirty="0">
              <a:solidFill>
                <a:schemeClr val="tx2"/>
              </a:solidFill>
              <a:latin typeface="Times New Roman" panose="02020603050405020304" pitchFamily="18" charset="0"/>
              <a:cs typeface="Times New Roman" panose="02020603050405020304" pitchFamily="18" charset="0"/>
            </a:endParaRPr>
          </a:p>
          <a:p>
            <a:endParaRPr lang="ru-RU" sz="2000" dirty="0">
              <a:solidFill>
                <a:schemeClr val="tx2"/>
              </a:solidFill>
              <a:latin typeface="Times New Roman" panose="02020603050405020304" pitchFamily="18" charset="0"/>
              <a:cs typeface="Times New Roman" panose="02020603050405020304" pitchFamily="18" charset="0"/>
            </a:endParaRPr>
          </a:p>
          <a:p>
            <a:pPr lvl="0"/>
            <a:r>
              <a:rPr lang="ru-RU" sz="2000" dirty="0">
                <a:solidFill>
                  <a:schemeClr val="tx2"/>
                </a:solidFill>
                <a:latin typeface="Times New Roman" panose="02020603050405020304" pitchFamily="18" charset="0"/>
                <a:cs typeface="Times New Roman" panose="02020603050405020304" pitchFamily="18" charset="0"/>
              </a:rPr>
              <a:t>Открытый банк заданий ИСРО РАО [Электронный ресурс]. – URL: </a:t>
            </a:r>
            <a:r>
              <a:rPr lang="ru-RU" sz="2000" dirty="0">
                <a:hlinkClick r:id="rId4"/>
              </a:rPr>
              <a:t>Банк заданий (</a:t>
            </a:r>
            <a:r>
              <a:rPr lang="en-US" sz="2000" dirty="0">
                <a:hlinkClick r:id="rId4"/>
              </a:rPr>
              <a:t>instrao.ru)</a:t>
            </a:r>
            <a:r>
              <a:rPr lang="ru-RU" sz="2000" dirty="0">
                <a:solidFill>
                  <a:schemeClr val="tx2"/>
                </a:solidFill>
                <a:latin typeface="Times New Roman" panose="02020603050405020304" pitchFamily="18" charset="0"/>
                <a:cs typeface="Times New Roman" panose="02020603050405020304" pitchFamily="18" charset="0"/>
              </a:rPr>
              <a:t>   </a:t>
            </a:r>
          </a:p>
          <a:p>
            <a:pPr lvl="0"/>
            <a:endParaRPr lang="ru-RU" sz="2000" dirty="0">
              <a:solidFill>
                <a:schemeClr val="tx2"/>
              </a:solidFill>
              <a:latin typeface="Times New Roman" panose="02020603050405020304" pitchFamily="18" charset="0"/>
              <a:cs typeface="Times New Roman" panose="02020603050405020304" pitchFamily="18" charset="0"/>
            </a:endParaRPr>
          </a:p>
          <a:p>
            <a:pPr lvl="0"/>
            <a:r>
              <a:rPr lang="ru-RU" sz="2000" b="1" dirty="0">
                <a:solidFill>
                  <a:schemeClr val="tx2"/>
                </a:solidFill>
                <a:latin typeface="Times New Roman" panose="02020603050405020304" pitchFamily="18" charset="0"/>
                <a:cs typeface="Times New Roman" panose="02020603050405020304" pitchFamily="18" charset="0"/>
              </a:rPr>
              <a:t>Открытый банк заданий ФИПИ по естественнонаучной грамотности </a:t>
            </a:r>
            <a:r>
              <a:rPr lang="ru-RU" sz="2000" dirty="0">
                <a:solidFill>
                  <a:schemeClr val="tx2"/>
                </a:solidFill>
                <a:latin typeface="Times New Roman" panose="02020603050405020304" pitchFamily="18" charset="0"/>
                <a:cs typeface="Times New Roman" panose="02020603050405020304" pitchFamily="18" charset="0"/>
              </a:rPr>
              <a:t>[Электронный ресурс]. – URL: </a:t>
            </a:r>
            <a:r>
              <a:rPr lang="ru-RU" sz="2000" dirty="0">
                <a:hlinkClick r:id="rId5"/>
              </a:rPr>
              <a:t>Открытый банк заданий для оценки естественнонаучной грамотности (fipi.ru)</a:t>
            </a:r>
            <a:endParaRPr lang="ru-RU" sz="2000" dirty="0"/>
          </a:p>
          <a:p>
            <a:pPr lvl="0"/>
            <a:endParaRPr lang="ru-RU" sz="2000" dirty="0">
              <a:solidFill>
                <a:schemeClr val="tx2"/>
              </a:solidFill>
              <a:latin typeface="Times New Roman" panose="02020603050405020304" pitchFamily="18" charset="0"/>
              <a:cs typeface="Times New Roman" panose="02020603050405020304" pitchFamily="18" charset="0"/>
            </a:endParaRPr>
          </a:p>
          <a:p>
            <a:r>
              <a:rPr lang="ru-RU" sz="2000" dirty="0">
                <a:solidFill>
                  <a:schemeClr val="tx2"/>
                </a:solidFill>
                <a:latin typeface="Times New Roman" panose="02020603050405020304" pitchFamily="18" charset="0"/>
                <a:cs typeface="Times New Roman" panose="02020603050405020304" pitchFamily="18" charset="0"/>
              </a:rPr>
              <a:t>Банк заданий по функциональной грамотности издательства «Просвещение» [Электронный ресурс]. – URL: </a:t>
            </a:r>
            <a:r>
              <a:rPr lang="ru-RU" sz="2000" dirty="0">
                <a:hlinkClick r:id="rId6"/>
              </a:rPr>
              <a:t>Банк заданий по функциональной грамотности (prosv.ru)</a:t>
            </a:r>
            <a:endParaRPr lang="ru-RU" sz="2000" dirty="0">
              <a:solidFill>
                <a:schemeClr val="tx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14363" y="5743575"/>
            <a:ext cx="10860866" cy="461665"/>
          </a:xfrm>
          <a:prstGeom prst="rect">
            <a:avLst/>
          </a:prstGeom>
          <a:noFill/>
        </p:spPr>
        <p:txBody>
          <a:bodyPr wrap="square" rtlCol="0">
            <a:spAutoFit/>
          </a:bodyPr>
          <a:lstStyle/>
          <a:p>
            <a:r>
              <a:rPr lang="ru-RU" sz="2400" dirty="0">
                <a:solidFill>
                  <a:schemeClr val="accent1"/>
                </a:solidFill>
                <a:latin typeface="Times New Roman" panose="02020603050405020304" pitchFamily="18" charset="0"/>
                <a:cs typeface="Times New Roman" panose="02020603050405020304" pitchFamily="18" charset="0"/>
              </a:rPr>
              <a:t>Открытый банк КИМ ГИА (ФИПИ)</a:t>
            </a:r>
          </a:p>
        </p:txBody>
      </p:sp>
    </p:spTree>
    <p:extLst>
      <p:ext uri="{BB962C8B-B14F-4D97-AF65-F5344CB8AC3E}">
        <p14:creationId xmlns:p14="http://schemas.microsoft.com/office/powerpoint/2010/main" val="3064190664"/>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2325" y="657193"/>
            <a:ext cx="3626298" cy="2417532"/>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813049401"/>
              </p:ext>
            </p:extLst>
          </p:nvPr>
        </p:nvGraphicFramePr>
        <p:xfrm>
          <a:off x="253244" y="159631"/>
          <a:ext cx="6147555" cy="365760"/>
        </p:xfrm>
        <a:graphic>
          <a:graphicData uri="http://schemas.openxmlformats.org/drawingml/2006/table">
            <a:tbl>
              <a:tblPr/>
              <a:tblGrid>
                <a:gridCol w="6147555">
                  <a:extLst>
                    <a:ext uri="{9D8B030D-6E8A-4147-A177-3AD203B41FA5}">
                      <a16:colId xmlns:a16="http://schemas.microsoft.com/office/drawing/2014/main" val="3627619353"/>
                    </a:ext>
                  </a:extLst>
                </a:gridCol>
              </a:tblGrid>
              <a:tr h="0">
                <a:tc>
                  <a:txBody>
                    <a:bodyPr/>
                    <a:lstStyle/>
                    <a:p>
                      <a:pPr algn="l"/>
                      <a:r>
                        <a:rPr lang="ru-RU" dirty="0">
                          <a:effectLst/>
                        </a:rPr>
                        <a:t>1. Выберите на рисунке изображение растения хлопчатника.</a:t>
                      </a:r>
                    </a:p>
                  </a:txBody>
                  <a:tcPr anchor="ctr">
                    <a:lnL>
                      <a:noFill/>
                    </a:lnL>
                    <a:lnR>
                      <a:noFill/>
                    </a:lnR>
                    <a:lnT>
                      <a:noFill/>
                    </a:lnT>
                    <a:lnB>
                      <a:noFill/>
                    </a:lnB>
                  </a:tcPr>
                </a:tc>
                <a:extLst>
                  <a:ext uri="{0D108BD9-81ED-4DB2-BD59-A6C34878D82A}">
                    <a16:rowId xmlns:a16="http://schemas.microsoft.com/office/drawing/2014/main" val="953208145"/>
                  </a:ext>
                </a:extLst>
              </a:tr>
            </a:tbl>
          </a:graphicData>
        </a:graphic>
      </p:graphicFrame>
      <p:sp>
        <p:nvSpPr>
          <p:cNvPr id="4" name="Rectangle 1"/>
          <p:cNvSpPr>
            <a:spLocks noChangeArrowheads="1"/>
          </p:cNvSpPr>
          <p:nvPr/>
        </p:nvSpPr>
        <p:spPr bwMode="auto">
          <a:xfrm>
            <a:off x="3968321" y="595295"/>
            <a:ext cx="4625264" cy="2462213"/>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Хлопок представляет собой достаточно высокое (до 200 см) растение кустарниковой формы. Листья некрупные, с рассечённой листовой пластинкой. Цветок небольшой, неброской окраски (жёлтый, белый или); плод – коробочка, в </a:t>
            </a:r>
            <a:r>
              <a:rPr lang="ru-RU" altLang="ru-RU" sz="1400" dirty="0" smtClean="0">
                <a:solidFill>
                  <a:srgbClr val="000000"/>
                </a:solidFill>
                <a:latin typeface="+mn-lt"/>
                <a:cs typeface="Arial" panose="020B0604020202020204" pitchFamily="34" charset="0"/>
              </a:rPr>
              <a:t>которой</a:t>
            </a: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 созревают семена. На каждом семени формируется до 15 тысяч тоненьких волосков, которые используются для получения нитей и изготовления ткани. Когда коробочка раскрывается, белые ватные пуховые шарики показываются наружу. В это время и происходит сбор урожая для переработки в ткань.</a:t>
            </a:r>
            <a:endParaRPr kumimoji="0" lang="ru-RU" altLang="ru-RU" sz="1400" b="0" i="0" u="none" strike="noStrike" cap="none" normalizeH="0" baseline="0" dirty="0" smtClean="0">
              <a:ln>
                <a:noFill/>
              </a:ln>
              <a:solidFill>
                <a:schemeClr val="tx1"/>
              </a:solidFill>
              <a:effectLst/>
              <a:latin typeface="+mn-lt"/>
            </a:endParaRPr>
          </a:p>
        </p:txBody>
      </p:sp>
      <p:pic>
        <p:nvPicPr>
          <p:cNvPr id="5" name="Рисунок 4"/>
          <p:cNvPicPr>
            <a:picLocks noChangeAspect="1"/>
          </p:cNvPicPr>
          <p:nvPr/>
        </p:nvPicPr>
        <p:blipFill rotWithShape="1">
          <a:blip r:embed="rId3"/>
          <a:srcRect t="1543" b="3318"/>
          <a:stretch/>
        </p:blipFill>
        <p:spPr>
          <a:xfrm>
            <a:off x="398755" y="4030108"/>
            <a:ext cx="5353976" cy="2359109"/>
          </a:xfrm>
          <a:prstGeom prst="rect">
            <a:avLst/>
          </a:prstGeom>
          <a:ln>
            <a:solidFill>
              <a:schemeClr val="tx1"/>
            </a:solidFill>
          </a:ln>
        </p:spPr>
      </p:pic>
      <p:sp>
        <p:nvSpPr>
          <p:cNvPr id="6" name="Прямоугольник 5"/>
          <p:cNvSpPr/>
          <p:nvPr/>
        </p:nvSpPr>
        <p:spPr>
          <a:xfrm>
            <a:off x="398755" y="3398528"/>
            <a:ext cx="6096000" cy="307777"/>
          </a:xfrm>
          <a:prstGeom prst="rect">
            <a:avLst/>
          </a:prstGeom>
        </p:spPr>
        <p:txBody>
          <a:bodyPr>
            <a:spAutoFit/>
          </a:bodyPr>
          <a:lstStyle/>
          <a:p>
            <a:r>
              <a:rPr lang="ru-RU" sz="1400" dirty="0">
                <a:solidFill>
                  <a:srgbClr val="000000"/>
                </a:solidFill>
                <a:latin typeface="Arial" panose="020B0604020202020204" pitchFamily="34" charset="0"/>
              </a:rPr>
              <a:t>2. На рисунке схематически представлен цикл выращивания хлопка.</a:t>
            </a:r>
            <a:endParaRPr lang="ru-RU" sz="1400" dirty="0"/>
          </a:p>
        </p:txBody>
      </p:sp>
      <p:pic>
        <p:nvPicPr>
          <p:cNvPr id="7" name="Рисунок 6"/>
          <p:cNvPicPr>
            <a:picLocks noChangeAspect="1"/>
          </p:cNvPicPr>
          <p:nvPr/>
        </p:nvPicPr>
        <p:blipFill>
          <a:blip r:embed="rId4"/>
          <a:stretch>
            <a:fillRect/>
          </a:stretch>
        </p:blipFill>
        <p:spPr>
          <a:xfrm>
            <a:off x="6036815" y="5361953"/>
            <a:ext cx="4898671" cy="1027264"/>
          </a:xfrm>
          <a:prstGeom prst="rect">
            <a:avLst/>
          </a:prstGeom>
        </p:spPr>
      </p:pic>
      <p:sp>
        <p:nvSpPr>
          <p:cNvPr id="8" name="Rectangle 2"/>
          <p:cNvSpPr>
            <a:spLocks noChangeArrowheads="1"/>
          </p:cNvSpPr>
          <p:nvPr/>
        </p:nvSpPr>
        <p:spPr bwMode="auto">
          <a:xfrm>
            <a:off x="6130608" y="3841632"/>
            <a:ext cx="2355542" cy="1384995"/>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В странах – бывших республиках СССР хлопок сеют в апреле. Когда можно начинать сбор урожая, если первые всходы появились 30 апреля?</a:t>
            </a:r>
            <a:r>
              <a:rPr kumimoji="0" lang="ru-RU" altLang="ru-RU" sz="1400" b="0" i="0" u="none" strike="noStrike" cap="none" normalizeH="0" baseline="0" dirty="0" smtClean="0">
                <a:ln>
                  <a:noFill/>
                </a:ln>
                <a:solidFill>
                  <a:schemeClr val="tx1"/>
                </a:solidFill>
                <a:effectLst/>
                <a:latin typeface="+mn-lt"/>
              </a:rPr>
              <a:t> </a:t>
            </a:r>
          </a:p>
        </p:txBody>
      </p:sp>
      <p:sp>
        <p:nvSpPr>
          <p:cNvPr id="10" name="TextBox 9"/>
          <p:cNvSpPr txBox="1"/>
          <p:nvPr/>
        </p:nvSpPr>
        <p:spPr>
          <a:xfrm>
            <a:off x="9317854" y="159631"/>
            <a:ext cx="1148919" cy="365760"/>
          </a:xfrm>
          <a:prstGeom prst="rect">
            <a:avLst/>
          </a:prstGeom>
          <a:noFill/>
        </p:spPr>
        <p:txBody>
          <a:bodyPr wrap="square" rtlCol="0">
            <a:spAutoFit/>
          </a:bodyPr>
          <a:lstStyle/>
          <a:p>
            <a:r>
              <a:rPr lang="ru-RU" b="1" dirty="0" smtClean="0"/>
              <a:t>ХЛОПОК</a:t>
            </a:r>
            <a:endParaRPr lang="ru-RU" b="1" dirty="0"/>
          </a:p>
        </p:txBody>
      </p:sp>
    </p:spTree>
    <p:extLst>
      <p:ext uri="{BB962C8B-B14F-4D97-AF65-F5344CB8AC3E}">
        <p14:creationId xmlns:p14="http://schemas.microsoft.com/office/powerpoint/2010/main" val="4113918044"/>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9727" y="396158"/>
            <a:ext cx="4447201" cy="3755254"/>
          </a:xfrm>
          <a:prstGeom prst="rect">
            <a:avLst/>
          </a:prstGeom>
        </p:spPr>
      </p:pic>
      <p:sp>
        <p:nvSpPr>
          <p:cNvPr id="3" name="TextBox 2"/>
          <p:cNvSpPr txBox="1"/>
          <p:nvPr/>
        </p:nvSpPr>
        <p:spPr>
          <a:xfrm>
            <a:off x="4072469" y="0"/>
            <a:ext cx="1148919" cy="365760"/>
          </a:xfrm>
          <a:prstGeom prst="rect">
            <a:avLst/>
          </a:prstGeom>
          <a:noFill/>
        </p:spPr>
        <p:txBody>
          <a:bodyPr wrap="square" rtlCol="0">
            <a:spAutoFit/>
          </a:bodyPr>
          <a:lstStyle/>
          <a:p>
            <a:r>
              <a:rPr lang="ru-RU" b="1" dirty="0" smtClean="0"/>
              <a:t>ХЛОПОК</a:t>
            </a:r>
            <a:endParaRPr lang="ru-RU" b="1" dirty="0"/>
          </a:p>
        </p:txBody>
      </p:sp>
      <p:sp>
        <p:nvSpPr>
          <p:cNvPr id="4" name="Rectangle 1"/>
          <p:cNvSpPr>
            <a:spLocks noChangeArrowheads="1"/>
          </p:cNvSpPr>
          <p:nvPr/>
        </p:nvSpPr>
        <p:spPr bwMode="auto">
          <a:xfrm>
            <a:off x="4846676" y="365760"/>
            <a:ext cx="4883250" cy="378565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mn-lt"/>
                <a:cs typeface="Arial" panose="020B0604020202020204" pitchFamily="34" charset="0"/>
              </a:rPr>
              <a:t>Все виды культурного хлопчатника крайне теплолюбивы. Растение гибнет при температуре в 1–2 °С, причём гибель может наступить как весной – в начале вегетации, так и в осеннее время. Хлопчатники хорошо переносят засуху благодаря развитой корневой системе. Без влаги растение растёт, но не даёт высокого урожая. Хлопчатнику необходим полив, если влаги недостаточно, коробочки падают на землю. Хлопчатник – светолюбивое растение, предпочитающее серозёмные, </a:t>
            </a:r>
            <a:r>
              <a:rPr kumimoji="0" lang="ru-RU" altLang="ru-RU" sz="1600" b="0" i="0" u="none" strike="noStrike" cap="none" normalizeH="0" baseline="0" dirty="0" err="1" smtClean="0">
                <a:ln>
                  <a:noFill/>
                </a:ln>
                <a:solidFill>
                  <a:srgbClr val="000000"/>
                </a:solidFill>
                <a:effectLst/>
                <a:latin typeface="+mn-lt"/>
                <a:cs typeface="Arial" panose="020B0604020202020204" pitchFamily="34" charset="0"/>
              </a:rPr>
              <a:t>щёлочно</a:t>
            </a:r>
            <a:r>
              <a:rPr kumimoji="0" lang="ru-RU" altLang="ru-RU" sz="1600" b="0" i="0" u="none" strike="noStrike" cap="none" normalizeH="0" baseline="0" dirty="0" smtClean="0">
                <a:ln>
                  <a:noFill/>
                </a:ln>
                <a:solidFill>
                  <a:srgbClr val="000000"/>
                </a:solidFill>
                <a:effectLst/>
                <a:latin typeface="+mn-lt"/>
                <a:cs typeface="Arial" panose="020B0604020202020204" pitchFamily="34" charset="0"/>
              </a:rPr>
              <a:t>-болотные почвы и засоленные почвы.</a:t>
            </a:r>
            <a:endParaRPr kumimoji="0" lang="ru-RU" altLang="ru-RU"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mn-lt"/>
                <a:cs typeface="Arial" panose="020B0604020202020204" pitchFamily="34" charset="0"/>
              </a:rPr>
              <a:t>На </a:t>
            </a:r>
            <a:r>
              <a:rPr kumimoji="0" lang="ru-RU" altLang="ru-RU" sz="1600" b="0" i="0" u="none" strike="noStrike" cap="none" normalizeH="0" baseline="0" dirty="0" err="1" smtClean="0">
                <a:ln>
                  <a:noFill/>
                </a:ln>
                <a:solidFill>
                  <a:srgbClr val="000000"/>
                </a:solidFill>
                <a:effectLst/>
                <a:latin typeface="+mn-lt"/>
                <a:cs typeface="Arial" panose="020B0604020202020204" pitchFamily="34" charset="0"/>
              </a:rPr>
              <a:t>инфографике</a:t>
            </a:r>
            <a:r>
              <a:rPr kumimoji="0" lang="ru-RU" altLang="ru-RU" sz="1600" b="0" i="0" u="none" strike="noStrike" cap="none" normalizeH="0" baseline="0" dirty="0" smtClean="0">
                <a:ln>
                  <a:noFill/>
                </a:ln>
                <a:solidFill>
                  <a:srgbClr val="000000"/>
                </a:solidFill>
                <a:effectLst/>
                <a:latin typeface="+mn-lt"/>
                <a:cs typeface="Arial" panose="020B0604020202020204" pitchFamily="34" charset="0"/>
              </a:rPr>
              <a:t> представлены данные о посевных площадях и урожайности хлопка в Азербайджане с 2003 по 2018 год.</a:t>
            </a:r>
            <a:endParaRPr kumimoji="0" lang="ru-RU" altLang="ru-RU" sz="1600" b="0" i="0" u="none" strike="noStrike" cap="none" normalizeH="0" baseline="0" dirty="0" smtClean="0">
              <a:ln>
                <a:noFill/>
              </a:ln>
              <a:solidFill>
                <a:schemeClr val="tx1"/>
              </a:solidFill>
              <a:effectLst/>
              <a:latin typeface="+mn-lt"/>
            </a:endParaRPr>
          </a:p>
        </p:txBody>
      </p:sp>
      <p:sp>
        <p:nvSpPr>
          <p:cNvPr id="5" name="Прямоугольник 4"/>
          <p:cNvSpPr/>
          <p:nvPr/>
        </p:nvSpPr>
        <p:spPr>
          <a:xfrm>
            <a:off x="331433" y="4194006"/>
            <a:ext cx="8457460" cy="307777"/>
          </a:xfrm>
          <a:prstGeom prst="rect">
            <a:avLst/>
          </a:prstGeom>
        </p:spPr>
        <p:txBody>
          <a:bodyPr wrap="square">
            <a:spAutoFit/>
          </a:bodyPr>
          <a:lstStyle/>
          <a:p>
            <a:r>
              <a:rPr lang="ru-RU" sz="1400" dirty="0">
                <a:solidFill>
                  <a:srgbClr val="000000"/>
                </a:solidFill>
                <a:latin typeface="Arial" panose="020B0604020202020204" pitchFamily="34" charset="0"/>
              </a:rPr>
              <a:t>3. Какие климатические факторы могли быть причиной низкой урожайности?</a:t>
            </a:r>
            <a:endParaRPr lang="ru-RU" sz="1400" dirty="0"/>
          </a:p>
        </p:txBody>
      </p:sp>
      <p:pic>
        <p:nvPicPr>
          <p:cNvPr id="6" name="Рисунок 5"/>
          <p:cNvPicPr>
            <a:picLocks noChangeAspect="1"/>
          </p:cNvPicPr>
          <p:nvPr/>
        </p:nvPicPr>
        <p:blipFill>
          <a:blip r:embed="rId3"/>
          <a:stretch>
            <a:fillRect/>
          </a:stretch>
        </p:blipFill>
        <p:spPr>
          <a:xfrm>
            <a:off x="538856" y="4766892"/>
            <a:ext cx="6000750" cy="1514475"/>
          </a:xfrm>
          <a:prstGeom prst="rect">
            <a:avLst/>
          </a:prstGeom>
        </p:spPr>
      </p:pic>
    </p:spTree>
    <p:extLst>
      <p:ext uri="{BB962C8B-B14F-4D97-AF65-F5344CB8AC3E}">
        <p14:creationId xmlns:p14="http://schemas.microsoft.com/office/powerpoint/2010/main" val="3902183572"/>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438" y="124288"/>
            <a:ext cx="1148919" cy="365760"/>
          </a:xfrm>
          <a:prstGeom prst="rect">
            <a:avLst/>
          </a:prstGeom>
          <a:noFill/>
        </p:spPr>
        <p:txBody>
          <a:bodyPr wrap="square" rtlCol="0">
            <a:spAutoFit/>
          </a:bodyPr>
          <a:lstStyle/>
          <a:p>
            <a:r>
              <a:rPr lang="ru-RU" b="1" dirty="0" smtClean="0"/>
              <a:t>ХЛОПОК</a:t>
            </a:r>
            <a:endParaRPr lang="ru-RU" b="1" dirty="0"/>
          </a:p>
        </p:txBody>
      </p:sp>
      <p:sp>
        <p:nvSpPr>
          <p:cNvPr id="3" name="Rectangle 1"/>
          <p:cNvSpPr>
            <a:spLocks noChangeArrowheads="1"/>
          </p:cNvSpPr>
          <p:nvPr/>
        </p:nvSpPr>
        <p:spPr bwMode="auto">
          <a:xfrm>
            <a:off x="80041" y="490048"/>
            <a:ext cx="11408981" cy="1403191"/>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Все виды культурного хлопчатника крайне теплолюбивы. Растение гибнет при температуре в 1–2 °С, причём гибель может наступить как весной – в начале вегетации, так и в осеннее время. Хлопчатники хорошо переносят засуху благодаря развитой корневой системе. Без влаги растение растёт, но не даёт высокого урожая. Хлопчатнику необходим полив, если влаги недостаточно, коробочки падают на землю. Хлопчатник – светолюбивое растение, предпочитающее серозёмные, </a:t>
            </a:r>
            <a:r>
              <a:rPr kumimoji="0" lang="ru-RU" altLang="ru-RU" sz="1400" b="0" i="0" u="none" strike="noStrike" cap="none" normalizeH="0" baseline="0" dirty="0" err="1" smtClean="0">
                <a:ln>
                  <a:noFill/>
                </a:ln>
                <a:solidFill>
                  <a:srgbClr val="000000"/>
                </a:solidFill>
                <a:effectLst/>
                <a:latin typeface="+mn-lt"/>
                <a:cs typeface="Arial" panose="020B0604020202020204" pitchFamily="34" charset="0"/>
              </a:rPr>
              <a:t>щёлочно</a:t>
            </a: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-болотные почвы и засоленные почвы.</a:t>
            </a:r>
            <a:endParaRPr kumimoji="0" lang="ru-RU" altLang="ru-RU"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Ниже приведены данные по посевным площадям и производству хлопка в разных странах.</a:t>
            </a:r>
            <a:endParaRPr kumimoji="0" lang="ru-RU" altLang="ru-RU"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mn-lt"/>
                <a:cs typeface="Arial" panose="020B0604020202020204" pitchFamily="34" charset="0"/>
              </a:rPr>
              <a:t> </a:t>
            </a:r>
            <a:endParaRPr kumimoji="0" lang="ru-RU" altLang="ru-RU" sz="1400" b="0" i="0" u="none" strike="noStrike" cap="none" normalizeH="0" baseline="0" dirty="0" smtClean="0">
              <a:ln>
                <a:noFill/>
              </a:ln>
              <a:solidFill>
                <a:schemeClr val="tx1"/>
              </a:solidFill>
              <a:effectLst/>
              <a:latin typeface="+mn-lt"/>
            </a:endParaRPr>
          </a:p>
        </p:txBody>
      </p:sp>
      <p:pic>
        <p:nvPicPr>
          <p:cNvPr id="4" name="Рисунок 3"/>
          <p:cNvPicPr>
            <a:picLocks noChangeAspect="1"/>
          </p:cNvPicPr>
          <p:nvPr/>
        </p:nvPicPr>
        <p:blipFill>
          <a:blip r:embed="rId2"/>
          <a:stretch>
            <a:fillRect/>
          </a:stretch>
        </p:blipFill>
        <p:spPr>
          <a:xfrm>
            <a:off x="0" y="1901741"/>
            <a:ext cx="5941656" cy="3023079"/>
          </a:xfrm>
          <a:prstGeom prst="rect">
            <a:avLst/>
          </a:prstGeom>
        </p:spPr>
      </p:pic>
      <p:pic>
        <p:nvPicPr>
          <p:cNvPr id="5" name="Рисунок 4"/>
          <p:cNvPicPr>
            <a:picLocks noChangeAspect="1"/>
          </p:cNvPicPr>
          <p:nvPr/>
        </p:nvPicPr>
        <p:blipFill>
          <a:blip r:embed="rId3"/>
          <a:stretch>
            <a:fillRect/>
          </a:stretch>
        </p:blipFill>
        <p:spPr>
          <a:xfrm>
            <a:off x="6050384" y="1901741"/>
            <a:ext cx="5619009" cy="3027354"/>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984992325"/>
              </p:ext>
            </p:extLst>
          </p:nvPr>
        </p:nvGraphicFramePr>
        <p:xfrm>
          <a:off x="80041" y="4933322"/>
          <a:ext cx="12111959" cy="579120"/>
        </p:xfrm>
        <a:graphic>
          <a:graphicData uri="http://schemas.openxmlformats.org/drawingml/2006/table">
            <a:tbl>
              <a:tblPr/>
              <a:tblGrid>
                <a:gridCol w="12111959">
                  <a:extLst>
                    <a:ext uri="{9D8B030D-6E8A-4147-A177-3AD203B41FA5}">
                      <a16:colId xmlns:a16="http://schemas.microsoft.com/office/drawing/2014/main" val="262955"/>
                    </a:ext>
                  </a:extLst>
                </a:gridCol>
              </a:tblGrid>
              <a:tr h="0">
                <a:tc>
                  <a:txBody>
                    <a:bodyPr/>
                    <a:lstStyle/>
                    <a:p>
                      <a:pPr algn="l"/>
                      <a:r>
                        <a:rPr lang="ru-RU" sz="1600" dirty="0">
                          <a:effectLst/>
                        </a:rPr>
                        <a:t>5. Какие климатические причины могут приводить к низкой урожайности хлопчатника? </a:t>
                      </a:r>
                      <a:endParaRPr lang="ru-RU" sz="1600" dirty="0" smtClean="0">
                        <a:effectLst/>
                      </a:endParaRPr>
                    </a:p>
                    <a:p>
                      <a:pPr algn="l"/>
                      <a:r>
                        <a:rPr lang="ru-RU" sz="1600" dirty="0" smtClean="0">
                          <a:effectLst/>
                        </a:rPr>
                        <a:t>Отметьте </a:t>
                      </a:r>
                      <a:r>
                        <a:rPr lang="ru-RU" sz="1600" dirty="0">
                          <a:effectLst/>
                        </a:rPr>
                        <a:t>«да» или «нет» в таблице для каждого фактора.</a:t>
                      </a:r>
                    </a:p>
                  </a:txBody>
                  <a:tcPr anchor="ctr">
                    <a:lnL>
                      <a:noFill/>
                    </a:lnL>
                    <a:lnR>
                      <a:noFill/>
                    </a:lnR>
                    <a:lnT>
                      <a:noFill/>
                    </a:lnT>
                    <a:lnB>
                      <a:noFill/>
                    </a:lnB>
                  </a:tcPr>
                </a:tc>
                <a:extLst>
                  <a:ext uri="{0D108BD9-81ED-4DB2-BD59-A6C34878D82A}">
                    <a16:rowId xmlns:a16="http://schemas.microsoft.com/office/drawing/2014/main" val="3623323386"/>
                  </a:ext>
                </a:extLst>
              </a:tr>
            </a:tbl>
          </a:graphicData>
        </a:graphic>
      </p:graphicFrame>
      <p:pic>
        <p:nvPicPr>
          <p:cNvPr id="7" name="Рисунок 6"/>
          <p:cNvPicPr>
            <a:picLocks noChangeAspect="1"/>
          </p:cNvPicPr>
          <p:nvPr/>
        </p:nvPicPr>
        <p:blipFill>
          <a:blip r:embed="rId4"/>
          <a:stretch>
            <a:fillRect/>
          </a:stretch>
        </p:blipFill>
        <p:spPr>
          <a:xfrm>
            <a:off x="228438" y="5512441"/>
            <a:ext cx="4240845" cy="1324248"/>
          </a:xfrm>
          <a:prstGeom prst="rect">
            <a:avLst/>
          </a:prstGeom>
        </p:spPr>
      </p:pic>
      <p:pic>
        <p:nvPicPr>
          <p:cNvPr id="8" name="Рисунок 7"/>
          <p:cNvPicPr>
            <a:picLocks noChangeAspect="1"/>
          </p:cNvPicPr>
          <p:nvPr/>
        </p:nvPicPr>
        <p:blipFill>
          <a:blip r:embed="rId5"/>
          <a:stretch>
            <a:fillRect/>
          </a:stretch>
        </p:blipFill>
        <p:spPr>
          <a:xfrm>
            <a:off x="4733231" y="5712603"/>
            <a:ext cx="6010275" cy="923925"/>
          </a:xfrm>
          <a:prstGeom prst="rect">
            <a:avLst/>
          </a:prstGeom>
        </p:spPr>
      </p:pic>
    </p:spTree>
    <p:extLst>
      <p:ext uri="{BB962C8B-B14F-4D97-AF65-F5344CB8AC3E}">
        <p14:creationId xmlns:p14="http://schemas.microsoft.com/office/powerpoint/2010/main" val="3821484114"/>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44039262"/>
              </p:ext>
            </p:extLst>
          </p:nvPr>
        </p:nvGraphicFramePr>
        <p:xfrm>
          <a:off x="412072" y="383173"/>
          <a:ext cx="10515600" cy="640080"/>
        </p:xfrm>
        <a:graphic>
          <a:graphicData uri="http://schemas.openxmlformats.org/drawingml/2006/table">
            <a:tbl>
              <a:tblPr/>
              <a:tblGrid>
                <a:gridCol w="10515600">
                  <a:extLst>
                    <a:ext uri="{9D8B030D-6E8A-4147-A177-3AD203B41FA5}">
                      <a16:colId xmlns:a16="http://schemas.microsoft.com/office/drawing/2014/main" val="3889582273"/>
                    </a:ext>
                  </a:extLst>
                </a:gridCol>
              </a:tblGrid>
              <a:tr h="0">
                <a:tc>
                  <a:txBody>
                    <a:bodyPr/>
                    <a:lstStyle/>
                    <a:p>
                      <a:pPr algn="l"/>
                      <a:r>
                        <a:rPr lang="ru-RU" dirty="0">
                          <a:effectLst/>
                        </a:rPr>
                        <a:t>6. Верно ли утверждение, что </a:t>
                      </a:r>
                      <a:r>
                        <a:rPr lang="ru-RU" dirty="0" err="1">
                          <a:effectLst/>
                        </a:rPr>
                        <a:t>бо́льшая</a:t>
                      </a:r>
                      <a:r>
                        <a:rPr lang="ru-RU" dirty="0">
                          <a:effectLst/>
                        </a:rPr>
                        <a:t> площадь посевов всегда приводит к </a:t>
                      </a:r>
                      <a:r>
                        <a:rPr lang="ru-RU" dirty="0" err="1">
                          <a:effectLst/>
                        </a:rPr>
                        <a:t>бо́льшему</a:t>
                      </a:r>
                      <a:r>
                        <a:rPr lang="ru-RU" dirty="0">
                          <a:effectLst/>
                        </a:rPr>
                        <a:t> производству хлопка? Аргументируйте свой ответ, используя приведённые в таблицах данные</a:t>
                      </a:r>
                    </a:p>
                  </a:txBody>
                  <a:tcPr>
                    <a:lnL>
                      <a:noFill/>
                    </a:lnL>
                    <a:lnR>
                      <a:noFill/>
                    </a:lnR>
                    <a:lnT>
                      <a:noFill/>
                    </a:lnT>
                    <a:lnB>
                      <a:noFill/>
                    </a:lnB>
                    <a:solidFill>
                      <a:srgbClr val="F0F0F0"/>
                    </a:solidFill>
                  </a:tcPr>
                </a:tc>
                <a:extLst>
                  <a:ext uri="{0D108BD9-81ED-4DB2-BD59-A6C34878D82A}">
                    <a16:rowId xmlns:a16="http://schemas.microsoft.com/office/drawing/2014/main" val="3247082280"/>
                  </a:ext>
                </a:extLst>
              </a:tr>
            </a:tbl>
          </a:graphicData>
        </a:graphic>
      </p:graphicFrame>
      <p:pic>
        <p:nvPicPr>
          <p:cNvPr id="3" name="Рисунок 2"/>
          <p:cNvPicPr>
            <a:picLocks noChangeAspect="1"/>
          </p:cNvPicPr>
          <p:nvPr/>
        </p:nvPicPr>
        <p:blipFill>
          <a:blip r:embed="rId2"/>
          <a:stretch>
            <a:fillRect/>
          </a:stretch>
        </p:blipFill>
        <p:spPr>
          <a:xfrm>
            <a:off x="1864310" y="1026378"/>
            <a:ext cx="5470541" cy="2337179"/>
          </a:xfrm>
          <a:prstGeom prst="rect">
            <a:avLst/>
          </a:prstGeom>
        </p:spPr>
      </p:pic>
      <p:sp>
        <p:nvSpPr>
          <p:cNvPr id="4" name="Прямоугольник 3"/>
          <p:cNvSpPr/>
          <p:nvPr/>
        </p:nvSpPr>
        <p:spPr>
          <a:xfrm>
            <a:off x="198268" y="3522014"/>
            <a:ext cx="11644544" cy="646331"/>
          </a:xfrm>
          <a:prstGeom prst="rect">
            <a:avLst/>
          </a:prstGeom>
          <a:solidFill>
            <a:schemeClr val="bg1">
              <a:lumMod val="95000"/>
            </a:schemeClr>
          </a:solidFill>
        </p:spPr>
        <p:txBody>
          <a:bodyPr wrap="square">
            <a:spAutoFit/>
          </a:bodyPr>
          <a:lstStyle/>
          <a:p>
            <a:r>
              <a:rPr lang="ru-RU" dirty="0">
                <a:solidFill>
                  <a:srgbClr val="000000"/>
                </a:solidFill>
              </a:rPr>
              <a:t>7. Какие из перечисленных стран являются крупными производителями хлопка? Запишите в ответ цифры, под которыми указаны страны.</a:t>
            </a:r>
            <a:endParaRPr lang="ru-RU" dirty="0"/>
          </a:p>
        </p:txBody>
      </p:sp>
      <p:pic>
        <p:nvPicPr>
          <p:cNvPr id="6" name="Рисунок 5"/>
          <p:cNvPicPr>
            <a:picLocks noChangeAspect="1"/>
          </p:cNvPicPr>
          <p:nvPr/>
        </p:nvPicPr>
        <p:blipFill>
          <a:blip r:embed="rId3"/>
          <a:stretch>
            <a:fillRect/>
          </a:stretch>
        </p:blipFill>
        <p:spPr>
          <a:xfrm>
            <a:off x="322464" y="4168345"/>
            <a:ext cx="1905832" cy="2354907"/>
          </a:xfrm>
          <a:prstGeom prst="rect">
            <a:avLst/>
          </a:prstGeom>
        </p:spPr>
      </p:pic>
      <p:pic>
        <p:nvPicPr>
          <p:cNvPr id="7" name="Рисунок 6"/>
          <p:cNvPicPr>
            <a:picLocks noChangeAspect="1"/>
          </p:cNvPicPr>
          <p:nvPr/>
        </p:nvPicPr>
        <p:blipFill>
          <a:blip r:embed="rId4"/>
          <a:stretch>
            <a:fillRect/>
          </a:stretch>
        </p:blipFill>
        <p:spPr>
          <a:xfrm>
            <a:off x="4803097" y="5213318"/>
            <a:ext cx="6124575" cy="1047750"/>
          </a:xfrm>
          <a:prstGeom prst="rect">
            <a:avLst/>
          </a:prstGeom>
        </p:spPr>
      </p:pic>
      <p:sp>
        <p:nvSpPr>
          <p:cNvPr id="8" name="TextBox 7"/>
          <p:cNvSpPr txBox="1"/>
          <p:nvPr/>
        </p:nvSpPr>
        <p:spPr>
          <a:xfrm>
            <a:off x="4977992" y="15851"/>
            <a:ext cx="1148919" cy="365760"/>
          </a:xfrm>
          <a:prstGeom prst="rect">
            <a:avLst/>
          </a:prstGeom>
          <a:noFill/>
        </p:spPr>
        <p:txBody>
          <a:bodyPr wrap="square" rtlCol="0">
            <a:spAutoFit/>
          </a:bodyPr>
          <a:lstStyle/>
          <a:p>
            <a:r>
              <a:rPr lang="ru-RU" b="1" dirty="0" smtClean="0"/>
              <a:t>ХЛОПОК</a:t>
            </a:r>
            <a:endParaRPr lang="ru-RU" b="1" dirty="0"/>
          </a:p>
        </p:txBody>
      </p:sp>
    </p:spTree>
    <p:extLst>
      <p:ext uri="{BB962C8B-B14F-4D97-AF65-F5344CB8AC3E}">
        <p14:creationId xmlns:p14="http://schemas.microsoft.com/office/powerpoint/2010/main" val="4160215891"/>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903650" y="810765"/>
            <a:ext cx="3876029" cy="2031325"/>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mn-lt"/>
                <a:cs typeface="Arial" panose="020B0604020202020204" pitchFamily="34" charset="0"/>
              </a:rPr>
              <a:t>8. В каких странах – бывших республиках СССР в наши дни возделывается хлопок? Назовите одну любую страну.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mn-lt"/>
                <a:cs typeface="Arial" panose="020B0604020202020204" pitchFamily="34" charset="0"/>
              </a:rPr>
              <a:t>Почему именно в этой стране хорошо возделывать хлопок?</a:t>
            </a:r>
            <a:endParaRPr kumimoji="0" lang="ru-RU" altLang="ru-RU"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mn-lt"/>
                <a:cs typeface="Arial" panose="020B0604020202020204" pitchFamily="34" charset="0"/>
              </a:rPr>
              <a:t>Для ответа воспользуйтесь картой.</a:t>
            </a:r>
            <a:endParaRPr kumimoji="0" lang="ru-RU" altLang="ru-RU" b="0" i="0" u="none" strike="noStrike" cap="none" normalizeH="0" baseline="0" dirty="0" smtClean="0">
              <a:ln>
                <a:noFill/>
              </a:ln>
              <a:solidFill>
                <a:schemeClr val="tx1"/>
              </a:solidFill>
              <a:effectLst/>
              <a:latin typeface="+mn-lt"/>
            </a:endParaRPr>
          </a:p>
        </p:txBody>
      </p:sp>
      <p:pic>
        <p:nvPicPr>
          <p:cNvPr id="3" name="Рисунок 2"/>
          <p:cNvPicPr>
            <a:picLocks noChangeAspect="1"/>
          </p:cNvPicPr>
          <p:nvPr/>
        </p:nvPicPr>
        <p:blipFill>
          <a:blip r:embed="rId2"/>
          <a:stretch>
            <a:fillRect/>
          </a:stretch>
        </p:blipFill>
        <p:spPr>
          <a:xfrm>
            <a:off x="129836" y="-1"/>
            <a:ext cx="5773814" cy="4107281"/>
          </a:xfrm>
          <a:prstGeom prst="rect">
            <a:avLst/>
          </a:prstGeom>
        </p:spPr>
      </p:pic>
      <p:sp>
        <p:nvSpPr>
          <p:cNvPr id="4" name="TextBox 3"/>
          <p:cNvSpPr txBox="1"/>
          <p:nvPr/>
        </p:nvSpPr>
        <p:spPr>
          <a:xfrm>
            <a:off x="6404314" y="177553"/>
            <a:ext cx="1148919" cy="365760"/>
          </a:xfrm>
          <a:prstGeom prst="rect">
            <a:avLst/>
          </a:prstGeom>
          <a:noFill/>
        </p:spPr>
        <p:txBody>
          <a:bodyPr wrap="square" rtlCol="0">
            <a:spAutoFit/>
          </a:bodyPr>
          <a:lstStyle/>
          <a:p>
            <a:r>
              <a:rPr lang="ru-RU" b="1" dirty="0" smtClean="0"/>
              <a:t>ХЛОПОК</a:t>
            </a:r>
            <a:endParaRPr lang="ru-RU" b="1" dirty="0"/>
          </a:p>
        </p:txBody>
      </p:sp>
      <p:pic>
        <p:nvPicPr>
          <p:cNvPr id="5" name="Рисунок 4"/>
          <p:cNvPicPr>
            <a:picLocks noChangeAspect="1"/>
          </p:cNvPicPr>
          <p:nvPr/>
        </p:nvPicPr>
        <p:blipFill>
          <a:blip r:embed="rId3"/>
          <a:stretch>
            <a:fillRect/>
          </a:stretch>
        </p:blipFill>
        <p:spPr>
          <a:xfrm>
            <a:off x="0" y="4105275"/>
            <a:ext cx="6115050" cy="2752725"/>
          </a:xfrm>
          <a:prstGeom prst="rect">
            <a:avLst/>
          </a:prstGeom>
        </p:spPr>
      </p:pic>
    </p:spTree>
    <p:extLst>
      <p:ext uri="{BB962C8B-B14F-4D97-AF65-F5344CB8AC3E}">
        <p14:creationId xmlns:p14="http://schemas.microsoft.com/office/powerpoint/2010/main" val="3342683651"/>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1014" y="1143772"/>
            <a:ext cx="5080986" cy="2031325"/>
          </a:xfrm>
          <a:prstGeom prst="rect">
            <a:avLst/>
          </a:prstGeom>
          <a:solidFill>
            <a:schemeClr val="accent5">
              <a:lumMod val="20000"/>
              <a:lumOff val="80000"/>
            </a:schemeClr>
          </a:solidFill>
        </p:spPr>
        <p:txBody>
          <a:bodyPr wrap="square">
            <a:spAutoFit/>
          </a:bodyPr>
          <a:lstStyle/>
          <a:p>
            <a:r>
              <a:rPr lang="ru-RU" dirty="0">
                <a:solidFill>
                  <a:srgbClr val="000000"/>
                </a:solidFill>
                <a:latin typeface="Arial" panose="020B0604020202020204" pitchFamily="34" charset="0"/>
              </a:rPr>
              <a:t>9. В СССР пытались развивать хлопководство в южных районах европейской части страны, однако позже от этого отказались. Объясните, почему.</a:t>
            </a:r>
          </a:p>
          <a:p>
            <a:r>
              <a:rPr lang="ru-RU" dirty="0">
                <a:solidFill>
                  <a:srgbClr val="000000"/>
                </a:solidFill>
                <a:latin typeface="Arial" panose="020B0604020202020204" pitchFamily="34" charset="0"/>
              </a:rPr>
              <a:t>Для ответа воспользуйтесь картой среднегодовых температур воздуха на Земле.</a:t>
            </a:r>
            <a:endParaRPr lang="ru-RU" b="0" i="0" dirty="0">
              <a:solidFill>
                <a:srgbClr val="000000"/>
              </a:solidFill>
              <a:effectLst/>
              <a:latin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0" y="443754"/>
            <a:ext cx="7175561" cy="5462685"/>
          </a:xfrm>
          <a:prstGeom prst="rect">
            <a:avLst/>
          </a:prstGeom>
        </p:spPr>
      </p:pic>
      <p:sp>
        <p:nvSpPr>
          <p:cNvPr id="4" name="TextBox 3"/>
          <p:cNvSpPr txBox="1"/>
          <p:nvPr/>
        </p:nvSpPr>
        <p:spPr>
          <a:xfrm>
            <a:off x="5421875" y="115410"/>
            <a:ext cx="1148919" cy="365760"/>
          </a:xfrm>
          <a:prstGeom prst="rect">
            <a:avLst/>
          </a:prstGeom>
          <a:noFill/>
        </p:spPr>
        <p:txBody>
          <a:bodyPr wrap="square" rtlCol="0">
            <a:spAutoFit/>
          </a:bodyPr>
          <a:lstStyle/>
          <a:p>
            <a:r>
              <a:rPr lang="ru-RU" b="1" dirty="0" smtClean="0"/>
              <a:t>ХЛОПОК</a:t>
            </a:r>
            <a:endParaRPr lang="ru-RU" b="1" dirty="0"/>
          </a:p>
        </p:txBody>
      </p:sp>
      <p:pic>
        <p:nvPicPr>
          <p:cNvPr id="5" name="Рисунок 4"/>
          <p:cNvPicPr>
            <a:picLocks noChangeAspect="1"/>
          </p:cNvPicPr>
          <p:nvPr/>
        </p:nvPicPr>
        <p:blipFill>
          <a:blip r:embed="rId3"/>
          <a:stretch>
            <a:fillRect/>
          </a:stretch>
        </p:blipFill>
        <p:spPr>
          <a:xfrm>
            <a:off x="7382059" y="5331246"/>
            <a:ext cx="4809941" cy="1430995"/>
          </a:xfrm>
          <a:prstGeom prst="rect">
            <a:avLst/>
          </a:prstGeom>
        </p:spPr>
      </p:pic>
    </p:spTree>
    <p:extLst>
      <p:ext uri="{BB962C8B-B14F-4D97-AF65-F5344CB8AC3E}">
        <p14:creationId xmlns:p14="http://schemas.microsoft.com/office/powerpoint/2010/main" val="160751751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2330" y="128272"/>
            <a:ext cx="4717574" cy="584775"/>
          </a:xfrm>
          <a:prstGeom prst="rect">
            <a:avLst/>
          </a:prstGeom>
        </p:spPr>
        <p:txBody>
          <a:bodyPr wrap="none">
            <a:spAutoFit/>
          </a:bodyPr>
          <a:lstStyle/>
          <a:p>
            <a:r>
              <a:rPr lang="ru-RU" sz="3200" b="1" dirty="0">
                <a:solidFill>
                  <a:schemeClr val="accent1">
                    <a:lumMod val="50000"/>
                  </a:schemeClr>
                </a:solidFill>
              </a:rPr>
              <a:t>Базовые навыки </a:t>
            </a:r>
            <a:r>
              <a:rPr lang="en-US" sz="3200" b="1" dirty="0">
                <a:solidFill>
                  <a:schemeClr val="accent1">
                    <a:lumMod val="50000"/>
                  </a:schemeClr>
                </a:solidFill>
              </a:rPr>
              <a:t>XXI </a:t>
            </a:r>
            <a:r>
              <a:rPr lang="ru-RU" sz="3200" b="1" dirty="0">
                <a:solidFill>
                  <a:schemeClr val="accent1">
                    <a:lumMod val="50000"/>
                  </a:schemeClr>
                </a:solidFill>
              </a:rPr>
              <a:t>века</a:t>
            </a:r>
          </a:p>
        </p:txBody>
      </p:sp>
      <p:sp>
        <p:nvSpPr>
          <p:cNvPr id="3" name="Прямоугольник 2"/>
          <p:cNvSpPr/>
          <p:nvPr/>
        </p:nvSpPr>
        <p:spPr>
          <a:xfrm>
            <a:off x="621438" y="1456301"/>
            <a:ext cx="4509854" cy="861774"/>
          </a:xfrm>
          <a:prstGeom prst="rect">
            <a:avLst/>
          </a:prstGeom>
          <a:solidFill>
            <a:schemeClr val="accent1">
              <a:lumMod val="20000"/>
              <a:lumOff val="80000"/>
            </a:schemeClr>
          </a:solidFill>
        </p:spPr>
        <p:txBody>
          <a:bodyPr wrap="square">
            <a:spAutoFit/>
          </a:bodyPr>
          <a:lstStyle/>
          <a:p>
            <a:r>
              <a:rPr lang="ru-RU" b="1" dirty="0"/>
              <a:t>Концентрация и управление вниманием. </a:t>
            </a:r>
            <a:endParaRPr lang="ru-RU" b="1" dirty="0" smtClean="0"/>
          </a:p>
          <a:p>
            <a:r>
              <a:rPr lang="ru-RU" sz="1600" dirty="0" smtClean="0"/>
              <a:t>Помогают </a:t>
            </a:r>
            <a:r>
              <a:rPr lang="ru-RU" sz="1600" dirty="0"/>
              <a:t>справляться с информационной перегрузкой и управлять сложной техникой</a:t>
            </a:r>
            <a:r>
              <a:rPr lang="ru-RU" sz="1600" dirty="0" smtClean="0"/>
              <a:t>.</a:t>
            </a:r>
            <a:endParaRPr lang="ru-RU" sz="1600" dirty="0"/>
          </a:p>
        </p:txBody>
      </p:sp>
      <p:sp>
        <p:nvSpPr>
          <p:cNvPr id="4" name="Прямоугольник 3"/>
          <p:cNvSpPr/>
          <p:nvPr/>
        </p:nvSpPr>
        <p:spPr>
          <a:xfrm>
            <a:off x="621438" y="2693464"/>
            <a:ext cx="4509854" cy="1107996"/>
          </a:xfrm>
          <a:prstGeom prst="rect">
            <a:avLst/>
          </a:prstGeom>
          <a:solidFill>
            <a:schemeClr val="accent1">
              <a:lumMod val="20000"/>
              <a:lumOff val="80000"/>
            </a:schemeClr>
          </a:solidFill>
        </p:spPr>
        <p:txBody>
          <a:bodyPr wrap="square">
            <a:spAutoFit/>
          </a:bodyPr>
          <a:lstStyle/>
          <a:p>
            <a:r>
              <a:rPr lang="ru-RU" b="1" dirty="0"/>
              <a:t>Эмоциональная грамотность</a:t>
            </a:r>
            <a:r>
              <a:rPr lang="ru-RU" dirty="0" smtClean="0"/>
              <a:t>.</a:t>
            </a:r>
          </a:p>
          <a:p>
            <a:r>
              <a:rPr lang="ru-RU" sz="1600" dirty="0" smtClean="0"/>
              <a:t>Помогает </a:t>
            </a:r>
            <a:r>
              <a:rPr lang="ru-RU" sz="1600" dirty="0"/>
              <a:t>сохранить себя и взаимодействовать с другими с помощью эмоций, </a:t>
            </a:r>
            <a:r>
              <a:rPr lang="ru-RU" sz="1600" dirty="0" err="1"/>
              <a:t>эмпатии</a:t>
            </a:r>
            <a:r>
              <a:rPr lang="ru-RU" sz="1600" dirty="0"/>
              <a:t> и сочувствия.</a:t>
            </a:r>
          </a:p>
        </p:txBody>
      </p:sp>
      <p:sp>
        <p:nvSpPr>
          <p:cNvPr id="5" name="Прямоугольник 4"/>
          <p:cNvSpPr/>
          <p:nvPr/>
        </p:nvSpPr>
        <p:spPr>
          <a:xfrm>
            <a:off x="621438" y="4148038"/>
            <a:ext cx="4509855" cy="1107996"/>
          </a:xfrm>
          <a:prstGeom prst="rect">
            <a:avLst/>
          </a:prstGeom>
          <a:solidFill>
            <a:schemeClr val="accent1">
              <a:lumMod val="20000"/>
              <a:lumOff val="80000"/>
            </a:schemeClr>
          </a:solidFill>
        </p:spPr>
        <p:txBody>
          <a:bodyPr wrap="square">
            <a:spAutoFit/>
          </a:bodyPr>
          <a:lstStyle/>
          <a:p>
            <a:r>
              <a:rPr lang="ru-RU" b="1" dirty="0"/>
              <a:t>Цифровая грамотность. </a:t>
            </a:r>
            <a:endParaRPr lang="ru-RU" b="1" dirty="0" smtClean="0"/>
          </a:p>
          <a:p>
            <a:r>
              <a:rPr lang="ru-RU" sz="1600" dirty="0" smtClean="0"/>
              <a:t>Помогает </a:t>
            </a:r>
            <a:r>
              <a:rPr lang="ru-RU" sz="1600" dirty="0"/>
              <a:t>работать в цифровой среде, например, AR, VR. </a:t>
            </a:r>
            <a:r>
              <a:rPr lang="ru-RU" sz="1600" dirty="0" smtClean="0"/>
              <a:t>Цифровая </a:t>
            </a:r>
            <a:r>
              <a:rPr lang="ru-RU" sz="1600" dirty="0"/>
              <a:t>грамотность будет столь же востребована, как умение писать и читать</a:t>
            </a:r>
            <a:r>
              <a:rPr lang="ru-RU" sz="1600" dirty="0" smtClean="0"/>
              <a:t>.</a:t>
            </a:r>
            <a:endParaRPr lang="ru-RU" sz="1600" dirty="0"/>
          </a:p>
        </p:txBody>
      </p:sp>
      <p:sp>
        <p:nvSpPr>
          <p:cNvPr id="7" name="Прямоугольник 6"/>
          <p:cNvSpPr/>
          <p:nvPr/>
        </p:nvSpPr>
        <p:spPr>
          <a:xfrm>
            <a:off x="6853563" y="1456301"/>
            <a:ext cx="4607509" cy="861774"/>
          </a:xfrm>
          <a:prstGeom prst="rect">
            <a:avLst/>
          </a:prstGeom>
          <a:solidFill>
            <a:schemeClr val="accent1">
              <a:lumMod val="20000"/>
              <a:lumOff val="80000"/>
            </a:schemeClr>
          </a:solidFill>
        </p:spPr>
        <p:txBody>
          <a:bodyPr wrap="square">
            <a:spAutoFit/>
          </a:bodyPr>
          <a:lstStyle/>
          <a:p>
            <a:r>
              <a:rPr lang="ru-RU" b="1" dirty="0"/>
              <a:t>Творчество, креативность</a:t>
            </a:r>
            <a:r>
              <a:rPr lang="ru-RU" dirty="0"/>
              <a:t>. </a:t>
            </a:r>
            <a:endParaRPr lang="ru-RU" dirty="0" smtClean="0"/>
          </a:p>
          <a:p>
            <a:r>
              <a:rPr lang="ru-RU" sz="1600" dirty="0" smtClean="0"/>
              <a:t>Помогает </a:t>
            </a:r>
            <a:r>
              <a:rPr lang="ru-RU" sz="1600" dirty="0"/>
              <a:t>мыслить нестандартно, создавать новое в условиях автоматизации рутинной работы</a:t>
            </a:r>
            <a:r>
              <a:rPr lang="ru-RU" sz="1600" dirty="0" smtClean="0"/>
              <a:t>.</a:t>
            </a:r>
            <a:endParaRPr lang="ru-RU" sz="1600" dirty="0"/>
          </a:p>
        </p:txBody>
      </p:sp>
      <p:sp>
        <p:nvSpPr>
          <p:cNvPr id="8" name="Прямоугольник 7"/>
          <p:cNvSpPr/>
          <p:nvPr/>
        </p:nvSpPr>
        <p:spPr>
          <a:xfrm>
            <a:off x="6853563" y="2693464"/>
            <a:ext cx="4607509" cy="1107996"/>
          </a:xfrm>
          <a:prstGeom prst="rect">
            <a:avLst/>
          </a:prstGeom>
          <a:solidFill>
            <a:schemeClr val="accent1">
              <a:lumMod val="20000"/>
              <a:lumOff val="80000"/>
            </a:schemeClr>
          </a:solidFill>
        </p:spPr>
        <p:txBody>
          <a:bodyPr wrap="square">
            <a:spAutoFit/>
          </a:bodyPr>
          <a:lstStyle/>
          <a:p>
            <a:r>
              <a:rPr lang="ru-RU" b="1" dirty="0"/>
              <a:t>Экологическое мышление</a:t>
            </a:r>
            <a:r>
              <a:rPr lang="ru-RU" dirty="0"/>
              <a:t>. </a:t>
            </a:r>
            <a:endParaRPr lang="ru-RU" dirty="0" smtClean="0"/>
          </a:p>
          <a:p>
            <a:r>
              <a:rPr lang="ru-RU" sz="1600" dirty="0" smtClean="0"/>
              <a:t>Помогает </a:t>
            </a:r>
            <a:r>
              <a:rPr lang="ru-RU" sz="1600" dirty="0"/>
              <a:t>понять связность мира, воспринимать свою деятельность в контексте всей экосистемы, поддерживать эволюционные </a:t>
            </a:r>
            <a:r>
              <a:rPr lang="ru-RU" sz="1600" dirty="0" smtClean="0"/>
              <a:t>процессы</a:t>
            </a:r>
            <a:endParaRPr lang="ru-RU" sz="1600" dirty="0"/>
          </a:p>
        </p:txBody>
      </p:sp>
      <p:sp>
        <p:nvSpPr>
          <p:cNvPr id="9" name="Прямоугольник 8"/>
          <p:cNvSpPr/>
          <p:nvPr/>
        </p:nvSpPr>
        <p:spPr>
          <a:xfrm>
            <a:off x="6853563" y="4148038"/>
            <a:ext cx="4607509" cy="1107996"/>
          </a:xfrm>
          <a:prstGeom prst="rect">
            <a:avLst/>
          </a:prstGeom>
          <a:solidFill>
            <a:schemeClr val="accent1">
              <a:lumMod val="20000"/>
              <a:lumOff val="80000"/>
            </a:schemeClr>
          </a:solidFill>
        </p:spPr>
        <p:txBody>
          <a:bodyPr wrap="square">
            <a:spAutoFit/>
          </a:bodyPr>
          <a:lstStyle/>
          <a:p>
            <a:r>
              <a:rPr lang="ru-RU" b="1" dirty="0" err="1"/>
              <a:t>Кросскультурность</a:t>
            </a:r>
            <a:r>
              <a:rPr lang="ru-RU" dirty="0"/>
              <a:t>. </a:t>
            </a:r>
            <a:endParaRPr lang="ru-RU" dirty="0" smtClean="0"/>
          </a:p>
          <a:p>
            <a:r>
              <a:rPr lang="ru-RU" sz="1600" dirty="0" smtClean="0"/>
              <a:t>Помогает </a:t>
            </a:r>
            <a:r>
              <a:rPr lang="ru-RU" sz="1600" dirty="0"/>
              <a:t>преодолеть разрыв поколений, понять другие культуры и субкультуры, найти с ними общий язык.</a:t>
            </a:r>
          </a:p>
        </p:txBody>
      </p:sp>
      <p:sp>
        <p:nvSpPr>
          <p:cNvPr id="10" name="Прямоугольник 9"/>
          <p:cNvSpPr/>
          <p:nvPr/>
        </p:nvSpPr>
        <p:spPr>
          <a:xfrm>
            <a:off x="3485394" y="5602612"/>
            <a:ext cx="6096000" cy="861774"/>
          </a:xfrm>
          <a:prstGeom prst="rect">
            <a:avLst/>
          </a:prstGeom>
          <a:solidFill>
            <a:schemeClr val="accent1">
              <a:lumMod val="20000"/>
              <a:lumOff val="80000"/>
            </a:schemeClr>
          </a:solidFill>
        </p:spPr>
        <p:txBody>
          <a:bodyPr>
            <a:spAutoFit/>
          </a:bodyPr>
          <a:lstStyle/>
          <a:p>
            <a:r>
              <a:rPr lang="ru-RU" b="1" dirty="0"/>
              <a:t>Способность к обучению/самообучению. </a:t>
            </a:r>
            <a:r>
              <a:rPr lang="ru-RU" sz="1600" dirty="0"/>
              <a:t>Помогает учиться в течение всей жизни и самостоятельно осваивать навыки в быстро меняющимся мире</a:t>
            </a:r>
          </a:p>
        </p:txBody>
      </p:sp>
      <p:sp>
        <p:nvSpPr>
          <p:cNvPr id="11" name="Прямоугольник 10"/>
          <p:cNvSpPr/>
          <p:nvPr/>
        </p:nvSpPr>
        <p:spPr>
          <a:xfrm>
            <a:off x="155543" y="6550223"/>
            <a:ext cx="8826904" cy="307777"/>
          </a:xfrm>
          <a:prstGeom prst="rect">
            <a:avLst/>
          </a:prstGeom>
        </p:spPr>
        <p:txBody>
          <a:bodyPr wrap="none">
            <a:spAutoFit/>
          </a:bodyPr>
          <a:lstStyle/>
          <a:p>
            <a:r>
              <a:rPr lang="ru-RU" sz="1400" dirty="0" smtClean="0"/>
              <a:t>Доклад </a:t>
            </a:r>
            <a:r>
              <a:rPr lang="ru-RU" sz="1400" b="1" dirty="0" smtClean="0"/>
              <a:t>«Навыки будущего. </a:t>
            </a:r>
            <a:r>
              <a:rPr lang="ru-RU" sz="1400" b="1" dirty="0"/>
              <a:t>Что нужно знать и уметь в новом сложном </a:t>
            </a:r>
            <a:r>
              <a:rPr lang="ru-RU" sz="1400" b="1" dirty="0" smtClean="0"/>
              <a:t>мире»</a:t>
            </a:r>
            <a:r>
              <a:rPr lang="ru-RU" sz="1400" dirty="0" smtClean="0"/>
              <a:t>. </a:t>
            </a:r>
            <a:r>
              <a:rPr lang="en-US" sz="1400" dirty="0" smtClean="0"/>
              <a:t>https</a:t>
            </a:r>
            <a:r>
              <a:rPr lang="en-US" sz="1400" dirty="0"/>
              <a:t>://futuref.org/futureskills_ru</a:t>
            </a:r>
            <a:endParaRPr lang="ru-RU" sz="1400" dirty="0"/>
          </a:p>
        </p:txBody>
      </p:sp>
    </p:spTree>
    <p:extLst>
      <p:ext uri="{BB962C8B-B14F-4D97-AF65-F5344CB8AC3E}">
        <p14:creationId xmlns:p14="http://schemas.microsoft.com/office/powerpoint/2010/main" val="3903693051"/>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9718"/>
            <a:ext cx="11088209" cy="1569660"/>
          </a:xfrm>
          <a:prstGeom prst="rect">
            <a:avLst/>
          </a:prstGeom>
          <a:solidFill>
            <a:schemeClr val="accent5">
              <a:lumMod val="20000"/>
              <a:lumOff val="80000"/>
            </a:schemeClr>
          </a:solidFill>
        </p:spPr>
        <p:txBody>
          <a:bodyPr wrap="square">
            <a:spAutoFit/>
          </a:bodyPr>
          <a:lstStyle/>
          <a:p>
            <a:r>
              <a:rPr lang="ru-RU" sz="1600" dirty="0">
                <a:solidFill>
                  <a:srgbClr val="000000"/>
                </a:solidFill>
              </a:rPr>
              <a:t>10. Производство хлопка в мире составляет свыше 25 млн тонн ежегодно. Осуществляется оно в 80 странах. Основная область применения хлопка: производство высококачественной, прекрасной по техническим характеристикам ткани.</a:t>
            </a:r>
          </a:p>
          <a:p>
            <a:r>
              <a:rPr lang="ru-RU" sz="1600" dirty="0">
                <a:solidFill>
                  <a:srgbClr val="000000"/>
                </a:solidFill>
              </a:rPr>
              <a:t>Как техническая культура хлопок возделывается очень давно. Раньше позволить себе носить одежду из хлопка могли только очень богатые люди. Сегодня это совсем не предмет роскоши, а вещи первой необходимости. Ткани из хлопчатника прочные, красивые, легко окрашивающиеся, мягкие и приятные к телу, износостойкие.</a:t>
            </a:r>
          </a:p>
          <a:p>
            <a:r>
              <a:rPr lang="ru-RU" sz="1600" dirty="0">
                <a:solidFill>
                  <a:srgbClr val="000000"/>
                </a:solidFill>
              </a:rPr>
              <a:t>Однако у тканей из хлопка есть и недостатки. Рассмотрите таблицу</a:t>
            </a:r>
            <a:r>
              <a:rPr lang="ru-RU" sz="1600" dirty="0" smtClean="0">
                <a:solidFill>
                  <a:srgbClr val="000000"/>
                </a:solidFill>
              </a:rPr>
              <a:t>:</a:t>
            </a:r>
            <a:endParaRPr lang="ru-RU" sz="1600" dirty="0">
              <a:solidFill>
                <a:srgbClr val="000000"/>
              </a:solidFill>
            </a:endParaRPr>
          </a:p>
        </p:txBody>
      </p:sp>
      <p:sp>
        <p:nvSpPr>
          <p:cNvPr id="3" name="TextBox 2"/>
          <p:cNvSpPr txBox="1"/>
          <p:nvPr/>
        </p:nvSpPr>
        <p:spPr>
          <a:xfrm>
            <a:off x="5421875" y="115410"/>
            <a:ext cx="1148919" cy="365760"/>
          </a:xfrm>
          <a:prstGeom prst="rect">
            <a:avLst/>
          </a:prstGeom>
          <a:noFill/>
        </p:spPr>
        <p:txBody>
          <a:bodyPr wrap="square" rtlCol="0">
            <a:spAutoFit/>
          </a:bodyPr>
          <a:lstStyle/>
          <a:p>
            <a:r>
              <a:rPr lang="ru-RU" b="1" dirty="0" smtClean="0"/>
              <a:t>ХЛОПОК</a:t>
            </a:r>
            <a:endParaRPr lang="ru-RU" b="1" dirty="0"/>
          </a:p>
        </p:txBody>
      </p:sp>
      <p:pic>
        <p:nvPicPr>
          <p:cNvPr id="4" name="Рисунок 3"/>
          <p:cNvPicPr>
            <a:picLocks noChangeAspect="1"/>
          </p:cNvPicPr>
          <p:nvPr/>
        </p:nvPicPr>
        <p:blipFill>
          <a:blip r:embed="rId2"/>
          <a:stretch>
            <a:fillRect/>
          </a:stretch>
        </p:blipFill>
        <p:spPr>
          <a:xfrm>
            <a:off x="0" y="2049378"/>
            <a:ext cx="5048250" cy="3848100"/>
          </a:xfrm>
          <a:prstGeom prst="rect">
            <a:avLst/>
          </a:prstGeom>
        </p:spPr>
      </p:pic>
      <p:pic>
        <p:nvPicPr>
          <p:cNvPr id="5" name="Рисунок 4"/>
          <p:cNvPicPr>
            <a:picLocks noChangeAspect="1"/>
          </p:cNvPicPr>
          <p:nvPr/>
        </p:nvPicPr>
        <p:blipFill>
          <a:blip r:embed="rId3"/>
          <a:stretch>
            <a:fillRect/>
          </a:stretch>
        </p:blipFill>
        <p:spPr>
          <a:xfrm>
            <a:off x="4969114" y="2049378"/>
            <a:ext cx="5177649" cy="1928928"/>
          </a:xfrm>
          <a:prstGeom prst="rect">
            <a:avLst/>
          </a:prstGeom>
        </p:spPr>
      </p:pic>
      <p:pic>
        <p:nvPicPr>
          <p:cNvPr id="6" name="Рисунок 5"/>
          <p:cNvPicPr>
            <a:picLocks noChangeAspect="1"/>
          </p:cNvPicPr>
          <p:nvPr/>
        </p:nvPicPr>
        <p:blipFill>
          <a:blip r:embed="rId4"/>
          <a:stretch>
            <a:fillRect/>
          </a:stretch>
        </p:blipFill>
        <p:spPr>
          <a:xfrm>
            <a:off x="7143938" y="3840634"/>
            <a:ext cx="4884891" cy="3017366"/>
          </a:xfrm>
          <a:prstGeom prst="rect">
            <a:avLst/>
          </a:prstGeom>
        </p:spPr>
      </p:pic>
    </p:spTree>
    <p:extLst>
      <p:ext uri="{BB962C8B-B14F-4D97-AF65-F5344CB8AC3E}">
        <p14:creationId xmlns:p14="http://schemas.microsoft.com/office/powerpoint/2010/main" val="935788079"/>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8150" y="219085"/>
            <a:ext cx="9105250"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19050" rtlCol="0" anchor="ctr">
            <a:spAutoFit/>
          </a:bodyPr>
          <a:lstStyle/>
          <a:p>
            <a:r>
              <a:rPr lang="ru-RU" sz="3000" b="1" i="1" dirty="0">
                <a:solidFill>
                  <a:schemeClr val="bg1"/>
                </a:solidFill>
              </a:rPr>
              <a:t>Задания на более сложные читательские действия </a:t>
            </a:r>
          </a:p>
        </p:txBody>
      </p:sp>
      <p:sp>
        <p:nvSpPr>
          <p:cNvPr id="6" name="TextBox 5"/>
          <p:cNvSpPr txBox="1"/>
          <p:nvPr/>
        </p:nvSpPr>
        <p:spPr>
          <a:xfrm>
            <a:off x="7803462" y="1788667"/>
            <a:ext cx="3990964" cy="407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19050" rtlCol="0" anchor="ctr">
            <a:spAutoFit/>
          </a:bodyPr>
          <a:lstStyle/>
          <a:p>
            <a:pPr lvl="0"/>
            <a:r>
              <a:rPr lang="ru-RU" sz="2400" b="1" i="1" dirty="0" smtClean="0">
                <a:solidFill>
                  <a:srgbClr val="002060"/>
                </a:solidFill>
                <a:latin typeface="Times New Roman" panose="02020603050405020304" pitchFamily="18" charset="0"/>
                <a:cs typeface="Times New Roman" panose="02020603050405020304" pitchFamily="18" charset="0"/>
              </a:rPr>
              <a:t>Научное </a:t>
            </a:r>
            <a:r>
              <a:rPr lang="ru-RU" sz="2400" b="1" i="1" dirty="0">
                <a:solidFill>
                  <a:srgbClr val="002060"/>
                </a:solidFill>
                <a:latin typeface="Times New Roman" panose="02020603050405020304" pitchFamily="18" charset="0"/>
                <a:cs typeface="Times New Roman" panose="02020603050405020304" pitchFamily="18" charset="0"/>
              </a:rPr>
              <a:t>объяснение явлений</a:t>
            </a:r>
            <a:endParaRPr lang="ru-RU" sz="2400" b="1" i="1" dirty="0">
              <a:solidFill>
                <a:srgbClr val="002060"/>
              </a:solidFill>
            </a:endParaRPr>
          </a:p>
        </p:txBody>
      </p:sp>
      <p:pic>
        <p:nvPicPr>
          <p:cNvPr id="3" name="Рисунок 2"/>
          <p:cNvPicPr>
            <a:picLocks noChangeAspect="1"/>
          </p:cNvPicPr>
          <p:nvPr/>
        </p:nvPicPr>
        <p:blipFill>
          <a:blip r:embed="rId2"/>
          <a:stretch>
            <a:fillRect/>
          </a:stretch>
        </p:blipFill>
        <p:spPr>
          <a:xfrm>
            <a:off x="722593" y="916712"/>
            <a:ext cx="6825091" cy="5954706"/>
          </a:xfrm>
          <a:prstGeom prst="rect">
            <a:avLst/>
          </a:prstGeom>
          <a:ln>
            <a:solidFill>
              <a:schemeClr val="accent1"/>
            </a:solidFill>
          </a:ln>
        </p:spPr>
      </p:pic>
      <p:pic>
        <p:nvPicPr>
          <p:cNvPr id="7" name="Рисунок 6"/>
          <p:cNvPicPr>
            <a:picLocks noChangeAspect="1"/>
          </p:cNvPicPr>
          <p:nvPr/>
        </p:nvPicPr>
        <p:blipFill rotWithShape="1">
          <a:blip r:embed="rId3"/>
          <a:srcRect l="19902"/>
          <a:stretch/>
        </p:blipFill>
        <p:spPr>
          <a:xfrm>
            <a:off x="7899259" y="4832218"/>
            <a:ext cx="3218725" cy="1356397"/>
          </a:xfrm>
          <a:prstGeom prst="rect">
            <a:avLst/>
          </a:prstGeom>
          <a:ln>
            <a:solidFill>
              <a:schemeClr val="accent1"/>
            </a:solidFill>
          </a:ln>
        </p:spPr>
      </p:pic>
      <p:sp>
        <p:nvSpPr>
          <p:cNvPr id="2" name="TextBox 1"/>
          <p:cNvSpPr txBox="1"/>
          <p:nvPr/>
        </p:nvSpPr>
        <p:spPr>
          <a:xfrm>
            <a:off x="8335835" y="996221"/>
            <a:ext cx="2345572" cy="369332"/>
          </a:xfrm>
          <a:prstGeom prst="rect">
            <a:avLst/>
          </a:prstGeom>
          <a:noFill/>
          <a:ln>
            <a:solidFill>
              <a:schemeClr val="tx1"/>
            </a:solidFill>
          </a:ln>
        </p:spPr>
        <p:txBody>
          <a:bodyPr wrap="square" rtlCol="0">
            <a:spAutoFit/>
          </a:bodyPr>
          <a:lstStyle/>
          <a:p>
            <a:r>
              <a:rPr lang="ru-RU" dirty="0" smtClean="0"/>
              <a:t>ГЕОГРАФИЯ + ФИЗИКА</a:t>
            </a:r>
            <a:endParaRPr lang="ru-RU" dirty="0"/>
          </a:p>
        </p:txBody>
      </p:sp>
      <p:sp>
        <p:nvSpPr>
          <p:cNvPr id="4" name="TextBox 3"/>
          <p:cNvSpPr txBox="1"/>
          <p:nvPr/>
        </p:nvSpPr>
        <p:spPr>
          <a:xfrm>
            <a:off x="932155" y="362714"/>
            <a:ext cx="3195962" cy="369332"/>
          </a:xfrm>
          <a:prstGeom prst="rect">
            <a:avLst/>
          </a:prstGeom>
          <a:noFill/>
        </p:spPr>
        <p:txBody>
          <a:bodyPr wrap="square" rtlCol="0">
            <a:spAutoFit/>
          </a:bodyPr>
          <a:lstStyle/>
          <a:p>
            <a:r>
              <a:rPr lang="ru-RU" b="1" dirty="0" smtClean="0"/>
              <a:t>БОРОНОВАНИЕ</a:t>
            </a:r>
          </a:p>
        </p:txBody>
      </p:sp>
    </p:spTree>
    <p:extLst>
      <p:ext uri="{BB962C8B-B14F-4D97-AF65-F5344CB8AC3E}">
        <p14:creationId xmlns:p14="http://schemas.microsoft.com/office/powerpoint/2010/main" val="1363215995"/>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8" y="0"/>
            <a:ext cx="10715625" cy="1261884"/>
          </a:xfrm>
          <a:prstGeom prst="rect">
            <a:avLst/>
          </a:prstGeom>
          <a:noFill/>
        </p:spPr>
        <p:txBody>
          <a:bodyPr wrap="square" rtlCol="0">
            <a:spAutoFit/>
          </a:bodyPr>
          <a:lstStyle/>
          <a:p>
            <a:r>
              <a:rPr lang="ru-RU" sz="2800" b="1" dirty="0">
                <a:solidFill>
                  <a:schemeClr val="tx2"/>
                </a:solidFill>
              </a:rPr>
              <a:t>Пример 4. Интерпретировать данные и делать соответствующие выводы </a:t>
            </a:r>
          </a:p>
          <a:p>
            <a:pPr algn="r"/>
            <a:r>
              <a:rPr lang="ru-RU" sz="2000" b="1" dirty="0">
                <a:solidFill>
                  <a:schemeClr val="tx2"/>
                </a:solidFill>
              </a:rPr>
              <a:t>Тема «Тепловые явления»</a:t>
            </a:r>
          </a:p>
        </p:txBody>
      </p:sp>
      <p:pic>
        <p:nvPicPr>
          <p:cNvPr id="4" name="Рисунок 3"/>
          <p:cNvPicPr>
            <a:picLocks noChangeAspect="1"/>
          </p:cNvPicPr>
          <p:nvPr/>
        </p:nvPicPr>
        <p:blipFill>
          <a:blip r:embed="rId2"/>
          <a:stretch>
            <a:fillRect/>
          </a:stretch>
        </p:blipFill>
        <p:spPr>
          <a:xfrm>
            <a:off x="185738" y="1261772"/>
            <a:ext cx="6115904" cy="4163006"/>
          </a:xfrm>
          <a:prstGeom prst="rect">
            <a:avLst/>
          </a:prstGeom>
          <a:ln>
            <a:solidFill>
              <a:schemeClr val="accent1"/>
            </a:solidFill>
          </a:ln>
        </p:spPr>
      </p:pic>
      <p:pic>
        <p:nvPicPr>
          <p:cNvPr id="6" name="Рисунок 5"/>
          <p:cNvPicPr>
            <a:picLocks noChangeAspect="1"/>
          </p:cNvPicPr>
          <p:nvPr/>
        </p:nvPicPr>
        <p:blipFill>
          <a:blip r:embed="rId3"/>
          <a:stretch>
            <a:fillRect/>
          </a:stretch>
        </p:blipFill>
        <p:spPr>
          <a:xfrm>
            <a:off x="5822157" y="2047726"/>
            <a:ext cx="6214507" cy="2195662"/>
          </a:xfrm>
          <a:prstGeom prst="rect">
            <a:avLst/>
          </a:prstGeom>
          <a:ln>
            <a:solidFill>
              <a:schemeClr val="accent1"/>
            </a:solidFill>
          </a:ln>
        </p:spPr>
      </p:pic>
      <p:pic>
        <p:nvPicPr>
          <p:cNvPr id="7" name="Рисунок 6"/>
          <p:cNvPicPr>
            <a:picLocks noChangeAspect="1"/>
          </p:cNvPicPr>
          <p:nvPr/>
        </p:nvPicPr>
        <p:blipFill>
          <a:blip r:embed="rId4"/>
          <a:stretch>
            <a:fillRect/>
          </a:stretch>
        </p:blipFill>
        <p:spPr>
          <a:xfrm>
            <a:off x="6016024" y="4462681"/>
            <a:ext cx="6020640" cy="1552792"/>
          </a:xfrm>
          <a:prstGeom prst="rect">
            <a:avLst/>
          </a:prstGeom>
        </p:spPr>
      </p:pic>
      <p:sp>
        <p:nvSpPr>
          <p:cNvPr id="8" name="TextBox 7"/>
          <p:cNvSpPr txBox="1"/>
          <p:nvPr/>
        </p:nvSpPr>
        <p:spPr>
          <a:xfrm>
            <a:off x="8060627" y="1384082"/>
            <a:ext cx="2345572" cy="369332"/>
          </a:xfrm>
          <a:prstGeom prst="rect">
            <a:avLst/>
          </a:prstGeom>
          <a:noFill/>
          <a:ln>
            <a:solidFill>
              <a:schemeClr val="tx1"/>
            </a:solidFill>
          </a:ln>
        </p:spPr>
        <p:txBody>
          <a:bodyPr wrap="square" rtlCol="0">
            <a:spAutoFit/>
          </a:bodyPr>
          <a:lstStyle/>
          <a:p>
            <a:r>
              <a:rPr lang="ru-RU" dirty="0" smtClean="0"/>
              <a:t>ГЕОГРАФИЯ + ФИЗИКА</a:t>
            </a:r>
            <a:endParaRPr lang="ru-RU" dirty="0"/>
          </a:p>
        </p:txBody>
      </p:sp>
    </p:spTree>
    <p:extLst>
      <p:ext uri="{BB962C8B-B14F-4D97-AF65-F5344CB8AC3E}">
        <p14:creationId xmlns:p14="http://schemas.microsoft.com/office/powerpoint/2010/main" val="2818705924"/>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8893" y="3803626"/>
            <a:ext cx="2869760" cy="523220"/>
          </a:xfrm>
          <a:prstGeom prst="rect">
            <a:avLst/>
          </a:prstGeom>
        </p:spPr>
        <p:txBody>
          <a:bodyPr wrap="none">
            <a:spAutoFit/>
          </a:bodyPr>
          <a:lstStyle/>
          <a:p>
            <a:r>
              <a:rPr lang="en-US" sz="2800" dirty="0">
                <a:solidFill>
                  <a:schemeClr val="bg1"/>
                </a:solidFill>
              </a:rPr>
              <a:t>https://apkpro.ru/</a:t>
            </a:r>
            <a:endParaRPr lang="ru-RU" sz="2800" dirty="0">
              <a:solidFill>
                <a:schemeClr val="bg1"/>
              </a:solidFill>
            </a:endParaRPr>
          </a:p>
        </p:txBody>
      </p:sp>
      <p:sp>
        <p:nvSpPr>
          <p:cNvPr id="3" name="Прямоугольник 2">
            <a:extLst>
              <a:ext uri="{FF2B5EF4-FFF2-40B4-BE49-F238E27FC236}">
                <a16:creationId xmlns:a16="http://schemas.microsoft.com/office/drawing/2014/main" id="{B048CA22-1F63-49F5-8F93-C6E0C56C38F1}"/>
              </a:ext>
            </a:extLst>
          </p:cNvPr>
          <p:cNvSpPr/>
          <p:nvPr/>
        </p:nvSpPr>
        <p:spPr>
          <a:xfrm>
            <a:off x="2162910" y="2072528"/>
            <a:ext cx="7413502" cy="1077218"/>
          </a:xfrm>
          <a:prstGeom prst="rect">
            <a:avLst/>
          </a:prstGeom>
        </p:spPr>
        <p:txBody>
          <a:bodyPr wrap="square">
            <a:spAutoFit/>
          </a:bodyPr>
          <a:lstStyle/>
          <a:p>
            <a:pPr algn="ctr" defTabSz="844083"/>
            <a:r>
              <a:rPr lang="ru-RU" sz="3200" b="1" dirty="0" smtClean="0">
                <a:solidFill>
                  <a:schemeClr val="bg1"/>
                </a:solidFill>
              </a:rPr>
              <a:t>НОВЫЕ ВЫЗОВЫ В ШКОЛЬНОМ ГЕОГРАФИЧЕСКОМ ОБРАЗОВАНИИ</a:t>
            </a:r>
            <a:endParaRPr lang="ru-RU" sz="3200" b="1" dirty="0">
              <a:solidFill>
                <a:schemeClr val="bg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6049105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5102" r="58340"/>
          <a:stretch/>
        </p:blipFill>
        <p:spPr>
          <a:xfrm>
            <a:off x="552883" y="1947341"/>
            <a:ext cx="1727913" cy="2768837"/>
          </a:xfrm>
          <a:prstGeom prst="rect">
            <a:avLst/>
          </a:prstGeom>
          <a:ln>
            <a:noFill/>
          </a:ln>
        </p:spPr>
      </p:pic>
      <p:pic>
        <p:nvPicPr>
          <p:cNvPr id="3" name="Рисунок 2"/>
          <p:cNvPicPr>
            <a:picLocks noChangeAspect="1"/>
          </p:cNvPicPr>
          <p:nvPr/>
        </p:nvPicPr>
        <p:blipFill rotWithShape="1">
          <a:blip r:embed="rId3"/>
          <a:srcRect l="139" t="2730" r="65298" b="22827"/>
          <a:stretch/>
        </p:blipFill>
        <p:spPr>
          <a:xfrm>
            <a:off x="5112244" y="2028753"/>
            <a:ext cx="2204816" cy="3495231"/>
          </a:xfrm>
          <a:prstGeom prst="rect">
            <a:avLst/>
          </a:prstGeom>
        </p:spPr>
      </p:pic>
      <p:sp>
        <p:nvSpPr>
          <p:cNvPr id="4" name="Овал 3"/>
          <p:cNvSpPr/>
          <p:nvPr/>
        </p:nvSpPr>
        <p:spPr>
          <a:xfrm>
            <a:off x="2263867" y="2974250"/>
            <a:ext cx="188009" cy="196553"/>
          </a:xfrm>
          <a:prstGeom prst="ellipse">
            <a:avLst/>
          </a:prstGeom>
          <a:noFill/>
          <a:ln w="57150">
            <a:solidFill>
              <a:srgbClr val="26B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003636" y="1947341"/>
            <a:ext cx="4021556" cy="4308872"/>
          </a:xfrm>
          <a:prstGeom prst="rect">
            <a:avLst/>
          </a:prstGeom>
          <a:noFill/>
        </p:spPr>
        <p:txBody>
          <a:bodyPr wrap="square" rtlCol="0">
            <a:spAutoFit/>
          </a:bodyPr>
          <a:lstStyle/>
          <a:p>
            <a:r>
              <a:rPr lang="ru-RU" sz="1600" b="1" dirty="0" smtClean="0"/>
              <a:t>Контекстные/Специализированные навыки</a:t>
            </a:r>
          </a:p>
          <a:p>
            <a:r>
              <a:rPr lang="ru-RU" sz="1400" dirty="0" smtClean="0"/>
              <a:t>Навыки, которые развиваются и применяются в конкретном контексте. Это профессиональные, </a:t>
            </a:r>
            <a:r>
              <a:rPr lang="ru-RU" sz="1400" dirty="0"/>
              <a:t>физические или социальные  </a:t>
            </a:r>
            <a:r>
              <a:rPr lang="ru-RU" sz="1400" dirty="0" smtClean="0"/>
              <a:t>навыки </a:t>
            </a:r>
          </a:p>
          <a:p>
            <a:endParaRPr lang="ru-RU" sz="1400" dirty="0" smtClean="0"/>
          </a:p>
          <a:p>
            <a:r>
              <a:rPr lang="ru-RU" sz="1600" b="1" dirty="0" err="1" smtClean="0"/>
              <a:t>Кроссконтекстные</a:t>
            </a:r>
            <a:r>
              <a:rPr lang="ru-RU" sz="1600" b="1" dirty="0" smtClean="0"/>
              <a:t> навыки</a:t>
            </a:r>
          </a:p>
          <a:p>
            <a:r>
              <a:rPr lang="ru-RU" sz="1400" dirty="0" smtClean="0"/>
              <a:t>Навыки, </a:t>
            </a:r>
            <a:r>
              <a:rPr lang="ru-RU" sz="1400" dirty="0"/>
              <a:t>которые можно применять в более широких сферах социальной или личной </a:t>
            </a:r>
            <a:r>
              <a:rPr lang="ru-RU" sz="1400" dirty="0" smtClean="0"/>
              <a:t>деятельности. </a:t>
            </a:r>
            <a:r>
              <a:rPr lang="ru-RU" sz="1400" dirty="0"/>
              <a:t>Это навыки чтения, </a:t>
            </a:r>
            <a:r>
              <a:rPr lang="ru-RU" sz="1400" dirty="0" smtClean="0"/>
              <a:t>письма, работы в команде и т.п.</a:t>
            </a:r>
          </a:p>
          <a:p>
            <a:endParaRPr lang="ru-RU" sz="1400" dirty="0"/>
          </a:p>
          <a:p>
            <a:r>
              <a:rPr lang="ru-RU" sz="1600" b="1" dirty="0"/>
              <a:t>Экзистенциальные </a:t>
            </a:r>
            <a:r>
              <a:rPr lang="ru-RU" sz="1600" b="1" dirty="0" smtClean="0"/>
              <a:t>навыки</a:t>
            </a:r>
          </a:p>
          <a:p>
            <a:r>
              <a:rPr lang="ru-RU" sz="1400" dirty="0"/>
              <a:t>Навыки, которые можно универсально применять на протяжении всей жизни и в различных жизненных ситуациях. Они включают способность ставить цели и достигать их, самосознание/способность к </a:t>
            </a:r>
            <a:r>
              <a:rPr lang="ru-RU" sz="1400" dirty="0" err="1" smtClean="0"/>
              <a:t>саморефлексии</a:t>
            </a:r>
            <a:r>
              <a:rPr lang="ru-RU" sz="1400" dirty="0"/>
              <a:t>, способность </a:t>
            </a:r>
            <a:r>
              <a:rPr lang="ru-RU" sz="1400" dirty="0" smtClean="0"/>
              <a:t>учиться/переучиваться</a:t>
            </a:r>
            <a:endParaRPr lang="ru-RU" sz="1400" dirty="0"/>
          </a:p>
        </p:txBody>
      </p:sp>
      <p:sp>
        <p:nvSpPr>
          <p:cNvPr id="6" name="Прямоугольник 5"/>
          <p:cNvSpPr/>
          <p:nvPr/>
        </p:nvSpPr>
        <p:spPr>
          <a:xfrm>
            <a:off x="1004277" y="1538152"/>
            <a:ext cx="2597827" cy="369332"/>
          </a:xfrm>
          <a:prstGeom prst="rect">
            <a:avLst/>
          </a:prstGeom>
        </p:spPr>
        <p:txBody>
          <a:bodyPr wrap="none">
            <a:spAutoFit/>
          </a:bodyPr>
          <a:lstStyle/>
          <a:p>
            <a:r>
              <a:rPr lang="ru-RU" b="1" dirty="0">
                <a:solidFill>
                  <a:srgbClr val="000000"/>
                </a:solidFill>
              </a:rPr>
              <a:t>Старая модель навыков</a:t>
            </a:r>
            <a:endParaRPr lang="ru-RU" dirty="0"/>
          </a:p>
        </p:txBody>
      </p:sp>
      <p:sp>
        <p:nvSpPr>
          <p:cNvPr id="7" name="Прямоугольник 6"/>
          <p:cNvSpPr/>
          <p:nvPr/>
        </p:nvSpPr>
        <p:spPr>
          <a:xfrm>
            <a:off x="2451876" y="2887860"/>
            <a:ext cx="2674899" cy="338554"/>
          </a:xfrm>
          <a:prstGeom prst="rect">
            <a:avLst/>
          </a:prstGeom>
        </p:spPr>
        <p:txBody>
          <a:bodyPr wrap="none">
            <a:spAutoFit/>
          </a:bodyPr>
          <a:lstStyle/>
          <a:p>
            <a:r>
              <a:rPr lang="ru-RU" sz="1600" b="1" dirty="0">
                <a:solidFill>
                  <a:srgbClr val="000000"/>
                </a:solidFill>
              </a:rPr>
              <a:t>Жесткие навыки</a:t>
            </a:r>
            <a:r>
              <a:rPr lang="ru-RU" sz="1600" dirty="0">
                <a:solidFill>
                  <a:srgbClr val="000000"/>
                </a:solidFill>
              </a:rPr>
              <a:t> (</a:t>
            </a:r>
            <a:r>
              <a:rPr lang="en-US" sz="1600" dirty="0">
                <a:solidFill>
                  <a:srgbClr val="000000"/>
                </a:solidFill>
              </a:rPr>
              <a:t>Hard skills)</a:t>
            </a:r>
            <a:endParaRPr lang="ru-RU" sz="1600" dirty="0"/>
          </a:p>
        </p:txBody>
      </p:sp>
      <p:sp>
        <p:nvSpPr>
          <p:cNvPr id="8" name="Овал 7"/>
          <p:cNvSpPr/>
          <p:nvPr/>
        </p:nvSpPr>
        <p:spPr>
          <a:xfrm>
            <a:off x="2256628" y="3344818"/>
            <a:ext cx="188009" cy="196553"/>
          </a:xfrm>
          <a:prstGeom prst="ellipse">
            <a:avLst/>
          </a:prstGeom>
          <a:noFill/>
          <a:ln w="57150">
            <a:solidFill>
              <a:srgbClr val="F7C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51876" y="3331760"/>
            <a:ext cx="2523448" cy="338554"/>
          </a:xfrm>
          <a:prstGeom prst="rect">
            <a:avLst/>
          </a:prstGeom>
        </p:spPr>
        <p:txBody>
          <a:bodyPr wrap="none">
            <a:spAutoFit/>
          </a:bodyPr>
          <a:lstStyle/>
          <a:p>
            <a:r>
              <a:rPr lang="ru-RU" sz="1600" b="1" dirty="0">
                <a:solidFill>
                  <a:srgbClr val="000000"/>
                </a:solidFill>
              </a:rPr>
              <a:t>Мягкие навыки</a:t>
            </a:r>
            <a:r>
              <a:rPr lang="ru-RU" sz="1600" dirty="0">
                <a:solidFill>
                  <a:srgbClr val="000000"/>
                </a:solidFill>
              </a:rPr>
              <a:t> (</a:t>
            </a:r>
            <a:r>
              <a:rPr lang="en-US" sz="1600" dirty="0">
                <a:solidFill>
                  <a:srgbClr val="000000"/>
                </a:solidFill>
              </a:rPr>
              <a:t>Soft skills)</a:t>
            </a:r>
            <a:endParaRPr lang="ru-RU" sz="1600" dirty="0"/>
          </a:p>
        </p:txBody>
      </p:sp>
      <p:sp>
        <p:nvSpPr>
          <p:cNvPr id="10" name="Овал 9"/>
          <p:cNvSpPr/>
          <p:nvPr/>
        </p:nvSpPr>
        <p:spPr>
          <a:xfrm>
            <a:off x="7646896" y="2030082"/>
            <a:ext cx="203301" cy="201065"/>
          </a:xfrm>
          <a:prstGeom prst="ellipse">
            <a:avLst/>
          </a:prstGeom>
          <a:noFill/>
          <a:ln w="57150">
            <a:solidFill>
              <a:srgbClr val="26B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7620305" y="3331759"/>
            <a:ext cx="203301" cy="201065"/>
          </a:xfrm>
          <a:prstGeom prst="ellipse">
            <a:avLst/>
          </a:prstGeom>
          <a:noFill/>
          <a:ln w="57150">
            <a:solidFill>
              <a:srgbClr val="F7C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158695" y="100835"/>
            <a:ext cx="3158365" cy="461665"/>
          </a:xfrm>
          <a:prstGeom prst="rect">
            <a:avLst/>
          </a:prstGeom>
        </p:spPr>
        <p:txBody>
          <a:bodyPr wrap="none">
            <a:spAutoFit/>
          </a:bodyPr>
          <a:lstStyle/>
          <a:p>
            <a:r>
              <a:rPr lang="ru-RU" sz="2400" b="1" dirty="0" smtClean="0">
                <a:solidFill>
                  <a:srgbClr val="002060"/>
                </a:solidFill>
              </a:rPr>
              <a:t>НОВОЕ ОБРАЗОВАНИЕ</a:t>
            </a:r>
            <a:endParaRPr lang="ru-RU" sz="2400" dirty="0">
              <a:solidFill>
                <a:srgbClr val="002060"/>
              </a:solidFill>
            </a:endParaRPr>
          </a:p>
        </p:txBody>
      </p:sp>
      <p:sp>
        <p:nvSpPr>
          <p:cNvPr id="13" name="Овал 12"/>
          <p:cNvSpPr/>
          <p:nvPr/>
        </p:nvSpPr>
        <p:spPr>
          <a:xfrm>
            <a:off x="7721955" y="4716178"/>
            <a:ext cx="188160" cy="2010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648093" y="1519125"/>
            <a:ext cx="2532103" cy="369332"/>
          </a:xfrm>
          <a:prstGeom prst="rect">
            <a:avLst/>
          </a:prstGeom>
        </p:spPr>
        <p:txBody>
          <a:bodyPr wrap="none">
            <a:spAutoFit/>
          </a:bodyPr>
          <a:lstStyle/>
          <a:p>
            <a:r>
              <a:rPr lang="ru-RU" b="1" dirty="0" smtClean="0">
                <a:solidFill>
                  <a:srgbClr val="000000"/>
                </a:solidFill>
              </a:rPr>
              <a:t>Новая </a:t>
            </a:r>
            <a:r>
              <a:rPr lang="ru-RU" b="1" dirty="0">
                <a:solidFill>
                  <a:srgbClr val="000000"/>
                </a:solidFill>
              </a:rPr>
              <a:t>модель навыков</a:t>
            </a:r>
            <a:endParaRPr lang="ru-RU" dirty="0"/>
          </a:p>
        </p:txBody>
      </p:sp>
      <p:cxnSp>
        <p:nvCxnSpPr>
          <p:cNvPr id="16" name="Прямая со стрелкой 15"/>
          <p:cNvCxnSpPr/>
          <p:nvPr/>
        </p:nvCxnSpPr>
        <p:spPr>
          <a:xfrm>
            <a:off x="5042517" y="3263997"/>
            <a:ext cx="479394" cy="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08809" y="6430228"/>
            <a:ext cx="10061729" cy="338554"/>
          </a:xfrm>
          <a:prstGeom prst="rect">
            <a:avLst/>
          </a:prstGeom>
        </p:spPr>
        <p:txBody>
          <a:bodyPr wrap="none">
            <a:spAutoFit/>
          </a:bodyPr>
          <a:lstStyle/>
          <a:p>
            <a:r>
              <a:rPr lang="ru-RU" sz="1600" dirty="0" smtClean="0"/>
              <a:t>Доклад </a:t>
            </a:r>
            <a:r>
              <a:rPr lang="ru-RU" sz="1600" b="1" dirty="0" smtClean="0"/>
              <a:t>«Навыки будущего. </a:t>
            </a:r>
            <a:r>
              <a:rPr lang="ru-RU" sz="1600" b="1" dirty="0"/>
              <a:t>Что нужно знать и уметь в новом сложном </a:t>
            </a:r>
            <a:r>
              <a:rPr lang="ru-RU" sz="1600" b="1" dirty="0" smtClean="0"/>
              <a:t>мире»</a:t>
            </a:r>
            <a:r>
              <a:rPr lang="ru-RU" sz="1600" dirty="0" smtClean="0"/>
              <a:t>. </a:t>
            </a:r>
            <a:r>
              <a:rPr lang="en-US" sz="1600" dirty="0" smtClean="0"/>
              <a:t>https</a:t>
            </a:r>
            <a:r>
              <a:rPr lang="en-US" sz="1600" dirty="0"/>
              <a:t>://futuref.org/futureskills_ru</a:t>
            </a:r>
            <a:endParaRPr lang="ru-RU" sz="1600" dirty="0"/>
          </a:p>
        </p:txBody>
      </p:sp>
    </p:spTree>
    <p:extLst>
      <p:ext uri="{BB962C8B-B14F-4D97-AF65-F5344CB8AC3E}">
        <p14:creationId xmlns:p14="http://schemas.microsoft.com/office/powerpoint/2010/main" val="11196236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3597" y="312253"/>
            <a:ext cx="6163056" cy="5909310"/>
          </a:xfrm>
          <a:prstGeom prst="rect">
            <a:avLst/>
          </a:prstGeom>
          <a:solidFill>
            <a:schemeClr val="accent1">
              <a:lumMod val="20000"/>
              <a:lumOff val="80000"/>
            </a:schemeClr>
          </a:solidFill>
        </p:spPr>
        <p:txBody>
          <a:bodyPr wrap="square">
            <a:spAutoFit/>
          </a:bodyPr>
          <a:lstStyle/>
          <a:p>
            <a:r>
              <a:rPr lang="ru-RU" dirty="0"/>
              <a:t>Мы не можем научить людей </a:t>
            </a:r>
            <a:r>
              <a:rPr lang="ru-RU" b="1" dirty="0"/>
              <a:t>креативности,</a:t>
            </a:r>
            <a:r>
              <a:rPr lang="ru-RU" dirty="0"/>
              <a:t> предоставляя им стандартные задачи.</a:t>
            </a:r>
          </a:p>
          <a:p>
            <a:endParaRPr lang="ru-RU" dirty="0"/>
          </a:p>
          <a:p>
            <a:r>
              <a:rPr lang="ru-RU" dirty="0"/>
              <a:t>Мы не можем научить людей </a:t>
            </a:r>
            <a:r>
              <a:rPr lang="ru-RU" b="1" dirty="0"/>
              <a:t>сотрудничеству и совместной работе,</a:t>
            </a:r>
            <a:r>
              <a:rPr lang="ru-RU" dirty="0"/>
              <a:t> обращаясь к каждому из них индивидуально или ставя их в условия конкуренции друг с другом.</a:t>
            </a:r>
          </a:p>
          <a:p>
            <a:endParaRPr lang="ru-RU" dirty="0"/>
          </a:p>
          <a:p>
            <a:r>
              <a:rPr lang="ru-RU" dirty="0"/>
              <a:t>Мы не можем научить людей </a:t>
            </a:r>
            <a:r>
              <a:rPr lang="ru-RU" b="1" dirty="0" err="1"/>
              <a:t>эмпатии</a:t>
            </a:r>
            <a:r>
              <a:rPr lang="ru-RU" b="1" dirty="0"/>
              <a:t> и эмоциональному интеллекту</a:t>
            </a:r>
            <a:r>
              <a:rPr lang="ru-RU" dirty="0"/>
              <a:t>, избавляясь от эмоций в образовательном процессе.</a:t>
            </a:r>
          </a:p>
          <a:p>
            <a:endParaRPr lang="ru-RU" dirty="0"/>
          </a:p>
          <a:p>
            <a:r>
              <a:rPr lang="ru-RU" dirty="0"/>
              <a:t>Мы не можем научить людей развивать </a:t>
            </a:r>
            <a:r>
              <a:rPr lang="ru-RU" b="1" dirty="0" err="1"/>
              <a:t>медиаграмотность</a:t>
            </a:r>
            <a:r>
              <a:rPr lang="ru-RU" b="1" dirty="0"/>
              <a:t> или информационную гигиену,</a:t>
            </a:r>
            <a:r>
              <a:rPr lang="ru-RU" dirty="0"/>
              <a:t> не допуская использование информационных технологий в школьных классах.</a:t>
            </a:r>
          </a:p>
          <a:p>
            <a:endParaRPr lang="ru-RU" dirty="0"/>
          </a:p>
          <a:p>
            <a:r>
              <a:rPr lang="ru-RU" dirty="0"/>
              <a:t>Мы не можем научить людей жить </a:t>
            </a:r>
            <a:r>
              <a:rPr lang="ru-RU" b="1" dirty="0"/>
              <a:t>в балансе с биосферой</a:t>
            </a:r>
            <a:r>
              <a:rPr lang="ru-RU" dirty="0"/>
              <a:t>, лишая их контакта с природой или постоянно называя природу «ресурсом».</a:t>
            </a:r>
          </a:p>
          <a:p>
            <a:endParaRPr lang="ru-RU" dirty="0"/>
          </a:p>
          <a:p>
            <a:r>
              <a:rPr lang="ru-RU" dirty="0"/>
              <a:t>Мы не можем научить людей </a:t>
            </a:r>
            <a:r>
              <a:rPr lang="ru-RU" b="1" dirty="0"/>
              <a:t>осознанности</a:t>
            </a:r>
            <a:r>
              <a:rPr lang="ru-RU" dirty="0"/>
              <a:t>, если сами учителя не осознанны.</a:t>
            </a:r>
          </a:p>
        </p:txBody>
      </p:sp>
      <p:sp>
        <p:nvSpPr>
          <p:cNvPr id="3" name="Прямоугольник 2"/>
          <p:cNvSpPr/>
          <p:nvPr/>
        </p:nvSpPr>
        <p:spPr>
          <a:xfrm>
            <a:off x="305072" y="2338609"/>
            <a:ext cx="3533597" cy="2585323"/>
          </a:xfrm>
          <a:prstGeom prst="rect">
            <a:avLst/>
          </a:prstGeom>
          <a:solidFill>
            <a:schemeClr val="accent1">
              <a:lumMod val="20000"/>
              <a:lumOff val="80000"/>
            </a:schemeClr>
          </a:solidFill>
        </p:spPr>
        <p:txBody>
          <a:bodyPr wrap="square">
            <a:spAutoFit/>
          </a:bodyPr>
          <a:lstStyle/>
          <a:p>
            <a:r>
              <a:rPr lang="ru-RU" dirty="0"/>
              <a:t>Проблема, которую предстоит решать, не ограничивается определением нового набора грамотностей или обновлением передаваемых знаний. Экономическая и социальная трансформация требует, чтобы мы пересмотрели всю логику образовательной модели.</a:t>
            </a:r>
          </a:p>
        </p:txBody>
      </p:sp>
      <p:sp>
        <p:nvSpPr>
          <p:cNvPr id="5" name="Прямоугольник 4"/>
          <p:cNvSpPr/>
          <p:nvPr/>
        </p:nvSpPr>
        <p:spPr>
          <a:xfrm>
            <a:off x="208809" y="6430228"/>
            <a:ext cx="10061729" cy="338554"/>
          </a:xfrm>
          <a:prstGeom prst="rect">
            <a:avLst/>
          </a:prstGeom>
        </p:spPr>
        <p:txBody>
          <a:bodyPr wrap="none">
            <a:spAutoFit/>
          </a:bodyPr>
          <a:lstStyle/>
          <a:p>
            <a:r>
              <a:rPr lang="ru-RU" sz="1600" dirty="0" smtClean="0"/>
              <a:t>Доклад </a:t>
            </a:r>
            <a:r>
              <a:rPr lang="ru-RU" sz="1600" b="1" dirty="0" smtClean="0"/>
              <a:t>«Навыки будущего. </a:t>
            </a:r>
            <a:r>
              <a:rPr lang="ru-RU" sz="1600" b="1" dirty="0"/>
              <a:t>Что нужно знать и уметь в новом сложном </a:t>
            </a:r>
            <a:r>
              <a:rPr lang="ru-RU" sz="1600" b="1" dirty="0" smtClean="0"/>
              <a:t>мире»</a:t>
            </a:r>
            <a:r>
              <a:rPr lang="ru-RU" sz="1600" dirty="0" smtClean="0"/>
              <a:t>. </a:t>
            </a:r>
            <a:r>
              <a:rPr lang="en-US" sz="1600" dirty="0" smtClean="0"/>
              <a:t>https</a:t>
            </a:r>
            <a:r>
              <a:rPr lang="en-US" sz="1600" dirty="0"/>
              <a:t>://futuref.org/futureskills_ru</a:t>
            </a:r>
            <a:endParaRPr lang="ru-RU" sz="1600" dirty="0"/>
          </a:p>
        </p:txBody>
      </p:sp>
      <p:sp>
        <p:nvSpPr>
          <p:cNvPr id="6" name="Прямоугольник 5"/>
          <p:cNvSpPr/>
          <p:nvPr/>
        </p:nvSpPr>
        <p:spPr>
          <a:xfrm>
            <a:off x="305072" y="312253"/>
            <a:ext cx="3158365" cy="461665"/>
          </a:xfrm>
          <a:prstGeom prst="rect">
            <a:avLst/>
          </a:prstGeom>
        </p:spPr>
        <p:txBody>
          <a:bodyPr wrap="none">
            <a:spAutoFit/>
          </a:bodyPr>
          <a:lstStyle/>
          <a:p>
            <a:r>
              <a:rPr lang="ru-RU" sz="2400" b="1" dirty="0" smtClean="0">
                <a:solidFill>
                  <a:srgbClr val="002060"/>
                </a:solidFill>
              </a:rPr>
              <a:t>НОВОЕ ОБРАЗОВАНИЕ</a:t>
            </a:r>
            <a:endParaRPr lang="ru-RU" sz="2400" dirty="0">
              <a:solidFill>
                <a:srgbClr val="002060"/>
              </a:solidFill>
            </a:endParaRPr>
          </a:p>
        </p:txBody>
      </p:sp>
    </p:spTree>
    <p:extLst>
      <p:ext uri="{BB962C8B-B14F-4D97-AF65-F5344CB8AC3E}">
        <p14:creationId xmlns:p14="http://schemas.microsoft.com/office/powerpoint/2010/main" val="178418777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730639" y="1270762"/>
            <a:ext cx="7058025" cy="4219575"/>
          </a:xfrm>
          <a:prstGeom prst="rect">
            <a:avLst/>
          </a:prstGeom>
          <a:ln>
            <a:solidFill>
              <a:schemeClr val="bg1">
                <a:lumMod val="85000"/>
              </a:schemeClr>
            </a:solidFill>
          </a:ln>
        </p:spPr>
      </p:pic>
      <p:sp>
        <p:nvSpPr>
          <p:cNvPr id="3" name="TextBox 2"/>
          <p:cNvSpPr txBox="1"/>
          <p:nvPr/>
        </p:nvSpPr>
        <p:spPr>
          <a:xfrm>
            <a:off x="1748717" y="239945"/>
            <a:ext cx="11008494" cy="461665"/>
          </a:xfrm>
          <a:prstGeom prst="rect">
            <a:avLst/>
          </a:prstGeom>
          <a:noFill/>
        </p:spPr>
        <p:txBody>
          <a:bodyPr wrap="square" rtlCol="0">
            <a:spAutoFit/>
          </a:bodyPr>
          <a:lstStyle/>
          <a:p>
            <a:r>
              <a:rPr lang="ru-RU" sz="2400" b="1" dirty="0" smtClean="0">
                <a:solidFill>
                  <a:srgbClr val="002060"/>
                </a:solidFill>
              </a:rPr>
              <a:t>Приказ Министерства Просвещения РФ № 287 от 31 мая 2021 года</a:t>
            </a:r>
            <a:endParaRPr lang="ru-RU" sz="2400" b="1" dirty="0">
              <a:solidFill>
                <a:srgbClr val="002060"/>
              </a:solidFill>
            </a:endParaRPr>
          </a:p>
        </p:txBody>
      </p:sp>
    </p:spTree>
    <p:extLst>
      <p:ext uri="{BB962C8B-B14F-4D97-AF65-F5344CB8AC3E}">
        <p14:creationId xmlns:p14="http://schemas.microsoft.com/office/powerpoint/2010/main" val="195717868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9951" y="80685"/>
            <a:ext cx="9631109" cy="923330"/>
          </a:xfrm>
          <a:prstGeom prst="rect">
            <a:avLst/>
          </a:prstGeom>
        </p:spPr>
        <p:txBody>
          <a:bodyPr wrap="square">
            <a:spAutoFit/>
          </a:bodyPr>
          <a:lstStyle/>
          <a:p>
            <a:r>
              <a:rPr lang="ru-RU" b="1" dirty="0">
                <a:solidFill>
                  <a:srgbClr val="002060"/>
                </a:solidFill>
                <a:latin typeface="PT Sans"/>
              </a:rPr>
              <a:t>ИЗМЕНЕНИЯ ВО ФГОС ОСНОВНОГО ОБЩЕГО ОБРАЗОВАНИЯ. </a:t>
            </a:r>
          </a:p>
          <a:p>
            <a:endParaRPr lang="ru-RU" b="1" dirty="0" smtClean="0">
              <a:solidFill>
                <a:srgbClr val="C00000"/>
              </a:solidFill>
              <a:latin typeface="PT Sans"/>
            </a:endParaRPr>
          </a:p>
          <a:p>
            <a:r>
              <a:rPr lang="ru-RU" b="1" dirty="0" smtClean="0">
                <a:solidFill>
                  <a:srgbClr val="C00000"/>
                </a:solidFill>
                <a:latin typeface="PT Sans"/>
              </a:rPr>
              <a:t>Расширено </a:t>
            </a:r>
            <a:r>
              <a:rPr lang="ru-RU" b="1" dirty="0">
                <a:solidFill>
                  <a:srgbClr val="C00000"/>
                </a:solidFill>
                <a:latin typeface="PT Sans"/>
              </a:rPr>
              <a:t>содержание воспитательной деятельности</a:t>
            </a:r>
            <a:endParaRPr lang="ru-RU" b="1" i="0" dirty="0">
              <a:solidFill>
                <a:srgbClr val="C00000"/>
              </a:solidFill>
              <a:effectLst/>
              <a:latin typeface="PT Sans"/>
            </a:endParaRPr>
          </a:p>
        </p:txBody>
      </p:sp>
      <p:sp>
        <p:nvSpPr>
          <p:cNvPr id="3" name="Прямоугольник 2"/>
          <p:cNvSpPr/>
          <p:nvPr/>
        </p:nvSpPr>
        <p:spPr>
          <a:xfrm>
            <a:off x="384562" y="5556506"/>
            <a:ext cx="11425495" cy="923330"/>
          </a:xfrm>
          <a:prstGeom prst="rect">
            <a:avLst/>
          </a:prstGeom>
        </p:spPr>
        <p:txBody>
          <a:bodyPr wrap="square">
            <a:spAutoFit/>
          </a:bodyPr>
          <a:lstStyle/>
          <a:p>
            <a:pPr algn="ctr"/>
            <a:r>
              <a:rPr lang="ru-RU" b="1" dirty="0" smtClean="0">
                <a:solidFill>
                  <a:srgbClr val="000000"/>
                </a:solidFill>
              </a:rPr>
              <a:t>Изменены требования к личностным образовательным результатам и увеличено количество направлений воспитательной работы.</a:t>
            </a:r>
          </a:p>
          <a:p>
            <a:pPr algn="ctr"/>
            <a:endParaRPr lang="ru-RU" dirty="0" smtClean="0">
              <a:solidFill>
                <a:srgbClr val="000000"/>
              </a:solidFill>
            </a:endParaRPr>
          </a:p>
        </p:txBody>
      </p:sp>
      <p:sp>
        <p:nvSpPr>
          <p:cNvPr id="4" name="Прямоугольник 3"/>
          <p:cNvSpPr/>
          <p:nvPr/>
        </p:nvSpPr>
        <p:spPr>
          <a:xfrm>
            <a:off x="952854" y="1877637"/>
            <a:ext cx="4879650" cy="3077766"/>
          </a:xfrm>
          <a:prstGeom prst="rect">
            <a:avLst/>
          </a:prstGeom>
        </p:spPr>
        <p:txBody>
          <a:bodyPr wrap="square">
            <a:spAutoFit/>
          </a:bodyPr>
          <a:lstStyle/>
          <a:p>
            <a:r>
              <a:rPr lang="ru-RU" dirty="0" smtClean="0">
                <a:solidFill>
                  <a:srgbClr val="333333"/>
                </a:solidFill>
              </a:rPr>
              <a:t>     </a:t>
            </a:r>
            <a:r>
              <a:rPr lang="ru-RU" b="1" i="1" dirty="0" smtClean="0">
                <a:solidFill>
                  <a:srgbClr val="333333"/>
                </a:solidFill>
              </a:rPr>
              <a:t>личностные</a:t>
            </a:r>
            <a:r>
              <a:rPr lang="ru-RU" b="1" i="1" dirty="0" smtClean="0">
                <a:solidFill>
                  <a:srgbClr val="333333"/>
                </a:solidFill>
                <a:latin typeface="Arial" panose="020B0604020202020204" pitchFamily="34" charset="0"/>
              </a:rPr>
              <a:t> </a:t>
            </a:r>
          </a:p>
          <a:p>
            <a:pPr marL="285750" indent="-285750">
              <a:buFont typeface="Arial" panose="020B0604020202020204" pitchFamily="34" charset="0"/>
              <a:buChar char="•"/>
            </a:pPr>
            <a:r>
              <a:rPr lang="ru-RU" sz="1600" dirty="0" smtClean="0">
                <a:solidFill>
                  <a:srgbClr val="333333"/>
                </a:solidFill>
              </a:rPr>
              <a:t>осознание </a:t>
            </a:r>
            <a:r>
              <a:rPr lang="ru-RU" sz="1600" dirty="0">
                <a:solidFill>
                  <a:srgbClr val="333333"/>
                </a:solidFill>
              </a:rPr>
              <a:t>российской гражданской идентичности;</a:t>
            </a:r>
          </a:p>
          <a:p>
            <a:pPr marL="285750" indent="-285750">
              <a:buFont typeface="Arial" panose="020B0604020202020204" pitchFamily="34" charset="0"/>
              <a:buChar char="•"/>
            </a:pPr>
            <a:r>
              <a:rPr lang="ru-RU" sz="1600" dirty="0">
                <a:solidFill>
                  <a:srgbClr val="333333"/>
                </a:solidFill>
              </a:rPr>
              <a:t>готовность обучающихся к саморазвитию, самостоятельности и личностному самоопределению;</a:t>
            </a:r>
          </a:p>
          <a:p>
            <a:pPr marL="285750" indent="-285750">
              <a:buFont typeface="Arial" panose="020B0604020202020204" pitchFamily="34" charset="0"/>
              <a:buChar char="•"/>
            </a:pPr>
            <a:r>
              <a:rPr lang="ru-RU" sz="1600" dirty="0">
                <a:solidFill>
                  <a:srgbClr val="333333"/>
                </a:solidFill>
              </a:rPr>
              <a:t>ценность самостоятельности и инициативы;</a:t>
            </a:r>
          </a:p>
          <a:p>
            <a:pPr marL="285750" indent="-285750">
              <a:buFont typeface="Arial" panose="020B0604020202020204" pitchFamily="34" charset="0"/>
              <a:buChar char="•"/>
            </a:pPr>
            <a:r>
              <a:rPr lang="ru-RU" sz="1600" dirty="0">
                <a:solidFill>
                  <a:srgbClr val="333333"/>
                </a:solidFill>
              </a:rPr>
              <a:t>наличие мотивации к целенаправленной социально значимой деятельности;</a:t>
            </a:r>
          </a:p>
          <a:p>
            <a:pPr marL="285750" indent="-285750">
              <a:buFont typeface="Arial" panose="020B0604020202020204" pitchFamily="34" charset="0"/>
              <a:buChar char="•"/>
            </a:pPr>
            <a:r>
              <a:rPr lang="ru-RU" sz="1600" dirty="0" err="1">
                <a:solidFill>
                  <a:srgbClr val="333333"/>
                </a:solidFill>
              </a:rPr>
              <a:t>сформированность</a:t>
            </a:r>
            <a:r>
              <a:rPr lang="ru-RU" sz="1600" dirty="0">
                <a:solidFill>
                  <a:srgbClr val="333333"/>
                </a:solidFill>
              </a:rPr>
              <a:t> внутренней позиции личности как особого ценностного отношения к себе, окружающим людям и жизни в целом;</a:t>
            </a:r>
            <a:endParaRPr lang="ru-RU" sz="1600" b="0" i="0" dirty="0">
              <a:solidFill>
                <a:srgbClr val="333333"/>
              </a:solidFill>
              <a:effectLst/>
            </a:endParaRPr>
          </a:p>
        </p:txBody>
      </p:sp>
      <p:sp>
        <p:nvSpPr>
          <p:cNvPr id="5" name="Прямоугольник 4"/>
          <p:cNvSpPr/>
          <p:nvPr/>
        </p:nvSpPr>
        <p:spPr>
          <a:xfrm>
            <a:off x="1144429" y="1357364"/>
            <a:ext cx="10084037" cy="369332"/>
          </a:xfrm>
          <a:prstGeom prst="rect">
            <a:avLst/>
          </a:prstGeom>
        </p:spPr>
        <p:txBody>
          <a:bodyPr wrap="square">
            <a:spAutoFit/>
          </a:bodyPr>
          <a:lstStyle/>
          <a:p>
            <a:r>
              <a:rPr lang="en-US" b="1" dirty="0" smtClean="0"/>
              <a:t>IV</a:t>
            </a:r>
            <a:r>
              <a:rPr lang="ru-RU" b="1" dirty="0" smtClean="0"/>
              <a:t>. Требования </a:t>
            </a:r>
            <a:r>
              <a:rPr lang="ru-RU" b="1" dirty="0"/>
              <a:t>к результатам освоения программы основного общего образования</a:t>
            </a:r>
          </a:p>
        </p:txBody>
      </p:sp>
      <p:sp>
        <p:nvSpPr>
          <p:cNvPr id="6" name="TextBox 5"/>
          <p:cNvSpPr txBox="1"/>
          <p:nvPr/>
        </p:nvSpPr>
        <p:spPr>
          <a:xfrm>
            <a:off x="6186448" y="1956987"/>
            <a:ext cx="1735503" cy="307777"/>
          </a:xfrm>
          <a:prstGeom prst="rect">
            <a:avLst/>
          </a:prstGeom>
          <a:noFill/>
        </p:spPr>
        <p:txBody>
          <a:bodyPr wrap="square" rtlCol="0">
            <a:spAutoFit/>
          </a:bodyPr>
          <a:lstStyle/>
          <a:p>
            <a:r>
              <a:rPr lang="ru-RU" sz="1400" b="1" dirty="0" smtClean="0"/>
              <a:t>Действующий ФГОС</a:t>
            </a:r>
            <a:endParaRPr lang="ru-RU" sz="1400" b="1" dirty="0"/>
          </a:p>
        </p:txBody>
      </p:sp>
      <p:sp>
        <p:nvSpPr>
          <p:cNvPr id="7" name="TextBox 6"/>
          <p:cNvSpPr txBox="1"/>
          <p:nvPr/>
        </p:nvSpPr>
        <p:spPr>
          <a:xfrm>
            <a:off x="9067001" y="1956987"/>
            <a:ext cx="2743056" cy="307777"/>
          </a:xfrm>
          <a:prstGeom prst="rect">
            <a:avLst/>
          </a:prstGeom>
          <a:noFill/>
        </p:spPr>
        <p:txBody>
          <a:bodyPr wrap="square" rtlCol="0">
            <a:spAutoFit/>
          </a:bodyPr>
          <a:lstStyle/>
          <a:p>
            <a:r>
              <a:rPr lang="ru-RU" sz="1400" b="1" dirty="0" smtClean="0"/>
              <a:t>Новый ФГОС с 01.09.2022</a:t>
            </a:r>
            <a:endParaRPr lang="ru-RU" sz="1400" b="1" dirty="0"/>
          </a:p>
        </p:txBody>
      </p:sp>
      <p:pic>
        <p:nvPicPr>
          <p:cNvPr id="8" name="Рисунок 7"/>
          <p:cNvPicPr>
            <a:picLocks noChangeAspect="1"/>
          </p:cNvPicPr>
          <p:nvPr/>
        </p:nvPicPr>
        <p:blipFill rotWithShape="1">
          <a:blip r:embed="rId2"/>
          <a:srcRect b="4669"/>
          <a:stretch/>
        </p:blipFill>
        <p:spPr>
          <a:xfrm>
            <a:off x="6335918" y="2920976"/>
            <a:ext cx="5761106" cy="1710940"/>
          </a:xfrm>
          <a:prstGeom prst="rect">
            <a:avLst/>
          </a:prstGeom>
          <a:ln>
            <a:solidFill>
              <a:schemeClr val="tx1"/>
            </a:solidFill>
          </a:ln>
        </p:spPr>
      </p:pic>
    </p:spTree>
    <p:extLst>
      <p:ext uri="{BB962C8B-B14F-4D97-AF65-F5344CB8AC3E}">
        <p14:creationId xmlns:p14="http://schemas.microsoft.com/office/powerpoint/2010/main" val="327284838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189" y="134827"/>
            <a:ext cx="9007268" cy="369332"/>
          </a:xfrm>
          <a:prstGeom prst="rect">
            <a:avLst/>
          </a:prstGeom>
        </p:spPr>
        <p:txBody>
          <a:bodyPr wrap="square">
            <a:spAutoFit/>
          </a:bodyPr>
          <a:lstStyle/>
          <a:p>
            <a:r>
              <a:rPr lang="ru-RU" b="1" dirty="0" smtClean="0">
                <a:solidFill>
                  <a:srgbClr val="002060"/>
                </a:solidFill>
                <a:latin typeface="PT Sans"/>
              </a:rPr>
              <a:t>ИЗМЕНЕНИЯ ВО ФГОС ОСНОВНОГО ОБЩЕГО ОБРАЗОВАНИЯ. </a:t>
            </a:r>
            <a:endParaRPr lang="ru-RU" b="1" i="0" dirty="0">
              <a:solidFill>
                <a:srgbClr val="002060"/>
              </a:solidFill>
              <a:effectLst/>
              <a:latin typeface="PT Sans"/>
            </a:endParaRPr>
          </a:p>
        </p:txBody>
      </p:sp>
      <p:sp>
        <p:nvSpPr>
          <p:cNvPr id="3" name="TextBox 2"/>
          <p:cNvSpPr txBox="1"/>
          <p:nvPr/>
        </p:nvSpPr>
        <p:spPr>
          <a:xfrm>
            <a:off x="2674834" y="769121"/>
            <a:ext cx="6956276" cy="367470"/>
          </a:xfrm>
          <a:prstGeom prst="rect">
            <a:avLst/>
          </a:prstGeom>
          <a:noFill/>
        </p:spPr>
        <p:txBody>
          <a:bodyPr wrap="square" rtlCol="0">
            <a:spAutoFit/>
          </a:bodyPr>
          <a:lstStyle/>
          <a:p>
            <a:r>
              <a:rPr lang="ru-RU" b="1" dirty="0" smtClean="0">
                <a:solidFill>
                  <a:srgbClr val="C00000"/>
                </a:solidFill>
              </a:rPr>
              <a:t>Более конкретно обозначены </a:t>
            </a:r>
            <a:r>
              <a:rPr lang="ru-RU" b="1" dirty="0" err="1" smtClean="0">
                <a:solidFill>
                  <a:srgbClr val="C00000"/>
                </a:solidFill>
              </a:rPr>
              <a:t>метапредметные</a:t>
            </a:r>
            <a:r>
              <a:rPr lang="ru-RU" b="1" dirty="0" smtClean="0">
                <a:solidFill>
                  <a:srgbClr val="C00000"/>
                </a:solidFill>
              </a:rPr>
              <a:t> результаты</a:t>
            </a:r>
            <a:endParaRPr lang="ru-RU" b="1" dirty="0">
              <a:solidFill>
                <a:srgbClr val="C00000"/>
              </a:solidFill>
            </a:endParaRPr>
          </a:p>
        </p:txBody>
      </p:sp>
      <p:sp>
        <p:nvSpPr>
          <p:cNvPr id="4" name="Прямоугольник 3"/>
          <p:cNvSpPr/>
          <p:nvPr/>
        </p:nvSpPr>
        <p:spPr>
          <a:xfrm>
            <a:off x="1968379" y="2174717"/>
            <a:ext cx="8164081" cy="4031873"/>
          </a:xfrm>
          <a:prstGeom prst="rect">
            <a:avLst/>
          </a:prstGeom>
        </p:spPr>
        <p:txBody>
          <a:bodyPr wrap="square">
            <a:spAutoFit/>
          </a:bodyPr>
          <a:lstStyle/>
          <a:p>
            <a:endParaRPr lang="ru-RU" sz="1600" dirty="0">
              <a:solidFill>
                <a:srgbClr val="333333"/>
              </a:solidFill>
            </a:endParaRPr>
          </a:p>
          <a:p>
            <a:pPr marL="285750" indent="-285750">
              <a:buFont typeface="Arial" panose="020B0604020202020204" pitchFamily="34" charset="0"/>
              <a:buChar char="•"/>
            </a:pPr>
            <a:r>
              <a:rPr lang="ru-RU" sz="1600" dirty="0">
                <a:solidFill>
                  <a:srgbClr val="333333"/>
                </a:solidFill>
              </a:rPr>
              <a:t>освоение обучающимися </a:t>
            </a:r>
            <a:r>
              <a:rPr lang="ru-RU" sz="1600" b="1" i="1" u="sng" dirty="0" err="1">
                <a:solidFill>
                  <a:srgbClr val="333333"/>
                </a:solidFill>
              </a:rPr>
              <a:t>межпредметных</a:t>
            </a:r>
            <a:r>
              <a:rPr lang="ru-RU" sz="1600" b="1" i="1" u="sng" dirty="0">
                <a:solidFill>
                  <a:srgbClr val="333333"/>
                </a:solidFill>
              </a:rPr>
              <a:t> понятий </a:t>
            </a:r>
            <a:r>
              <a:rPr lang="ru-RU" sz="1600" dirty="0">
                <a:solidFill>
                  <a:srgbClr val="333333"/>
                </a:solidFill>
              </a:rPr>
              <a:t>(используются в нескольких предметных областях и позволяют связывать знания из различных учебных предметов, учебных </a:t>
            </a:r>
            <a:r>
              <a:rPr lang="ru-RU" sz="1600" dirty="0" smtClean="0">
                <a:solidFill>
                  <a:srgbClr val="333333"/>
                </a:solidFill>
              </a:rPr>
              <a:t>курсов (в </a:t>
            </a:r>
            <a:r>
              <a:rPr lang="ru-RU" sz="1600" dirty="0">
                <a:solidFill>
                  <a:srgbClr val="333333"/>
                </a:solidFill>
              </a:rPr>
              <a:t>том числе внеурочной деятельности), учебных модулей в целостную научную картину мира) и </a:t>
            </a:r>
            <a:r>
              <a:rPr lang="ru-RU" sz="1600" b="1" i="1" dirty="0">
                <a:solidFill>
                  <a:srgbClr val="333333"/>
                </a:solidFill>
              </a:rPr>
              <a:t>универсальные учебные действия</a:t>
            </a:r>
            <a:r>
              <a:rPr lang="ru-RU" sz="1600" b="1" dirty="0">
                <a:solidFill>
                  <a:srgbClr val="333333"/>
                </a:solidFill>
              </a:rPr>
              <a:t> </a:t>
            </a:r>
            <a:r>
              <a:rPr lang="ru-RU" sz="1600" dirty="0">
                <a:solidFill>
                  <a:srgbClr val="333333"/>
                </a:solidFill>
              </a:rPr>
              <a:t>(познавательные, коммуникативные, регулятивные</a:t>
            </a:r>
            <a:r>
              <a:rPr lang="ru-RU" sz="1600" dirty="0" smtClean="0">
                <a:solidFill>
                  <a:srgbClr val="333333"/>
                </a:solidFill>
              </a:rPr>
              <a:t>);</a:t>
            </a:r>
          </a:p>
          <a:p>
            <a:pPr marL="285750" indent="-285750">
              <a:buFont typeface="Arial" panose="020B0604020202020204" pitchFamily="34" charset="0"/>
              <a:buChar char="•"/>
            </a:pPr>
            <a:endParaRPr lang="ru-RU" sz="1600" dirty="0">
              <a:solidFill>
                <a:srgbClr val="333333"/>
              </a:solidFill>
            </a:endParaRPr>
          </a:p>
          <a:p>
            <a:pPr marL="285750" indent="-285750">
              <a:buFont typeface="Arial" panose="020B0604020202020204" pitchFamily="34" charset="0"/>
              <a:buChar char="•"/>
            </a:pPr>
            <a:r>
              <a:rPr lang="ru-RU" sz="1600" b="1" i="1" dirty="0">
                <a:solidFill>
                  <a:srgbClr val="333333"/>
                </a:solidFill>
              </a:rPr>
              <a:t>способность их использовать в учебной</a:t>
            </a:r>
            <a:r>
              <a:rPr lang="ru-RU" sz="1600" dirty="0">
                <a:solidFill>
                  <a:srgbClr val="333333"/>
                </a:solidFill>
              </a:rPr>
              <a:t>, познавательной и социальной практике</a:t>
            </a:r>
            <a:r>
              <a:rPr lang="ru-RU" sz="1600" dirty="0" smtClean="0">
                <a:solidFill>
                  <a:srgbClr val="333333"/>
                </a:solidFill>
              </a:rPr>
              <a:t>;</a:t>
            </a:r>
          </a:p>
          <a:p>
            <a:pPr marL="285750" indent="-285750">
              <a:buFont typeface="Arial" panose="020B0604020202020204" pitchFamily="34" charset="0"/>
              <a:buChar char="•"/>
            </a:pPr>
            <a:endParaRPr lang="ru-RU" sz="1600" dirty="0">
              <a:solidFill>
                <a:srgbClr val="333333"/>
              </a:solidFill>
            </a:endParaRPr>
          </a:p>
          <a:p>
            <a:pPr marL="285750" indent="-285750">
              <a:buFont typeface="Arial" panose="020B0604020202020204" pitchFamily="34" charset="0"/>
              <a:buChar char="•"/>
            </a:pPr>
            <a:r>
              <a:rPr lang="ru-RU" sz="1600" b="1" i="1" dirty="0">
                <a:solidFill>
                  <a:srgbClr val="333333"/>
                </a:solidFill>
              </a:rPr>
              <a:t>готовность к самостоятельному планированию </a:t>
            </a:r>
            <a:r>
              <a:rPr lang="ru-RU" sz="1600" dirty="0">
                <a:solidFill>
                  <a:srgbClr val="333333"/>
                </a:solidFill>
              </a:rPr>
              <a:t>и осуществлению учебной деятельности и организации учебного сотрудничества с педагогическими работниками и сверстниками, к участию в построении индивидуальной образовательной траектории</a:t>
            </a:r>
            <a:r>
              <a:rPr lang="ru-RU" sz="1600" dirty="0" smtClean="0">
                <a:solidFill>
                  <a:srgbClr val="333333"/>
                </a:solidFill>
              </a:rPr>
              <a:t>;</a:t>
            </a:r>
          </a:p>
          <a:p>
            <a:pPr marL="285750" indent="-285750">
              <a:buFont typeface="Arial" panose="020B0604020202020204" pitchFamily="34" charset="0"/>
              <a:buChar char="•"/>
            </a:pPr>
            <a:endParaRPr lang="ru-RU" sz="1600" dirty="0">
              <a:solidFill>
                <a:srgbClr val="333333"/>
              </a:solidFill>
            </a:endParaRPr>
          </a:p>
          <a:p>
            <a:pPr marL="285750" indent="-285750">
              <a:buFont typeface="Arial" panose="020B0604020202020204" pitchFamily="34" charset="0"/>
              <a:buChar char="•"/>
            </a:pPr>
            <a:r>
              <a:rPr lang="ru-RU" sz="1600" b="1" i="1" u="sng" dirty="0">
                <a:solidFill>
                  <a:srgbClr val="333333"/>
                </a:solidFill>
              </a:rPr>
              <a:t>овладение навыками работы с информацией</a:t>
            </a:r>
            <a:r>
              <a:rPr lang="ru-RU" sz="1600" dirty="0">
                <a:solidFill>
                  <a:srgbClr val="333333"/>
                </a:solidFill>
              </a:rPr>
              <a:t>: восприятие и создание информационных текстов в различных форматах, в том числе цифровых, с учетом назначения информации и ее целевой аудитории;</a:t>
            </a:r>
            <a:endParaRPr lang="ru-RU" sz="1600" b="0" i="0" dirty="0">
              <a:solidFill>
                <a:srgbClr val="333333"/>
              </a:solidFill>
              <a:effectLst/>
            </a:endParaRPr>
          </a:p>
        </p:txBody>
      </p:sp>
      <p:sp>
        <p:nvSpPr>
          <p:cNvPr id="5" name="Прямоугольник 4"/>
          <p:cNvSpPr/>
          <p:nvPr/>
        </p:nvSpPr>
        <p:spPr>
          <a:xfrm>
            <a:off x="1053982" y="1187210"/>
            <a:ext cx="11138018" cy="646331"/>
          </a:xfrm>
          <a:prstGeom prst="rect">
            <a:avLst/>
          </a:prstGeom>
        </p:spPr>
        <p:txBody>
          <a:bodyPr wrap="square">
            <a:spAutoFit/>
          </a:bodyPr>
          <a:lstStyle/>
          <a:p>
            <a:r>
              <a:rPr lang="ru-RU" b="1" dirty="0">
                <a:solidFill>
                  <a:srgbClr val="333333"/>
                </a:solidFill>
              </a:rPr>
              <a:t>IV. Требования к результатам освоения программы основного общего образования</a:t>
            </a:r>
          </a:p>
          <a:p>
            <a:r>
              <a:rPr lang="ru-RU" b="1" i="1" dirty="0" err="1" smtClean="0">
                <a:solidFill>
                  <a:srgbClr val="333333"/>
                </a:solidFill>
              </a:rPr>
              <a:t>метапредметным</a:t>
            </a:r>
            <a:r>
              <a:rPr lang="ru-RU" b="1" i="1" dirty="0" smtClean="0">
                <a:solidFill>
                  <a:srgbClr val="333333"/>
                </a:solidFill>
              </a:rPr>
              <a:t>:</a:t>
            </a:r>
            <a:endParaRPr lang="ru-RU" b="1" i="1" dirty="0">
              <a:solidFill>
                <a:srgbClr val="333333"/>
              </a:solidFill>
            </a:endParaRPr>
          </a:p>
        </p:txBody>
      </p:sp>
    </p:spTree>
    <p:extLst>
      <p:ext uri="{BB962C8B-B14F-4D97-AF65-F5344CB8AC3E}">
        <p14:creationId xmlns:p14="http://schemas.microsoft.com/office/powerpoint/2010/main" val="1973658345"/>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kDr4jL4T46m_A7XLHJy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rofa">
  <a:themeElements>
    <a:clrScheme name="Дрофа_облегченный">
      <a:dk1>
        <a:srgbClr val="181818"/>
      </a:dk1>
      <a:lt1>
        <a:srgbClr val="FFFFFF"/>
      </a:lt1>
      <a:dk2>
        <a:srgbClr val="A3CEED"/>
      </a:dk2>
      <a:lt2>
        <a:srgbClr val="2683C6"/>
      </a:lt2>
      <a:accent1>
        <a:srgbClr val="2683C6"/>
      </a:accent1>
      <a:accent2>
        <a:srgbClr val="A3CEED"/>
      </a:accent2>
      <a:accent3>
        <a:srgbClr val="377461"/>
      </a:accent3>
      <a:accent4>
        <a:srgbClr val="4A9B82"/>
      </a:accent4>
      <a:accent5>
        <a:srgbClr val="B2DACE"/>
      </a:accent5>
      <a:accent6>
        <a:srgbClr val="FFCC99"/>
      </a:accent6>
      <a:hlink>
        <a:srgbClr val="6B9F25"/>
      </a:hlink>
      <a:folHlink>
        <a:srgbClr val="9F671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4834</TotalTime>
  <Words>3712</Words>
  <Application>Microsoft Office PowerPoint</Application>
  <PresentationFormat>Широкоэкранный</PresentationFormat>
  <Paragraphs>398</Paragraphs>
  <Slides>43</Slides>
  <Notes>3</Notes>
  <HiddenSlides>0</HiddenSlides>
  <MMClips>0</MMClips>
  <ScaleCrop>false</ScaleCrop>
  <HeadingPairs>
    <vt:vector size="8" baseType="variant">
      <vt:variant>
        <vt:lpstr>Использованные шрифты</vt:lpstr>
      </vt:variant>
      <vt:variant>
        <vt:i4>15</vt:i4>
      </vt:variant>
      <vt:variant>
        <vt:lpstr>Тема</vt:lpstr>
      </vt:variant>
      <vt:variant>
        <vt:i4>2</vt:i4>
      </vt:variant>
      <vt:variant>
        <vt:lpstr>Внедренные серверы OLE</vt:lpstr>
      </vt:variant>
      <vt:variant>
        <vt:i4>2</vt:i4>
      </vt:variant>
      <vt:variant>
        <vt:lpstr>Заголовки слайдов</vt:lpstr>
      </vt:variant>
      <vt:variant>
        <vt:i4>43</vt:i4>
      </vt:variant>
    </vt:vector>
  </HeadingPairs>
  <TitlesOfParts>
    <vt:vector size="62" baseType="lpstr">
      <vt:lpstr>Arial</vt:lpstr>
      <vt:lpstr>Arial Narrow</vt:lpstr>
      <vt:lpstr>Calibri</vt:lpstr>
      <vt:lpstr>Calibri Light</vt:lpstr>
      <vt:lpstr>Cambria</vt:lpstr>
      <vt:lpstr>Carlito</vt:lpstr>
      <vt:lpstr>Futura PT Book</vt:lpstr>
      <vt:lpstr>Helvetica Neue</vt:lpstr>
      <vt:lpstr>Helvetica Neue Medium</vt:lpstr>
      <vt:lpstr>PT Sans</vt:lpstr>
      <vt:lpstr>Symbol</vt:lpstr>
      <vt:lpstr>Tahoma</vt:lpstr>
      <vt:lpstr>Times New Roman</vt:lpstr>
      <vt:lpstr>Trebuchet MS</vt:lpstr>
      <vt:lpstr>Wingdings</vt:lpstr>
      <vt:lpstr>Тема Office</vt:lpstr>
      <vt:lpstr>4_Drofa</vt:lpstr>
      <vt:lpstr>Слайд think-cell</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направления функциональной грамотности</vt:lpstr>
      <vt:lpstr>Презентация PowerPoint</vt:lpstr>
      <vt:lpstr>1. КОМПЕТЕНЦИЯ: НАУЧНОЕ ОБЪЯСНЕНИЕ ЯВЛЕНИЙ</vt:lpstr>
      <vt:lpstr>2. КОМПЕТЕНЦИЯ: ПОНИМАНИЕ ОСОБЕННОСТЕЙ ЕСТЕСТВЕННОНАУЧНОГО ИССЛЕДОВАНИЯ</vt:lpstr>
      <vt:lpstr>3.КОМПЕТЕНЦИЯ: ИНТЕРПРЕТАЦИЯ ДАННЫХ И ИСПОЛЬЗОВАНИЕ НАУЧНЫХ ДОКАЗАТЕЛЬСТВ ДЛЯ ПОЛУЧЕНИЯ ВЫВОДОВ</vt:lpstr>
      <vt:lpstr>Презентация PowerPoint</vt:lpstr>
      <vt:lpstr>Почему формирование ЕНГ является трудной задачей?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Ирина</cp:lastModifiedBy>
  <cp:revision>255</cp:revision>
  <dcterms:created xsi:type="dcterms:W3CDTF">2020-06-08T21:27:38Z</dcterms:created>
  <dcterms:modified xsi:type="dcterms:W3CDTF">2021-12-10T05:53:01Z</dcterms:modified>
</cp:coreProperties>
</file>