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95" r:id="rId3"/>
    <p:sldId id="259" r:id="rId4"/>
    <p:sldId id="261" r:id="rId5"/>
    <p:sldId id="262" r:id="rId6"/>
    <p:sldId id="263" r:id="rId7"/>
    <p:sldId id="264" r:id="rId8"/>
    <p:sldId id="265" r:id="rId9"/>
    <p:sldId id="266" r:id="rId10"/>
    <p:sldId id="267" r:id="rId11"/>
    <p:sldId id="268" r:id="rId12"/>
    <p:sldId id="269" r:id="rId13"/>
    <p:sldId id="296" r:id="rId14"/>
    <p:sldId id="274" r:id="rId15"/>
    <p:sldId id="297" r:id="rId16"/>
    <p:sldId id="271" r:id="rId17"/>
    <p:sldId id="272" r:id="rId18"/>
    <p:sldId id="275" r:id="rId19"/>
    <p:sldId id="276" r:id="rId20"/>
    <p:sldId id="277" r:id="rId21"/>
    <p:sldId id="294" r:id="rId22"/>
    <p:sldId id="278" r:id="rId23"/>
    <p:sldId id="299" r:id="rId24"/>
    <p:sldId id="283" r:id="rId25"/>
    <p:sldId id="281" r:id="rId26"/>
    <p:sldId id="282" r:id="rId27"/>
    <p:sldId id="284" r:id="rId28"/>
    <p:sldId id="285" r:id="rId29"/>
    <p:sldId id="286" r:id="rId30"/>
    <p:sldId id="287" r:id="rId31"/>
    <p:sldId id="288" r:id="rId32"/>
    <p:sldId id="289" r:id="rId33"/>
    <p:sldId id="290" r:id="rId34"/>
    <p:sldId id="291" r:id="rId35"/>
    <p:sldId id="293" r:id="rId3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96" y="-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Завершающий слайд">
    <p:bg>
      <p:bgPr>
        <a:solidFill>
          <a:srgbClr val="373C59"/>
        </a:solidFill>
        <a:effectLst/>
      </p:bgPr>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C8E48BA3-614C-454B-AA13-22F75A00B13E}" type="datetimeFigureOut">
              <a:rPr lang="ru-RU" smtClean="0"/>
              <a:pPr/>
              <a:t>26.08.2021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984EBA0-6D3A-42E7-9CD1-1063EAD45F89}" type="slidenum">
              <a:rPr lang="ru-RU" smtClean="0"/>
              <a:pPr/>
              <a:t>‹#›</a:t>
            </a:fld>
            <a:endParaRPr lang="ru-RU"/>
          </a:p>
        </p:txBody>
      </p:sp>
      <p:pic>
        <p:nvPicPr>
          <p:cNvPr id="7" name="Picture 2" descr="C:\Users\Chernicyna-NA\Desktop\дистанционные курсы\дизайн заготовки\лого2.png"/>
          <p:cNvPicPr>
            <a:picLocks noChangeAspect="1" noChangeArrowheads="1"/>
          </p:cNvPicPr>
          <p:nvPr userDrawn="1"/>
        </p:nvPicPr>
        <p:blipFill>
          <a:blip r:embed="rId2" cstate="print"/>
          <a:srcRect l="68472" b="85599"/>
          <a:stretch>
            <a:fillRect/>
          </a:stretch>
        </p:blipFill>
        <p:spPr bwMode="auto">
          <a:xfrm>
            <a:off x="8100392" y="6021288"/>
            <a:ext cx="602284" cy="192021"/>
          </a:xfrm>
          <a:prstGeom prst="rect">
            <a:avLst/>
          </a:prstGeom>
          <a:noFill/>
        </p:spPr>
      </p:pic>
      <p:pic>
        <p:nvPicPr>
          <p:cNvPr id="8" name="Picture 2" descr="C:\Users\Chernicyna-NA\Desktop\дистанционные курсы\дизайн заготовки\лого2.png"/>
          <p:cNvPicPr>
            <a:picLocks noChangeAspect="1" noChangeArrowheads="1"/>
          </p:cNvPicPr>
          <p:nvPr userDrawn="1"/>
        </p:nvPicPr>
        <p:blipFill>
          <a:blip r:embed="rId3" cstate="print"/>
          <a:srcRect l="68472" b="85599"/>
          <a:stretch>
            <a:fillRect/>
          </a:stretch>
        </p:blipFill>
        <p:spPr bwMode="auto">
          <a:xfrm>
            <a:off x="395536" y="260650"/>
            <a:ext cx="1116000" cy="192021"/>
          </a:xfrm>
          <a:prstGeom prst="rect">
            <a:avLst/>
          </a:prstGeom>
          <a:noFill/>
        </p:spPr>
      </p:pic>
      <p:pic>
        <p:nvPicPr>
          <p:cNvPr id="4098" name="Picture 2" descr="C:\Users\Chernicyna-NA\Desktop\дистанционные курсы\дизайн заготовки\лого и пр (1).png"/>
          <p:cNvPicPr>
            <a:picLocks noChangeAspect="1" noChangeArrowheads="1"/>
          </p:cNvPicPr>
          <p:nvPr userDrawn="1"/>
        </p:nvPicPr>
        <p:blipFill>
          <a:blip r:embed="rId4" cstate="print"/>
          <a:srcRect/>
          <a:stretch>
            <a:fillRect/>
          </a:stretch>
        </p:blipFill>
        <p:spPr bwMode="auto">
          <a:xfrm>
            <a:off x="6084167" y="3525010"/>
            <a:ext cx="1584177" cy="2112236"/>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26.08.2021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www.instrao.ru/primer"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https://legalacts.ru/doc/prikaz-rosobrnadzora-n-590-minprosveshchenija-rossii-n-219-ot_1/" TargetMode="External"/><Relationship Id="rId2" Type="http://schemas.openxmlformats.org/officeDocument/2006/relationships/hyperlink" Target="https://present5.com/kontrol-znanij-i-umenij-po-biologii-k-p/" TargetMode="External"/><Relationship Id="rId1" Type="http://schemas.openxmlformats.org/officeDocument/2006/relationships/slideLayout" Target="../slideLayouts/slideLayout7.xml"/><Relationship Id="rId4" Type="http://schemas.openxmlformats.org/officeDocument/2006/relationships/hyperlink" Target="http://www.instrao.ru/primer"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68144" y="3236979"/>
            <a:ext cx="1944216" cy="2592288"/>
          </a:xfrm>
          <a:prstGeom prst="rect">
            <a:avLst/>
          </a:prstGeom>
          <a:solidFill>
            <a:srgbClr val="373C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Заголовок 1"/>
          <p:cNvSpPr txBox="1">
            <a:spLocks/>
          </p:cNvSpPr>
          <p:nvPr/>
        </p:nvSpPr>
        <p:spPr>
          <a:xfrm>
            <a:off x="899592" y="3140968"/>
            <a:ext cx="7920880" cy="1944216"/>
          </a:xfrm>
          <a:prstGeom prst="rect">
            <a:avLst/>
          </a:prstGeom>
          <a:solidFill>
            <a:srgbClr val="E55E54"/>
          </a:solidFill>
        </p:spPr>
        <p:txBody>
          <a:bodyPr>
            <a:normAutofit/>
          </a:bodyPr>
          <a:lstStyle/>
          <a:p>
            <a:pPr lvl="0" algn="ctr">
              <a:spcBef>
                <a:spcPct val="0"/>
              </a:spcBef>
              <a:defRPr/>
            </a:pPr>
            <a:r>
              <a:rPr lang="ru-RU" sz="2400" b="1" dirty="0" smtClean="0"/>
              <a:t>Реализация требований обновленного ФГОС ООО                                                             к образовательным результатам в рабочих программах                                                  по биологии                                                                                                                              </a:t>
            </a:r>
            <a:r>
              <a:rPr lang="ru-RU" b="1" dirty="0" err="1" smtClean="0"/>
              <a:t>Вебинар</a:t>
            </a:r>
            <a:r>
              <a:rPr lang="ru-RU" b="1" dirty="0" smtClean="0"/>
              <a:t> для учителей биологии  образовательных организаций                               Пермского края 26.08.2021</a:t>
            </a:r>
          </a:p>
          <a:p>
            <a:pPr lvl="0" algn="ctr">
              <a:spcBef>
                <a:spcPct val="0"/>
              </a:spcBef>
              <a:defRPr/>
            </a:pPr>
            <a:endParaRPr kumimoji="0" lang="ru-RU" b="1" i="0" u="none" strike="noStrike" kern="1200" cap="none" spc="0" normalizeH="0" baseline="0" noProof="0" dirty="0">
              <a:ln>
                <a:noFill/>
              </a:ln>
              <a:solidFill>
                <a:schemeClr val="tx1"/>
              </a:solidFill>
              <a:effectLst/>
              <a:uLnTx/>
              <a:uFillTx/>
              <a:latin typeface="Circe ExtraLight" pitchFamily="34" charset="-52"/>
              <a:ea typeface="+mj-ea"/>
              <a:cs typeface="+mj-cs"/>
            </a:endParaRPr>
          </a:p>
        </p:txBody>
      </p:sp>
      <p:sp>
        <p:nvSpPr>
          <p:cNvPr id="4" name="Заголовок 1"/>
          <p:cNvSpPr txBox="1">
            <a:spLocks/>
          </p:cNvSpPr>
          <p:nvPr/>
        </p:nvSpPr>
        <p:spPr>
          <a:xfrm>
            <a:off x="827584" y="1412776"/>
            <a:ext cx="7920880" cy="1584175"/>
          </a:xfrm>
          <a:prstGeom prst="rect">
            <a:avLst/>
          </a:prstGeom>
          <a:solidFill>
            <a:srgbClr val="F15B4E"/>
          </a:solidFill>
        </p:spPr>
        <p:txBody>
          <a:bodyPr anchor="ctr">
            <a:noAutofit/>
          </a:bodyPr>
          <a:lstStyle/>
          <a:p>
            <a:pPr lvl="0" algn="ctr">
              <a:spcBef>
                <a:spcPct val="20000"/>
              </a:spcBef>
            </a:pPr>
            <a:r>
              <a:rPr lang="ru-RU" dirty="0" smtClean="0">
                <a:solidFill>
                  <a:srgbClr val="FFFFFF"/>
                </a:solidFill>
              </a:rPr>
              <a:t> </a:t>
            </a:r>
          </a:p>
          <a:p>
            <a:pPr lvl="0" algn="ctr">
              <a:spcBef>
                <a:spcPct val="20000"/>
              </a:spcBef>
            </a:pPr>
            <a:r>
              <a:rPr lang="ru-RU" sz="2400" dirty="0" smtClean="0">
                <a:solidFill>
                  <a:srgbClr val="FFFFFF"/>
                </a:solidFill>
              </a:rPr>
              <a:t>Акулов Александр Алексеевич,                                                            ведущий научный сотрудник ЦНППМПР ГАУ ДПО «ИРО ПК»</a:t>
            </a:r>
          </a:p>
          <a:p>
            <a:pPr lvl="0" algn="ctr">
              <a:spcBef>
                <a:spcPct val="20000"/>
              </a:spcBef>
            </a:pPr>
            <a:r>
              <a:rPr lang="ru-RU" sz="2400" dirty="0" err="1" smtClean="0">
                <a:solidFill>
                  <a:srgbClr val="FFFFFF"/>
                </a:solidFill>
              </a:rPr>
              <a:t>e-mail</a:t>
            </a:r>
            <a:r>
              <a:rPr lang="ru-RU" sz="2400" dirty="0" smtClean="0">
                <a:solidFill>
                  <a:srgbClr val="FFFFFF"/>
                </a:solidFill>
              </a:rPr>
              <a:t>: </a:t>
            </a:r>
            <a:r>
              <a:rPr lang="ru-RU" sz="2400" dirty="0" err="1" smtClean="0">
                <a:solidFill>
                  <a:srgbClr val="FFFFFF"/>
                </a:solidFill>
              </a:rPr>
              <a:t>aaalexperm@yandex.ru</a:t>
            </a:r>
            <a:endParaRPr lang="ru-RU" sz="2400" dirty="0" smtClean="0">
              <a:solidFill>
                <a:srgbClr val="FFFFFF"/>
              </a:solidFill>
            </a:endParaRPr>
          </a:p>
          <a:p>
            <a:pPr lvl="0">
              <a:spcBef>
                <a:spcPct val="20000"/>
              </a:spcBef>
            </a:pPr>
            <a:endParaRPr lang="ru-RU" dirty="0">
              <a:solidFill>
                <a:srgbClr val="FFFFFF"/>
              </a:solidFill>
            </a:endParaRPr>
          </a:p>
        </p:txBody>
      </p:sp>
      <p:pic>
        <p:nvPicPr>
          <p:cNvPr id="5" name="Рисунок 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779912" y="5301208"/>
            <a:ext cx="1445146" cy="489423"/>
          </a:xfrm>
          <a:prstGeom prst="rect">
            <a:avLst/>
          </a:prstGeom>
        </p:spPr>
      </p:pic>
      <p:pic>
        <p:nvPicPr>
          <p:cNvPr id="6" name="Picture 5" descr="C:\Users\Chernicyna-NA\Desktop\презентация центр\Образование\Logo\Образование_лого_чб_контур_на_бел_лев.png"/>
          <p:cNvPicPr>
            <a:picLocks noChangeAspect="1" noChangeArrowheads="1"/>
          </p:cNvPicPr>
          <p:nvPr/>
        </p:nvPicPr>
        <p:blipFill>
          <a:blip r:embed="rId3" cstate="print">
            <a:lum bright="70000" contrast="-70000"/>
          </a:blip>
          <a:srcRect/>
          <a:stretch>
            <a:fillRect/>
          </a:stretch>
        </p:blipFill>
        <p:spPr bwMode="auto">
          <a:xfrm>
            <a:off x="7524328" y="-27384"/>
            <a:ext cx="1368152" cy="1824203"/>
          </a:xfrm>
          <a:prstGeom prst="rect">
            <a:avLst/>
          </a:prstGeom>
          <a:noFill/>
        </p:spPr>
      </p:pic>
    </p:spTree>
    <p:extLst>
      <p:ext uri="{BB962C8B-B14F-4D97-AF65-F5344CB8AC3E}">
        <p14:creationId xmlns="" xmlns:p14="http://schemas.microsoft.com/office/powerpoint/2010/main" val="1862696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32657"/>
            <a:ext cx="9144000" cy="6555641"/>
          </a:xfrm>
          <a:prstGeom prst="rect">
            <a:avLst/>
          </a:prstGeom>
        </p:spPr>
        <p:txBody>
          <a:bodyPr wrap="square">
            <a:spAutoFit/>
          </a:bodyPr>
          <a:lstStyle/>
          <a:p>
            <a:r>
              <a:rPr lang="ru-RU" sz="2000" b="1" dirty="0" smtClean="0"/>
              <a:t>Рабочие программы </a:t>
            </a:r>
            <a:r>
              <a:rPr lang="ru-RU" sz="2000" dirty="0" smtClean="0"/>
              <a:t>учебных курсов </a:t>
            </a:r>
            <a:r>
              <a:rPr lang="ru-RU" sz="2000" b="1" dirty="0" smtClean="0"/>
              <a:t>внеурочной деятельности</a:t>
            </a:r>
            <a:r>
              <a:rPr lang="ru-RU" sz="2000" dirty="0" smtClean="0"/>
              <a:t> также должны содержать указание на </a:t>
            </a:r>
            <a:r>
              <a:rPr lang="ru-RU" sz="2000" b="1" dirty="0" smtClean="0"/>
              <a:t>форму проведения занятий</a:t>
            </a:r>
            <a:r>
              <a:rPr lang="ru-RU" sz="2000" dirty="0" smtClean="0"/>
              <a:t>.</a:t>
            </a:r>
          </a:p>
          <a:p>
            <a:r>
              <a:rPr lang="ru-RU" sz="2000" b="1" dirty="0" smtClean="0"/>
              <a:t>Рабочие программы </a:t>
            </a:r>
            <a:r>
              <a:rPr lang="ru-RU" sz="2000" dirty="0" smtClean="0"/>
              <a:t>учебных предметов, курсов (в том числе внеурочной деятельности), модулей формируются с </a:t>
            </a:r>
            <a:r>
              <a:rPr lang="ru-RU" sz="2000" b="1" dirty="0" smtClean="0"/>
              <a:t>учетом рабочей программы воспитания</a:t>
            </a:r>
            <a:r>
              <a:rPr lang="ru-RU" sz="2000" dirty="0" smtClean="0"/>
              <a:t>.</a:t>
            </a:r>
          </a:p>
          <a:p>
            <a:r>
              <a:rPr lang="ru-RU" sz="2000" dirty="0" smtClean="0"/>
              <a:t>36.3. </a:t>
            </a:r>
            <a:r>
              <a:rPr lang="ru-RU" sz="2000" b="1" dirty="0" smtClean="0"/>
              <a:t>Кабинеты естественнонаучного цикла</a:t>
            </a:r>
            <a:r>
              <a:rPr lang="ru-RU" sz="2000" dirty="0" smtClean="0"/>
              <a:t>, в том числе кабинеты физики, химии, биологии, должны быть </a:t>
            </a:r>
            <a:r>
              <a:rPr lang="ru-RU" sz="2000" b="1" dirty="0" smtClean="0"/>
              <a:t>оборудованы комплектами специального лабораторного оборудования, обеспечивающего проведение лабораторных работ и опытно-экспериментальной деятельности </a:t>
            </a:r>
            <a:r>
              <a:rPr lang="ru-RU" sz="2000" dirty="0" smtClean="0"/>
              <a:t>в соответствии с программой основного общего образования.</a:t>
            </a:r>
          </a:p>
          <a:p>
            <a:r>
              <a:rPr lang="ru-RU" sz="2000" dirty="0" smtClean="0"/>
              <a:t>Допускается создание специально оборудованных кабинетов, интегрирующих средства обучения и воспитания по нескольким учебным предметам.</a:t>
            </a:r>
          </a:p>
          <a:p>
            <a:r>
              <a:rPr lang="ru-RU" sz="2000" dirty="0" smtClean="0"/>
              <a:t>37.3. Организация должна предоставлять </a:t>
            </a:r>
            <a:r>
              <a:rPr lang="ru-RU" sz="2000" b="1" dirty="0" smtClean="0"/>
              <a:t>не менее одного учебника из федерального перечня учебников</a:t>
            </a:r>
            <a:r>
              <a:rPr lang="ru-RU" sz="2000" dirty="0" smtClean="0"/>
              <a:t>, допущенных к использованию при реализации имеющих государственную аккредитацию образовательных программ, среднего общего образования, </a:t>
            </a:r>
            <a:r>
              <a:rPr lang="ru-RU" sz="2000" b="1" dirty="0" smtClean="0"/>
              <a:t>и (или) учебного пособия в печатной форме </a:t>
            </a:r>
            <a:r>
              <a:rPr lang="ru-RU" sz="2000" dirty="0" smtClean="0"/>
              <a:t>выпущенных организациями из перечня осуществляющих выпуск учебных пособий для освоения программы основного общего образования, </a:t>
            </a:r>
            <a:r>
              <a:rPr lang="ru-RU" sz="2000" b="1" dirty="0" smtClean="0"/>
              <a:t>на каждого обучающегося по каждому учебному предмету</a:t>
            </a:r>
            <a:r>
              <a:rPr lang="ru-RU" sz="2000" dirty="0" smtClean="0"/>
              <a:t>, курсу, модулю, входящему как в обязательную часть указанной программы, так и в часть программы, формируемую участниками образовательных отношений.</a:t>
            </a:r>
          </a:p>
          <a:p>
            <a:endParaRPr lang="ru-RU"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8964488" cy="6370975"/>
          </a:xfrm>
          <a:prstGeom prst="rect">
            <a:avLst/>
          </a:prstGeom>
        </p:spPr>
        <p:txBody>
          <a:bodyPr wrap="square">
            <a:spAutoFit/>
          </a:bodyPr>
          <a:lstStyle/>
          <a:p>
            <a:r>
              <a:rPr lang="ru-RU" sz="2400" b="1" dirty="0" smtClean="0"/>
              <a:t>Дополнительно</a:t>
            </a:r>
            <a:r>
              <a:rPr lang="ru-RU" sz="2400" dirty="0" smtClean="0"/>
              <a:t> Организация </a:t>
            </a:r>
            <a:r>
              <a:rPr lang="ru-RU" sz="2400" b="1" dirty="0" smtClean="0"/>
              <a:t>может</a:t>
            </a:r>
            <a:r>
              <a:rPr lang="ru-RU" sz="2400" dirty="0" smtClean="0"/>
              <a:t> предоставить </a:t>
            </a:r>
            <a:r>
              <a:rPr lang="ru-RU" sz="2400" b="1" dirty="0" smtClean="0"/>
              <a:t>учебные пособия в электронной форме, </a:t>
            </a:r>
            <a:r>
              <a:rPr lang="ru-RU" sz="2400" dirty="0" smtClean="0"/>
              <a:t>выпущенные организациями, входящими в перечень организаций, осуществляющих выпуск учебных пособий, которые допускаются к использованию при реализации имеющих государственную аккредитацию образовательных программ начального общего, основного общего, среднего общего образования, необходимого для освоения программы основного общего образования на каждого обучающегося по каждому учебному предмету, учебному курсу (в том числе внеурочной деятельности), учебному модулю, входящему как в обязательную часть указанной программы, так и в часть программы, формируемую участниками образовательных отношений.</a:t>
            </a:r>
          </a:p>
          <a:p>
            <a:r>
              <a:rPr lang="ru-RU" sz="2400" b="1" dirty="0" smtClean="0"/>
              <a:t>Обучающимся должен быть обеспечен доступ к печатным и электронным образовательным ресурсам (далее - ЭОР), в том числе к ЭОР, размещенным в федеральных и региональных базах данных ЭОР.</a:t>
            </a:r>
            <a:endParaRPr lang="ru-RU" sz="24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9144000" cy="6555641"/>
          </a:xfrm>
          <a:prstGeom prst="rect">
            <a:avLst/>
          </a:prstGeom>
        </p:spPr>
        <p:txBody>
          <a:bodyPr wrap="square">
            <a:spAutoFit/>
          </a:bodyPr>
          <a:lstStyle/>
          <a:p>
            <a:r>
              <a:rPr lang="ru-RU" sz="2400" b="1" dirty="0" smtClean="0"/>
              <a:t>IV. Требования к результатам </a:t>
            </a:r>
            <a:r>
              <a:rPr lang="ru-RU" sz="2400" dirty="0" smtClean="0"/>
              <a:t>освоения программы основного общего образования </a:t>
            </a:r>
          </a:p>
          <a:p>
            <a:r>
              <a:rPr lang="ru-RU" sz="2400" dirty="0" smtClean="0"/>
              <a:t>41. ФГОС устанавливает требования к результатам освоения обучающимися программ основного общего образования, в том числе адаптированных:</a:t>
            </a:r>
          </a:p>
          <a:p>
            <a:r>
              <a:rPr lang="ru-RU" sz="2400" dirty="0" smtClean="0"/>
              <a:t>1</a:t>
            </a:r>
            <a:r>
              <a:rPr lang="ru-RU" sz="2400" b="1" dirty="0" smtClean="0"/>
              <a:t>) личностным</a:t>
            </a:r>
            <a:r>
              <a:rPr lang="ru-RU" sz="2400" dirty="0" smtClean="0"/>
              <a:t>, включающим:</a:t>
            </a:r>
          </a:p>
          <a:p>
            <a:r>
              <a:rPr lang="ru-RU" sz="2400" dirty="0" smtClean="0"/>
              <a:t>осознание российской гражданской идентичности; готовность обучающихся к саморазвитию, самостоятельности и личностному самоопределению;</a:t>
            </a:r>
          </a:p>
          <a:p>
            <a:r>
              <a:rPr lang="ru-RU" sz="2400" dirty="0" smtClean="0"/>
              <a:t>ценность самостоятельности и инициативы;</a:t>
            </a:r>
          </a:p>
          <a:p>
            <a:r>
              <a:rPr lang="ru-RU" sz="2400" dirty="0" smtClean="0"/>
              <a:t>наличие мотивации к целенаправленной социально значимой деятельности;</a:t>
            </a:r>
          </a:p>
          <a:p>
            <a:r>
              <a:rPr lang="ru-RU" sz="2400" dirty="0" err="1" smtClean="0"/>
              <a:t>сформированность</a:t>
            </a:r>
            <a:r>
              <a:rPr lang="ru-RU" sz="2400" dirty="0" smtClean="0"/>
              <a:t> внутренней позиции личности как особого ценностного отношения к себе, окружающим людям и жизни в целом;</a:t>
            </a:r>
          </a:p>
          <a:p>
            <a:endParaRPr lang="ru-RU" sz="2400" dirty="0" smtClean="0"/>
          </a:p>
          <a:p>
            <a:endParaRPr lang="ru-RU" dirty="0" smtClean="0"/>
          </a:p>
          <a:p>
            <a:endParaRPr lang="ru-RU"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76672"/>
            <a:ext cx="8892480" cy="6370975"/>
          </a:xfrm>
          <a:prstGeom prst="rect">
            <a:avLst/>
          </a:prstGeom>
        </p:spPr>
        <p:txBody>
          <a:bodyPr wrap="square">
            <a:spAutoFit/>
          </a:bodyPr>
          <a:lstStyle/>
          <a:p>
            <a:r>
              <a:rPr lang="ru-RU" sz="2400" dirty="0" smtClean="0"/>
              <a:t>2) </a:t>
            </a:r>
            <a:r>
              <a:rPr lang="ru-RU" sz="2400" b="1" dirty="0" err="1" smtClean="0"/>
              <a:t>метапредметным</a:t>
            </a:r>
            <a:r>
              <a:rPr lang="ru-RU" sz="2400" b="1" dirty="0" smtClean="0"/>
              <a:t>, </a:t>
            </a:r>
            <a:r>
              <a:rPr lang="ru-RU" sz="2400" dirty="0" smtClean="0"/>
              <a:t>включающим:</a:t>
            </a:r>
          </a:p>
          <a:p>
            <a:r>
              <a:rPr lang="ru-RU" sz="2400" b="1" dirty="0" smtClean="0"/>
              <a:t>освоение</a:t>
            </a:r>
            <a:r>
              <a:rPr lang="ru-RU" sz="2400" dirty="0" smtClean="0"/>
              <a:t> обучающимися </a:t>
            </a:r>
            <a:r>
              <a:rPr lang="ru-RU" sz="2400" b="1" dirty="0" err="1" smtClean="0"/>
              <a:t>межпредметных</a:t>
            </a:r>
            <a:r>
              <a:rPr lang="ru-RU" sz="2400" b="1" dirty="0" smtClean="0"/>
              <a:t> понятий </a:t>
            </a:r>
            <a:r>
              <a:rPr lang="ru-RU" sz="2400" dirty="0" smtClean="0"/>
              <a:t>(используются в нескольких предметных областях и позволяют связывать знания из различных учебных предметов, учебных курсов (в том числе внеурочной деятельности), учебных модулей в целостную научную картину мира) и </a:t>
            </a:r>
            <a:r>
              <a:rPr lang="ru-RU" sz="2400" b="1" dirty="0" smtClean="0"/>
              <a:t>универсальные учебные действия </a:t>
            </a:r>
            <a:r>
              <a:rPr lang="ru-RU" sz="2400" dirty="0" smtClean="0"/>
              <a:t>(познавательные, коммуникативные, регулятивные);</a:t>
            </a:r>
          </a:p>
          <a:p>
            <a:r>
              <a:rPr lang="ru-RU" sz="2400" b="1" dirty="0" smtClean="0"/>
              <a:t>способность их использовать </a:t>
            </a:r>
            <a:r>
              <a:rPr lang="ru-RU" sz="2400" dirty="0" smtClean="0"/>
              <a:t>в учебной, познавательной и социальной </a:t>
            </a:r>
            <a:r>
              <a:rPr lang="ru-RU" sz="2400" b="1" dirty="0" smtClean="0"/>
              <a:t>практике</a:t>
            </a:r>
            <a:r>
              <a:rPr lang="ru-RU" sz="2400" dirty="0" smtClean="0"/>
              <a:t>;</a:t>
            </a:r>
          </a:p>
          <a:p>
            <a:r>
              <a:rPr lang="ru-RU" sz="2400" b="1" dirty="0" smtClean="0"/>
              <a:t>готовность к самостоятельному планированию и осуществлению учебной деятельности и организации учебного сотрудничества </a:t>
            </a:r>
            <a:r>
              <a:rPr lang="ru-RU" sz="2400" dirty="0" smtClean="0"/>
              <a:t>с педагогическими работниками и сверстниками, к участию в построении индивидуальной образовательной траектории;</a:t>
            </a:r>
          </a:p>
          <a:p>
            <a:r>
              <a:rPr lang="ru-RU" sz="2400" b="1" dirty="0" smtClean="0"/>
              <a:t>овладение навыками работы с информацией</a:t>
            </a:r>
            <a:r>
              <a:rPr lang="ru-RU" sz="2400" dirty="0" smtClean="0"/>
              <a:t>: восприятие и создание информационных текстов в различных форматах, в том числе цифровых, с учетом назначения информации и ее целевой аудитории;</a:t>
            </a:r>
            <a:endParaRPr lang="ru-RU"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9144000" cy="7171194"/>
          </a:xfrm>
          <a:prstGeom prst="rect">
            <a:avLst/>
          </a:prstGeom>
        </p:spPr>
        <p:txBody>
          <a:bodyPr wrap="square">
            <a:spAutoFit/>
          </a:bodyPr>
          <a:lstStyle/>
          <a:p>
            <a:r>
              <a:rPr lang="ru-RU" sz="2000" dirty="0" smtClean="0"/>
              <a:t>3</a:t>
            </a:r>
            <a:r>
              <a:rPr lang="ru-RU" sz="2000" b="1" dirty="0" smtClean="0"/>
              <a:t>) предметным</a:t>
            </a:r>
            <a:r>
              <a:rPr lang="ru-RU" sz="2000" dirty="0" smtClean="0"/>
              <a:t>, включающим: </a:t>
            </a:r>
            <a:r>
              <a:rPr lang="ru-RU" sz="2000" b="1" dirty="0" smtClean="0"/>
              <a:t>освоение обучающимися </a:t>
            </a:r>
            <a:r>
              <a:rPr lang="ru-RU" sz="2000" dirty="0" smtClean="0"/>
              <a:t>в ходе изучения учебного предмета </a:t>
            </a:r>
            <a:r>
              <a:rPr lang="ru-RU" sz="2000" b="1" dirty="0" smtClean="0"/>
              <a:t>научных знаний, умений и способов действий, специфических для соответствующей предметной области</a:t>
            </a:r>
            <a:r>
              <a:rPr lang="ru-RU" sz="2000" dirty="0" smtClean="0"/>
              <a:t>; предпосылки </a:t>
            </a:r>
            <a:r>
              <a:rPr lang="ru-RU" sz="2000" b="1" dirty="0" smtClean="0"/>
              <a:t>научного типа мышления</a:t>
            </a:r>
            <a:r>
              <a:rPr lang="ru-RU" sz="2000" dirty="0" smtClean="0"/>
              <a:t>; </a:t>
            </a:r>
            <a:r>
              <a:rPr lang="ru-RU" sz="2000" b="1" dirty="0" smtClean="0"/>
              <a:t>виды деятельности по получению нового знания, его интерпретации, преобразованию и применению </a:t>
            </a:r>
            <a:r>
              <a:rPr lang="ru-RU" sz="2000" dirty="0" smtClean="0"/>
              <a:t>в различных учебных ситуациях, в том числе при создании учебных и социальных проектов.</a:t>
            </a:r>
          </a:p>
          <a:p>
            <a:r>
              <a:rPr lang="ru-RU" sz="2000" b="1" dirty="0" smtClean="0"/>
              <a:t>9. Требования к предметным результатам:</a:t>
            </a:r>
          </a:p>
          <a:p>
            <a:r>
              <a:rPr lang="ru-RU" sz="2000" b="1" dirty="0" smtClean="0"/>
              <a:t>формулируются в </a:t>
            </a:r>
            <a:r>
              <a:rPr lang="ru-RU" sz="2000" b="1" dirty="0" err="1" smtClean="0"/>
              <a:t>деятельностной</a:t>
            </a:r>
            <a:r>
              <a:rPr lang="ru-RU" sz="2000" b="1" dirty="0" smtClean="0"/>
              <a:t> форме</a:t>
            </a:r>
            <a:r>
              <a:rPr lang="ru-RU" sz="2000" dirty="0" smtClean="0"/>
              <a:t> с усилением акцента на применение знаний и конкретных умений;</a:t>
            </a:r>
          </a:p>
          <a:p>
            <a:r>
              <a:rPr lang="ru-RU" sz="2000" b="1" dirty="0" smtClean="0"/>
              <a:t>формулируются на основе документов стратегического планирования  </a:t>
            </a:r>
            <a:r>
              <a:rPr lang="ru-RU" sz="2000" dirty="0" smtClean="0"/>
              <a:t>с учетом результатов процедур оценки качества образования (</a:t>
            </a:r>
            <a:r>
              <a:rPr lang="ru-RU" sz="2000" b="1" dirty="0" smtClean="0"/>
              <a:t>всероссийских проверочных работ, национальных исследований качества образования, международных сравнительных исследований</a:t>
            </a:r>
            <a:r>
              <a:rPr lang="ru-RU" sz="2000" dirty="0" smtClean="0"/>
              <a:t>);</a:t>
            </a:r>
          </a:p>
          <a:p>
            <a:r>
              <a:rPr lang="ru-RU" sz="2000" b="1" dirty="0" smtClean="0"/>
              <a:t>определяют минимум содержания </a:t>
            </a:r>
            <a:r>
              <a:rPr lang="ru-RU" sz="2000" dirty="0" smtClean="0"/>
              <a:t>основного общего образования, изучение которого гарантирует государство, построенного в логике изучения каждого учебного предмета;</a:t>
            </a:r>
          </a:p>
          <a:p>
            <a:r>
              <a:rPr lang="ru-RU" sz="2000" dirty="0" smtClean="0"/>
              <a:t>определяют </a:t>
            </a:r>
            <a:r>
              <a:rPr lang="ru-RU" sz="2000" b="1" dirty="0" smtClean="0"/>
              <a:t>требования к результатам </a:t>
            </a:r>
            <a:r>
              <a:rPr lang="ru-RU" sz="2000" dirty="0" smtClean="0"/>
              <a:t>освоения программ основного общего образования </a:t>
            </a:r>
            <a:r>
              <a:rPr lang="ru-RU" sz="2000" b="1" dirty="0" smtClean="0"/>
              <a:t>на базовом и углубленном уровнях</a:t>
            </a:r>
            <a:r>
              <a:rPr lang="ru-RU" sz="2000" dirty="0" smtClean="0"/>
              <a:t>;</a:t>
            </a:r>
          </a:p>
          <a:p>
            <a:r>
              <a:rPr lang="ru-RU" sz="2000" dirty="0" smtClean="0"/>
              <a:t>усиливают акценты на изучение явлений и процессов современной России и мира в целом, современного состояния науки; учитывают особенности реализации адаптированных программ основного общего образования обучающихся с ОВЗ различных нозологических групп.</a:t>
            </a:r>
          </a:p>
          <a:p>
            <a:endParaRPr lang="ru-RU" sz="20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335846"/>
            <a:ext cx="8712968" cy="5940088"/>
          </a:xfrm>
          <a:prstGeom prst="rect">
            <a:avLst/>
          </a:prstGeom>
        </p:spPr>
        <p:txBody>
          <a:bodyPr wrap="square">
            <a:spAutoFit/>
          </a:bodyPr>
          <a:lstStyle/>
          <a:p>
            <a:r>
              <a:rPr lang="ru-RU" sz="2000" dirty="0" smtClean="0"/>
              <a:t>42. Личностные результаты (</a:t>
            </a:r>
            <a:r>
              <a:rPr lang="ru-RU" sz="2000" b="1" dirty="0" smtClean="0"/>
              <a:t>50 позиций</a:t>
            </a:r>
            <a:r>
              <a:rPr lang="ru-RU" sz="2000" dirty="0" smtClean="0"/>
              <a:t>; ФГОС 2 поколения -</a:t>
            </a:r>
            <a:r>
              <a:rPr lang="ru-RU" sz="2000" b="1" dirty="0" smtClean="0"/>
              <a:t>11</a:t>
            </a:r>
            <a:r>
              <a:rPr lang="ru-RU" sz="2000" dirty="0" smtClean="0"/>
              <a:t>) освоения программы основного общего образования достигаются в единстве учебной и воспитательной деятельности Организации </a:t>
            </a:r>
          </a:p>
          <a:p>
            <a:r>
              <a:rPr lang="ru-RU" sz="2000" dirty="0" smtClean="0"/>
              <a:t>42.1. Личностные результаты освоения программы основного общего образования должны отражать готовность обучающихся руководствоваться системой позитивных ценностных ориентаций и расширение опыта деятельности на ее основе и в процессе реализации основных направлений воспитательной деятельности, в том числе в части (38 позиций):                                                        42.1.1. Гражданского воспитания;</a:t>
            </a:r>
          </a:p>
          <a:p>
            <a:r>
              <a:rPr lang="ru-RU" sz="2000" dirty="0" smtClean="0"/>
              <a:t>42.1.2. Патриотического воспитания;</a:t>
            </a:r>
          </a:p>
          <a:p>
            <a:r>
              <a:rPr lang="ru-RU" sz="2000" dirty="0" smtClean="0"/>
              <a:t>42.1.3. Духовно-нравственного воспитания;</a:t>
            </a:r>
          </a:p>
          <a:p>
            <a:r>
              <a:rPr lang="ru-RU" sz="2000" dirty="0" smtClean="0"/>
              <a:t>42.1.4. Эстетического воспитания;  </a:t>
            </a:r>
          </a:p>
          <a:p>
            <a:r>
              <a:rPr lang="ru-RU" sz="2000" dirty="0" smtClean="0"/>
              <a:t>42.1.5. Физического воспитания</a:t>
            </a:r>
          </a:p>
          <a:p>
            <a:r>
              <a:rPr lang="ru-RU" sz="2000" dirty="0" smtClean="0"/>
              <a:t>42.1.6. Трудового воспитания;</a:t>
            </a:r>
          </a:p>
          <a:p>
            <a:r>
              <a:rPr lang="ru-RU" sz="2000" dirty="0" smtClean="0"/>
              <a:t>42.1.7. Экологического воспитания:</a:t>
            </a:r>
          </a:p>
          <a:p>
            <a:r>
              <a:rPr lang="ru-RU" sz="2000" dirty="0" smtClean="0"/>
              <a:t>42.1.8. Ценности научного познания</a:t>
            </a:r>
          </a:p>
          <a:p>
            <a:r>
              <a:rPr lang="ru-RU" sz="2000" dirty="0" smtClean="0"/>
              <a:t>42.2.Личностные результаты, обеспечивающие адаптацию обучающегося к изменяющимся условиям социальной и природной среды ( </a:t>
            </a:r>
            <a:r>
              <a:rPr lang="ru-RU" sz="2000" b="1" dirty="0" smtClean="0"/>
              <a:t>12 позиций</a:t>
            </a:r>
            <a:r>
              <a:rPr lang="ru-RU" sz="2000" dirty="0" smtClean="0"/>
              <a:t>). </a:t>
            </a:r>
          </a:p>
          <a:p>
            <a:endParaRPr lang="ru-RU"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04664"/>
            <a:ext cx="9144000" cy="5632311"/>
          </a:xfrm>
          <a:prstGeom prst="rect">
            <a:avLst/>
          </a:prstGeom>
        </p:spPr>
        <p:txBody>
          <a:bodyPr wrap="square">
            <a:spAutoFit/>
          </a:bodyPr>
          <a:lstStyle/>
          <a:p>
            <a:r>
              <a:rPr lang="ru-RU" sz="2000" dirty="0" smtClean="0"/>
              <a:t>43. </a:t>
            </a:r>
            <a:r>
              <a:rPr lang="ru-RU" sz="2000" dirty="0" err="1" smtClean="0"/>
              <a:t>Метапредметные</a:t>
            </a:r>
            <a:r>
              <a:rPr lang="ru-RU" sz="2000" dirty="0" smtClean="0"/>
              <a:t> результаты (</a:t>
            </a:r>
            <a:r>
              <a:rPr lang="ru-RU" sz="2000" b="1" dirty="0" smtClean="0"/>
              <a:t>56 позиций</a:t>
            </a:r>
            <a:r>
              <a:rPr lang="ru-RU" sz="2000" dirty="0" smtClean="0"/>
              <a:t>; ФГОС 2 поколения -</a:t>
            </a:r>
            <a:r>
              <a:rPr lang="ru-RU" sz="2000" b="1" dirty="0" smtClean="0"/>
              <a:t>12</a:t>
            </a:r>
            <a:r>
              <a:rPr lang="ru-RU" sz="2000" dirty="0" smtClean="0"/>
              <a:t>) освоения программы основного общего образования, в том числе адаптированной, должны отражать:</a:t>
            </a:r>
          </a:p>
          <a:p>
            <a:r>
              <a:rPr lang="ru-RU" sz="2000" dirty="0" smtClean="0"/>
              <a:t>43.1. Овладение универсальными учебными </a:t>
            </a:r>
            <a:r>
              <a:rPr lang="ru-RU" sz="2000" b="1" dirty="0" smtClean="0"/>
              <a:t>познавательными</a:t>
            </a:r>
            <a:r>
              <a:rPr lang="ru-RU" sz="2000" dirty="0" smtClean="0"/>
              <a:t> действиями                 (21):</a:t>
            </a:r>
          </a:p>
          <a:p>
            <a:pPr marL="342900" indent="-342900">
              <a:buAutoNum type="arabicParenR"/>
            </a:pPr>
            <a:r>
              <a:rPr lang="ru-RU" sz="2000" dirty="0" smtClean="0"/>
              <a:t>базовые логические действия:</a:t>
            </a:r>
          </a:p>
          <a:p>
            <a:pPr marL="342900" indent="-342900"/>
            <a:r>
              <a:rPr lang="ru-RU" sz="2000" dirty="0" smtClean="0"/>
              <a:t>2) базовые исследовательские действия:</a:t>
            </a:r>
          </a:p>
          <a:p>
            <a:pPr marL="342900" indent="-342900"/>
            <a:r>
              <a:rPr lang="ru-RU" sz="2000" dirty="0" smtClean="0"/>
              <a:t>3) работа с информацией:</a:t>
            </a:r>
          </a:p>
          <a:p>
            <a:pPr marL="342900" indent="-342900"/>
            <a:r>
              <a:rPr lang="ru-RU" sz="2000" dirty="0" smtClean="0"/>
              <a:t>43.2. Овладение универсальными учебными </a:t>
            </a:r>
            <a:r>
              <a:rPr lang="ru-RU" sz="2000" b="1" dirty="0" smtClean="0"/>
              <a:t>коммуникативными</a:t>
            </a:r>
            <a:r>
              <a:rPr lang="ru-RU" sz="2000" dirty="0" smtClean="0"/>
              <a:t> действиями             (15):</a:t>
            </a:r>
          </a:p>
          <a:p>
            <a:pPr marL="342900" indent="-342900"/>
            <a:r>
              <a:rPr lang="ru-RU" sz="2000" dirty="0" smtClean="0"/>
              <a:t>1) общение:</a:t>
            </a:r>
          </a:p>
          <a:p>
            <a:pPr marL="342900" indent="-342900"/>
            <a:r>
              <a:rPr lang="ru-RU" sz="2000" dirty="0" smtClean="0"/>
              <a:t>2) совместная деятельность:</a:t>
            </a:r>
          </a:p>
          <a:p>
            <a:pPr marL="342900" indent="-342900"/>
            <a:r>
              <a:rPr lang="ru-RU" sz="2000" dirty="0" smtClean="0"/>
              <a:t>43.3. Овладение универсальными учебными </a:t>
            </a:r>
            <a:r>
              <a:rPr lang="ru-RU" sz="2000" b="1" dirty="0" smtClean="0"/>
              <a:t>регулятивными </a:t>
            </a:r>
            <a:r>
              <a:rPr lang="ru-RU" sz="2000" dirty="0" smtClean="0"/>
              <a:t>действиями                     (20):</a:t>
            </a:r>
          </a:p>
          <a:p>
            <a:pPr marL="342900" indent="-342900"/>
            <a:r>
              <a:rPr lang="ru-RU" sz="2000" dirty="0" smtClean="0"/>
              <a:t>1) самоорганизация:</a:t>
            </a:r>
          </a:p>
          <a:p>
            <a:pPr marL="342900" indent="-342900"/>
            <a:r>
              <a:rPr lang="ru-RU" sz="2000" dirty="0" smtClean="0"/>
              <a:t>2) самоконтроль:</a:t>
            </a:r>
          </a:p>
          <a:p>
            <a:pPr marL="342900" indent="-342900"/>
            <a:r>
              <a:rPr lang="ru-RU" sz="2000" dirty="0" smtClean="0"/>
              <a:t>3) эмоциональный интеллект:</a:t>
            </a:r>
          </a:p>
          <a:p>
            <a:pPr marL="342900" indent="-342900"/>
            <a:r>
              <a:rPr lang="ru-RU" sz="2000" dirty="0" smtClean="0"/>
              <a:t>4) принятие себя и других:</a:t>
            </a:r>
            <a:endParaRPr lang="en-US"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6631"/>
            <a:ext cx="8856984" cy="6247864"/>
          </a:xfrm>
          <a:prstGeom prst="rect">
            <a:avLst/>
          </a:prstGeom>
        </p:spPr>
        <p:txBody>
          <a:bodyPr wrap="square">
            <a:spAutoFit/>
          </a:bodyPr>
          <a:lstStyle/>
          <a:p>
            <a:r>
              <a:rPr lang="ru-RU" sz="2000" dirty="0" smtClean="0"/>
              <a:t>44. </a:t>
            </a:r>
            <a:r>
              <a:rPr lang="ru-RU" sz="2000" b="1" dirty="0" smtClean="0"/>
              <a:t>Предметные результаты </a:t>
            </a:r>
            <a:r>
              <a:rPr lang="ru-RU" sz="2000" dirty="0" smtClean="0"/>
              <a:t>освоения программы основного общего образования с учетом специфики содержания предметных областей, включающих конкретные учебные предметы, </a:t>
            </a:r>
            <a:r>
              <a:rPr lang="ru-RU" sz="2000" b="1" dirty="0" smtClean="0"/>
              <a:t>ориентированы на применение знаний, умений и навыков обучающимися в учебных ситуациях и реальных жизненных условиях, а также на успешное обучение на следующем уровне образования.</a:t>
            </a:r>
          </a:p>
          <a:p>
            <a:r>
              <a:rPr lang="ru-RU" sz="2000" dirty="0" smtClean="0"/>
              <a:t>45. Требования к освоению предметных результатов программ основного общего образования </a:t>
            </a:r>
            <a:r>
              <a:rPr lang="ru-RU" sz="2000" b="1" dirty="0" smtClean="0"/>
              <a:t>на базовом и углубленном уровнях </a:t>
            </a:r>
            <a:r>
              <a:rPr lang="ru-RU" sz="2000" dirty="0" smtClean="0"/>
              <a:t>на основе их преемственности и единства их содержания обеспечивают возможность изучения учебных предметов углубленного уровня, в том числе по </a:t>
            </a:r>
            <a:r>
              <a:rPr lang="ru-RU" sz="2000" b="1" dirty="0" smtClean="0"/>
              <a:t>индивидуальным учебным планам</a:t>
            </a:r>
            <a:r>
              <a:rPr lang="ru-RU" sz="2000" dirty="0" smtClean="0"/>
              <a:t>, с использованием </a:t>
            </a:r>
            <a:r>
              <a:rPr lang="ru-RU" sz="2000" b="1" dirty="0" smtClean="0"/>
              <a:t>сетевой формы </a:t>
            </a:r>
            <a:r>
              <a:rPr lang="ru-RU" sz="2000" dirty="0" smtClean="0"/>
              <a:t>реализации образовательных программ, </a:t>
            </a:r>
            <a:r>
              <a:rPr lang="ru-RU" sz="2000" b="1" dirty="0" smtClean="0"/>
              <a:t>электронного обучения и дистанционных образовательных технологий</a:t>
            </a:r>
            <a:r>
              <a:rPr lang="ru-RU" sz="2000" dirty="0" smtClean="0"/>
              <a:t>, в том числе в целях эффективного освоения обучающимися иных учебных предметов базового уровня, включая формирование у обучающихся способности знать определение понятия, знать и уметь доказывать свойства и признаки, характеризовать связи с другими понятиями, представляя одно понятие как часть целого комплекса, использовать понятие и его свойства при проведении рассуждений, доказательства и решении задач (далее - свободно оперировать понятиями), решать задачи более высокого уровня сложности.</a:t>
            </a:r>
            <a:endParaRPr lang="ru-RU"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9392"/>
            <a:ext cx="9144000" cy="7017306"/>
          </a:xfrm>
          <a:prstGeom prst="rect">
            <a:avLst/>
          </a:prstGeom>
        </p:spPr>
        <p:txBody>
          <a:bodyPr wrap="square">
            <a:spAutoFit/>
          </a:bodyPr>
          <a:lstStyle/>
          <a:p>
            <a:r>
              <a:rPr lang="ru-RU" dirty="0" smtClean="0"/>
              <a:t>45.7.5. По учебному предмету "Биология" (</a:t>
            </a:r>
            <a:r>
              <a:rPr lang="ru-RU" b="1" dirty="0" smtClean="0"/>
              <a:t>на базовом уровне</a:t>
            </a:r>
            <a:r>
              <a:rPr lang="ru-RU" dirty="0" smtClean="0"/>
              <a:t>):</a:t>
            </a:r>
          </a:p>
          <a:p>
            <a:r>
              <a:rPr lang="ru-RU" dirty="0" smtClean="0"/>
              <a:t>1) формирование ценностного отношения к живой природе, к собственному организму; </a:t>
            </a:r>
          </a:p>
          <a:p>
            <a:r>
              <a:rPr lang="ru-RU" dirty="0" smtClean="0"/>
              <a:t>2) умение применять систему биологических знаний: раскрывать сущность живого, называть отличия живого от неживого, перечислять основные закономерности организации, функционирования объектов, явлений, процессов живой природы, эволюционного развития органического мира в его единстве с неживой природой; </a:t>
            </a:r>
          </a:p>
          <a:p>
            <a:r>
              <a:rPr lang="ru-RU" dirty="0" smtClean="0"/>
              <a:t>3) владение основами понятийного аппарата и научного языка биологии: использование изученных терминов, понятий, теорий, законов и закономерностей для объяснения наблюдаемых биологических объектов, явлений и процессов;</a:t>
            </a:r>
          </a:p>
          <a:p>
            <a:r>
              <a:rPr lang="ru-RU" dirty="0" smtClean="0"/>
              <a:t>4) понимание способов получения биологических знаний; наличие опыта использования методов биологии с целью изучения живых объектов, биологических явлений и процессов:</a:t>
            </a:r>
          </a:p>
          <a:p>
            <a:r>
              <a:rPr lang="ru-RU" dirty="0" smtClean="0"/>
              <a:t>5) умение характеризовать основные группы организмов в системе органического мира</a:t>
            </a:r>
          </a:p>
          <a:p>
            <a:r>
              <a:rPr lang="ru-RU" dirty="0" smtClean="0"/>
              <a:t>6) умение объяснять положение человека в системе органического мира, его происхождение, </a:t>
            </a:r>
          </a:p>
          <a:p>
            <a:r>
              <a:rPr lang="ru-RU" dirty="0" smtClean="0"/>
              <a:t>7) умение описывать клетки, ткани, органы, системы органов и характеризовать важнейшие биологические процессы</a:t>
            </a:r>
          </a:p>
          <a:p>
            <a:r>
              <a:rPr lang="ru-RU" dirty="0" smtClean="0"/>
              <a:t>8) </a:t>
            </a:r>
            <a:r>
              <a:rPr lang="ru-RU" dirty="0" err="1" smtClean="0"/>
              <a:t>сформированность</a:t>
            </a:r>
            <a:r>
              <a:rPr lang="ru-RU" dirty="0" smtClean="0"/>
              <a:t> представлений об основных закономерностях наследования признаков;</a:t>
            </a:r>
          </a:p>
          <a:p>
            <a:r>
              <a:rPr lang="ru-RU" dirty="0" smtClean="0"/>
              <a:t>9) </a:t>
            </a:r>
            <a:r>
              <a:rPr lang="ru-RU" dirty="0" err="1" smtClean="0"/>
              <a:t>сформированность</a:t>
            </a:r>
            <a:r>
              <a:rPr lang="ru-RU" dirty="0" smtClean="0"/>
              <a:t> представлений об основных факторах окружающей среды, их роли в жизнедеятельности и эволюции организмов; </a:t>
            </a:r>
          </a:p>
          <a:p>
            <a:r>
              <a:rPr lang="ru-RU" dirty="0" smtClean="0"/>
              <a:t>10) </a:t>
            </a:r>
            <a:r>
              <a:rPr lang="ru-RU" dirty="0" err="1" smtClean="0"/>
              <a:t>сформированность</a:t>
            </a:r>
            <a:r>
              <a:rPr lang="ru-RU" dirty="0" smtClean="0"/>
              <a:t> представлений об экосистемах и значении </a:t>
            </a:r>
            <a:r>
              <a:rPr lang="ru-RU" dirty="0" err="1" smtClean="0"/>
              <a:t>биоразнообразия</a:t>
            </a:r>
            <a:r>
              <a:rPr lang="ru-RU" dirty="0" smtClean="0"/>
              <a:t>; глобальных экологических проблемах</a:t>
            </a:r>
          </a:p>
          <a:p>
            <a:r>
              <a:rPr lang="ru-RU" dirty="0" smtClean="0"/>
              <a:t>11) умение решать учебные задачи биологического содержания, </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04663"/>
            <a:ext cx="8892480" cy="3416320"/>
          </a:xfrm>
          <a:prstGeom prst="rect">
            <a:avLst/>
          </a:prstGeom>
        </p:spPr>
        <p:txBody>
          <a:bodyPr wrap="square">
            <a:spAutoFit/>
          </a:bodyPr>
          <a:lstStyle/>
          <a:p>
            <a:r>
              <a:rPr lang="ru-RU" dirty="0" smtClean="0"/>
              <a:t>12) умение создавать и применять словесные и графические модели для объяснения строения живых систем, явлений и процессов живой природы;</a:t>
            </a:r>
          </a:p>
          <a:p>
            <a:r>
              <a:rPr lang="ru-RU" dirty="0" smtClean="0"/>
              <a:t>13) понимание вклада российских и зарубежных ученых в развитие биологических наук;</a:t>
            </a:r>
          </a:p>
          <a:p>
            <a:r>
              <a:rPr lang="ru-RU" dirty="0" smtClean="0"/>
              <a:t>14) владение навыками работы с информацией биологического содержания, </a:t>
            </a:r>
          </a:p>
          <a:p>
            <a:r>
              <a:rPr lang="ru-RU" dirty="0" smtClean="0"/>
              <a:t>15) умение планировать под руководством наставника и проводить учебное исследование или проектную работу в области биологии</a:t>
            </a:r>
          </a:p>
          <a:p>
            <a:r>
              <a:rPr lang="ru-RU" dirty="0" smtClean="0"/>
              <a:t>16) умение интегрировать биологические знания со знаниями других учебных предметов;</a:t>
            </a:r>
          </a:p>
          <a:p>
            <a:r>
              <a:rPr lang="ru-RU" dirty="0" smtClean="0"/>
              <a:t>17) </a:t>
            </a:r>
            <a:r>
              <a:rPr lang="ru-RU" dirty="0" err="1" smtClean="0"/>
              <a:t>сформированность</a:t>
            </a:r>
            <a:r>
              <a:rPr lang="ru-RU" dirty="0" smtClean="0"/>
              <a:t> основ экологической грамотности</a:t>
            </a:r>
          </a:p>
          <a:p>
            <a:r>
              <a:rPr lang="ru-RU" dirty="0" smtClean="0"/>
              <a:t>18) умение использовать приобретенные знания и навыки для здорового образа жизни, </a:t>
            </a:r>
          </a:p>
          <a:p>
            <a:r>
              <a:rPr lang="ru-RU" dirty="0" smtClean="0"/>
              <a:t>19) овладение приемами оказания первой помощи человеку, выращивания культурных растений и ухода за домашними животными.</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6632"/>
            <a:ext cx="9144000" cy="5940088"/>
          </a:xfrm>
          <a:prstGeom prst="rect">
            <a:avLst/>
          </a:prstGeom>
        </p:spPr>
        <p:txBody>
          <a:bodyPr wrap="square">
            <a:spAutoFit/>
          </a:bodyPr>
          <a:lstStyle/>
          <a:p>
            <a:pPr algn="ctr"/>
            <a:r>
              <a:rPr lang="ru-RU" sz="2000" b="1" dirty="0" smtClean="0"/>
              <a:t>Закон «Об образовании в Российской Федерации» №273 ФЗ </a:t>
            </a:r>
            <a:r>
              <a:rPr lang="ru-RU" sz="1600" b="1" dirty="0" smtClean="0"/>
              <a:t>(ред.от 02.07.21)</a:t>
            </a:r>
          </a:p>
          <a:p>
            <a:r>
              <a:rPr lang="ru-RU" sz="2000" b="1" dirty="0" smtClean="0"/>
              <a:t>Статья 12. Образовательные программы</a:t>
            </a:r>
          </a:p>
          <a:p>
            <a:r>
              <a:rPr lang="ru-RU" sz="2000" dirty="0" smtClean="0"/>
              <a:t>1. </a:t>
            </a:r>
            <a:r>
              <a:rPr lang="ru-RU" sz="2000" b="1" dirty="0" smtClean="0"/>
              <a:t>Образовательные программы определяют содержание образования</a:t>
            </a:r>
            <a:r>
              <a:rPr lang="ru-RU" sz="2000" dirty="0" smtClean="0"/>
              <a:t>...</a:t>
            </a:r>
          </a:p>
          <a:p>
            <a:r>
              <a:rPr lang="ru-RU" sz="2000" dirty="0" smtClean="0"/>
              <a:t>3. К основным образовательным программам относятся:</a:t>
            </a:r>
          </a:p>
          <a:p>
            <a:r>
              <a:rPr lang="ru-RU" sz="2000" dirty="0" smtClean="0"/>
              <a:t>1) основные общеобразовательные программы - образовательные программы …основного общего образования, среднего общего образования…</a:t>
            </a:r>
          </a:p>
          <a:p>
            <a:r>
              <a:rPr lang="ru-RU" sz="2000" dirty="0" smtClean="0"/>
              <a:t>5</a:t>
            </a:r>
            <a:r>
              <a:rPr lang="ru-RU" sz="2000" b="1" dirty="0" smtClean="0"/>
              <a:t>. Образовательные программы самостоятельно разрабатываются и </a:t>
            </a:r>
          </a:p>
          <a:p>
            <a:r>
              <a:rPr lang="ru-RU" sz="2000" b="1" dirty="0" smtClean="0"/>
              <a:t>утверждаются организацией</a:t>
            </a:r>
            <a:r>
              <a:rPr lang="ru-RU" sz="2000" dirty="0" smtClean="0"/>
              <a:t>, осуществляющей образовательную </a:t>
            </a:r>
          </a:p>
          <a:p>
            <a:r>
              <a:rPr lang="ru-RU" sz="2000" dirty="0" smtClean="0"/>
              <a:t>деятельность, если настоящим Федеральным законом не установлено </a:t>
            </a:r>
          </a:p>
          <a:p>
            <a:r>
              <a:rPr lang="ru-RU" sz="2000" dirty="0" smtClean="0"/>
              <a:t>иное.</a:t>
            </a:r>
          </a:p>
          <a:p>
            <a:r>
              <a:rPr lang="ru-RU" sz="2000" dirty="0" smtClean="0"/>
              <a:t>7. Организации, осуществляющие образовательную деятельность,  </a:t>
            </a:r>
            <a:r>
              <a:rPr lang="ru-RU" sz="2000" b="1" dirty="0" smtClean="0"/>
              <a:t>разрабатывают образовательные программы в соответствии с федеральными государственными образовательными стандартами и с учетом соответствующих примерных основных образовательных программ</a:t>
            </a:r>
            <a:r>
              <a:rPr lang="ru-RU" sz="2000" dirty="0" smtClean="0"/>
              <a:t>.</a:t>
            </a:r>
          </a:p>
          <a:p>
            <a:r>
              <a:rPr lang="ru-RU" sz="2000" dirty="0" smtClean="0"/>
              <a:t>7.2. При разработке основной общеобразовательной программы организация… вправе предусмотреть применение …</a:t>
            </a:r>
            <a:r>
              <a:rPr lang="ru-RU" sz="2000" b="1" dirty="0" smtClean="0"/>
              <a:t>примерных рабочих программ </a:t>
            </a:r>
            <a:r>
              <a:rPr lang="ru-RU" sz="2000" dirty="0" smtClean="0"/>
              <a:t>учебных предметов, курсов, дисциплин (модулей), включенных в соответствующую </a:t>
            </a:r>
            <a:r>
              <a:rPr lang="ru-RU" sz="2000" b="1" dirty="0" smtClean="0"/>
              <a:t>примерную основную общеобразовательную программу</a:t>
            </a:r>
            <a:r>
              <a:rPr lang="ru-RU" sz="2000" dirty="0" smtClean="0"/>
              <a:t>. В этом случае такая учебно-методическая документация не разрабатывается.</a:t>
            </a:r>
            <a:endParaRPr lang="ru-RU"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476673"/>
            <a:ext cx="8856984" cy="6186309"/>
          </a:xfrm>
          <a:prstGeom prst="rect">
            <a:avLst/>
          </a:prstGeom>
        </p:spPr>
        <p:txBody>
          <a:bodyPr wrap="square">
            <a:spAutoFit/>
          </a:bodyPr>
          <a:lstStyle/>
          <a:p>
            <a:r>
              <a:rPr lang="ru-RU" dirty="0" smtClean="0"/>
              <a:t>45.7.6. По учебному предмету "Биология" (</a:t>
            </a:r>
            <a:r>
              <a:rPr lang="ru-RU" b="1" dirty="0" smtClean="0"/>
              <a:t>на углубленном уровне</a:t>
            </a:r>
            <a:r>
              <a:rPr lang="ru-RU" dirty="0" smtClean="0"/>
              <a:t>):</a:t>
            </a:r>
          </a:p>
          <a:p>
            <a:r>
              <a:rPr lang="ru-RU" dirty="0" smtClean="0"/>
              <a:t>1) умение характеризовать систему биологических наук;</a:t>
            </a:r>
          </a:p>
          <a:p>
            <a:r>
              <a:rPr lang="ru-RU" dirty="0" smtClean="0"/>
              <a:t>2) знание основных положений клеточной теории, основ эволюционной теории хромосомной теории наследственности, основных этапов возникновения и развития жизни на Земле, </a:t>
            </a:r>
          </a:p>
          <a:p>
            <a:r>
              <a:rPr lang="ru-RU" dirty="0" smtClean="0"/>
              <a:t>3) умение свободно оперировать знаниями, характеризовать основные этапы онтогенеза растений, животных и человека;</a:t>
            </a:r>
          </a:p>
          <a:p>
            <a:r>
              <a:rPr lang="ru-RU" dirty="0" smtClean="0"/>
              <a:t>4) понимание механизма самовоспроизведения клеток;</a:t>
            </a:r>
          </a:p>
          <a:p>
            <a:r>
              <a:rPr lang="ru-RU" dirty="0" smtClean="0"/>
              <a:t>5) умение объяснять причины наследственных заболеваний</a:t>
            </a:r>
          </a:p>
          <a:p>
            <a:r>
              <a:rPr lang="ru-RU" dirty="0" smtClean="0"/>
              <a:t>6) умение характеризовать признаки растений и животных, объяснять наличие в пределах одного вида растений и животных форм, контрастных по одному и тому же признаку, различать среди них </a:t>
            </a:r>
            <a:r>
              <a:rPr lang="ru-RU" dirty="0" err="1" smtClean="0"/>
              <a:t>моногенные</a:t>
            </a:r>
            <a:r>
              <a:rPr lang="ru-RU" dirty="0" smtClean="0"/>
              <a:t> и </a:t>
            </a:r>
            <a:r>
              <a:rPr lang="ru-RU" dirty="0" err="1" smtClean="0"/>
              <a:t>полигенные</a:t>
            </a:r>
            <a:endParaRPr lang="ru-RU" dirty="0" smtClean="0"/>
          </a:p>
          <a:p>
            <a:r>
              <a:rPr lang="ru-RU" dirty="0" smtClean="0"/>
              <a:t>7) понимание особенностей </a:t>
            </a:r>
            <a:r>
              <a:rPr lang="ru-RU" dirty="0" err="1" smtClean="0"/>
              <a:t>надорганизменного</a:t>
            </a:r>
            <a:r>
              <a:rPr lang="ru-RU" dirty="0" smtClean="0"/>
              <a:t> уровня организации жизни; умение оперировать понятиями микрофлора, микробном, </a:t>
            </a:r>
            <a:r>
              <a:rPr lang="ru-RU" dirty="0" err="1" smtClean="0"/>
              <a:t>микросимбионт</a:t>
            </a:r>
            <a:r>
              <a:rPr lang="ru-RU" dirty="0" smtClean="0"/>
              <a:t>; умение свободно оперировать знаниями о причинах распространенных инфекционных заболеваний</a:t>
            </a:r>
          </a:p>
          <a:p>
            <a:r>
              <a:rPr lang="ru-RU" dirty="0" smtClean="0"/>
              <a:t>8) интерес к углублению биологических знаний и выбору биологии как профильного предмета на уровне среднего общего образования для будущей профессиональной деятельности </a:t>
            </a:r>
          </a:p>
          <a:p>
            <a:r>
              <a:rPr lang="ru-RU" dirty="0" smtClean="0"/>
              <a:t>Поэтапно вводить обновлённые ФГОС начального общего образования и основного общего образования в школах начнут с 2021-2022 учебного года. Для этого будут обновлены примерные образовательные программы, подготовлены методические рекомендации и дорожная карта. </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0648"/>
            <a:ext cx="8496944" cy="5940088"/>
          </a:xfrm>
          <a:prstGeom prst="rect">
            <a:avLst/>
          </a:prstGeom>
        </p:spPr>
        <p:txBody>
          <a:bodyPr wrap="square">
            <a:spAutoFit/>
          </a:bodyPr>
          <a:lstStyle/>
          <a:p>
            <a:r>
              <a:rPr lang="ru-RU" sz="2000" b="1" dirty="0" smtClean="0"/>
              <a:t>ФГОС ООО 2-го поколения (приказ </a:t>
            </a:r>
            <a:r>
              <a:rPr lang="ru-RU" sz="2000" b="1" dirty="0" err="1" smtClean="0"/>
              <a:t>Минобрнауки</a:t>
            </a:r>
            <a:r>
              <a:rPr lang="ru-RU" sz="2000" b="1" dirty="0" smtClean="0"/>
              <a:t> РФ №1897 от 17.12.10)</a:t>
            </a:r>
          </a:p>
          <a:p>
            <a:pPr marL="400050" indent="-400050">
              <a:buAutoNum type="romanUcPeriod"/>
            </a:pPr>
            <a:r>
              <a:rPr lang="ru-RU" sz="2000" dirty="0" smtClean="0"/>
              <a:t>Требования к результатам освоения основной образовательной программы основного общего образования</a:t>
            </a:r>
          </a:p>
          <a:p>
            <a:pPr marL="400050" indent="-400050"/>
            <a:r>
              <a:rPr lang="ru-RU" sz="2000" dirty="0" smtClean="0"/>
              <a:t>Биология:</a:t>
            </a:r>
          </a:p>
          <a:p>
            <a:pPr marL="400050" indent="-400050"/>
            <a:r>
              <a:rPr lang="ru-RU" sz="2000" dirty="0" smtClean="0"/>
              <a:t>1)формирование системы научных знаний о живой природе, закономерностях ее развития…;</a:t>
            </a:r>
          </a:p>
          <a:p>
            <a:pPr marL="400050" indent="-400050"/>
            <a:r>
              <a:rPr lang="ru-RU" sz="2000" dirty="0" smtClean="0"/>
              <a:t>2)формирование первоначальных систематизированных представлений о биологических объектах, процессах, явлениях, закономерностях, об основных биологических теориях…;</a:t>
            </a:r>
          </a:p>
          <a:p>
            <a:pPr marL="400050" indent="-400050"/>
            <a:r>
              <a:rPr lang="ru-RU" sz="2000" dirty="0" smtClean="0"/>
              <a:t>3)приобретение опыта использования методов биологической науки и проведения несложных биологических экспериментов…;</a:t>
            </a:r>
          </a:p>
          <a:p>
            <a:pPr marL="400050" indent="-400050"/>
            <a:r>
              <a:rPr lang="ru-RU" sz="2000" dirty="0" smtClean="0"/>
              <a:t>4)формирование основ экологической грамотности: способности оценивать последствия деятельности человека в природе, влияние факторов риска на здоровье человека…; </a:t>
            </a:r>
          </a:p>
          <a:p>
            <a:pPr marL="400050" indent="-400050"/>
            <a:r>
              <a:rPr lang="ru-RU" sz="2000" dirty="0" smtClean="0"/>
              <a:t>5)формирование представлений о значении биологических наук в решении проблем необходимости рационального природопользования …</a:t>
            </a:r>
          </a:p>
          <a:p>
            <a:pPr marL="400050" indent="-400050"/>
            <a:r>
              <a:rPr lang="ru-RU" sz="2000" dirty="0" smtClean="0"/>
              <a:t>6)освоение приемов оказания первой помощи, рациональной организации труда и отдыха, выращивания и размножения культурных растений и домашних животных, ухода за ними.</a:t>
            </a:r>
            <a:endParaRPr lang="ru-RU"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39"/>
            <a:ext cx="8964488" cy="5909310"/>
          </a:xfrm>
          <a:prstGeom prst="rect">
            <a:avLst/>
          </a:prstGeom>
        </p:spPr>
        <p:txBody>
          <a:bodyPr wrap="square">
            <a:spAutoFit/>
          </a:bodyPr>
          <a:lstStyle/>
          <a:p>
            <a:r>
              <a:rPr lang="ru-RU" sz="2400" dirty="0" smtClean="0"/>
              <a:t>Сотрудниками института стратегических исследований (ИСИО) РАО разработан Проект примерной рабочей программы основного общего образования БИОЛОГИЯ для 5–9 классов образовательных организаций </a:t>
            </a:r>
            <a:r>
              <a:rPr lang="en-US" sz="2400" dirty="0" smtClean="0"/>
              <a:t>(</a:t>
            </a:r>
            <a:r>
              <a:rPr lang="en-US" sz="2400" dirty="0" smtClean="0">
                <a:hlinkClick r:id="rId2"/>
              </a:rPr>
              <a:t>http://www.instrao.ru/primer</a:t>
            </a:r>
            <a:r>
              <a:rPr lang="ru-RU" sz="2400" dirty="0" smtClean="0"/>
              <a:t> ; далее – Программа) в соответствии с требованиями обновленного ФГОС и с учётом Примерной основной образовательной программы основного общего образования (ПООП ООО) .</a:t>
            </a:r>
          </a:p>
          <a:p>
            <a:r>
              <a:rPr lang="ru-RU" sz="2400" dirty="0" smtClean="0"/>
              <a:t>Программа направлена на формирование естественнонаучной грамотности учащихся и организацию изучения биологии на </a:t>
            </a:r>
            <a:r>
              <a:rPr lang="ru-RU" sz="2400" dirty="0" err="1" smtClean="0"/>
              <a:t>деятельностной</a:t>
            </a:r>
            <a:r>
              <a:rPr lang="ru-RU" sz="2400" dirty="0" smtClean="0"/>
              <a:t> основе.  Она включает пояснительную записку, общую характеристику учебного предмета «Биология» (цели изучения и место в учебном плане), планируемые результаты освоения (</a:t>
            </a:r>
            <a:r>
              <a:rPr lang="ru-RU" sz="2400" b="1" dirty="0" smtClean="0"/>
              <a:t>личностные и </a:t>
            </a:r>
            <a:r>
              <a:rPr lang="ru-RU" sz="2400" b="1" dirty="0" err="1" smtClean="0"/>
              <a:t>метапредметные</a:t>
            </a:r>
            <a:r>
              <a:rPr lang="ru-RU" sz="2400" b="1" dirty="0" smtClean="0"/>
              <a:t> </a:t>
            </a:r>
            <a:r>
              <a:rPr lang="ru-RU" sz="2400" dirty="0" smtClean="0"/>
              <a:t>– в </a:t>
            </a:r>
            <a:r>
              <a:rPr lang="ru-RU" sz="2400" b="1" dirty="0" smtClean="0"/>
              <a:t>обобщенном</a:t>
            </a:r>
            <a:r>
              <a:rPr lang="ru-RU" sz="2400" dirty="0" smtClean="0"/>
              <a:t> виде, </a:t>
            </a:r>
            <a:r>
              <a:rPr lang="ru-RU" sz="2400" b="1" dirty="0" smtClean="0"/>
              <a:t>предметные – по годам обучения</a:t>
            </a:r>
            <a:r>
              <a:rPr lang="ru-RU" sz="2400" dirty="0" smtClean="0"/>
              <a:t>), содержание учебного предмета в 5-9-х классах, тематическое планирование. </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39"/>
            <a:ext cx="8964488" cy="5170646"/>
          </a:xfrm>
          <a:prstGeom prst="rect">
            <a:avLst/>
          </a:prstGeom>
        </p:spPr>
        <p:txBody>
          <a:bodyPr wrap="square">
            <a:spAutoFit/>
          </a:bodyPr>
          <a:lstStyle/>
          <a:p>
            <a:r>
              <a:rPr lang="ru-RU" sz="2400" dirty="0" smtClean="0"/>
              <a:t>Проект </a:t>
            </a:r>
            <a:r>
              <a:rPr lang="ru-RU" sz="2400" dirty="0" smtClean="0"/>
              <a:t>предназначен</a:t>
            </a:r>
            <a:r>
              <a:rPr lang="en-US" sz="2400" dirty="0" smtClean="0"/>
              <a:t> </a:t>
            </a:r>
            <a:r>
              <a:rPr lang="ru-RU" sz="2400" dirty="0" smtClean="0"/>
              <a:t>для </a:t>
            </a:r>
            <a:r>
              <a:rPr lang="ru-RU" sz="2400" b="1" dirty="0" smtClean="0"/>
              <a:t>использования учителями биологии в качестве примерной основы при корректировке  используемых в настоящее время рабочих программ</a:t>
            </a:r>
            <a:r>
              <a:rPr lang="ru-RU" sz="2400" dirty="0" smtClean="0"/>
              <a:t> и организации учебного процесса при прежних объемах учебного времени: в 5 – 7-х классах - 1 час в неделю, в 8 – 9-х классах - 2 часа в неделю. </a:t>
            </a:r>
            <a:r>
              <a:rPr lang="ru-RU" sz="2400" b="1" dirty="0" smtClean="0"/>
              <a:t>Обязательное для изучения содержание учебного материала распределено по пяти годам обучения по линейному типу (завершается в 9-х классах разделом «Человек»), </a:t>
            </a:r>
            <a:r>
              <a:rPr lang="ru-RU" sz="2400" dirty="0" smtClean="0"/>
              <a:t>что отражает классический подход к развитию предметного содержания с учётом возрастных особенностей обучающихся. Тематическое планирование </a:t>
            </a:r>
            <a:r>
              <a:rPr lang="ru-RU" sz="2400" b="1" dirty="0" smtClean="0"/>
              <a:t>содержит тематические блоки и темы с примерным объемом учебных часов, описание основного содержания и основных видов учебной деятельности</a:t>
            </a:r>
            <a:r>
              <a:rPr lang="ru-RU" sz="2400" dirty="0" smtClean="0"/>
              <a:t>. </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cstate="print"/>
          <a:srcRect l="30107" t="22538" r="31953" b="6511"/>
          <a:stretch>
            <a:fillRect/>
          </a:stretch>
        </p:blipFill>
        <p:spPr bwMode="auto">
          <a:xfrm>
            <a:off x="2483768" y="332656"/>
            <a:ext cx="5328592" cy="6525344"/>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0648"/>
            <a:ext cx="8856984" cy="6463308"/>
          </a:xfrm>
          <a:prstGeom prst="rect">
            <a:avLst/>
          </a:prstGeom>
        </p:spPr>
        <p:txBody>
          <a:bodyPr wrap="square">
            <a:spAutoFit/>
          </a:bodyPr>
          <a:lstStyle/>
          <a:p>
            <a:pPr algn="ctr"/>
            <a:r>
              <a:rPr lang="ru-RU" b="1" dirty="0" smtClean="0"/>
              <a:t>ПРЕДМЕТНЫЕ РЕЗУЛЬТАТЫ</a:t>
            </a:r>
          </a:p>
          <a:p>
            <a:r>
              <a:rPr lang="ru-RU" b="1" dirty="0" smtClean="0"/>
              <a:t>5 класс:</a:t>
            </a:r>
          </a:p>
          <a:p>
            <a:r>
              <a:rPr lang="ru-RU" dirty="0" smtClean="0"/>
              <a:t>• характеризовать биологию как науку о живой природе; называть признаки живого, сравнивать объекты живой и неживой природы;</a:t>
            </a:r>
          </a:p>
          <a:p>
            <a:r>
              <a:rPr lang="ru-RU" dirty="0" smtClean="0"/>
              <a:t>• перечислять источники биологических знаний; характеризовать значение биологических знаний для современного человека; профессии, связанные с биологией… </a:t>
            </a:r>
          </a:p>
          <a:p>
            <a:r>
              <a:rPr lang="ru-RU" b="1" dirty="0" smtClean="0"/>
              <a:t>6 класс:</a:t>
            </a:r>
          </a:p>
          <a:p>
            <a:r>
              <a:rPr lang="ru-RU" dirty="0" smtClean="0"/>
              <a:t>• характеризовать ботанику как биологическую науку, её разделы и связи с другими науками и техникой;</a:t>
            </a:r>
          </a:p>
          <a:p>
            <a:r>
              <a:rPr lang="ru-RU" dirty="0" smtClean="0"/>
              <a:t>• приводить примеры вклада российских) и зарубежных в развитие наук о растениях;…</a:t>
            </a:r>
          </a:p>
          <a:p>
            <a:r>
              <a:rPr lang="ru-RU" b="1" dirty="0" smtClean="0"/>
              <a:t>7 класс:</a:t>
            </a:r>
          </a:p>
          <a:p>
            <a:r>
              <a:rPr lang="ru-RU" dirty="0" smtClean="0"/>
              <a:t>• характеризовать принципы классификации растений, основные систематические группы растений…</a:t>
            </a:r>
          </a:p>
          <a:p>
            <a:r>
              <a:rPr lang="ru-RU" b="1" dirty="0" smtClean="0"/>
              <a:t>8 класс:</a:t>
            </a:r>
          </a:p>
          <a:p>
            <a:r>
              <a:rPr lang="ru-RU" dirty="0" smtClean="0"/>
              <a:t>• характеризовать зоологию как биологическую науку, её разделы и связь с другими науками и техникой;</a:t>
            </a:r>
          </a:p>
          <a:p>
            <a:r>
              <a:rPr lang="ru-RU" dirty="0" smtClean="0"/>
              <a:t>• характеризовать принципы классификации животных….</a:t>
            </a:r>
          </a:p>
          <a:p>
            <a:r>
              <a:rPr lang="ru-RU" b="1" dirty="0" smtClean="0"/>
              <a:t>9 класс:</a:t>
            </a:r>
          </a:p>
          <a:p>
            <a:r>
              <a:rPr lang="ru-RU" dirty="0" smtClean="0"/>
              <a:t>• характеризовать науки о человеке (антропологию, анатомию, физиологию, медицину, гигиену, экологию человека, психологию) и их связи с другими науками и техникой;</a:t>
            </a:r>
          </a:p>
          <a:p>
            <a:r>
              <a:rPr lang="ru-RU" dirty="0" smtClean="0"/>
              <a:t>• объяснять положение человека в системе органического мира, его происхождение…</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0648"/>
            <a:ext cx="8712968" cy="5878532"/>
          </a:xfrm>
          <a:prstGeom prst="rect">
            <a:avLst/>
          </a:prstGeom>
        </p:spPr>
        <p:txBody>
          <a:bodyPr wrap="square">
            <a:spAutoFit/>
          </a:bodyPr>
          <a:lstStyle/>
          <a:p>
            <a:pPr algn="ctr"/>
            <a:r>
              <a:rPr lang="ru-RU" sz="2000" b="1" dirty="0" smtClean="0"/>
              <a:t>СОДЕРЖАНИЕ УЧЕБНОГО ПРЕДМЕТА «БИОЛОГИЯ»</a:t>
            </a:r>
          </a:p>
          <a:p>
            <a:r>
              <a:rPr lang="ru-RU" sz="2000" dirty="0" smtClean="0"/>
              <a:t>5 КЛАСС</a:t>
            </a:r>
          </a:p>
          <a:p>
            <a:pPr marL="342900" indent="-342900">
              <a:buAutoNum type="arabicPeriod"/>
            </a:pPr>
            <a:r>
              <a:rPr lang="ru-RU" sz="2000" dirty="0" smtClean="0"/>
              <a:t>Биология — наука о живой природе</a:t>
            </a:r>
          </a:p>
          <a:p>
            <a:pPr marL="342900" indent="-342900"/>
            <a:r>
              <a:rPr lang="ru-RU" sz="2000" dirty="0" smtClean="0"/>
              <a:t>2. Методы изучения живой природы</a:t>
            </a:r>
          </a:p>
          <a:p>
            <a:pPr marL="342900" indent="-342900"/>
            <a:r>
              <a:rPr lang="ru-RU" sz="2000" dirty="0" smtClean="0"/>
              <a:t>3. Организмы — тела живой природы</a:t>
            </a:r>
          </a:p>
          <a:p>
            <a:pPr marL="342900" indent="-342900"/>
            <a:r>
              <a:rPr lang="ru-RU" sz="2000" dirty="0" smtClean="0"/>
              <a:t>4. Организмы и среда обитания</a:t>
            </a:r>
          </a:p>
          <a:p>
            <a:pPr marL="342900" indent="-342900"/>
            <a:r>
              <a:rPr lang="ru-RU" sz="2000" dirty="0" smtClean="0"/>
              <a:t>5. Природные сообщества</a:t>
            </a:r>
          </a:p>
          <a:p>
            <a:pPr marL="342900" indent="-342900"/>
            <a:endParaRPr lang="ru-RU" sz="2000" dirty="0" smtClean="0"/>
          </a:p>
          <a:p>
            <a:pPr marL="342900" indent="-342900" algn="ctr"/>
            <a:r>
              <a:rPr lang="ru-RU" sz="2000" b="1" dirty="0" smtClean="0"/>
              <a:t>    Лабораторные и практические работы</a:t>
            </a:r>
          </a:p>
          <a:p>
            <a:pPr marL="342900" indent="-342900"/>
            <a:r>
              <a:rPr lang="ru-RU" sz="2000" dirty="0" smtClean="0"/>
              <a:t>1. Изучение растительных и животных клеток под лупой и микроскопом (на готовых микропрепаратах).</a:t>
            </a:r>
          </a:p>
          <a:p>
            <a:pPr marL="342900" indent="-342900"/>
            <a:r>
              <a:rPr lang="ru-RU" sz="2000" dirty="0" smtClean="0"/>
              <a:t>2. Ознакомление с принципами систематики организмов.</a:t>
            </a:r>
          </a:p>
          <a:p>
            <a:pPr marL="342900" indent="-342900"/>
            <a:r>
              <a:rPr lang="ru-RU" sz="2000" dirty="0" smtClean="0"/>
              <a:t>3. Наблюдение за потреблением воды растением.                                                                       </a:t>
            </a:r>
          </a:p>
          <a:p>
            <a:pPr marL="342900" indent="-342900"/>
            <a:endParaRPr lang="ru-RU" sz="2000" dirty="0" smtClean="0"/>
          </a:p>
          <a:p>
            <a:pPr marL="342900" indent="-342900" algn="ctr"/>
            <a:r>
              <a:rPr lang="ru-RU" sz="2000" b="1" dirty="0" smtClean="0"/>
              <a:t>Экскурсии или </a:t>
            </a:r>
            <a:r>
              <a:rPr lang="ru-RU" sz="2000" b="1" dirty="0" err="1" smtClean="0"/>
              <a:t>видеоэкскурсии</a:t>
            </a:r>
            <a:endParaRPr lang="ru-RU" sz="2000" b="1" dirty="0" smtClean="0"/>
          </a:p>
          <a:p>
            <a:pPr marL="342900" indent="-342900"/>
            <a:r>
              <a:rPr lang="ru-RU" sz="2000" dirty="0" smtClean="0"/>
              <a:t>Растительный и животный мир родного края (краеведение).</a:t>
            </a:r>
          </a:p>
          <a:p>
            <a:pPr marL="342900" indent="-342900"/>
            <a:endParaRPr lang="ru-RU" sz="2000" dirty="0" smtClean="0"/>
          </a:p>
          <a:p>
            <a:pPr marL="342900" indent="-342900"/>
            <a:endParaRPr lang="ru-RU" dirty="0" smtClean="0"/>
          </a:p>
          <a:p>
            <a:pPr marL="342900" indent="-342900"/>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cstate="print"/>
          <a:srcRect l="24747" t="24330" r="24471" b="16593"/>
          <a:stretch>
            <a:fillRect/>
          </a:stretch>
        </p:blipFill>
        <p:spPr bwMode="auto">
          <a:xfrm>
            <a:off x="395536" y="332656"/>
            <a:ext cx="8496943" cy="6192688"/>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35846"/>
            <a:ext cx="8568952" cy="5632311"/>
          </a:xfrm>
          <a:prstGeom prst="rect">
            <a:avLst/>
          </a:prstGeom>
        </p:spPr>
        <p:txBody>
          <a:bodyPr wrap="square">
            <a:spAutoFit/>
          </a:bodyPr>
          <a:lstStyle/>
          <a:p>
            <a:r>
              <a:rPr lang="ru-RU" sz="2400" dirty="0" smtClean="0"/>
              <a:t>К </a:t>
            </a:r>
            <a:r>
              <a:rPr lang="ru-RU" sz="2400" b="1" dirty="0" smtClean="0"/>
              <a:t>положительным</a:t>
            </a:r>
            <a:r>
              <a:rPr lang="ru-RU" sz="2400" dirty="0" smtClean="0"/>
              <a:t> особенностям Программы следует отнести конкретные формулировки обязательного для изучения предметного содержания, требований к предметным результатам по годам обучения, описание возможностей реализации </a:t>
            </a:r>
            <a:r>
              <a:rPr lang="ru-RU" sz="2400" dirty="0" err="1" smtClean="0"/>
              <a:t>межпредметных</a:t>
            </a:r>
            <a:r>
              <a:rPr lang="ru-RU" sz="2400" dirty="0" smtClean="0"/>
              <a:t> связей естественнонаучных учебных предметов на уровне основного общего образования, тематику и содержание лабораторных, практических работ, экскурсий (в том числе в формате видео).                                                       К </a:t>
            </a:r>
            <a:r>
              <a:rPr lang="ru-RU" sz="2400" b="1" dirty="0" smtClean="0"/>
              <a:t>недостаткам </a:t>
            </a:r>
            <a:r>
              <a:rPr lang="ru-RU" sz="2400" dirty="0" smtClean="0"/>
              <a:t>Программы относятся:                                                              -отсутствие разделения предметного содержания на базовый и углубленный уровни освоения, обязательную часть и часть, формируемую участниками образовательных отношений;                        -отсутствие описания примеров электронных (цифровых) образовательных ресурсов, системы оценки планируемых результатов освоения программы. </a:t>
            </a:r>
            <a:endParaRPr lang="ru-RU"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8784976" cy="6247864"/>
          </a:xfrm>
          <a:prstGeom prst="rect">
            <a:avLst/>
          </a:prstGeom>
        </p:spPr>
        <p:txBody>
          <a:bodyPr wrap="square">
            <a:spAutoFit/>
          </a:bodyPr>
          <a:lstStyle/>
          <a:p>
            <a:r>
              <a:rPr lang="ru-RU" sz="2000" b="1" dirty="0" smtClean="0"/>
              <a:t>Рекомендации</a:t>
            </a:r>
            <a:r>
              <a:rPr lang="ru-RU" sz="2000" dirty="0" smtClean="0"/>
              <a:t> по совершенствованию структуры и содержания Программы:                                            - в описании предметного содержания разделить базовый и углубленный уровни освоения;                                                                                                                                                           - в тематическом плане предусмотреть распределение учебного времени в соотношении 70% -обязательная часть и 30 % - часть, формируемую участниками образовательных отношений;                                                                                                                       - разработать и ввести в программу систему оценки планируемых результатов ее освоения;                                                                                                                                                          - привести описания примеров электронных (цифровых) образовательных ресурсов для реализации программы;                                                                                                                                - в тематическом плане </a:t>
            </a:r>
            <a:r>
              <a:rPr lang="ru-RU" sz="2000" b="1" dirty="0" smtClean="0"/>
              <a:t>графу «Основные виды деятельности» </a:t>
            </a:r>
            <a:r>
              <a:rPr lang="ru-RU" sz="2000" dirty="0" smtClean="0"/>
              <a:t>по нормам ФГОС заменить </a:t>
            </a:r>
            <a:r>
              <a:rPr lang="ru-RU" sz="2000" b="1" dirty="0" smtClean="0"/>
              <a:t>графой «Планируемые результаты»</a:t>
            </a:r>
            <a:r>
              <a:rPr lang="ru-RU" sz="2000" dirty="0" smtClean="0"/>
              <a:t>, поскольку не всякая деятельность и не всегда приводит к нужному результату;                                                                                                                                      - конкретизировать требования к предметным результатам в отношении </a:t>
            </a:r>
            <a:r>
              <a:rPr lang="ru-RU" sz="2000" dirty="0" err="1" smtClean="0"/>
              <a:t>межпредметных</a:t>
            </a:r>
            <a:r>
              <a:rPr lang="ru-RU" sz="2000" dirty="0" smtClean="0"/>
              <a:t> связей соответствующим предметным содержанием. Например, требование к обучающимся пятых классов в виде умений демонстрировать на конкретных примерах связь знаний биологии со знаниями по математике, предметам гуманитарного цикла можно конкретизировать предметным содержанием о связанных с биологией профессиях</a:t>
            </a:r>
            <a:endParaRPr lang="ru-R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60648"/>
            <a:ext cx="9036496" cy="6678751"/>
          </a:xfrm>
          <a:prstGeom prst="rect">
            <a:avLst/>
          </a:prstGeom>
        </p:spPr>
        <p:txBody>
          <a:bodyPr wrap="square">
            <a:spAutoFit/>
          </a:bodyPr>
          <a:lstStyle/>
          <a:p>
            <a:r>
              <a:rPr lang="ru-RU" sz="2400" b="1" dirty="0" smtClean="0"/>
              <a:t>Основная образовательная программа ОУ – это все направления его деятельности (в том числе программы отдельных учебных предметов). Рабочая программа – это учебная программа, разработанная педагогом на основе Примерной для конкретного образовательного учреждения и определенного класса (группы), имеющая изменения и дополнения в содержании, последовательности изучения тем, количестве часов, использовании организационных форм обучения и т.п.</a:t>
            </a:r>
          </a:p>
          <a:p>
            <a:endParaRPr lang="ru-RU" sz="2400" b="1" dirty="0" smtClean="0"/>
          </a:p>
          <a:p>
            <a:r>
              <a:rPr lang="ru-RU" sz="2400" b="1" dirty="0" smtClean="0"/>
              <a:t>Авторские программы учебных предметов</a:t>
            </a:r>
            <a:r>
              <a:rPr lang="ru-RU" sz="2400" dirty="0" smtClean="0"/>
              <a:t>, разработанные в соответствии с требованиями ФГОС и с учетом примерной основной образовательной программы соответствующего уровня образования, также могут рассматриваться как рабочие программы учебных предметов. Решение о возможности их использования в структуре основной образовательной программы принимается на уровне образовательной организации.</a:t>
            </a:r>
          </a:p>
          <a:p>
            <a:endParaRPr lang="ru-RU" sz="2400" dirty="0" smtClean="0"/>
          </a:p>
          <a:p>
            <a:endParaRPr lang="ru-RU"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7124065"/>
          </a:xfrm>
          <a:prstGeom prst="rect">
            <a:avLst/>
          </a:prstGeom>
        </p:spPr>
        <p:txBody>
          <a:bodyPr wrap="square">
            <a:spAutoFit/>
          </a:bodyPr>
          <a:lstStyle/>
          <a:p>
            <a:r>
              <a:rPr lang="ru-RU" sz="2000" dirty="0" smtClean="0"/>
              <a:t>Излишне </a:t>
            </a:r>
            <a:r>
              <a:rPr lang="ru-RU" sz="2000" b="1" dirty="0" smtClean="0"/>
              <a:t>формализовано</a:t>
            </a:r>
            <a:r>
              <a:rPr lang="ru-RU" sz="2000" dirty="0" smtClean="0"/>
              <a:t> в Программе описание </a:t>
            </a:r>
            <a:r>
              <a:rPr lang="ru-RU" sz="2000" b="1" dirty="0" smtClean="0"/>
              <a:t>личностных (9 типов, 22 вида) и </a:t>
            </a:r>
            <a:r>
              <a:rPr lang="ru-RU" sz="2000" b="1" dirty="0" err="1" smtClean="0"/>
              <a:t>метапредметных</a:t>
            </a:r>
            <a:r>
              <a:rPr lang="ru-RU" sz="2000" b="1" dirty="0" smtClean="0"/>
              <a:t> (3 типа, 54 вида) результатов ее освоения. </a:t>
            </a:r>
          </a:p>
          <a:p>
            <a:r>
              <a:rPr lang="ru-RU" sz="2000" dirty="0" smtClean="0"/>
              <a:t>Обеспечение такого объема результатов возможно только при достаточной их связи с конкретным учебным содержанием, что пока не сделано авторами учебно-методических комплектов и непосильно учителю.</a:t>
            </a:r>
          </a:p>
          <a:p>
            <a:r>
              <a:rPr lang="ru-RU" sz="2000" dirty="0" smtClean="0"/>
              <a:t>Чтобы избежать переписывания содержания требований Стандарта учителями при корректировке используемых рабочих программ, нужно </a:t>
            </a:r>
            <a:r>
              <a:rPr lang="ru-RU" sz="2000" b="1" dirty="0" smtClean="0"/>
              <a:t>унифицировать</a:t>
            </a:r>
            <a:r>
              <a:rPr lang="ru-RU" sz="2000" dirty="0" smtClean="0"/>
              <a:t>  обозначенные </a:t>
            </a:r>
            <a:r>
              <a:rPr lang="ru-RU" sz="2000" b="1" dirty="0" smtClean="0"/>
              <a:t>личностные и </a:t>
            </a:r>
            <a:r>
              <a:rPr lang="ru-RU" sz="2000" b="1" dirty="0" err="1" smtClean="0"/>
              <a:t>метапредметные</a:t>
            </a:r>
            <a:r>
              <a:rPr lang="ru-RU" sz="2000" b="1" dirty="0" smtClean="0"/>
              <a:t>  результаты в форме кодификаторов. </a:t>
            </a:r>
            <a:r>
              <a:rPr lang="ru-RU" sz="2000" dirty="0" smtClean="0"/>
              <a:t>Например, требование к личностному результату в виде </a:t>
            </a:r>
            <a:r>
              <a:rPr lang="ru-RU" sz="2000" dirty="0" err="1" smtClean="0"/>
              <a:t>сформированности</a:t>
            </a:r>
            <a:r>
              <a:rPr lang="ru-RU" sz="2000" dirty="0" smtClean="0"/>
              <a:t> социально значимых представлений о взаимосвязи человека с природной и социальной средой можно обозначить как Л-1.1. Учебное содержание и виды деятельности по его усвоению в течение первого года изучения предмета могут быть связаны с умениями характеризовать биологию как науку о живой природе, выявлять единство живой и неживой природы. Поскольку Примерная основная образовательная программа (ПООП) предусматривает </a:t>
            </a:r>
            <a:r>
              <a:rPr lang="ru-RU" sz="2000" b="1" dirty="0" smtClean="0"/>
              <a:t>оценку личностных результатов в рамках </a:t>
            </a:r>
            <a:r>
              <a:rPr lang="ru-RU" sz="2000" b="1" dirty="0" err="1" smtClean="0"/>
              <a:t>неперсонифицированного</a:t>
            </a:r>
            <a:r>
              <a:rPr lang="ru-RU" sz="2000" b="1" dirty="0" smtClean="0"/>
              <a:t>  </a:t>
            </a:r>
            <a:r>
              <a:rPr lang="ru-RU" sz="2000" b="1" dirty="0" err="1" smtClean="0"/>
              <a:t>внутришкольного</a:t>
            </a:r>
            <a:r>
              <a:rPr lang="ru-RU" sz="2000" b="1" dirty="0" smtClean="0"/>
              <a:t> мониторинга, в рабочих предметных программах не требуется описания форм, критериев и норм оценки уровня их достижения.</a:t>
            </a:r>
            <a:r>
              <a:rPr lang="ru-RU" sz="2000" dirty="0" smtClean="0"/>
              <a:t> Однако важно </a:t>
            </a:r>
            <a:r>
              <a:rPr lang="ru-RU" sz="2000" b="1" dirty="0" smtClean="0"/>
              <a:t>учитывать возможности использования предметного биологического содержания в воспитательной работе </a:t>
            </a:r>
            <a:r>
              <a:rPr lang="ru-RU" sz="2000" dirty="0" smtClean="0"/>
              <a:t>(например, в форме индивидуальных или групповых обучающих игр, исследовательских или информационных проектов). </a:t>
            </a:r>
            <a:endParaRPr lang="ru-RU"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404664"/>
            <a:ext cx="8964488" cy="6370975"/>
          </a:xfrm>
          <a:prstGeom prst="rect">
            <a:avLst/>
          </a:prstGeom>
        </p:spPr>
        <p:txBody>
          <a:bodyPr wrap="square">
            <a:spAutoFit/>
          </a:bodyPr>
          <a:lstStyle/>
          <a:p>
            <a:r>
              <a:rPr lang="ru-RU" sz="2400" dirty="0" smtClean="0"/>
              <a:t>Требование к </a:t>
            </a:r>
            <a:r>
              <a:rPr lang="ru-RU" sz="2400" dirty="0" err="1" smtClean="0"/>
              <a:t>метапредметному</a:t>
            </a:r>
            <a:r>
              <a:rPr lang="ru-RU" sz="2400" dirty="0" smtClean="0"/>
              <a:t>  результату по овладению познавательными универсальными учебными действиями для перевода практической  задачи в учебную аналогично можно обозначить как М-1.1. Для первого года изучения биологии достижение такого результата требует овладения умениями называть признаки живого, сравнивать живое и неживое.</a:t>
            </a:r>
          </a:p>
          <a:p>
            <a:r>
              <a:rPr lang="ru-RU" sz="2400" dirty="0" smtClean="0"/>
              <a:t>Согласно содержанию ПООП оценка достижения обучающимися </a:t>
            </a:r>
            <a:r>
              <a:rPr lang="ru-RU" sz="2400" dirty="0" err="1" smtClean="0"/>
              <a:t>метапредметных</a:t>
            </a:r>
            <a:r>
              <a:rPr lang="ru-RU" sz="2400" dirty="0" smtClean="0"/>
              <a:t> результатов также является задачей </a:t>
            </a:r>
            <a:r>
              <a:rPr lang="ru-RU" sz="2400" dirty="0" err="1" smtClean="0"/>
              <a:t>внутришкольного</a:t>
            </a:r>
            <a:r>
              <a:rPr lang="ru-RU" sz="2400" dirty="0" smtClean="0"/>
              <a:t> мониторинга. Поскольку итоговой процедурой для этого установлена защита индивидуального проекта, рекомендуем включать краткосрочные проекты в планы тематического контроля рабочих программ. Такие проекты могут быть выполнены в форме информационных подборок, эссе, памяток, буклетов, стенных газет, планов экскурсий, социологических опросов. Примерная тематика проектов: «Что такое живой организм»,  «Как отличить живые организмы от тел неживой природы»,  «Общее в строении всех живых организмов». </a:t>
            </a:r>
            <a:endParaRPr lang="ru-RU"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88640"/>
            <a:ext cx="8928992" cy="5324535"/>
          </a:xfrm>
          <a:prstGeom prst="rect">
            <a:avLst/>
          </a:prstGeom>
        </p:spPr>
        <p:txBody>
          <a:bodyPr wrap="square">
            <a:spAutoFit/>
          </a:bodyPr>
          <a:lstStyle/>
          <a:p>
            <a:r>
              <a:rPr lang="ru-RU" dirty="0" smtClean="0"/>
              <a:t> </a:t>
            </a:r>
            <a:r>
              <a:rPr lang="ru-RU" sz="2000" dirty="0" smtClean="0"/>
              <a:t>Требования к предметным результатам в обновленном Стандарте изложены в виде системы учебных действий обучающихся по применению усвоенного предметного содержания и </a:t>
            </a:r>
            <a:r>
              <a:rPr lang="ru-RU" sz="2000" dirty="0" err="1" smtClean="0"/>
              <a:t>метапредметных</a:t>
            </a:r>
            <a:r>
              <a:rPr lang="ru-RU" sz="2000" dirty="0" smtClean="0"/>
              <a:t> умений для решения практических задач, получения новых знаний, учебного и социального проектирования. Они должны обеспечивать </a:t>
            </a:r>
            <a:r>
              <a:rPr lang="ru-RU" sz="2000" dirty="0" err="1" smtClean="0"/>
              <a:t>сформированность</a:t>
            </a:r>
            <a:r>
              <a:rPr lang="ru-RU" sz="2000" dirty="0" smtClean="0"/>
              <a:t> умений, приобретение опыта и владение приемами работы по 14 позициям. </a:t>
            </a:r>
          </a:p>
          <a:p>
            <a:r>
              <a:rPr lang="ru-RU" sz="2000" dirty="0" smtClean="0"/>
              <a:t>Требования к предметным результатам освоения учебного предмета «Биология», выносимым на промежуточную и итоговую аттестацию, </a:t>
            </a:r>
            <a:r>
              <a:rPr lang="ru-RU" sz="2000" b="1" dirty="0" smtClean="0"/>
              <a:t>ранжированы в Программе </a:t>
            </a:r>
            <a:r>
              <a:rPr lang="ru-RU" sz="2000" dirty="0" smtClean="0"/>
              <a:t>по пяти годам обучения (5-9 классы). Например, предметные результаты освоения </a:t>
            </a:r>
            <a:r>
              <a:rPr lang="ru-RU" sz="2000" b="1" dirty="0" smtClean="0"/>
              <a:t>первого</a:t>
            </a:r>
            <a:r>
              <a:rPr lang="ru-RU" sz="2000" dirty="0" smtClean="0"/>
              <a:t> года изучения биологии должны отражать </a:t>
            </a:r>
            <a:r>
              <a:rPr lang="ru-RU" sz="2000" b="1" dirty="0" err="1" smtClean="0"/>
              <a:t>сформированность</a:t>
            </a:r>
            <a:r>
              <a:rPr lang="ru-RU" sz="2000" b="1" dirty="0" smtClean="0"/>
              <a:t> умений по18 позициям </a:t>
            </a:r>
            <a:r>
              <a:rPr lang="ru-RU" sz="2000" dirty="0" smtClean="0"/>
              <a:t>(проводить описание организма по заданному плану; выделять существенные признаки строения и процессов жизнедеятельности организмов; выявлять причинно-следственные связи между строением и средой обитания организмов и другие). </a:t>
            </a:r>
            <a:r>
              <a:rPr lang="ru-RU" sz="2000" b="1" dirty="0" smtClean="0"/>
              <a:t>Для второго года обучения таких позиций 16, для третьего –17, для четвертого –27, для пятого –23.  </a:t>
            </a:r>
            <a:r>
              <a:rPr lang="ru-RU" sz="2000" dirty="0" smtClean="0"/>
              <a:t>В рабочих программах необходимо описать формы и критерии, нормы оценки уровня их достижения. </a:t>
            </a:r>
            <a:endParaRPr lang="ru-RU"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476671"/>
            <a:ext cx="8784976" cy="5940088"/>
          </a:xfrm>
          <a:prstGeom prst="rect">
            <a:avLst/>
          </a:prstGeom>
        </p:spPr>
        <p:txBody>
          <a:bodyPr wrap="square">
            <a:spAutoFit/>
          </a:bodyPr>
          <a:lstStyle/>
          <a:p>
            <a:r>
              <a:rPr lang="ru-RU" sz="2000" dirty="0" smtClean="0"/>
              <a:t>Системы оценки личностных, </a:t>
            </a:r>
            <a:r>
              <a:rPr lang="ru-RU" sz="2000" dirty="0" err="1" smtClean="0"/>
              <a:t>метапредметных</a:t>
            </a:r>
            <a:r>
              <a:rPr lang="ru-RU" sz="2000" dirty="0" smtClean="0"/>
              <a:t> и предметных результатов обучения описаны в примерных программах авторов учебно-методических комплектов Федерального перечня учебников [1], методических пособиях [2] и периодических изданиях [3], размещены в Интернете [4]. Достаточно полно критерии достижения установленных Стандартом требований к предметным результатам и нормы их оценки приведены в описаниях контрольных измерительных материалов для проведения всероссийских проверочных работ, кодификатора элементов содержания и требований к уровню подготовки выпускников образовательных организаций (основные умения и способы действий), комплектах заданий программ национальных и международных исследований качества образования (НИКО, PISA, TIMSS). </a:t>
            </a:r>
            <a:r>
              <a:rPr lang="ru-RU" sz="2000" b="1" dirty="0" smtClean="0"/>
              <a:t>Приказами </a:t>
            </a:r>
            <a:r>
              <a:rPr lang="ru-RU" sz="2000" b="1" dirty="0" err="1" smtClean="0"/>
              <a:t>Рособрнадзора</a:t>
            </a:r>
            <a:r>
              <a:rPr lang="ru-RU" sz="2000" b="1" dirty="0" smtClean="0"/>
              <a:t> N 590 и </a:t>
            </a:r>
            <a:r>
              <a:rPr lang="ru-RU" sz="2000" b="1" dirty="0" err="1" smtClean="0"/>
              <a:t>Минпросвещения</a:t>
            </a:r>
            <a:r>
              <a:rPr lang="ru-RU" sz="2000" b="1" dirty="0" smtClean="0"/>
              <a:t> России N 219 </a:t>
            </a:r>
            <a:r>
              <a:rPr lang="ru-RU" sz="2000" dirty="0" smtClean="0"/>
              <a:t>от 06.05.2019 [5] </a:t>
            </a:r>
            <a:r>
              <a:rPr lang="ru-RU" sz="2000" b="1" dirty="0" smtClean="0"/>
              <a:t>утверждены методология и критерии оценки </a:t>
            </a:r>
            <a:r>
              <a:rPr lang="ru-RU" sz="2000" dirty="0" smtClean="0"/>
              <a:t>качества общего образования в общеобразовательных организациях России </a:t>
            </a:r>
            <a:r>
              <a:rPr lang="ru-RU" sz="2000" b="1" dirty="0" smtClean="0"/>
              <a:t>на основе практики международных исследований </a:t>
            </a:r>
            <a:r>
              <a:rPr lang="ru-RU" sz="2000" dirty="0" smtClean="0"/>
              <a:t>качества подготовки обучающихся. </a:t>
            </a:r>
          </a:p>
          <a:p>
            <a:r>
              <a:rPr lang="ru-RU" sz="2000" dirty="0" smtClean="0"/>
              <a:t>Использование таких материалов существенно ускорит корректировку учебно-тематических планов используемых рабочих программ (разделы «Виды учебной деятельности», «Виды контроля, измерители»,  «Планируемые результаты»).</a:t>
            </a:r>
            <a:endParaRPr lang="ru-RU"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548680"/>
            <a:ext cx="8712968" cy="5940088"/>
          </a:xfrm>
          <a:prstGeom prst="rect">
            <a:avLst/>
          </a:prstGeom>
        </p:spPr>
        <p:txBody>
          <a:bodyPr wrap="square">
            <a:spAutoFit/>
          </a:bodyPr>
          <a:lstStyle/>
          <a:p>
            <a:pPr algn="ctr"/>
            <a:r>
              <a:rPr lang="ru-RU" sz="2000" b="1" dirty="0" smtClean="0"/>
              <a:t>Информационные источники</a:t>
            </a:r>
          </a:p>
          <a:p>
            <a:r>
              <a:rPr lang="ru-RU" sz="2000" dirty="0" smtClean="0"/>
              <a:t>1. Биология. Примерные рабочие программы. Предметная линия</a:t>
            </a:r>
          </a:p>
          <a:p>
            <a:r>
              <a:rPr lang="ru-RU" sz="2000" dirty="0" smtClean="0"/>
              <a:t>учебников «Линия жизни». 5-9 классы : учеб. пособие для </a:t>
            </a:r>
            <a:r>
              <a:rPr lang="ru-RU" sz="2000" dirty="0" err="1" smtClean="0"/>
              <a:t>общеобразоват</a:t>
            </a:r>
            <a:r>
              <a:rPr lang="ru-RU" sz="2000" dirty="0" smtClean="0"/>
              <a:t>. организаций / [В. В. Пасечник и др.]. -  М.: Просвещение, 2020.</a:t>
            </a:r>
          </a:p>
          <a:p>
            <a:r>
              <a:rPr lang="ru-RU" sz="2000" dirty="0" smtClean="0"/>
              <a:t>2. Оценка качества подготовки выпускников основной школы по биологии /Сост. В. С. </a:t>
            </a:r>
            <a:r>
              <a:rPr lang="ru-RU" sz="2000" dirty="0" err="1" smtClean="0"/>
              <a:t>Кучменко</a:t>
            </a:r>
            <a:r>
              <a:rPr lang="ru-RU" sz="2000" dirty="0" smtClean="0"/>
              <a:t>. – М. : Дрофа, 2003.</a:t>
            </a:r>
          </a:p>
          <a:p>
            <a:r>
              <a:rPr lang="ru-RU" sz="2000" dirty="0" smtClean="0"/>
              <a:t>3. Калинова. Г. С., Мягкова  А.М., </a:t>
            </a:r>
            <a:r>
              <a:rPr lang="ru-RU" sz="2000" dirty="0" err="1" smtClean="0"/>
              <a:t>Резникова</a:t>
            </a:r>
            <a:r>
              <a:rPr lang="ru-RU" sz="2000" dirty="0" smtClean="0"/>
              <a:t> В.З. Контроль знаний и умений учащихся с учетом требований к их биологической подготовке. «Биология в школе», 2002 , № 3,4.</a:t>
            </a:r>
          </a:p>
          <a:p>
            <a:r>
              <a:rPr lang="ru-RU" sz="2000" dirty="0" smtClean="0"/>
              <a:t>4. Марина  А. В. Контроль знаний и умений по биологии // URL:  </a:t>
            </a:r>
            <a:r>
              <a:rPr lang="ru-RU" sz="2000" dirty="0" smtClean="0">
                <a:hlinkClick r:id="rId2"/>
              </a:rPr>
              <a:t>https://present5.com/kontrol-znanij-i-umenij-po-biologii-k-p/</a:t>
            </a:r>
            <a:r>
              <a:rPr lang="ru-RU" sz="2000" dirty="0" smtClean="0"/>
              <a:t> .</a:t>
            </a:r>
          </a:p>
          <a:p>
            <a:r>
              <a:rPr lang="ru-RU" sz="2000" dirty="0" smtClean="0"/>
              <a:t>5. Приказ </a:t>
            </a:r>
            <a:r>
              <a:rPr lang="ru-RU" sz="2000" dirty="0" err="1" smtClean="0"/>
              <a:t>Рособрнадзора</a:t>
            </a:r>
            <a:r>
              <a:rPr lang="ru-RU" sz="2000" dirty="0" smtClean="0"/>
              <a:t> N 590, </a:t>
            </a:r>
            <a:r>
              <a:rPr lang="ru-RU" sz="2000" dirty="0" err="1" smtClean="0"/>
              <a:t>Минпросвещения</a:t>
            </a:r>
            <a:r>
              <a:rPr lang="ru-RU" sz="2000" dirty="0" smtClean="0"/>
              <a:t> России N 219 от 06.05.2019 "Об утверждении Методологии и критериев оценки качества общего образования в общеобразовательных организациях на основе практики международных исследований качества подготовки обучающихся" // URL:  </a:t>
            </a:r>
            <a:r>
              <a:rPr lang="ru-RU" sz="2000" dirty="0" smtClean="0">
                <a:hlinkClick r:id="rId3"/>
              </a:rPr>
              <a:t>https://legalacts.ru/doc/prikaz-rosobrnadzora-n-590-minprosveshchenija-rossii-n-219-ot_1/</a:t>
            </a:r>
            <a:r>
              <a:rPr lang="ru-RU" sz="2000" dirty="0" smtClean="0"/>
              <a:t> </a:t>
            </a:r>
          </a:p>
          <a:p>
            <a:r>
              <a:rPr lang="ru-RU" sz="2000" dirty="0" smtClean="0"/>
              <a:t>6. ПРИМЕРНЫЕ РАБОЧИЕ ПРОГРАММЫ ПО УЧЕБНЫМ ПРЕДМЕТАМ (проекты для обсуждения): </a:t>
            </a:r>
            <a:r>
              <a:rPr lang="en-US" sz="2000" dirty="0" smtClean="0">
                <a:hlinkClick r:id="rId4"/>
              </a:rPr>
              <a:t>http://www.instrao.ru/primer</a:t>
            </a:r>
            <a:r>
              <a:rPr lang="ru-RU" sz="2000" dirty="0" smtClean="0"/>
              <a:t> </a:t>
            </a:r>
            <a:endParaRPr lang="ru-RU"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27397" y="5927600"/>
            <a:ext cx="3310650" cy="461665"/>
          </a:xfrm>
          <a:prstGeom prst="rect">
            <a:avLst/>
          </a:prstGeom>
        </p:spPr>
        <p:txBody>
          <a:bodyPr wrap="none">
            <a:spAutoFit/>
          </a:bodyPr>
          <a:lstStyle/>
          <a:p>
            <a:pPr algn="r"/>
            <a:r>
              <a:rPr lang="ru-RU" sz="1200" dirty="0" smtClean="0">
                <a:solidFill>
                  <a:srgbClr val="EA5848"/>
                </a:solidFill>
              </a:rPr>
              <a:t>Удачи нам и нашим педагогам сегодня и всегда</a:t>
            </a:r>
          </a:p>
          <a:p>
            <a:pPr algn="r"/>
            <a:r>
              <a:rPr lang="en-US" sz="1200" dirty="0" smtClean="0">
                <a:solidFill>
                  <a:srgbClr val="EA5848"/>
                </a:solidFill>
              </a:rPr>
              <a:t>www.cub@iro.perm.ru</a:t>
            </a:r>
            <a:endParaRPr lang="ru-RU" sz="1200" dirty="0">
              <a:solidFill>
                <a:srgbClr val="EA5848"/>
              </a:solidFill>
            </a:endParaRPr>
          </a:p>
        </p:txBody>
      </p:sp>
      <p:sp>
        <p:nvSpPr>
          <p:cNvPr id="3" name="TextBox 2"/>
          <p:cNvSpPr txBox="1"/>
          <p:nvPr/>
        </p:nvSpPr>
        <p:spPr>
          <a:xfrm>
            <a:off x="1043608" y="2204864"/>
            <a:ext cx="5688632" cy="1152128"/>
          </a:xfrm>
          <a:prstGeom prst="rect">
            <a:avLst/>
          </a:prstGeom>
          <a:noFill/>
        </p:spPr>
        <p:txBody>
          <a:bodyPr vert="horz" wrap="square" lIns="91440" tIns="45720" rIns="91440" bIns="45720" rtlCol="0" anchor="ctr">
            <a:norm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ru-RU" sz="3600" b="0" i="0" u="none" strike="noStrike" kern="1200" cap="none" spc="0" normalizeH="0" baseline="0" noProof="0" dirty="0" smtClean="0">
                <a:ln>
                  <a:noFill/>
                </a:ln>
                <a:solidFill>
                  <a:schemeClr val="bg1"/>
                </a:solidFill>
                <a:effectLst/>
                <a:uLnTx/>
                <a:uFillTx/>
                <a:latin typeface="Circe ExtraLight" pitchFamily="34" charset="-52"/>
                <a:ea typeface="+mj-ea"/>
                <a:cs typeface="+mj-cs"/>
              </a:rPr>
              <a:t>Спасибо за внимание</a:t>
            </a:r>
          </a:p>
        </p:txBody>
      </p:sp>
    </p:spTree>
    <p:extLst>
      <p:ext uri="{BB962C8B-B14F-4D97-AF65-F5344CB8AC3E}">
        <p14:creationId xmlns:p14="http://schemas.microsoft.com/office/powerpoint/2010/main" xmlns="" val="3918233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9144000" cy="7294305"/>
          </a:xfrm>
          <a:prstGeom prst="rect">
            <a:avLst/>
          </a:prstGeom>
        </p:spPr>
        <p:txBody>
          <a:bodyPr wrap="square">
            <a:spAutoFit/>
          </a:bodyPr>
          <a:lstStyle/>
          <a:p>
            <a:r>
              <a:rPr lang="ru-RU" sz="2400" dirty="0" smtClean="0"/>
              <a:t>*</a:t>
            </a:r>
            <a:r>
              <a:rPr lang="ru-RU" sz="2400" b="1" dirty="0" smtClean="0"/>
              <a:t>Основными элементами рабочей программы </a:t>
            </a:r>
            <a:r>
              <a:rPr lang="ru-RU" sz="2400" dirty="0" smtClean="0"/>
              <a:t>учебного предмета, курса являются:</a:t>
            </a:r>
          </a:p>
          <a:p>
            <a:r>
              <a:rPr lang="ru-RU" sz="2400" dirty="0" smtClean="0"/>
              <a:t>1) </a:t>
            </a:r>
            <a:r>
              <a:rPr lang="ru-RU" sz="2400" b="1" dirty="0" smtClean="0"/>
              <a:t>планируемые предметные результаты </a:t>
            </a:r>
            <a:r>
              <a:rPr lang="ru-RU" sz="2400" dirty="0" smtClean="0"/>
              <a:t>освоения конкретного учебного предмета, курса;</a:t>
            </a:r>
          </a:p>
          <a:p>
            <a:r>
              <a:rPr lang="ru-RU" sz="2400" dirty="0" smtClean="0"/>
              <a:t>2) </a:t>
            </a:r>
            <a:r>
              <a:rPr lang="ru-RU" sz="2400" b="1" dirty="0" smtClean="0"/>
              <a:t>содержание учебного предмета, </a:t>
            </a:r>
            <a:r>
              <a:rPr lang="ru-RU" sz="2400" dirty="0" smtClean="0"/>
              <a:t>курса с указанием </a:t>
            </a:r>
            <a:r>
              <a:rPr lang="ru-RU" sz="2400" b="1" dirty="0" smtClean="0"/>
              <a:t>форм организации учебных занятий, основных видов учебной деятельности;</a:t>
            </a:r>
          </a:p>
          <a:p>
            <a:r>
              <a:rPr lang="ru-RU" sz="2400" dirty="0" smtClean="0"/>
              <a:t>3) </a:t>
            </a:r>
            <a:r>
              <a:rPr lang="ru-RU" sz="2400" b="1" dirty="0" smtClean="0"/>
              <a:t>календарно-тематическое планирование </a:t>
            </a:r>
            <a:r>
              <a:rPr lang="ru-RU" sz="2400" dirty="0" smtClean="0"/>
              <a:t>с указанием количества </a:t>
            </a:r>
            <a:r>
              <a:rPr lang="ru-RU" sz="2400" b="1" dirty="0" smtClean="0"/>
              <a:t>часов, отводимых на освоение каждой темы.</a:t>
            </a:r>
          </a:p>
          <a:p>
            <a:r>
              <a:rPr lang="ru-RU" sz="2000" dirty="0" smtClean="0"/>
              <a:t> *Письмо Министерства образования и науки РФ от 28 октября 2015 г. № 08-1786 “О рабочих программах учебных предметов” </a:t>
            </a:r>
          </a:p>
          <a:p>
            <a:r>
              <a:rPr lang="ru-RU" sz="2400" dirty="0" smtClean="0"/>
              <a:t>• Учитель представляет рабочую программу на заседании</a:t>
            </a:r>
          </a:p>
          <a:p>
            <a:r>
              <a:rPr lang="ru-RU" sz="2400" dirty="0" smtClean="0"/>
              <a:t>методического объединения учителей-предметников для</a:t>
            </a:r>
          </a:p>
          <a:p>
            <a:r>
              <a:rPr lang="ru-RU" sz="2400" dirty="0" smtClean="0"/>
              <a:t>экспертизы соответствия установленным требованиям.                                                       • Рабочую программу, прошедшую экспертизу, руководители методического объединения учителей-предметников представляют на согласование и утверждение (на педагогическом совете или на методическом совете ОУ).</a:t>
            </a:r>
          </a:p>
          <a:p>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9144000" cy="7109639"/>
          </a:xfrm>
          <a:prstGeom prst="rect">
            <a:avLst/>
          </a:prstGeom>
        </p:spPr>
        <p:txBody>
          <a:bodyPr wrap="square">
            <a:spAutoFit/>
          </a:bodyPr>
          <a:lstStyle/>
          <a:p>
            <a:pPr algn="ctr"/>
            <a:r>
              <a:rPr lang="ru-RU" sz="2000" b="1" dirty="0" smtClean="0"/>
              <a:t>Обновленный  ФГОС ООО: Приказ </a:t>
            </a:r>
            <a:r>
              <a:rPr lang="ru-RU" sz="2000" b="1" dirty="0" err="1" smtClean="0"/>
              <a:t>Минпросвещения</a:t>
            </a:r>
            <a:r>
              <a:rPr lang="ru-RU" sz="2000" b="1" dirty="0" smtClean="0"/>
              <a:t> России от 31.05.2021 N 287 "Об утверждении федерального государственного образовательного стандарта основного общего образования" </a:t>
            </a:r>
            <a:r>
              <a:rPr lang="ru-RU" sz="1600" b="1" dirty="0" smtClean="0"/>
              <a:t>(Зарегистрировано в Минюсте России 05.07.2021 N 64101)</a:t>
            </a:r>
          </a:p>
          <a:p>
            <a:r>
              <a:rPr lang="ru-RU" sz="2000" b="1" dirty="0" smtClean="0"/>
              <a:t>II. Требования к структуре программы основного общего образования</a:t>
            </a:r>
          </a:p>
          <a:p>
            <a:r>
              <a:rPr lang="ru-RU" sz="2000" dirty="0" smtClean="0"/>
              <a:t>25. </a:t>
            </a:r>
            <a:r>
              <a:rPr lang="ru-RU" sz="2000" b="1" dirty="0" smtClean="0"/>
              <a:t>Структура программы основного общего образования</a:t>
            </a:r>
            <a:r>
              <a:rPr lang="ru-RU" sz="2000" dirty="0" smtClean="0"/>
              <a:t> </a:t>
            </a:r>
            <a:r>
              <a:rPr lang="ru-RU" sz="2000" b="1" dirty="0" smtClean="0"/>
              <a:t>включает обязательную часть и часть, формируемую участниками образовательных отношений за счет </a:t>
            </a:r>
            <a:r>
              <a:rPr lang="ru-RU" sz="2000" dirty="0" smtClean="0"/>
              <a:t>включения в учебные планы </a:t>
            </a:r>
            <a:r>
              <a:rPr lang="ru-RU" sz="2000" b="1" dirty="0" smtClean="0"/>
              <a:t>учебных предметов, курсов </a:t>
            </a:r>
            <a:r>
              <a:rPr lang="ru-RU" sz="2000" dirty="0" smtClean="0"/>
              <a:t>(в том числе внеурочной деятельности), </a:t>
            </a:r>
            <a:r>
              <a:rPr lang="ru-RU" sz="2000" b="1" dirty="0" smtClean="0"/>
              <a:t>модулей по выбору обучающихся, родителей (законных представителей) </a:t>
            </a:r>
            <a:r>
              <a:rPr lang="ru-RU" sz="2000" dirty="0" smtClean="0"/>
              <a:t>несовершеннолетних обучающихся </a:t>
            </a:r>
            <a:r>
              <a:rPr lang="ru-RU" sz="2000" b="1" dirty="0" smtClean="0"/>
              <a:t>из перечня, предлагаемого Организацией.</a:t>
            </a:r>
          </a:p>
          <a:p>
            <a:r>
              <a:rPr lang="ru-RU" sz="2000" dirty="0" smtClean="0"/>
              <a:t>26. </a:t>
            </a:r>
            <a:r>
              <a:rPr lang="ru-RU" sz="2000" b="1" dirty="0" smtClean="0"/>
              <a:t>Объем обязательной части программы основного общего образования составляет 70%, а объем части, формируемой участниками образовательных отношений из перечня, предлагаемого Организацией, - 30% </a:t>
            </a:r>
            <a:r>
              <a:rPr lang="ru-RU" sz="2000" dirty="0" smtClean="0"/>
              <a:t>от общего объема программы основного общего образования.</a:t>
            </a:r>
          </a:p>
          <a:p>
            <a:r>
              <a:rPr lang="ru-RU" sz="2000" dirty="0" smtClean="0"/>
              <a:t>27. </a:t>
            </a:r>
            <a:r>
              <a:rPr lang="ru-RU" sz="2000" b="1" dirty="0" smtClean="0"/>
              <a:t>Программы </a:t>
            </a:r>
            <a:r>
              <a:rPr lang="ru-RU" sz="2000" dirty="0" smtClean="0"/>
              <a:t>основного общего образования </a:t>
            </a:r>
            <a:r>
              <a:rPr lang="ru-RU" sz="2000" b="1" dirty="0" smtClean="0"/>
              <a:t>реализуются</a:t>
            </a:r>
            <a:r>
              <a:rPr lang="ru-RU" sz="2000" dirty="0" smtClean="0"/>
              <a:t> Организацией через организацию образовательной деятельности </a:t>
            </a:r>
            <a:r>
              <a:rPr lang="ru-RU" sz="2000" b="1" dirty="0" smtClean="0"/>
              <a:t>(урочной и внеурочной)</a:t>
            </a:r>
            <a:r>
              <a:rPr lang="ru-RU" sz="2000" dirty="0" smtClean="0"/>
              <a:t> в соответствии с Гигиеническими нормативами и Санитарно-эпидемиологическими требованиями.</a:t>
            </a:r>
          </a:p>
          <a:p>
            <a:r>
              <a:rPr lang="ru-RU" sz="2000" b="1" dirty="0" smtClean="0"/>
              <a:t>Урочная деятельность </a:t>
            </a:r>
            <a:r>
              <a:rPr lang="ru-RU" sz="2000" dirty="0" smtClean="0"/>
              <a:t>направлена на достижение обучающимися планируемых результатов освоения программы основного общего образования с учетом </a:t>
            </a:r>
            <a:r>
              <a:rPr lang="ru-RU" sz="2000" b="1" dirty="0" smtClean="0"/>
              <a:t>обязательных для изучения учебных предметов.</a:t>
            </a:r>
          </a:p>
          <a:p>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88640"/>
            <a:ext cx="9036496" cy="6247864"/>
          </a:xfrm>
          <a:prstGeom prst="rect">
            <a:avLst/>
          </a:prstGeom>
        </p:spPr>
        <p:txBody>
          <a:bodyPr wrap="square">
            <a:spAutoFit/>
          </a:bodyPr>
          <a:lstStyle/>
          <a:p>
            <a:r>
              <a:rPr lang="ru-RU" sz="2000" b="1" dirty="0" smtClean="0"/>
              <a:t>Внеурочная деятельность </a:t>
            </a:r>
            <a:r>
              <a:rPr lang="ru-RU" sz="2000" dirty="0" smtClean="0"/>
              <a:t>направлена на достижение планируемых результатов освоения программы основного общего образования </a:t>
            </a:r>
            <a:r>
              <a:rPr lang="ru-RU" sz="2000" b="1" dirty="0" smtClean="0"/>
              <a:t>с учетом выбора участниками образовательных отношений учебных курсов внеурочной деятельности из перечня, предлагаемого Организацией.</a:t>
            </a:r>
          </a:p>
          <a:p>
            <a:r>
              <a:rPr lang="ru-RU" sz="2000" dirty="0" smtClean="0"/>
              <a:t>28. </a:t>
            </a:r>
            <a:r>
              <a:rPr lang="ru-RU" sz="2000" b="1" dirty="0" smtClean="0"/>
              <a:t>Формы организации образовательной деятельности, чередование урочной и внеурочной деятельности </a:t>
            </a:r>
            <a:r>
              <a:rPr lang="ru-RU" sz="2000" dirty="0" smtClean="0"/>
              <a:t>при реализации программы основного общего образования </a:t>
            </a:r>
            <a:r>
              <a:rPr lang="ru-RU" sz="2000" b="1" dirty="0" smtClean="0"/>
              <a:t>Организация определяет самостоятельно.</a:t>
            </a:r>
          </a:p>
          <a:p>
            <a:r>
              <a:rPr lang="ru-RU" sz="2000" dirty="0" smtClean="0"/>
              <a:t>29. </a:t>
            </a:r>
            <a:r>
              <a:rPr lang="ru-RU" sz="2000" b="1" dirty="0" smtClean="0"/>
              <a:t>Программа </a:t>
            </a:r>
            <a:r>
              <a:rPr lang="ru-RU" sz="2000" dirty="0" smtClean="0"/>
              <a:t>основного общего образования, в том числе адаптированная, должна </a:t>
            </a:r>
            <a:r>
              <a:rPr lang="ru-RU" sz="2000" b="1" dirty="0" smtClean="0"/>
              <a:t>обеспечивать достижение обучающимися результатов </a:t>
            </a:r>
            <a:r>
              <a:rPr lang="ru-RU" sz="2000" dirty="0" smtClean="0"/>
              <a:t>освоения программы основного общего образования в соответствии с </a:t>
            </a:r>
            <a:r>
              <a:rPr lang="ru-RU" sz="2000" b="1" dirty="0" smtClean="0"/>
              <a:t>требованиями, установленными ФГОС.</a:t>
            </a:r>
          </a:p>
          <a:p>
            <a:r>
              <a:rPr lang="ru-RU" sz="2000" dirty="0" smtClean="0"/>
              <a:t>В целях обеспечения индивидуальных потребностей обучающихся в программе основного общего образования, в том числе адаптированной, предусматриваются учебные курсы (в том числе внеурочной деятельности), учебные модули, обеспечивающие различные образовательные потребности и интересы обучающихся.</a:t>
            </a:r>
          </a:p>
          <a:p>
            <a:r>
              <a:rPr lang="ru-RU" sz="2000" b="1" dirty="0" smtClean="0"/>
              <a:t>Внеурочная деятельность обучающихся с ОВЗ дополняется коррекционными учебными курсами внеурочной деятельности</a:t>
            </a:r>
            <a:r>
              <a:rPr lang="ru-RU" sz="2000" dirty="0" smtClean="0"/>
              <a:t>.</a:t>
            </a:r>
          </a:p>
          <a:p>
            <a:r>
              <a:rPr lang="ru-RU" sz="2000" dirty="0" smtClean="0"/>
              <a:t>Срок получения основного общего образования составляет не более пяти лет ( для обучающихся с ОВЗ – шести лет).</a:t>
            </a:r>
            <a:endParaRPr lang="ru-RU"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35846"/>
            <a:ext cx="9396536" cy="5909310"/>
          </a:xfrm>
          <a:prstGeom prst="rect">
            <a:avLst/>
          </a:prstGeom>
        </p:spPr>
        <p:txBody>
          <a:bodyPr wrap="square">
            <a:spAutoFit/>
          </a:bodyPr>
          <a:lstStyle/>
          <a:p>
            <a:r>
              <a:rPr lang="ru-RU" sz="2000" dirty="0" smtClean="0"/>
              <a:t>31.2. </a:t>
            </a:r>
            <a:r>
              <a:rPr lang="ru-RU" sz="2000" b="1" dirty="0" smtClean="0"/>
              <a:t>Планируемые результаты освоения обучающимися программы основного общего образования</a:t>
            </a:r>
            <a:r>
              <a:rPr lang="ru-RU" sz="2000" dirty="0" smtClean="0"/>
              <a:t>, в том числе адаптированной, должны:</a:t>
            </a:r>
          </a:p>
          <a:p>
            <a:endParaRPr lang="ru-RU" sz="2000" dirty="0" smtClean="0"/>
          </a:p>
          <a:p>
            <a:r>
              <a:rPr lang="ru-RU" sz="2000" dirty="0" smtClean="0"/>
              <a:t>1) обеспечивать связь между </a:t>
            </a:r>
            <a:r>
              <a:rPr lang="ru-RU" sz="2000" b="1" dirty="0" smtClean="0"/>
              <a:t>требованиями ФГОС, образовательной деятельностью и системой оценки результатов </a:t>
            </a:r>
            <a:r>
              <a:rPr lang="ru-RU" sz="2000" dirty="0" smtClean="0"/>
              <a:t>освоения программы основного общего образования;</a:t>
            </a:r>
          </a:p>
          <a:p>
            <a:r>
              <a:rPr lang="ru-RU" sz="2000" dirty="0" smtClean="0"/>
              <a:t>2) являться </a:t>
            </a:r>
            <a:r>
              <a:rPr lang="ru-RU" sz="2000" b="1" dirty="0" smtClean="0"/>
              <a:t>содержательной и </a:t>
            </a:r>
            <a:r>
              <a:rPr lang="ru-RU" sz="2000" b="1" dirty="0" err="1" smtClean="0"/>
              <a:t>критериальной</a:t>
            </a:r>
            <a:r>
              <a:rPr lang="ru-RU" sz="2000" b="1" dirty="0" smtClean="0"/>
              <a:t> основой для разработки:</a:t>
            </a:r>
          </a:p>
          <a:p>
            <a:r>
              <a:rPr lang="ru-RU" sz="2000" b="1" dirty="0" smtClean="0"/>
              <a:t>рабочих программ учебных предметов,</a:t>
            </a:r>
            <a:r>
              <a:rPr lang="ru-RU" sz="2000" dirty="0" smtClean="0"/>
              <a:t> учебных курсов (в том числе внеурочной деятельности), учебных модулей, являющихся методическими документами, определяющими организацию образовательного процесса в Организации по определенному учебному предмету, учебному курсу (в том числе внеурочной деятельности), учебному модулю; </a:t>
            </a:r>
            <a:r>
              <a:rPr lang="ru-RU" sz="2000" b="1" dirty="0" smtClean="0"/>
              <a:t>системы оценки качества освоения обучающимися программы основного общего образования</a:t>
            </a:r>
            <a:r>
              <a:rPr lang="ru-RU" sz="2000" dirty="0" smtClean="0"/>
              <a:t>;</a:t>
            </a:r>
          </a:p>
          <a:p>
            <a:endParaRPr lang="ru-RU" sz="2000" dirty="0" smtClean="0"/>
          </a:p>
          <a:p>
            <a:r>
              <a:rPr lang="ru-RU" sz="2000" dirty="0" smtClean="0"/>
              <a:t>Достижение обучающимися планируемых результатов освоения программы основного общего образования определяется после завершения обучения в процессе государственной итоговой аттестации.</a:t>
            </a:r>
          </a:p>
          <a:p>
            <a:endParaRPr lang="ru-RU" sz="2000" dirty="0" smtClean="0"/>
          </a:p>
          <a:p>
            <a:endParaRPr lang="ru-RU"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88640"/>
            <a:ext cx="8964488" cy="6832640"/>
          </a:xfrm>
          <a:prstGeom prst="rect">
            <a:avLst/>
          </a:prstGeom>
        </p:spPr>
        <p:txBody>
          <a:bodyPr wrap="square">
            <a:spAutoFit/>
          </a:bodyPr>
          <a:lstStyle/>
          <a:p>
            <a:r>
              <a:rPr lang="ru-RU" sz="2000" dirty="0" smtClean="0"/>
              <a:t>31.3. </a:t>
            </a:r>
            <a:r>
              <a:rPr lang="ru-RU" sz="2000" b="1" dirty="0" smtClean="0"/>
              <a:t>Система оценки достижения планируемых результатов </a:t>
            </a:r>
            <a:r>
              <a:rPr lang="ru-RU" sz="2000" dirty="0" smtClean="0"/>
              <a:t>освоения программы основного общего образования, в том числе адаптированной, должна:</a:t>
            </a:r>
          </a:p>
          <a:p>
            <a:r>
              <a:rPr lang="ru-RU" sz="2000" b="1" dirty="0" smtClean="0"/>
              <a:t>отражать содержание и критерии оценки, формы представления результатов </a:t>
            </a:r>
            <a:r>
              <a:rPr lang="ru-RU" sz="2000" dirty="0" smtClean="0"/>
              <a:t>оценочной деятельности;</a:t>
            </a:r>
          </a:p>
          <a:p>
            <a:r>
              <a:rPr lang="ru-RU" sz="2000" b="1" dirty="0" smtClean="0"/>
              <a:t>обеспечивать комплексный подход к оценке результатов </a:t>
            </a:r>
            <a:r>
              <a:rPr lang="ru-RU" sz="2000" dirty="0" smtClean="0"/>
              <a:t>освоения программы основного общего образования, позволяющий осуществлять оценку </a:t>
            </a:r>
            <a:r>
              <a:rPr lang="ru-RU" sz="2000" b="1" dirty="0" smtClean="0"/>
              <a:t>предметных и </a:t>
            </a:r>
            <a:r>
              <a:rPr lang="ru-RU" sz="2000" b="1" dirty="0" err="1" smtClean="0"/>
              <a:t>метапредметных</a:t>
            </a:r>
            <a:r>
              <a:rPr lang="ru-RU" sz="2000" b="1" dirty="0" smtClean="0"/>
              <a:t> </a:t>
            </a:r>
            <a:r>
              <a:rPr lang="ru-RU" sz="2000" dirty="0" smtClean="0"/>
              <a:t>результатов;</a:t>
            </a:r>
          </a:p>
          <a:p>
            <a:r>
              <a:rPr lang="ru-RU" sz="2000" b="1" dirty="0" smtClean="0"/>
              <a:t>предусматривать оценку и учет результатов использования разнообразных методов и форм обучения</a:t>
            </a:r>
            <a:r>
              <a:rPr lang="ru-RU" sz="2000" dirty="0" smtClean="0"/>
              <a:t>, в том числе проектов, практических, командных, исследовательских, творческих работ, самоанализа и самооценки, </a:t>
            </a:r>
            <a:r>
              <a:rPr lang="ru-RU" sz="2000" dirty="0" err="1" smtClean="0"/>
              <a:t>взаимооценки</a:t>
            </a:r>
            <a:r>
              <a:rPr lang="ru-RU" sz="2000" dirty="0" smtClean="0"/>
              <a:t>, наблюдения, испытаний (тестов), динамических показателей освоения навыков и знаний, в том числе формируемых с использованием цифровых технологий;</a:t>
            </a:r>
          </a:p>
          <a:p>
            <a:r>
              <a:rPr lang="ru-RU" sz="2000" b="1" dirty="0" smtClean="0"/>
              <a:t>предусматривать оценку динамики учебных достижений обучающихся</a:t>
            </a:r>
            <a:r>
              <a:rPr lang="ru-RU" sz="2000" dirty="0" smtClean="0"/>
              <a:t>;</a:t>
            </a:r>
          </a:p>
          <a:p>
            <a:r>
              <a:rPr lang="ru-RU" sz="2000" b="1" dirty="0" smtClean="0"/>
              <a:t>обеспечивать возможность получения объективной информации о качестве подготовки обучающихся .</a:t>
            </a:r>
            <a:endParaRPr lang="ru-RU" sz="2000" dirty="0" smtClean="0"/>
          </a:p>
          <a:p>
            <a:r>
              <a:rPr lang="ru-RU" sz="2000" b="1" dirty="0" smtClean="0"/>
              <a:t>Система оценки достижения планируемых результатов </a:t>
            </a:r>
            <a:r>
              <a:rPr lang="ru-RU" sz="2000" dirty="0" smtClean="0"/>
              <a:t>освоения программы основного общего образования </a:t>
            </a:r>
            <a:r>
              <a:rPr lang="ru-RU" sz="2000" b="1" dirty="0" smtClean="0"/>
              <a:t>должна включать </a:t>
            </a:r>
            <a:r>
              <a:rPr lang="ru-RU" sz="2000" dirty="0" smtClean="0"/>
              <a:t>описание организации и содержания: </a:t>
            </a:r>
            <a:r>
              <a:rPr lang="ru-RU" sz="2000" b="1" dirty="0" smtClean="0"/>
              <a:t>промежуточной аттестации </a:t>
            </a:r>
            <a:r>
              <a:rPr lang="ru-RU" sz="2000" dirty="0" smtClean="0"/>
              <a:t>обучающихся в рамках урочной и внеурочной деятельности; оценки </a:t>
            </a:r>
            <a:r>
              <a:rPr lang="ru-RU" sz="2000" b="1" dirty="0" smtClean="0"/>
              <a:t>проектной деятельности </a:t>
            </a:r>
            <a:r>
              <a:rPr lang="ru-RU" sz="2000" dirty="0" smtClean="0"/>
              <a:t>обучающихся.</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1"/>
            <a:ext cx="9324528" cy="6217087"/>
          </a:xfrm>
          <a:prstGeom prst="rect">
            <a:avLst/>
          </a:prstGeom>
        </p:spPr>
        <p:txBody>
          <a:bodyPr wrap="square">
            <a:spAutoFit/>
          </a:bodyPr>
          <a:lstStyle/>
          <a:p>
            <a:r>
              <a:rPr lang="ru-RU" sz="2000" dirty="0" smtClean="0"/>
              <a:t>32.1. </a:t>
            </a:r>
            <a:r>
              <a:rPr lang="ru-RU" sz="2000" b="1" dirty="0" smtClean="0"/>
              <a:t>Рабочие программы учебных предметов, курсов (в том числе внеурочной деятельности), модулей </a:t>
            </a:r>
            <a:r>
              <a:rPr lang="ru-RU" sz="2000" dirty="0" smtClean="0"/>
              <a:t>должны обеспечивать достижение планируемых результатов освоения программы основного общего образования и разрабатываться на основе требований ФГОС к результатам освоения программы основного общего образования.</a:t>
            </a:r>
          </a:p>
          <a:p>
            <a:r>
              <a:rPr lang="ru-RU" sz="2000" b="1" dirty="0" smtClean="0"/>
              <a:t>Рабочие программы </a:t>
            </a:r>
            <a:r>
              <a:rPr lang="ru-RU" sz="2000" dirty="0" smtClean="0"/>
              <a:t>учебных предметов, курсов (в том числе внеурочной деятельности), модулей </a:t>
            </a:r>
            <a:r>
              <a:rPr lang="ru-RU" sz="2000" b="1" dirty="0" smtClean="0"/>
              <a:t>должны включать</a:t>
            </a:r>
            <a:r>
              <a:rPr lang="ru-RU" sz="2000" dirty="0" smtClean="0"/>
              <a:t>:</a:t>
            </a:r>
          </a:p>
          <a:p>
            <a:r>
              <a:rPr lang="ru-RU" sz="2000" b="1" dirty="0" smtClean="0"/>
              <a:t>содержание учебного предмета</a:t>
            </a:r>
            <a:r>
              <a:rPr lang="ru-RU" sz="2000" dirty="0" smtClean="0"/>
              <a:t>, курса, модуля;</a:t>
            </a:r>
          </a:p>
          <a:p>
            <a:r>
              <a:rPr lang="ru-RU" sz="2000" b="1" dirty="0" smtClean="0"/>
              <a:t>планируемые результаты освоения учебного предмета</a:t>
            </a:r>
            <a:r>
              <a:rPr lang="ru-RU" sz="2000" dirty="0" smtClean="0"/>
              <a:t>, курса, модуля;</a:t>
            </a:r>
          </a:p>
          <a:p>
            <a:r>
              <a:rPr lang="ru-RU" sz="2000" b="1" dirty="0" smtClean="0"/>
              <a:t>тематическое планирование с указанием количества академических часов</a:t>
            </a:r>
            <a:r>
              <a:rPr lang="ru-RU" sz="2000" dirty="0" smtClean="0"/>
              <a:t>, отводимых на освоение каждой темы учебного предмета, курса, модуля и </a:t>
            </a:r>
            <a:r>
              <a:rPr lang="ru-RU" sz="2000" b="1" dirty="0" smtClean="0"/>
              <a:t>возможность использования по этой теме электронных (цифровых) образовательных ресурсов</a:t>
            </a:r>
            <a:r>
              <a:rPr lang="ru-RU" sz="2000" dirty="0" smtClean="0"/>
              <a:t>, являющихся учебно-методическими материалами (</a:t>
            </a:r>
            <a:r>
              <a:rPr lang="ru-RU" sz="2000" dirty="0" err="1" smtClean="0"/>
              <a:t>мультимедийные</a:t>
            </a:r>
            <a:r>
              <a:rPr lang="ru-RU" sz="2000" dirty="0" smtClean="0"/>
              <a:t> программы, электронные учебники и задачники, электронные библиотеки, виртуальные лаборатории, игровые программы, коллекции    цифровых образовательных ресурсов), используемыми для обучения и воспитания различных групп пользователей, </a:t>
            </a:r>
            <a:r>
              <a:rPr lang="ru-RU" sz="2000" b="1" dirty="0" smtClean="0"/>
              <a:t>представленными в электронном (цифровом) виде</a:t>
            </a:r>
            <a:r>
              <a:rPr lang="ru-RU" sz="2000" dirty="0" smtClean="0"/>
              <a:t> и реализующими дидактические возможности ИКТ, содержание которых соответствует законодательству об образовании.</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4477</Words>
  <Application>Microsoft Office PowerPoint</Application>
  <PresentationFormat>Экран (4:3)</PresentationFormat>
  <Paragraphs>204</Paragraphs>
  <Slides>35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35</vt:i4>
      </vt:variant>
    </vt:vector>
  </HeadingPairs>
  <TitlesOfParts>
    <vt:vector size="36"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Реализация требований обновленного ФГОС ООО к образовательным результатам в рабочих программах                        по биологии                                                               Вебинар для учителей биологии                                                                          образовательных организаций Пермского края 26.08.2021  </dc:title>
  <dc:creator>User</dc:creator>
  <cp:lastModifiedBy>User</cp:lastModifiedBy>
  <cp:revision>56</cp:revision>
  <dcterms:created xsi:type="dcterms:W3CDTF">2021-08-18T05:46:56Z</dcterms:created>
  <dcterms:modified xsi:type="dcterms:W3CDTF">2021-08-26T08:34:45Z</dcterms:modified>
</cp:coreProperties>
</file>