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9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png" ContentType="image/png"/>
  <Override PartName="/ppt/media/image18.png" ContentType="image/png"/>
  <Override PartName="/ppt/media/image19.png" ContentType="image/png"/>
  <Override PartName="/ppt/media/image20.png" ContentType="image/png"/>
  <Override PartName="/ppt/media/image21.png" ContentType="image/png"/>
  <Override PartName="/ppt/media/image22.png" ContentType="image/png"/>
  <Override PartName="/ppt/media/image23.png" ContentType="image/png"/>
  <Override PartName="/ppt/media/image24.png" ContentType="image/png"/>
  <Override PartName="/ppt/media/image25.png" ContentType="image/png"/>
  <Override PartName="/ppt/media/image26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image" Target="../media/image25.png"/><Relationship Id="rId3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image" Target="../media/image23.png"/><Relationship Id="rId3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CustomShape 1"/>
          <p:cNvSpPr/>
          <p:nvPr/>
        </p:nvSpPr>
        <p:spPr>
          <a:xfrm>
            <a:off x="1981080" y="2700000"/>
            <a:ext cx="9716760" cy="217080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1" lang="ru-RU" sz="3600" spc="-1" strike="noStrike">
                <a:solidFill>
                  <a:srgbClr val="1f4e79"/>
                </a:solidFill>
                <a:latin typeface="Comic Sans MS"/>
                <a:ea typeface="DejaVu Sans"/>
              </a:rPr>
              <a:t>ФОРМИРОВАНИЕ УЧЕБНОГО ПЛАНА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1f4e79"/>
                </a:solidFill>
                <a:latin typeface="Comic Sans MS"/>
                <a:ea typeface="DejaVu Sans"/>
              </a:rPr>
              <a:t> </a:t>
            </a:r>
            <a:r>
              <a:rPr b="1" lang="ru-RU" sz="3600" spc="-1" strike="noStrike">
                <a:solidFill>
                  <a:srgbClr val="1f4e79"/>
                </a:solidFill>
                <a:latin typeface="Comic Sans MS"/>
                <a:ea typeface="DejaVu Sans"/>
              </a:rPr>
              <a:t>в соответствии с требованиями ФГОС НОО, ФГОС ООО :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77" name="CustomShape 2"/>
          <p:cNvSpPr/>
          <p:nvPr/>
        </p:nvSpPr>
        <p:spPr>
          <a:xfrm>
            <a:off x="4476960" y="6021720"/>
            <a:ext cx="681372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333f4f"/>
                </a:solidFill>
                <a:latin typeface="Comic Sans MS"/>
                <a:ea typeface="DejaVu Sans"/>
              </a:rPr>
              <a:t> </a:t>
            </a:r>
            <a:r>
              <a:rPr b="1" lang="ru-RU" sz="1800" spc="-1" strike="noStrike">
                <a:solidFill>
                  <a:srgbClr val="333f4f"/>
                </a:solidFill>
                <a:latin typeface="Comic Sans MS"/>
                <a:ea typeface="DejaVu Sans"/>
              </a:rPr>
              <a:t>зав.кафедрой общего образования  ЦНППМПР ИРО ПК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333f4f"/>
                </a:solidFill>
                <a:latin typeface="Comic Sans MS"/>
                <a:ea typeface="DejaVu Sans"/>
              </a:rPr>
              <a:t>к.и.н., доцент  Женина Л.В.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78" name="Рисунок 77" descr=""/>
          <p:cNvPicPr/>
          <p:nvPr/>
        </p:nvPicPr>
        <p:blipFill>
          <a:blip r:embed="rId1"/>
          <a:stretch/>
        </p:blipFill>
        <p:spPr>
          <a:xfrm>
            <a:off x="1151280" y="328680"/>
            <a:ext cx="2985840" cy="2052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CustomShape 1"/>
          <p:cNvSpPr/>
          <p:nvPr/>
        </p:nvSpPr>
        <p:spPr>
          <a:xfrm>
            <a:off x="363240" y="181440"/>
            <a:ext cx="9536040" cy="125784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Структура учебного плана, модели </a:t>
            </a:r>
            <a:endParaRPr b="0" lang="ru-RU" sz="2600" spc="-1" strike="noStrike">
              <a:latin typeface="Arial"/>
            </a:endParaRPr>
          </a:p>
        </p:txBody>
      </p:sp>
      <p:sp>
        <p:nvSpPr>
          <p:cNvPr id="138" name="CustomShape 2"/>
          <p:cNvSpPr/>
          <p:nvPr/>
        </p:nvSpPr>
        <p:spPr>
          <a:xfrm>
            <a:off x="7744320" y="6021720"/>
            <a:ext cx="2786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333f4f"/>
                </a:solidFill>
                <a:latin typeface="Comic Sans MS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39" name="Рисунок 77_3" descr=""/>
          <p:cNvPicPr/>
          <p:nvPr/>
        </p:nvPicPr>
        <p:blipFill>
          <a:blip r:embed="rId1"/>
          <a:stretch/>
        </p:blipFill>
        <p:spPr>
          <a:xfrm>
            <a:off x="10260720" y="360000"/>
            <a:ext cx="1797120" cy="1235160"/>
          </a:xfrm>
          <a:prstGeom prst="rect">
            <a:avLst/>
          </a:prstGeom>
          <a:ln w="0">
            <a:noFill/>
          </a:ln>
        </p:spPr>
      </p:pic>
      <p:sp>
        <p:nvSpPr>
          <p:cNvPr id="140" name="CustomShape 3"/>
          <p:cNvSpPr/>
          <p:nvPr/>
        </p:nvSpPr>
        <p:spPr>
          <a:xfrm>
            <a:off x="5760000" y="1620000"/>
            <a:ext cx="6298560" cy="521856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pic>
        <p:nvPicPr>
          <p:cNvPr id="141" name="" descr=""/>
          <p:cNvPicPr/>
          <p:nvPr/>
        </p:nvPicPr>
        <p:blipFill>
          <a:blip r:embed="rId2"/>
          <a:srcRect l="0" t="15538" r="36801" b="8350"/>
          <a:stretch/>
        </p:blipFill>
        <p:spPr>
          <a:xfrm>
            <a:off x="2014560" y="1620000"/>
            <a:ext cx="7524720" cy="50968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CustomShape 1"/>
          <p:cNvSpPr/>
          <p:nvPr/>
        </p:nvSpPr>
        <p:spPr>
          <a:xfrm>
            <a:off x="900000" y="2520000"/>
            <a:ext cx="11160000" cy="60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latin typeface="Arial"/>
              </a:rPr>
              <a:t>Ссылка на вебинар 19.05.2022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latin typeface="Arial"/>
              </a:rPr>
              <a:t>https://events.webinar.ru/event/11316077/11682369/4ffdfb426070534144a42ba682b784b1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ustomShape 1"/>
          <p:cNvSpPr/>
          <p:nvPr/>
        </p:nvSpPr>
        <p:spPr>
          <a:xfrm>
            <a:off x="942840" y="263520"/>
            <a:ext cx="10015200" cy="865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9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r>
              <a:rPr b="1" lang="ru-RU" sz="4400" spc="-1" strike="noStrike">
                <a:solidFill>
                  <a:srgbClr val="de5a00"/>
                </a:solidFill>
                <a:latin typeface="Comic Sans MS"/>
                <a:ea typeface="DejaVu Sans"/>
              </a:rPr>
              <a:t>СПАСИБО ЗА ВНИМАНИЕ!</a:t>
            </a:r>
            <a:endParaRPr b="0" lang="ru-RU" sz="4400" spc="-1" strike="noStrike">
              <a:latin typeface="Arial"/>
            </a:endParaRPr>
          </a:p>
        </p:txBody>
      </p:sp>
      <p:pic>
        <p:nvPicPr>
          <p:cNvPr id="144" name="Рисунок 111" descr=""/>
          <p:cNvPicPr/>
          <p:nvPr/>
        </p:nvPicPr>
        <p:blipFill>
          <a:blip r:embed="rId1"/>
          <a:stretch/>
        </p:blipFill>
        <p:spPr>
          <a:xfrm>
            <a:off x="3274920" y="2520360"/>
            <a:ext cx="3921120" cy="2695680"/>
          </a:xfrm>
          <a:prstGeom prst="rect">
            <a:avLst/>
          </a:prstGeom>
          <a:ln w="0">
            <a:noFill/>
          </a:ln>
        </p:spPr>
      </p:pic>
      <p:sp>
        <p:nvSpPr>
          <p:cNvPr id="145" name="CustomShape 2"/>
          <p:cNvSpPr/>
          <p:nvPr/>
        </p:nvSpPr>
        <p:spPr>
          <a:xfrm>
            <a:off x="7542720" y="5760000"/>
            <a:ext cx="3046320" cy="598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С уважением, Женина Л.В.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larisaJ@yandex.ru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CustomShape 1"/>
          <p:cNvSpPr/>
          <p:nvPr/>
        </p:nvSpPr>
        <p:spPr>
          <a:xfrm>
            <a:off x="942840" y="263520"/>
            <a:ext cx="10015200" cy="865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90000"/>
              </a:lnSpc>
            </a:pPr>
            <a:r>
              <a:rPr b="1" lang="ru-RU" sz="4400" spc="-1" strike="noStrike">
                <a:solidFill>
                  <a:srgbClr val="de5a00"/>
                </a:solidFill>
                <a:latin typeface="Comic Sans MS"/>
                <a:ea typeface="DejaVu Sans"/>
              </a:rPr>
              <a:t>Обновленный ФГОС 2021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80" name="CustomShape 2"/>
          <p:cNvSpPr/>
          <p:nvPr/>
        </p:nvSpPr>
        <p:spPr>
          <a:xfrm>
            <a:off x="133200" y="162000"/>
            <a:ext cx="633240" cy="652896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</p:sp>
      <p:pic>
        <p:nvPicPr>
          <p:cNvPr id="81" name="Рисунок 82_1" descr=""/>
          <p:cNvPicPr/>
          <p:nvPr/>
        </p:nvPicPr>
        <p:blipFill>
          <a:blip r:embed="rId1"/>
          <a:stretch/>
        </p:blipFill>
        <p:spPr>
          <a:xfrm>
            <a:off x="10230840" y="180000"/>
            <a:ext cx="1827000" cy="1255320"/>
          </a:xfrm>
          <a:prstGeom prst="rect">
            <a:avLst/>
          </a:prstGeom>
          <a:ln w="0">
            <a:noFill/>
          </a:ln>
        </p:spPr>
      </p:pic>
      <p:sp>
        <p:nvSpPr>
          <p:cNvPr id="82" name="CustomShape 3"/>
          <p:cNvSpPr/>
          <p:nvPr/>
        </p:nvSpPr>
        <p:spPr>
          <a:xfrm>
            <a:off x="1080000" y="1662120"/>
            <a:ext cx="10617120" cy="1215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3" name="CustomShape 4"/>
          <p:cNvSpPr/>
          <p:nvPr/>
        </p:nvSpPr>
        <p:spPr>
          <a:xfrm>
            <a:off x="180000" y="1047960"/>
            <a:ext cx="357840" cy="435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Нормативный 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документ</a:t>
            </a:r>
            <a:endParaRPr b="0" lang="ru-RU" sz="1400" spc="-1" strike="noStrike">
              <a:latin typeface="Arial"/>
            </a:endParaRPr>
          </a:p>
        </p:txBody>
      </p:sp>
      <p:pic>
        <p:nvPicPr>
          <p:cNvPr id="84" name="" descr=""/>
          <p:cNvPicPr/>
          <p:nvPr/>
        </p:nvPicPr>
        <p:blipFill>
          <a:blip r:embed="rId2"/>
          <a:srcRect l="33699" t="12906" r="25006" b="10978"/>
          <a:stretch/>
        </p:blipFill>
        <p:spPr>
          <a:xfrm>
            <a:off x="900000" y="1260360"/>
            <a:ext cx="5037480" cy="5217480"/>
          </a:xfrm>
          <a:prstGeom prst="rect">
            <a:avLst/>
          </a:prstGeom>
          <a:ln w="0">
            <a:noFill/>
          </a:ln>
        </p:spPr>
      </p:pic>
      <p:pic>
        <p:nvPicPr>
          <p:cNvPr id="85" name="" descr=""/>
          <p:cNvPicPr/>
          <p:nvPr/>
        </p:nvPicPr>
        <p:blipFill>
          <a:blip r:embed="rId3"/>
          <a:srcRect l="30730" t="65417" r="29419" b="26730"/>
          <a:stretch/>
        </p:blipFill>
        <p:spPr>
          <a:xfrm>
            <a:off x="6251040" y="5940000"/>
            <a:ext cx="4858920" cy="538920"/>
          </a:xfrm>
          <a:prstGeom prst="rect">
            <a:avLst/>
          </a:prstGeom>
          <a:ln w="0">
            <a:noFill/>
          </a:ln>
        </p:spPr>
      </p:pic>
      <p:sp>
        <p:nvSpPr>
          <p:cNvPr id="86" name="Line 5"/>
          <p:cNvSpPr/>
          <p:nvPr/>
        </p:nvSpPr>
        <p:spPr>
          <a:xfrm>
            <a:off x="0" y="0"/>
            <a:ext cx="360" cy="36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pic>
        <p:nvPicPr>
          <p:cNvPr id="87" name="" descr=""/>
          <p:cNvPicPr/>
          <p:nvPr/>
        </p:nvPicPr>
        <p:blipFill>
          <a:blip r:embed="rId4"/>
          <a:srcRect l="30730" t="10282" r="27943" b="26730"/>
          <a:stretch/>
        </p:blipFill>
        <p:spPr>
          <a:xfrm>
            <a:off x="6251040" y="1620000"/>
            <a:ext cx="5038920" cy="4318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ustomShape 1"/>
          <p:cNvSpPr/>
          <p:nvPr/>
        </p:nvSpPr>
        <p:spPr>
          <a:xfrm>
            <a:off x="942840" y="263520"/>
            <a:ext cx="10015200" cy="865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90000"/>
              </a:lnSpc>
            </a:pPr>
            <a:r>
              <a:rPr b="1" lang="ru-RU" sz="4400" spc="-1" strike="noStrike">
                <a:solidFill>
                  <a:srgbClr val="de5a00"/>
                </a:solidFill>
                <a:latin typeface="Comic Sans MS"/>
                <a:ea typeface="DejaVu Sans"/>
              </a:rPr>
              <a:t>Обновленный ФГОС 2021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89" name="CustomShape 2"/>
          <p:cNvSpPr/>
          <p:nvPr/>
        </p:nvSpPr>
        <p:spPr>
          <a:xfrm>
            <a:off x="133200" y="162000"/>
            <a:ext cx="633240" cy="652896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</p:sp>
      <p:sp>
        <p:nvSpPr>
          <p:cNvPr id="90" name="CustomShape 3"/>
          <p:cNvSpPr/>
          <p:nvPr/>
        </p:nvSpPr>
        <p:spPr>
          <a:xfrm>
            <a:off x="1080000" y="1662120"/>
            <a:ext cx="10617120" cy="1215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1" name="CustomShape 4"/>
          <p:cNvSpPr/>
          <p:nvPr/>
        </p:nvSpPr>
        <p:spPr>
          <a:xfrm>
            <a:off x="180000" y="1047960"/>
            <a:ext cx="357840" cy="435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Нормативный 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документ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92" name="Line 5"/>
          <p:cNvSpPr/>
          <p:nvPr/>
        </p:nvSpPr>
        <p:spPr>
          <a:xfrm>
            <a:off x="0" y="0"/>
            <a:ext cx="360" cy="36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pic>
        <p:nvPicPr>
          <p:cNvPr id="93" name="" descr=""/>
          <p:cNvPicPr/>
          <p:nvPr/>
        </p:nvPicPr>
        <p:blipFill>
          <a:blip r:embed="rId1"/>
          <a:srcRect l="11533" t="28661" r="69807" b="35325"/>
          <a:stretch/>
        </p:blipFill>
        <p:spPr>
          <a:xfrm>
            <a:off x="1080360" y="1260000"/>
            <a:ext cx="4977000" cy="5399280"/>
          </a:xfrm>
          <a:prstGeom prst="rect">
            <a:avLst/>
          </a:prstGeom>
          <a:ln w="0">
            <a:noFill/>
          </a:ln>
        </p:spPr>
      </p:pic>
      <p:pic>
        <p:nvPicPr>
          <p:cNvPr id="94" name="" descr=""/>
          <p:cNvPicPr/>
          <p:nvPr/>
        </p:nvPicPr>
        <p:blipFill>
          <a:blip r:embed="rId2"/>
          <a:srcRect l="11533" t="28661" r="50096" b="29354"/>
          <a:stretch/>
        </p:blipFill>
        <p:spPr>
          <a:xfrm>
            <a:off x="6120360" y="1440360"/>
            <a:ext cx="5848920" cy="3598920"/>
          </a:xfrm>
          <a:prstGeom prst="rect">
            <a:avLst/>
          </a:prstGeom>
          <a:ln w="0">
            <a:noFill/>
          </a:ln>
        </p:spPr>
      </p:pic>
      <p:pic>
        <p:nvPicPr>
          <p:cNvPr id="95" name="Рисунок 82_0" descr=""/>
          <p:cNvPicPr/>
          <p:nvPr/>
        </p:nvPicPr>
        <p:blipFill>
          <a:blip r:embed="rId3"/>
          <a:stretch/>
        </p:blipFill>
        <p:spPr>
          <a:xfrm>
            <a:off x="9180000" y="1662120"/>
            <a:ext cx="2880360" cy="1979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CustomShape 1"/>
          <p:cNvSpPr/>
          <p:nvPr/>
        </p:nvSpPr>
        <p:spPr>
          <a:xfrm>
            <a:off x="942840" y="263520"/>
            <a:ext cx="10015200" cy="865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90000"/>
              </a:lnSpc>
            </a:pPr>
            <a:r>
              <a:rPr b="1" lang="ru-RU" sz="4400" spc="-1" strike="noStrike">
                <a:solidFill>
                  <a:srgbClr val="de5a00"/>
                </a:solidFill>
                <a:latin typeface="Comic Sans MS"/>
                <a:ea typeface="DejaVu Sans"/>
              </a:rPr>
              <a:t>Обновленный ФГОС 2021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97" name="CustomShape 2"/>
          <p:cNvSpPr/>
          <p:nvPr/>
        </p:nvSpPr>
        <p:spPr>
          <a:xfrm>
            <a:off x="133200" y="162000"/>
            <a:ext cx="633240" cy="652896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</p:sp>
      <p:pic>
        <p:nvPicPr>
          <p:cNvPr id="98" name="Рисунок 82" descr=""/>
          <p:cNvPicPr/>
          <p:nvPr/>
        </p:nvPicPr>
        <p:blipFill>
          <a:blip r:embed="rId1"/>
          <a:stretch/>
        </p:blipFill>
        <p:spPr>
          <a:xfrm>
            <a:off x="10230840" y="180000"/>
            <a:ext cx="1827000" cy="1255320"/>
          </a:xfrm>
          <a:prstGeom prst="rect">
            <a:avLst/>
          </a:prstGeom>
          <a:ln w="0">
            <a:noFill/>
          </a:ln>
        </p:spPr>
      </p:pic>
      <p:sp>
        <p:nvSpPr>
          <p:cNvPr id="99" name="CustomShape 3"/>
          <p:cNvSpPr/>
          <p:nvPr/>
        </p:nvSpPr>
        <p:spPr>
          <a:xfrm>
            <a:off x="1080000" y="1662120"/>
            <a:ext cx="10617120" cy="1215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0" name="CustomShape 4"/>
          <p:cNvSpPr/>
          <p:nvPr/>
        </p:nvSpPr>
        <p:spPr>
          <a:xfrm>
            <a:off x="180000" y="1047960"/>
            <a:ext cx="357840" cy="435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Нормативный 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документ</a:t>
            </a:r>
            <a:endParaRPr b="0" lang="ru-RU" sz="1400" spc="-1" strike="noStrike">
              <a:latin typeface="Arial"/>
            </a:endParaRPr>
          </a:p>
        </p:txBody>
      </p:sp>
      <p:pic>
        <p:nvPicPr>
          <p:cNvPr id="101" name="" descr=""/>
          <p:cNvPicPr/>
          <p:nvPr/>
        </p:nvPicPr>
        <p:blipFill>
          <a:blip r:embed="rId2"/>
          <a:srcRect l="33699" t="12906" r="25006" b="10978"/>
          <a:stretch/>
        </p:blipFill>
        <p:spPr>
          <a:xfrm>
            <a:off x="900000" y="1260360"/>
            <a:ext cx="5037480" cy="5217480"/>
          </a:xfrm>
          <a:prstGeom prst="rect">
            <a:avLst/>
          </a:prstGeom>
          <a:ln w="0">
            <a:noFill/>
          </a:ln>
        </p:spPr>
      </p:pic>
      <p:pic>
        <p:nvPicPr>
          <p:cNvPr id="102" name="" descr=""/>
          <p:cNvPicPr/>
          <p:nvPr/>
        </p:nvPicPr>
        <p:blipFill>
          <a:blip r:embed="rId3"/>
          <a:srcRect l="30730" t="65417" r="29419" b="26730"/>
          <a:stretch/>
        </p:blipFill>
        <p:spPr>
          <a:xfrm>
            <a:off x="6251040" y="5940000"/>
            <a:ext cx="4858920" cy="538920"/>
          </a:xfrm>
          <a:prstGeom prst="rect">
            <a:avLst/>
          </a:prstGeom>
          <a:ln w="0">
            <a:noFill/>
          </a:ln>
        </p:spPr>
      </p:pic>
      <p:sp>
        <p:nvSpPr>
          <p:cNvPr id="103" name="Line 5"/>
          <p:cNvSpPr/>
          <p:nvPr/>
        </p:nvSpPr>
        <p:spPr>
          <a:xfrm>
            <a:off x="0" y="0"/>
            <a:ext cx="360" cy="36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pic>
        <p:nvPicPr>
          <p:cNvPr id="104" name="" descr=""/>
          <p:cNvPicPr/>
          <p:nvPr/>
        </p:nvPicPr>
        <p:blipFill>
          <a:blip r:embed="rId4"/>
          <a:srcRect l="30730" t="10282" r="27943" b="26730"/>
          <a:stretch/>
        </p:blipFill>
        <p:spPr>
          <a:xfrm>
            <a:off x="6251040" y="1620000"/>
            <a:ext cx="5038920" cy="4318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CustomShape 1"/>
          <p:cNvSpPr/>
          <p:nvPr/>
        </p:nvSpPr>
        <p:spPr>
          <a:xfrm>
            <a:off x="942840" y="263520"/>
            <a:ext cx="10755000" cy="865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90000"/>
              </a:lnSpc>
            </a:pPr>
            <a:r>
              <a:rPr b="1" lang="ru-RU" sz="4400" spc="-1" strike="noStrike">
                <a:solidFill>
                  <a:srgbClr val="de5a00"/>
                </a:solidFill>
                <a:latin typeface="Comic Sans MS"/>
                <a:ea typeface="DejaVu Sans"/>
              </a:rPr>
              <a:t>Требования обновленного ФГОС к учебному плану 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06" name="CustomShape 2"/>
          <p:cNvSpPr/>
          <p:nvPr/>
        </p:nvSpPr>
        <p:spPr>
          <a:xfrm>
            <a:off x="133200" y="162000"/>
            <a:ext cx="633240" cy="652896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</p:sp>
      <p:sp>
        <p:nvSpPr>
          <p:cNvPr id="107" name="CustomShape 3"/>
          <p:cNvSpPr/>
          <p:nvPr/>
        </p:nvSpPr>
        <p:spPr>
          <a:xfrm>
            <a:off x="1620000" y="1620000"/>
            <a:ext cx="10437120" cy="503784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</p:sp>
      <p:sp>
        <p:nvSpPr>
          <p:cNvPr id="108" name="CustomShape 4"/>
          <p:cNvSpPr/>
          <p:nvPr/>
        </p:nvSpPr>
        <p:spPr>
          <a:xfrm>
            <a:off x="1080000" y="1662120"/>
            <a:ext cx="10617120" cy="1215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9" name="CustomShape 5"/>
          <p:cNvSpPr/>
          <p:nvPr/>
        </p:nvSpPr>
        <p:spPr>
          <a:xfrm>
            <a:off x="180000" y="360000"/>
            <a:ext cx="357840" cy="882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По 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З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аявлению 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родителей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</p:txBody>
      </p:sp>
      <p:pic>
        <p:nvPicPr>
          <p:cNvPr id="110" name="" descr=""/>
          <p:cNvPicPr/>
          <p:nvPr/>
        </p:nvPicPr>
        <p:blipFill>
          <a:blip r:embed="rId1"/>
          <a:srcRect l="11533" t="30275" r="42711" b="30971"/>
          <a:stretch/>
        </p:blipFill>
        <p:spPr>
          <a:xfrm>
            <a:off x="2091960" y="1980000"/>
            <a:ext cx="9067320" cy="4318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CustomShape 1"/>
          <p:cNvSpPr/>
          <p:nvPr/>
        </p:nvSpPr>
        <p:spPr>
          <a:xfrm>
            <a:off x="942840" y="263520"/>
            <a:ext cx="10755000" cy="865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90000"/>
              </a:lnSpc>
            </a:pPr>
            <a:r>
              <a:rPr b="1" lang="ru-RU" sz="4400" spc="-1" strike="noStrike">
                <a:solidFill>
                  <a:srgbClr val="de5a00"/>
                </a:solidFill>
                <a:latin typeface="Comic Sans MS"/>
                <a:ea typeface="DejaVu Sans"/>
              </a:rPr>
              <a:t>Требования обновленного ФГОС к учебному плану 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12" name="CustomShape 2"/>
          <p:cNvSpPr/>
          <p:nvPr/>
        </p:nvSpPr>
        <p:spPr>
          <a:xfrm>
            <a:off x="133200" y="162000"/>
            <a:ext cx="633240" cy="652896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</p:sp>
      <p:sp>
        <p:nvSpPr>
          <p:cNvPr id="113" name="CustomShape 3"/>
          <p:cNvSpPr/>
          <p:nvPr/>
        </p:nvSpPr>
        <p:spPr>
          <a:xfrm>
            <a:off x="1620000" y="1620000"/>
            <a:ext cx="10437120" cy="503784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</p:sp>
      <p:sp>
        <p:nvSpPr>
          <p:cNvPr id="114" name="CustomShape 4"/>
          <p:cNvSpPr/>
          <p:nvPr/>
        </p:nvSpPr>
        <p:spPr>
          <a:xfrm>
            <a:off x="1080000" y="1662120"/>
            <a:ext cx="10617120" cy="1215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5" name="CustomShape 5"/>
          <p:cNvSpPr/>
          <p:nvPr/>
        </p:nvSpPr>
        <p:spPr>
          <a:xfrm>
            <a:off x="180000" y="360000"/>
            <a:ext cx="357840" cy="882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По 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З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аявлению 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родителей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</p:txBody>
      </p:sp>
      <p:pic>
        <p:nvPicPr>
          <p:cNvPr id="116" name="" descr=""/>
          <p:cNvPicPr/>
          <p:nvPr/>
        </p:nvPicPr>
        <p:blipFill>
          <a:blip r:embed="rId1"/>
          <a:srcRect l="11533" t="28661" r="42711" b="37232"/>
          <a:stretch/>
        </p:blipFill>
        <p:spPr>
          <a:xfrm>
            <a:off x="2007720" y="1980360"/>
            <a:ext cx="9871560" cy="4138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CustomShape 1"/>
          <p:cNvSpPr/>
          <p:nvPr/>
        </p:nvSpPr>
        <p:spPr>
          <a:xfrm>
            <a:off x="942840" y="263520"/>
            <a:ext cx="10755000" cy="865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90000"/>
              </a:lnSpc>
            </a:pPr>
            <a:r>
              <a:rPr b="1" lang="ru-RU" sz="4400" spc="-1" strike="noStrike">
                <a:solidFill>
                  <a:srgbClr val="de5a00"/>
                </a:solidFill>
                <a:latin typeface="Comic Sans MS"/>
                <a:ea typeface="DejaVu Sans"/>
              </a:rPr>
              <a:t>Учебный план 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18" name="CustomShape 2"/>
          <p:cNvSpPr/>
          <p:nvPr/>
        </p:nvSpPr>
        <p:spPr>
          <a:xfrm>
            <a:off x="133200" y="162000"/>
            <a:ext cx="633240" cy="652896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</p:sp>
      <p:sp>
        <p:nvSpPr>
          <p:cNvPr id="119" name="CustomShape 3"/>
          <p:cNvSpPr/>
          <p:nvPr/>
        </p:nvSpPr>
        <p:spPr>
          <a:xfrm>
            <a:off x="1620000" y="1440000"/>
            <a:ext cx="10437120" cy="521784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120" name="CustomShape 4"/>
          <p:cNvSpPr/>
          <p:nvPr/>
        </p:nvSpPr>
        <p:spPr>
          <a:xfrm>
            <a:off x="1080000" y="1482840"/>
            <a:ext cx="10617120" cy="1215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1" name="CustomShape 5"/>
          <p:cNvSpPr/>
          <p:nvPr/>
        </p:nvSpPr>
        <p:spPr>
          <a:xfrm>
            <a:off x="180000" y="360000"/>
            <a:ext cx="357840" cy="541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Выписка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</p:txBody>
      </p:sp>
      <p:pic>
        <p:nvPicPr>
          <p:cNvPr id="122" name="" descr=""/>
          <p:cNvPicPr/>
          <p:nvPr/>
        </p:nvPicPr>
        <p:blipFill>
          <a:blip r:embed="rId1"/>
          <a:srcRect l="13010" t="33001" r="48616" b="32885"/>
          <a:stretch/>
        </p:blipFill>
        <p:spPr>
          <a:xfrm>
            <a:off x="1800000" y="2520360"/>
            <a:ext cx="4678920" cy="2338920"/>
          </a:xfrm>
          <a:prstGeom prst="rect">
            <a:avLst/>
          </a:prstGeom>
          <a:ln w="0">
            <a:noFill/>
          </a:ln>
        </p:spPr>
      </p:pic>
      <p:pic>
        <p:nvPicPr>
          <p:cNvPr id="123" name="" descr=""/>
          <p:cNvPicPr/>
          <p:nvPr/>
        </p:nvPicPr>
        <p:blipFill>
          <a:blip r:embed="rId2"/>
          <a:srcRect l="14486" t="32602" r="49579" b="33291"/>
          <a:stretch/>
        </p:blipFill>
        <p:spPr>
          <a:xfrm>
            <a:off x="6480000" y="1440000"/>
            <a:ext cx="5313600" cy="2835720"/>
          </a:xfrm>
          <a:prstGeom prst="rect">
            <a:avLst/>
          </a:prstGeom>
          <a:ln w="0">
            <a:noFill/>
          </a:ln>
        </p:spPr>
      </p:pic>
      <p:pic>
        <p:nvPicPr>
          <p:cNvPr id="124" name="" descr=""/>
          <p:cNvPicPr/>
          <p:nvPr/>
        </p:nvPicPr>
        <p:blipFill>
          <a:blip r:embed="rId3"/>
          <a:srcRect l="15963" t="40483" r="50841" b="33284"/>
          <a:stretch/>
        </p:blipFill>
        <p:spPr>
          <a:xfrm>
            <a:off x="6660000" y="4140000"/>
            <a:ext cx="4858920" cy="2159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CustomShape 1"/>
          <p:cNvSpPr/>
          <p:nvPr/>
        </p:nvSpPr>
        <p:spPr>
          <a:xfrm>
            <a:off x="360000" y="180000"/>
            <a:ext cx="9536040" cy="125784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Углубленное изучение предметов, деление на группы </a:t>
            </a:r>
            <a:endParaRPr b="0" lang="ru-RU" sz="2600" spc="-1" strike="noStrike">
              <a:latin typeface="Arial"/>
            </a:endParaRPr>
          </a:p>
        </p:txBody>
      </p:sp>
      <p:sp>
        <p:nvSpPr>
          <p:cNvPr id="126" name="CustomShape 2"/>
          <p:cNvSpPr/>
          <p:nvPr/>
        </p:nvSpPr>
        <p:spPr>
          <a:xfrm>
            <a:off x="7744320" y="6021720"/>
            <a:ext cx="2786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333f4f"/>
                </a:solidFill>
                <a:latin typeface="Comic Sans MS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27" name="Рисунок 77_2" descr=""/>
          <p:cNvPicPr/>
          <p:nvPr/>
        </p:nvPicPr>
        <p:blipFill>
          <a:blip r:embed="rId1"/>
          <a:stretch/>
        </p:blipFill>
        <p:spPr>
          <a:xfrm>
            <a:off x="10260720" y="360000"/>
            <a:ext cx="1797120" cy="1235160"/>
          </a:xfrm>
          <a:prstGeom prst="rect">
            <a:avLst/>
          </a:prstGeom>
          <a:ln w="0">
            <a:noFill/>
          </a:ln>
        </p:spPr>
      </p:pic>
      <p:sp>
        <p:nvSpPr>
          <p:cNvPr id="128" name="CustomShape 3"/>
          <p:cNvSpPr/>
          <p:nvPr/>
        </p:nvSpPr>
        <p:spPr>
          <a:xfrm>
            <a:off x="5760000" y="1620000"/>
            <a:ext cx="6298560" cy="521856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pic>
        <p:nvPicPr>
          <p:cNvPr id="129" name="" descr=""/>
          <p:cNvPicPr/>
          <p:nvPr/>
        </p:nvPicPr>
        <p:blipFill>
          <a:blip r:embed="rId2"/>
          <a:srcRect l="15963" t="32602" r="50096" b="33284"/>
          <a:stretch/>
        </p:blipFill>
        <p:spPr>
          <a:xfrm>
            <a:off x="360360" y="1440360"/>
            <a:ext cx="5094360" cy="2878920"/>
          </a:xfrm>
          <a:prstGeom prst="rect">
            <a:avLst/>
          </a:prstGeom>
          <a:ln w="0">
            <a:noFill/>
          </a:ln>
        </p:spPr>
      </p:pic>
      <p:pic>
        <p:nvPicPr>
          <p:cNvPr id="130" name="" descr=""/>
          <p:cNvPicPr/>
          <p:nvPr/>
        </p:nvPicPr>
        <p:blipFill>
          <a:blip r:embed="rId3"/>
          <a:srcRect l="14486" t="32602" r="50096" b="41165"/>
          <a:stretch/>
        </p:blipFill>
        <p:spPr>
          <a:xfrm>
            <a:off x="216360" y="4320360"/>
            <a:ext cx="5182920" cy="2158920"/>
          </a:xfrm>
          <a:prstGeom prst="rect">
            <a:avLst/>
          </a:prstGeom>
          <a:ln w="0">
            <a:noFill/>
          </a:ln>
        </p:spPr>
      </p:pic>
      <p:pic>
        <p:nvPicPr>
          <p:cNvPr id="131" name="" descr=""/>
          <p:cNvPicPr/>
          <p:nvPr/>
        </p:nvPicPr>
        <p:blipFill>
          <a:blip r:embed="rId4"/>
          <a:srcRect l="15963" t="36532" r="50096" b="33834"/>
          <a:stretch/>
        </p:blipFill>
        <p:spPr>
          <a:xfrm>
            <a:off x="5940000" y="2160000"/>
            <a:ext cx="5864760" cy="2878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CustomShape 1"/>
          <p:cNvSpPr/>
          <p:nvPr/>
        </p:nvSpPr>
        <p:spPr>
          <a:xfrm>
            <a:off x="363240" y="181440"/>
            <a:ext cx="9536040" cy="125784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Структура учебного плана, модели </a:t>
            </a:r>
            <a:endParaRPr b="0" lang="ru-RU" sz="2600" spc="-1" strike="noStrike">
              <a:latin typeface="Arial"/>
            </a:endParaRPr>
          </a:p>
        </p:txBody>
      </p:sp>
      <p:sp>
        <p:nvSpPr>
          <p:cNvPr id="133" name="CustomShape 2"/>
          <p:cNvSpPr/>
          <p:nvPr/>
        </p:nvSpPr>
        <p:spPr>
          <a:xfrm>
            <a:off x="7744320" y="6021720"/>
            <a:ext cx="2786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333f4f"/>
                </a:solidFill>
                <a:latin typeface="Comic Sans MS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34" name="Рисунок 77_0" descr=""/>
          <p:cNvPicPr/>
          <p:nvPr/>
        </p:nvPicPr>
        <p:blipFill>
          <a:blip r:embed="rId1"/>
          <a:stretch/>
        </p:blipFill>
        <p:spPr>
          <a:xfrm>
            <a:off x="10260720" y="360000"/>
            <a:ext cx="1797120" cy="1235160"/>
          </a:xfrm>
          <a:prstGeom prst="rect">
            <a:avLst/>
          </a:prstGeom>
          <a:ln w="0">
            <a:noFill/>
          </a:ln>
        </p:spPr>
      </p:pic>
      <p:sp>
        <p:nvSpPr>
          <p:cNvPr id="135" name="CustomShape 3"/>
          <p:cNvSpPr/>
          <p:nvPr/>
        </p:nvSpPr>
        <p:spPr>
          <a:xfrm>
            <a:off x="5760000" y="1620000"/>
            <a:ext cx="6298560" cy="521856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pic>
        <p:nvPicPr>
          <p:cNvPr id="136" name="" descr=""/>
          <p:cNvPicPr/>
          <p:nvPr/>
        </p:nvPicPr>
        <p:blipFill>
          <a:blip r:embed="rId2"/>
          <a:srcRect l="10057" t="31286" r="45663" b="31979"/>
          <a:stretch/>
        </p:blipFill>
        <p:spPr>
          <a:xfrm>
            <a:off x="308520" y="1656360"/>
            <a:ext cx="9950760" cy="4642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374</TotalTime>
  <Application>LibreOffice/7.0.0.3$Windows_X86_64 LibreOffice_project/8061b3e9204bef6b321a21033174034a5e2ea88e</Application>
  <Words>872</Words>
  <Paragraphs>84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2021-08-22T16:07:15Z</dcterms:created>
  <dc:creator>test</dc:creator>
  <dc:description/>
  <dc:language>ru-RU</dc:language>
  <cp:lastModifiedBy/>
  <dcterms:modified xsi:type="dcterms:W3CDTF">2022-05-21T12:43:52Z</dcterms:modified>
  <cp:revision>36</cp:revision>
  <dc:subject/>
  <dc:title>Командообразование Установка на групповую работу Общее время выполнения 45 минут Установка от модератора (5 минут) Цели (5 минут) Люди и роли (5 минут) Назначение (10 минут) Ценности (5 минут) Правила и практики (10 минут) Завершение (5 минут)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1</vt:i4>
  </property>
  <property fmtid="{D5CDD505-2E9C-101B-9397-08002B2CF9AE}" pid="8" name="PresentationFormat">
    <vt:lpwstr>Широкоэкранный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16</vt:i4>
  </property>
</Properties>
</file>