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2"/>
  </p:notesMasterIdLst>
  <p:sldIdLst>
    <p:sldId id="889" r:id="rId2"/>
    <p:sldId id="910" r:id="rId3"/>
    <p:sldId id="901" r:id="rId4"/>
    <p:sldId id="943" r:id="rId5"/>
    <p:sldId id="950" r:id="rId6"/>
    <p:sldId id="941" r:id="rId7"/>
    <p:sldId id="952" r:id="rId8"/>
    <p:sldId id="956" r:id="rId9"/>
    <p:sldId id="947" r:id="rId10"/>
    <p:sldId id="948" r:id="rId11"/>
    <p:sldId id="951" r:id="rId12"/>
    <p:sldId id="954" r:id="rId13"/>
    <p:sldId id="955" r:id="rId14"/>
    <p:sldId id="957" r:id="rId15"/>
    <p:sldId id="958" r:id="rId16"/>
    <p:sldId id="946" r:id="rId17"/>
    <p:sldId id="953" r:id="rId18"/>
    <p:sldId id="959" r:id="rId19"/>
    <p:sldId id="932" r:id="rId20"/>
    <p:sldId id="940" r:id="rId2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ey Golubtsov" initials="AG" lastIdx="1" clrIdx="0">
    <p:extLst/>
  </p:cmAuthor>
  <p:cmAuthor id="2" name="Блинова Александра Юрьевна" initials="БАЮ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99"/>
    <a:srgbClr val="66FF66"/>
    <a:srgbClr val="FFFFFF"/>
    <a:srgbClr val="FFCCFF"/>
    <a:srgbClr val="008CC1"/>
    <a:srgbClr val="05AECD"/>
    <a:srgbClr val="64BDFF"/>
    <a:srgbClr val="4D88C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194" autoAdjust="0"/>
  </p:normalViewPr>
  <p:slideViewPr>
    <p:cSldViewPr snapToGrid="0">
      <p:cViewPr>
        <p:scale>
          <a:sx n="90" d="100"/>
          <a:sy n="90" d="100"/>
        </p:scale>
        <p:origin x="-1326" y="-690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A167A-E83A-467E-AFDE-B11D1F96804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DDA5-EA88-4845-90A8-6412E0783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4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5F7727-7222-4D77-939E-EF3548BF8766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2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8" y="3539864"/>
            <a:ext cx="6819705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1" y="6557946"/>
            <a:ext cx="3903628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8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6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8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63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7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04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5FE361-74A6-49EC-8106-0A7314D8EFD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A18B2-E51A-49A6-958A-3DDF6AF47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FEDE5E-C35E-40AC-892C-1FCF350A33D1}"/>
              </a:ext>
            </a:extLst>
          </p:cNvPr>
          <p:cNvSpPr txBox="1"/>
          <p:nvPr userDrawn="1"/>
        </p:nvSpPr>
        <p:spPr>
          <a:xfrm>
            <a:off x="11484572" y="6471277"/>
            <a:ext cx="707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15F720-E54B-473A-B671-02B4A2D0721C}" type="slidenum">
              <a:rPr lang="ru-RU" sz="140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01" y="377261"/>
            <a:ext cx="707433" cy="5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40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5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2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3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D5B068-9541-4FC7-9739-791808957D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A65A-0714-461E-A293-55CAFC76E4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5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11" y="99881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3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3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8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8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59874BF-70B1-4619-8E83-A885DAEB3A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DF261BA-3E61-43A2-AE08-91F29E6C0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691" r:id="rId12"/>
    <p:sldLayoutId id="2147483697" r:id="rId13"/>
    <p:sldLayoutId id="2147483700" r:id="rId14"/>
    <p:sldLayoutId id="2147483694" r:id="rId15"/>
    <p:sldLayoutId id="2147483676" r:id="rId16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" y="1306287"/>
            <a:ext cx="11495314" cy="28346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Конструирование рабочей программы воспитания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 </a:t>
            </a:r>
            <a:r>
              <a:rPr lang="ru-RU" sz="4000" dirty="0" smtClean="0">
                <a:solidFill>
                  <a:schemeClr val="accent1"/>
                </a:solidFill>
              </a:rPr>
              <a:t/>
            </a:r>
            <a:br>
              <a:rPr lang="ru-RU" sz="4000" dirty="0" smtClean="0">
                <a:solidFill>
                  <a:schemeClr val="accent1"/>
                </a:solidFill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Модули воспитания: от программы к событийности и активным действиям </a:t>
            </a:r>
            <a:r>
              <a:rPr lang="ru-RU" sz="4000" b="1" dirty="0">
                <a:solidFill>
                  <a:schemeClr val="accent1"/>
                </a:solidFill>
              </a:rPr>
              <a:t/>
            </a:r>
            <a:br>
              <a:rPr lang="ru-RU" sz="4000" b="1" dirty="0">
                <a:solidFill>
                  <a:schemeClr val="accent1"/>
                </a:solidFill>
              </a:rPr>
            </a:b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535" y="4441371"/>
            <a:ext cx="10608590" cy="2209534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ru-RU" sz="2000" dirty="0" err="1" smtClean="0">
                <a:solidFill>
                  <a:prstClr val="black"/>
                </a:solidFill>
              </a:rPr>
              <a:t>Семинар-вебинар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  <a:p>
            <a:pPr lvl="0" algn="l"/>
            <a:endParaRPr lang="ru-RU" sz="20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</a:rPr>
              <a:t>Ведущий: Дремина Инга Анатольевна,  ст. научный сотрудник отдела воспитания и социализации ГАУ ДПО «Институт развития образования Пермского края»  </a:t>
            </a:r>
          </a:p>
          <a:p>
            <a:pPr lvl="0"/>
            <a:endParaRPr lang="ru-RU" sz="20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</a:rPr>
              <a:t>15 февраля 2021 г. 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r>
              <a:rPr lang="ru-RU" sz="2000" dirty="0">
                <a:solidFill>
                  <a:prstClr val="black"/>
                </a:solidFill>
              </a:rPr>
              <a:t>								</a:t>
            </a:r>
            <a:endParaRPr lang="ru-RU" sz="3600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520" y="182880"/>
            <a:ext cx="1475157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7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96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Рефлексивные вопросы для организации совместного события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Значимое ли это действие для каждого участника?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Творческое ли это действие для каждого?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Смысл происходящего открывается для каждого?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Действие развивает?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Действие развивается?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Создается ли вместе с участниками?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Понимается ли при этом индивидуально? (наполнено личными смыслами: мне это важно)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Соответствует образу жизни каждого?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Уникальное ли это событие?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3" y="235132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29" y="320040"/>
            <a:ext cx="10727871" cy="46373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Инвариантный Модуль: курсы внеурочной деятельности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763" y="1012371"/>
            <a:ext cx="9937025" cy="54596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200" b="1" dirty="0" smtClean="0"/>
              <a:t>Основа – 5 направлений развития личности:</a:t>
            </a:r>
          </a:p>
          <a:p>
            <a:pPr marL="0" indent="0">
              <a:buNone/>
            </a:pPr>
            <a:r>
              <a:rPr lang="ru-RU" sz="6200" b="1" dirty="0" smtClean="0"/>
              <a:t>В примерной программе воспитания (авторская версия): </a:t>
            </a:r>
          </a:p>
          <a:p>
            <a:pPr marL="0" indent="0">
              <a:buNone/>
            </a:pPr>
            <a:r>
              <a:rPr lang="ru-RU" sz="6200" i="1" dirty="0"/>
              <a:t>Познавательная </a:t>
            </a:r>
            <a:r>
              <a:rPr lang="ru-RU" sz="6200" i="1" dirty="0" smtClean="0"/>
              <a:t>деятельность    </a:t>
            </a:r>
          </a:p>
          <a:p>
            <a:pPr marL="0" indent="0">
              <a:buNone/>
            </a:pPr>
            <a:r>
              <a:rPr lang="ru-RU" sz="6200" i="1" dirty="0" smtClean="0"/>
              <a:t>Художественное творчество              </a:t>
            </a:r>
          </a:p>
          <a:p>
            <a:pPr marL="0" indent="0">
              <a:buNone/>
            </a:pPr>
            <a:r>
              <a:rPr lang="ru-RU" sz="6200" i="1" dirty="0" smtClean="0"/>
              <a:t>Проблемно-ценностное общение </a:t>
            </a:r>
          </a:p>
          <a:p>
            <a:pPr marL="0" indent="0">
              <a:buNone/>
            </a:pPr>
            <a:r>
              <a:rPr lang="ru-RU" sz="6200" i="1" dirty="0" smtClean="0"/>
              <a:t>Туристско-краеведческая </a:t>
            </a:r>
            <a:r>
              <a:rPr lang="ru-RU" sz="6200" i="1" dirty="0"/>
              <a:t>деятельность </a:t>
            </a:r>
            <a:r>
              <a:rPr lang="ru-RU" sz="6200" i="1" dirty="0" smtClean="0"/>
              <a:t>              </a:t>
            </a:r>
          </a:p>
          <a:p>
            <a:pPr marL="0" indent="0">
              <a:buNone/>
            </a:pPr>
            <a:r>
              <a:rPr lang="ru-RU" sz="6200" i="1" dirty="0" smtClean="0"/>
              <a:t>Игровая деятельность           Трудовая деятельность</a:t>
            </a:r>
          </a:p>
          <a:p>
            <a:pPr marL="0" indent="0">
              <a:buNone/>
            </a:pPr>
            <a:r>
              <a:rPr lang="ru-RU" sz="6200" i="1" dirty="0"/>
              <a:t>Спортивно-оздоровительная </a:t>
            </a:r>
            <a:r>
              <a:rPr lang="ru-RU" sz="6200" i="1" dirty="0" smtClean="0"/>
              <a:t>деятельность</a:t>
            </a:r>
          </a:p>
          <a:p>
            <a:pPr marL="0" indent="0">
              <a:buNone/>
            </a:pPr>
            <a:endParaRPr lang="ru-RU" sz="6200" b="1" i="1" dirty="0" smtClean="0"/>
          </a:p>
          <a:p>
            <a:pPr marL="0" indent="0">
              <a:buNone/>
            </a:pPr>
            <a:r>
              <a:rPr lang="ru-RU" sz="8000" b="1" i="1" dirty="0" smtClean="0"/>
              <a:t>Задача:</a:t>
            </a:r>
          </a:p>
          <a:p>
            <a:pPr marL="457200" indent="-457200">
              <a:buAutoNum type="arabicPeriod"/>
            </a:pPr>
            <a:r>
              <a:rPr lang="ru-RU" sz="8000" b="1" i="1" dirty="0" smtClean="0"/>
              <a:t>Определить направленность курсов внеурочной деятельности</a:t>
            </a:r>
          </a:p>
          <a:p>
            <a:pPr marL="457200" indent="-457200">
              <a:buAutoNum type="arabicPeriod"/>
            </a:pPr>
            <a:r>
              <a:rPr lang="ru-RU" sz="8000" b="1" i="1" dirty="0" smtClean="0"/>
              <a:t>Выделить формы реализации курсов внеурочной деятельности. Например: клуб, секция, образовательное путешествие, творческая мастерская, студия, </a:t>
            </a:r>
            <a:r>
              <a:rPr lang="ru-RU" sz="8000" b="1" i="1" dirty="0" err="1" smtClean="0"/>
              <a:t>коворкинг-центр</a:t>
            </a:r>
            <a:r>
              <a:rPr lang="ru-RU" sz="8000" b="1" i="1" dirty="0" smtClean="0"/>
              <a:t>, проектный офис и др.   </a:t>
            </a:r>
          </a:p>
          <a:p>
            <a:pPr marL="457200" indent="-457200">
              <a:buAutoNum type="arabicPeriod"/>
            </a:pPr>
            <a:r>
              <a:rPr lang="ru-RU" sz="8000" b="1" i="1" dirty="0" smtClean="0"/>
              <a:t>Определить подход к реализации курсов: по направлениям внеурочной деятельности или по уровням образования или комплексный подход</a:t>
            </a:r>
          </a:p>
          <a:p>
            <a:pPr marL="457200" indent="-457200">
              <a:buAutoNum type="arabicPeriod"/>
            </a:pPr>
            <a:r>
              <a:rPr lang="ru-RU" sz="8000" b="1" i="1" dirty="0"/>
              <a:t>Выделить названия курсов </a:t>
            </a:r>
          </a:p>
          <a:p>
            <a:pPr marL="457200" indent="-457200">
              <a:buAutoNum type="arabicPeriod"/>
            </a:pPr>
            <a:endParaRPr lang="ru-RU" sz="3600" b="1" i="1" dirty="0" smtClean="0"/>
          </a:p>
          <a:p>
            <a:pPr marL="457200" indent="-457200">
              <a:buAutoNum type="arabicPeriod"/>
            </a:pPr>
            <a:endParaRPr lang="ru-RU" sz="2400" b="1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50" y="998900"/>
            <a:ext cx="3265715" cy="24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710" y="80278"/>
            <a:ext cx="13112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50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971314" cy="8948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Вариативный Модуль: 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дополнительное </a:t>
            </a:r>
            <a:r>
              <a:rPr lang="ru-RU" sz="3600" dirty="0" err="1" smtClean="0">
                <a:solidFill>
                  <a:schemeClr val="tx2"/>
                </a:solidFill>
              </a:rPr>
              <a:t>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609416"/>
            <a:ext cx="10010504" cy="48463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Появляется в том случае, если у общеобразовательной организации в муниципальном задании есть такая задача и, соответственно, дополнительное финансирование.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Как правило, у уникальных школ этот компонент присутствует всегда, чтобы поддержать инновационную составляющую образовательной деятельности (Кадетская школа, инженерная школа и </a:t>
            </a:r>
            <a:r>
              <a:rPr lang="ru-RU" b="1" dirty="0" err="1" smtClean="0"/>
              <a:t>др</a:t>
            </a:r>
            <a:r>
              <a:rPr lang="ru-RU" b="1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710" y="80278"/>
            <a:ext cx="13112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2.ppt-online.org/files2/slide/i/IrEM59nVZmP6cRz8wuSpFGWbHLQ3lOaAX1etBTYq4i/slide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14" y="0"/>
            <a:ext cx="10529843" cy="698660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710" y="80278"/>
            <a:ext cx="13112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1" y="320040"/>
            <a:ext cx="1059066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Инвариантный модуль: классное руководство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9416"/>
            <a:ext cx="10297886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Основа: положения методических рекомендаций Министерства просвещения РФ по организации работы педагогических работников, осуществляющих функции классного руководителя в образовательной организации, от 14.05.2020 г. № ЛБ-С-070-12127 </a:t>
            </a:r>
          </a:p>
          <a:p>
            <a:pPr>
              <a:buNone/>
            </a:pPr>
            <a:endParaRPr lang="ru-RU" sz="1800" b="1" dirty="0" smtClean="0"/>
          </a:p>
          <a:p>
            <a:r>
              <a:rPr lang="ru-RU" sz="2000" b="1" i="1" dirty="0" smtClean="0"/>
              <a:t>Работа с классным коллективом в т ч вопросы сплоченности, коррекции, совместная продуктивная деятельность</a:t>
            </a:r>
          </a:p>
          <a:p>
            <a:r>
              <a:rPr lang="en-US" sz="2000" b="1" i="1" dirty="0" err="1" smtClean="0"/>
              <a:t>Индивидуаль</a:t>
            </a:r>
            <a:r>
              <a:rPr lang="ru-RU" sz="2000" b="1" i="1" dirty="0" err="1" smtClean="0"/>
              <a:t>ная</a:t>
            </a:r>
            <a:r>
              <a:rPr lang="ru-RU" sz="2000" b="1" i="1" dirty="0" smtClean="0"/>
              <a:t> </a:t>
            </a:r>
            <a:r>
              <a:rPr lang="en-US" sz="2000" b="1" i="1" dirty="0" err="1" smtClean="0"/>
              <a:t>работ</a:t>
            </a:r>
            <a:r>
              <a:rPr lang="ru-RU" sz="2000" b="1" i="1" dirty="0" smtClean="0"/>
              <a:t>а</a:t>
            </a:r>
            <a:r>
              <a:rPr lang="en-US" sz="2000" b="1" i="1" dirty="0" smtClean="0"/>
              <a:t> с </a:t>
            </a:r>
            <a:r>
              <a:rPr lang="ru-RU" sz="2000" b="1" i="1" dirty="0" smtClean="0"/>
              <a:t>об</a:t>
            </a:r>
            <a:r>
              <a:rPr lang="en-US" sz="2000" b="1" i="1" dirty="0" err="1" smtClean="0"/>
              <a:t>уча</a:t>
            </a:r>
            <a:r>
              <a:rPr lang="ru-RU" sz="2000" b="1" i="1" dirty="0" err="1" smtClean="0"/>
              <a:t>ю</a:t>
            </a:r>
            <a:r>
              <a:rPr lang="en-US" sz="2000" b="1" i="1" dirty="0" err="1" smtClean="0"/>
              <a:t>щимися</a:t>
            </a:r>
            <a:r>
              <a:rPr lang="ru-RU" sz="2000" b="1" i="1" dirty="0" smtClean="0"/>
              <a:t> в т ч заполнение программы  </a:t>
            </a:r>
            <a:r>
              <a:rPr lang="ru-RU" sz="2000" b="1" i="1" dirty="0" err="1" smtClean="0"/>
              <a:t>Проектория</a:t>
            </a:r>
            <a:r>
              <a:rPr lang="ru-RU" sz="2000" b="1" i="1" dirty="0" smtClean="0"/>
              <a:t>, </a:t>
            </a:r>
            <a:r>
              <a:rPr lang="ru-RU" sz="2000" b="1" dirty="0" smtClean="0"/>
              <a:t>поведения в трудных жизненных ситуациях, профилактика., </a:t>
            </a:r>
            <a:r>
              <a:rPr lang="ru-RU" sz="2000" b="1" dirty="0" err="1" smtClean="0"/>
              <a:t>инф</a:t>
            </a:r>
            <a:r>
              <a:rPr lang="ru-RU" sz="2000" b="1" dirty="0" smtClean="0"/>
              <a:t>. безопасность</a:t>
            </a:r>
            <a:endParaRPr lang="ru-RU" sz="2000" b="1" i="1" dirty="0" smtClean="0"/>
          </a:p>
          <a:p>
            <a:r>
              <a:rPr lang="en-US" sz="2000" b="1" i="1" dirty="0" smtClean="0"/>
              <a:t>Работа с </a:t>
            </a:r>
            <a:r>
              <a:rPr lang="en-US" sz="2000" b="1" i="1" dirty="0" err="1" smtClean="0"/>
              <a:t>учителями</a:t>
            </a:r>
            <a:r>
              <a:rPr lang="en-US" sz="2000" b="1" i="1" dirty="0" smtClean="0"/>
              <a:t>, преподающими в </a:t>
            </a:r>
            <a:r>
              <a:rPr lang="en-US" sz="2000" b="1" i="1" dirty="0" err="1" smtClean="0"/>
              <a:t>классе</a:t>
            </a:r>
            <a:endParaRPr lang="ru-RU" sz="2000" b="1" i="1" dirty="0" smtClean="0"/>
          </a:p>
          <a:p>
            <a:r>
              <a:rPr lang="ru-RU" sz="2000" b="1" i="1" dirty="0" smtClean="0"/>
              <a:t>Взаимодействие с родителями</a:t>
            </a:r>
          </a:p>
          <a:p>
            <a:r>
              <a:rPr lang="ru-RU" sz="2000" b="1" i="1" dirty="0" smtClean="0"/>
              <a:t>Взаимодействие с социальными партнерами</a:t>
            </a:r>
          </a:p>
          <a:p>
            <a:r>
              <a:rPr lang="ru-RU" sz="2000" b="1" i="1" dirty="0" smtClean="0"/>
              <a:t>Иное </a:t>
            </a:r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7885" y="44523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556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Критерии оценивания специфики реализации воспитания в </a:t>
            </a:r>
            <a:r>
              <a:rPr lang="ru-RU" dirty="0" err="1" smtClean="0">
                <a:solidFill>
                  <a:schemeClr val="accent1"/>
                </a:solidFill>
              </a:rPr>
              <a:t>оо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11" y="1436914"/>
            <a:ext cx="10293531" cy="521208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Наличие вариативных модулей программы, выражающих особенности реализации программы воспитания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Совместная деятельность субъектов воспитания  (школьники, родители, педагоги)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Курсы внеурочной деятельности: направленность, формы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Особенности взаимодействия с родительской общественностью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 smtClean="0"/>
              <a:t>Деятельностные</a:t>
            </a:r>
            <a:r>
              <a:rPr lang="ru-RU" b="1" dirty="0" smtClean="0"/>
              <a:t> формы освоения социокультурного пространства школы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Уникальные формы и содержание реализации самоуправления/общественных детских объединений</a:t>
            </a:r>
          </a:p>
          <a:p>
            <a:pPr lvl="0"/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У каждого будет возможность публикации уникальных материалов на сетевом портале (оригинальность не менее 80%)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3" y="235132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07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60" y="320040"/>
            <a:ext cx="10332720" cy="96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Единство целей воспитания обеспечивает позитивную динамику развития личности 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4319" y="1609725"/>
          <a:ext cx="10868297" cy="504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766"/>
                <a:gridCol w="3796938"/>
                <a:gridCol w="3448593"/>
              </a:tblGrid>
              <a:tr h="35152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Цель НОО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Цель ООО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Цель СОО </a:t>
                      </a:r>
                      <a:endParaRPr lang="ru-RU" sz="1800" dirty="0"/>
                    </a:p>
                  </a:txBody>
                  <a:tcPr/>
                </a:tc>
              </a:tr>
              <a:tr h="46746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комплекса педагогических /благоприятных/эффективных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условий</a:t>
                      </a:r>
                      <a:r>
                        <a:rPr lang="ru-RU" sz="1800" baseline="0" dirty="0" smtClean="0"/>
                        <a:t> для 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</a:rPr>
                        <a:t>усвоения младшими школьниками  базовых школьных норм </a:t>
                      </a:r>
                      <a:r>
                        <a:rPr lang="ru-RU" sz="1800" baseline="0" dirty="0" smtClean="0"/>
                        <a:t>и традиций, бережного отношения к природе, школьному имуществу, родителям, одноклассникам через … систему ключевых общешкольных событий, взаимодействия с родителями, образовательных путешествий по малой родине ….. 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комплекса педагогических /благоприятных/эффективных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условий</a:t>
                      </a:r>
                      <a:r>
                        <a:rPr lang="ru-RU" sz="1800" baseline="0" dirty="0" smtClean="0"/>
                        <a:t> для </a:t>
                      </a:r>
                      <a:r>
                        <a:rPr lang="ru-RU" sz="2000" b="1" i="1" baseline="0" dirty="0" smtClean="0"/>
                        <a:t>укрепления </a:t>
                      </a:r>
                      <a:r>
                        <a:rPr kumimoji="0" lang="en-US" sz="20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</a:t>
                      </a:r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значимых</a:t>
                      </a: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отношений</a:t>
                      </a: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20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подростковых коллективах и ценностного отношения 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своей личности, интересам и способностям, отношениям с одноклассниками, семьей, социумом, уважения к истории малой родины и Отечества, природе через проектную, волонтерскую </a:t>
                      </a:r>
                      <a:r>
                        <a:rPr kumimoji="0" lang="ru-RU" sz="18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д-ть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школьное самоуправление ….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комплекса педагогических /благоприятных/эффективных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условий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="1" baseline="0" dirty="0" smtClean="0"/>
                        <a:t>для </a:t>
                      </a:r>
                      <a:r>
                        <a:rPr kumimoji="0" lang="en-US" sz="20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приобретения</a:t>
                      </a: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школьниками</a:t>
                      </a: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опыта</a:t>
                      </a:r>
                      <a:r>
                        <a:rPr kumimoji="0" lang="ru-RU" sz="20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реализации </a:t>
                      </a:r>
                      <a:r>
                        <a:rPr kumimoji="0" lang="en-US" sz="20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</a:t>
                      </a: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значимых</a:t>
                      </a:r>
                      <a:r>
                        <a:rPr kumimoji="0" lang="en-US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дел</a:t>
                      </a:r>
                      <a:r>
                        <a:rPr kumimoji="0" lang="ru-RU" sz="20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участия</a:t>
                      </a:r>
                      <a:r>
                        <a:rPr kumimoji="0" lang="ru-RU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гражданских инициативах 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жизненно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профессионального</a:t>
                      </a:r>
                      <a:r>
                        <a:rPr kumimoji="0"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самоопределени</a:t>
                      </a: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kumimoji="0" lang="ru-RU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через участие в волонтерском движении, профессиональных  практиках  и пробах, социальных проектах ….. 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3" y="235132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5944"/>
            <a:ext cx="9652000" cy="6792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Кейсы: Примеры  целей  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107777"/>
              </p:ext>
            </p:extLst>
          </p:nvPr>
        </p:nvGraphicFramePr>
        <p:xfrm>
          <a:off x="212267" y="1038225"/>
          <a:ext cx="11560632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954"/>
                <a:gridCol w="62456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Системный подход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Формальный</a:t>
                      </a:r>
                      <a:r>
                        <a:rPr lang="ru-RU" baseline="0" dirty="0" smtClean="0"/>
                        <a:t> подход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1" dirty="0" smtClean="0"/>
                        <a:t>Цель воспитания в основном общем образовании:</a:t>
                      </a:r>
                    </a:p>
                    <a:p>
                      <a:r>
                        <a:rPr lang="ru-RU" sz="1600" b="1" dirty="0" smtClean="0"/>
                        <a:t>Создание условий для успешной </a:t>
                      </a:r>
                      <a:r>
                        <a:rPr lang="ru-RU" sz="1600" b="1" dirty="0" err="1" smtClean="0"/>
                        <a:t>ресоциализации</a:t>
                      </a:r>
                      <a:r>
                        <a:rPr lang="ru-RU" sz="1600" b="1" dirty="0" smtClean="0"/>
                        <a:t> воспитанников учебно-воспитательного учреждения закрытого типа в укреплении социально - значимых отношений в подростковом коллективе, ценностного отношения к своему здоровью, поведению, социальному окружению, уважения к истории Отечества на основе принципов индивидуализации, </a:t>
                      </a:r>
                      <a:r>
                        <a:rPr lang="ru-RU" sz="1600" b="1" dirty="0" err="1" smtClean="0"/>
                        <a:t>полипрофессионального</a:t>
                      </a:r>
                      <a:r>
                        <a:rPr lang="ru-RU" sz="1600" b="1" dirty="0" smtClean="0"/>
                        <a:t> образования.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i="1" dirty="0" smtClean="0"/>
                        <a:t>Цель воспитания</a:t>
                      </a:r>
                      <a:r>
                        <a:rPr lang="ru-RU" sz="1600" b="1" i="1" baseline="0" dirty="0" smtClean="0"/>
                        <a:t> в </a:t>
                      </a:r>
                      <a:r>
                        <a:rPr lang="ru-RU" sz="1600" b="1" i="1" dirty="0" smtClean="0"/>
                        <a:t>среднем общем образовании:</a:t>
                      </a:r>
                    </a:p>
                    <a:p>
                      <a:r>
                        <a:rPr lang="ru-RU" sz="1600" b="1" dirty="0" smtClean="0"/>
                        <a:t>Создание условий для успешной </a:t>
                      </a:r>
                      <a:r>
                        <a:rPr lang="ru-RU" sz="1600" b="1" dirty="0" err="1" smtClean="0"/>
                        <a:t>ресоциализации</a:t>
                      </a:r>
                      <a:r>
                        <a:rPr lang="ru-RU" sz="1600" b="1" dirty="0" smtClean="0"/>
                        <a:t> воспитанников учебно-воспитательного учреждения закрытого типа в приобретении старшеклассниками опыта реализации социально значимых  дел, гражданских инициатив, профессионального самоопределения на основе принципов индивидуализации, </a:t>
                      </a:r>
                      <a:r>
                        <a:rPr lang="ru-RU" sz="1600" b="1" dirty="0" err="1" smtClean="0"/>
                        <a:t>полипрофессионального</a:t>
                      </a:r>
                      <a:r>
                        <a:rPr lang="ru-RU" sz="1600" b="1" dirty="0" smtClean="0"/>
                        <a:t> образования.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В воспитании </a:t>
                      </a:r>
                      <a:r>
                        <a:rPr lang="ru-RU" sz="1200" b="1" dirty="0" smtClean="0"/>
                        <a:t>детей подросткового возраста (уровень основного общего образования) </a:t>
                      </a:r>
                      <a:r>
                        <a:rPr lang="ru-RU" sz="1200" dirty="0" smtClean="0"/>
                        <a:t>таким приоритетом является создание благоприятных условий для развития социально значимых отношений школьников, и, прежде всего, ценностных отношений:</a:t>
                      </a:r>
                    </a:p>
                    <a:p>
                      <a:r>
                        <a:rPr lang="ru-RU" sz="1200" dirty="0" smtClean="0"/>
                        <a:t>- к семье как главной опоре в жизни человека и источнику его счастья;</a:t>
                      </a:r>
                    </a:p>
                    <a:p>
                      <a:r>
                        <a:rPr lang="ru-RU" sz="1200" dirty="0" smtClean="0"/>
                        <a:t>- к труду как основному способу достижения жизненного благополучия человека, залогу его успешного профессионального самоопределения и ощущения уверенности в завтрашнем дне; </a:t>
                      </a:r>
                    </a:p>
                    <a:p>
                      <a:r>
                        <a:rPr lang="ru-RU" sz="1200" dirty="0" smtClean="0"/>
                        <a:t>- к своему отечеству, своей малой и большой Родине как месту, в котором человек вырос и познал первые радости и неудачи, которая завещана ему предками и которую нужно оберегать; </a:t>
                      </a:r>
                    </a:p>
                    <a:p>
                      <a:r>
                        <a:rPr lang="ru-RU" sz="1200" dirty="0" smtClean="0"/>
                        <a:t>- к природе как источнику жизни на Земле, основе самого ее существования, нуждающейся в защите и постоянном внимании со стороны человека; </a:t>
                      </a:r>
                    </a:p>
                    <a:p>
                      <a:r>
                        <a:rPr lang="ru-RU" sz="1200" dirty="0" smtClean="0"/>
                        <a:t>- к миру как главному принципу человеческого общежития, условию крепкой дружбы, налаживания отношений с коллегами по работе в будущем и создания благоприятного микроклимата в своей собственной семье;</a:t>
                      </a:r>
                    </a:p>
                    <a:p>
                      <a:r>
                        <a:rPr lang="ru-RU" sz="1200" dirty="0" smtClean="0"/>
                        <a:t>- к знаниям как интеллектуальному ресурсу, обеспечивающему будущее человека, как результату кропотливого, но увлекательного учебного труда; </a:t>
                      </a:r>
                    </a:p>
                    <a:p>
                      <a:r>
                        <a:rPr lang="ru-RU" sz="1200" dirty="0" smtClean="0"/>
                        <a:t>- к культуре как духовному богатству общества и важному условию ощущения человеком полноты проживаемой жизни, которое дают ему чтение, музыка, искусство, театр, творческое самовыражение;</a:t>
                      </a:r>
                    </a:p>
                    <a:p>
                      <a:r>
                        <a:rPr lang="ru-RU" sz="1200" dirty="0" smtClean="0"/>
                        <a:t>- к здоровью как залогу долгой и активной жизни человека, его хорошего настроения и оптимистичного взгляда на мир;</a:t>
                      </a:r>
                    </a:p>
                    <a:p>
                      <a:r>
                        <a:rPr lang="ru-RU" sz="1200" dirty="0" smtClean="0"/>
                        <a:t>- к окружающим людям как безусловной и абсолютной ценности, как равноправным социальным партнерам, с которыми необходимо выстраивать доброжелательные и </a:t>
                      </a:r>
                      <a:r>
                        <a:rPr lang="ru-RU" sz="1200" dirty="0" err="1" smtClean="0"/>
                        <a:t>взаимоподдерживающие</a:t>
                      </a:r>
                      <a:r>
                        <a:rPr lang="ru-RU" sz="1200" dirty="0" smtClean="0"/>
                        <a:t> отношения, дающие человеку радость общения и позволяющие избегать чувства одиночества;</a:t>
                      </a:r>
                    </a:p>
                    <a:p>
                      <a:r>
                        <a:rPr lang="ru-RU" sz="1200" dirty="0" smtClean="0"/>
                        <a:t>- к самим себе как хозяевам своей судьбы, самоопределяющимся и </a:t>
                      </a:r>
                      <a:r>
                        <a:rPr lang="ru-RU" sz="1200" dirty="0" err="1" smtClean="0"/>
                        <a:t>самореализующимся</a:t>
                      </a:r>
                      <a:r>
                        <a:rPr lang="ru-RU" sz="1200" dirty="0" smtClean="0"/>
                        <a:t> личностям, отвечающим за свое собственное будущее.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7885" y="44523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70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33549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Кейс: пример задач воспитания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5943" y="1149350"/>
          <a:ext cx="11338559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030"/>
                <a:gridCol w="61415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Системный подход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Формальный подход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500" b="1" dirty="0" smtClean="0"/>
                        <a:t>1. Расширять возможности внеурочной деятельности через реализацию краткосрочных курсов, проектов социальной и гражданско-патриотической направленности, </a:t>
                      </a:r>
                      <a:r>
                        <a:rPr lang="ru-RU" sz="1500" b="1" dirty="0" err="1" smtClean="0"/>
                        <a:t>метапредметного</a:t>
                      </a:r>
                      <a:r>
                        <a:rPr lang="ru-RU" sz="1500" b="1" dirty="0" smtClean="0"/>
                        <a:t> лагеря, активных воспитательных практик.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="1" dirty="0" smtClean="0"/>
                        <a:t>2. Поддерживать и развить школьные традиции, как среду формирования духовной ориентации подростков, основанные на принципах нравственных и поведенческих ценностей, вовлекая воспитанников в новые </a:t>
                      </a:r>
                      <a:r>
                        <a:rPr lang="ru-RU" sz="1500" b="1" dirty="0" err="1" smtClean="0"/>
                        <a:t>коммуникативно-деятельностные</a:t>
                      </a:r>
                      <a:r>
                        <a:rPr lang="ru-RU" sz="1500" b="1" dirty="0" smtClean="0"/>
                        <a:t> пробы и практики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="1" dirty="0" smtClean="0"/>
                        <a:t>3. Расширять возможности профессионального самоопределения обучающихся через профессиональное обучение, пробы и практики, творческие мастерские дополнительного образования.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="1" dirty="0" smtClean="0"/>
                        <a:t>4. Развивать систему школьного </a:t>
                      </a:r>
                      <a:r>
                        <a:rPr lang="ru-RU" sz="1500" b="1" dirty="0" err="1" smtClean="0"/>
                        <a:t>соуправления</a:t>
                      </a:r>
                      <a:r>
                        <a:rPr lang="ru-RU" sz="1500" b="1" dirty="0" smtClean="0"/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500" b="1" dirty="0" smtClean="0"/>
                        <a:t>5. Развивать открытое  образовательное пространство социального и сетевого партнерства  «Школа – родители – общественность – субъекты профилактики».</a:t>
                      </a:r>
                    </a:p>
                    <a:p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реализовывать воспитательные возможности общешкольных ключевых дел, поддерживать традиции их коллективного планирования, организации, проведения и анализа в школьном сообществе;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реализовывать потенциал классного руководства в воспитании школьников, поддерживать активное участие классных сообществ в жизни школы;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вовлекать школьников в кружки, секции, клубы, студии и иные объединения, работающие по школьным программам внеурочной деятельности, реализовывать их воспитательные возможности;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использовать в воспитании детей возможности школьного урока, поддерживать использование на уроках интерактивных форм занятий с учащимися; 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инициировать и поддерживать ученическое самоуправление – как на уровне школы, так и на уровне классных сообществ; 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поддерживать деятельность функционирующих на базе школы детских общественных объединений и организаций;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организовывать для школьников экскурсии, экспедиции, походы и реализовывать их воспитательный потенциал;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организовывать </a:t>
                      </a:r>
                      <a:r>
                        <a:rPr lang="ru-RU" sz="1200" b="1" dirty="0" err="1" smtClean="0"/>
                        <a:t>профориентационную</a:t>
                      </a:r>
                      <a:r>
                        <a:rPr lang="ru-RU" sz="1200" b="1" dirty="0" smtClean="0"/>
                        <a:t> работу со школьниками;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организовать работу школьных </a:t>
                      </a:r>
                      <a:r>
                        <a:rPr lang="ru-RU" sz="1200" b="1" dirty="0" err="1" smtClean="0"/>
                        <a:t>медиа</a:t>
                      </a:r>
                      <a:r>
                        <a:rPr lang="ru-RU" sz="1200" b="1" dirty="0" smtClean="0"/>
                        <a:t>, реализовывать их воспитательный потенциал; 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развивать предметно-эстетическую среду школы и реализовывать ее воспитательные возможности;</a:t>
                      </a:r>
                    </a:p>
                    <a:p>
                      <a:pPr marL="514350" lvl="0" indent="-514350">
                        <a:buFont typeface="+mj-lt"/>
                        <a:buAutoNum type="arabicPeriod"/>
                      </a:pPr>
                      <a:r>
                        <a:rPr lang="ru-RU" sz="1200" b="1" dirty="0" smtClean="0"/>
                        <a:t>организовать работу с семьями школьников, их родителями или законными представителями, направленную на совместное решение проблем личностного развития детей.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7885" y="44523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94806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Подводим итоги </a:t>
            </a:r>
            <a:r>
              <a:rPr lang="ru-RU" dirty="0" err="1" smtClean="0">
                <a:solidFill>
                  <a:schemeClr val="accent1"/>
                </a:solidFill>
              </a:rPr>
              <a:t>вебинара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9416"/>
            <a:ext cx="10023566" cy="4846320"/>
          </a:xfrm>
        </p:spPr>
        <p:txBody>
          <a:bodyPr/>
          <a:lstStyle/>
          <a:p>
            <a:pPr marL="514350" indent="-514350">
              <a:buFont typeface="Wingdings 2"/>
              <a:buAutoNum type="arabicPeriod"/>
            </a:pPr>
            <a:r>
              <a:rPr lang="ru-RU" b="1" dirty="0" smtClean="0"/>
              <a:t>Что для Вас на </a:t>
            </a:r>
            <a:r>
              <a:rPr lang="ru-RU" b="1" dirty="0" err="1" smtClean="0"/>
              <a:t>вебинаре</a:t>
            </a:r>
            <a:r>
              <a:rPr lang="ru-RU" b="1" dirty="0" smtClean="0"/>
              <a:t> было связано с положительными эмоциями? 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b="1" dirty="0" smtClean="0"/>
              <a:t>В каких вопросах удалось разобраться?</a:t>
            </a:r>
          </a:p>
          <a:p>
            <a:pPr marL="514350" indent="-514350">
              <a:buNone/>
            </a:pP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5237" y="235132"/>
            <a:ext cx="1336766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moe-online.ru/media_new/8/8/2/9/8/5/nn490568/original_photo-thumb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3658" y="514802"/>
            <a:ext cx="2599509" cy="2599509"/>
          </a:xfrm>
          <a:prstGeom prst="rect">
            <a:avLst/>
          </a:prstGeom>
          <a:noFill/>
        </p:spPr>
      </p:pic>
      <p:pic>
        <p:nvPicPr>
          <p:cNvPr id="6148" name="Picture 4" descr="https://sun9-7.userapi.com/9dty2crl2wGiEyy6BlliJU3CPiBUPWQD0RwjAw/Dh-jzZyg-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26971"/>
            <a:ext cx="4367299" cy="2906713"/>
          </a:xfrm>
          <a:prstGeom prst="rect">
            <a:avLst/>
          </a:prstGeom>
          <a:noFill/>
        </p:spPr>
      </p:pic>
      <p:pic>
        <p:nvPicPr>
          <p:cNvPr id="6150" name="Picture 6" descr="https://le-cdn.website-editor.net/83eea1e758724025b187b0f57df6a650/dms3rep/multi/opt/0c9233209fa2bacb265eb9ad9c258c58d5e362b3dba955c9190874c544b92cb8-1920w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1609" y="3957145"/>
            <a:ext cx="3397402" cy="2548611"/>
          </a:xfrm>
          <a:prstGeom prst="rect">
            <a:avLst/>
          </a:prstGeom>
          <a:noFill/>
        </p:spPr>
      </p:pic>
      <p:pic>
        <p:nvPicPr>
          <p:cNvPr id="6152" name="Picture 8" descr="https://fs.znanio.ru/7ec5d2/1e/a7/da648f7d0b45ee6c833eb6cb3a45d516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5523" y="3452647"/>
            <a:ext cx="3536222" cy="2479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2"/>
            <a:ext cx="9652000" cy="85561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Основные вопросы 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3" y="1358537"/>
            <a:ext cx="10310949" cy="499001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/>
              <a:t>15.00 – 15.40 Как в модулях рабочей программы представить механизмы реализации воспитательной деятельности. Проблема выделения вариативных модулей. Формула согласованности программы</a:t>
            </a:r>
          </a:p>
          <a:p>
            <a:pPr marL="514350" indent="-514350">
              <a:buNone/>
            </a:pPr>
            <a:r>
              <a:rPr lang="ru-RU" b="1" dirty="0" smtClean="0"/>
              <a:t>15.40 – 16.10 Признаки событийности воспитательной деятельности</a:t>
            </a:r>
          </a:p>
          <a:p>
            <a:pPr marL="514350" indent="-514350">
              <a:buNone/>
            </a:pPr>
            <a:r>
              <a:rPr lang="ru-RU" b="1" dirty="0" smtClean="0"/>
              <a:t>16.10 – 16.30 Еще раз </a:t>
            </a:r>
            <a:r>
              <a:rPr lang="ru-RU" b="1" dirty="0" smtClean="0"/>
              <a:t>о подходах </a:t>
            </a:r>
            <a:r>
              <a:rPr lang="ru-RU" b="1" dirty="0" smtClean="0"/>
              <a:t>к написанию программы: от «копировать-вставить» к уникальному тексту </a:t>
            </a:r>
            <a:r>
              <a:rPr lang="ru-RU" b="1" dirty="0" smtClean="0"/>
              <a:t>в оформлении </a:t>
            </a:r>
            <a:r>
              <a:rPr lang="ru-RU" b="1" dirty="0" smtClean="0"/>
              <a:t>документа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6843" y="0"/>
            <a:ext cx="1475157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95384">
            <a:off x="-570706" y="492908"/>
            <a:ext cx="8624889" cy="1014924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0" b="16496"/>
          <a:stretch>
            <a:fillRect/>
          </a:stretch>
        </p:blipFill>
        <p:spPr bwMode="auto">
          <a:xfrm>
            <a:off x="2130498" y="1537056"/>
            <a:ext cx="9292679" cy="416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0" y="5530850"/>
            <a:ext cx="117062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20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28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6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charset="0"/>
              <a:buChar char="•"/>
              <a:defRPr sz="1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dirty="0" smtClean="0">
                <a:solidFill>
                  <a:schemeClr val="bg1"/>
                </a:solidFill>
              </a:rPr>
              <a:t>#</a:t>
            </a:r>
            <a:endParaRPr lang="ru-RU" altLang="ru-RU" sz="4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5237" y="235132"/>
            <a:ext cx="1336766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xn--96-vlchawpoc3g.ot7.ru/admin/uploads/5/6/5/%D0%9A%D1%80%D0%B0%D1%81%D0%B8%D0%B2%D1%8B%D0%B5-%D0%BC%D0%B5%D1%80%D1%86%D0%B0%D1%8E%D1%89%D0%B8%D0%B5-%D0%BE%D1%82%D0%BA%D1%80%D1%8B%D1%82%D0%BA%D0%B8-%D0%BD%D0%B0-%D0%B2%D0%B5%D1%81%D0%B5%D0%BD%D0%BD%D1%8E%D1%8E-%D1%82%D0%B5%D0%BC%D0%B0%D1%82%D0%B8%D0%BA%D1%83-%D0%A1%D0%BA%D0%B0%D1%87%D0%B0%D1%82%D1%8C-%D0%B1%D0%B5%D1%81%D0%BF%D0%BB%D0%B0%D1%82%D0%BD%D0%BE-%D0%BE%D1%82%D0%BA%D1%80%D1%8B%D1%82%D0%BA%D0%B8-%D1%81-%D0%B2%D0%B5%D1%81%D0%BD%D0%BE%D0%B9-203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947" y="3671247"/>
            <a:ext cx="3875964" cy="2906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3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Заголовок 1"/>
          <p:cNvSpPr>
            <a:spLocks noGrp="1"/>
          </p:cNvSpPr>
          <p:nvPr>
            <p:ph type="title"/>
          </p:nvPr>
        </p:nvSpPr>
        <p:spPr>
          <a:xfrm>
            <a:off x="5" y="340752"/>
            <a:ext cx="12191998" cy="426638"/>
          </a:xfrm>
        </p:spPr>
        <p:txBody>
          <a:bodyPr rtlCol="0"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Апробация и внедрение программы </a:t>
            </a:r>
            <a:r>
              <a:rPr lang="ru-RU" sz="3600" b="1" dirty="0">
                <a:solidFill>
                  <a:srgbClr val="FF0000"/>
                </a:solidFill>
              </a:rPr>
              <a:t>воспитания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198317" y="2310332"/>
            <a:ext cx="3354780" cy="2666114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ВСЕГО на начало 2020-21 </a:t>
            </a:r>
            <a:r>
              <a:rPr lang="ru-RU" sz="1200" b="1" dirty="0" err="1"/>
              <a:t>уч.г</a:t>
            </a:r>
            <a:r>
              <a:rPr lang="ru-RU" sz="1200" b="1" dirty="0"/>
              <a:t>.:</a:t>
            </a:r>
            <a:r>
              <a:rPr lang="ru-RU" sz="1200" dirty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300" b="1" dirty="0" smtClean="0">
                <a:solidFill>
                  <a:srgbClr val="C00000"/>
                </a:solidFill>
              </a:rPr>
              <a:t>19 </a:t>
            </a:r>
            <a:r>
              <a:rPr lang="ru-RU" sz="1300" b="1" dirty="0" err="1">
                <a:solidFill>
                  <a:srgbClr val="C00000"/>
                </a:solidFill>
              </a:rPr>
              <a:t>апробационных</a:t>
            </a:r>
            <a:r>
              <a:rPr lang="ru-RU" sz="1300" b="1" dirty="0">
                <a:solidFill>
                  <a:srgbClr val="C00000"/>
                </a:solidFill>
              </a:rPr>
              <a:t> площадок: </a:t>
            </a:r>
          </a:p>
          <a:p>
            <a:r>
              <a:rPr lang="ru-RU" sz="1050" b="1" dirty="0"/>
              <a:t>г. Пермь: </a:t>
            </a:r>
            <a:r>
              <a:rPr lang="ru-RU" sz="1050" b="1" dirty="0" smtClean="0"/>
              <a:t>«</a:t>
            </a:r>
            <a:r>
              <a:rPr lang="ru-RU" sz="1050" b="1" dirty="0"/>
              <a:t>Лицей №2», </a:t>
            </a:r>
            <a:r>
              <a:rPr lang="ru-RU" sz="1050" b="1" dirty="0" smtClean="0"/>
              <a:t>«</a:t>
            </a:r>
            <a:r>
              <a:rPr lang="ru-RU" sz="1050" b="1" dirty="0"/>
              <a:t>Лицей №8»,</a:t>
            </a:r>
            <a:br>
              <a:rPr lang="ru-RU" sz="1050" b="1" dirty="0"/>
            </a:br>
            <a:r>
              <a:rPr lang="ru-RU" sz="1050" b="1" dirty="0" smtClean="0"/>
              <a:t>«</a:t>
            </a:r>
            <a:r>
              <a:rPr lang="ru-RU" sz="1050" b="1" dirty="0"/>
              <a:t>Лицей №9», </a:t>
            </a:r>
            <a:r>
              <a:rPr lang="ru-RU" sz="1050" b="1" dirty="0" smtClean="0"/>
              <a:t>«Школа </a:t>
            </a:r>
            <a:r>
              <a:rPr lang="ru-RU" sz="1050" b="1" dirty="0"/>
              <a:t>№16», </a:t>
            </a:r>
            <a:r>
              <a:rPr lang="ru-RU" sz="1050" b="1" dirty="0" smtClean="0"/>
              <a:t>«Школа </a:t>
            </a:r>
            <a:r>
              <a:rPr lang="ru-RU" sz="1050" b="1" dirty="0"/>
              <a:t>№77», </a:t>
            </a:r>
            <a:br>
              <a:rPr lang="ru-RU" sz="1050" b="1" dirty="0"/>
            </a:br>
            <a:r>
              <a:rPr lang="ru-RU" sz="1050" b="1" dirty="0" smtClean="0"/>
              <a:t>«Школа </a:t>
            </a:r>
            <a:r>
              <a:rPr lang="ru-RU" sz="1050" b="1" dirty="0"/>
              <a:t>№116», </a:t>
            </a:r>
            <a:r>
              <a:rPr lang="ru-RU" sz="1050" b="1" dirty="0" smtClean="0"/>
              <a:t>«Школа </a:t>
            </a:r>
            <a:r>
              <a:rPr lang="ru-RU" sz="1050" b="1" dirty="0"/>
              <a:t>№101», </a:t>
            </a:r>
            <a:r>
              <a:rPr lang="ru-RU" sz="1050" b="1" dirty="0" smtClean="0"/>
              <a:t>«Гимназия№</a:t>
            </a:r>
            <a:r>
              <a:rPr lang="ru-RU" sz="1050" b="1" dirty="0"/>
              <a:t>3»,</a:t>
            </a:r>
            <a:br>
              <a:rPr lang="ru-RU" sz="1050" b="1" dirty="0"/>
            </a:br>
            <a:r>
              <a:rPr lang="ru-RU" sz="1050" b="1" dirty="0" smtClean="0"/>
              <a:t>«Пермская кадетская школа </a:t>
            </a:r>
            <a:r>
              <a:rPr lang="ru-RU" sz="1050" b="1" dirty="0"/>
              <a:t>№1»</a:t>
            </a:r>
          </a:p>
          <a:p>
            <a:r>
              <a:rPr lang="ru-RU" sz="1050" b="1" dirty="0" smtClean="0"/>
              <a:t>Пермский </a:t>
            </a:r>
            <a:r>
              <a:rPr lang="ru-RU" sz="1050" b="1" dirty="0"/>
              <a:t>р-н: </a:t>
            </a:r>
            <a:r>
              <a:rPr lang="ru-RU" sz="1050" b="1" dirty="0" smtClean="0"/>
              <a:t>«</a:t>
            </a:r>
            <a:r>
              <a:rPr lang="ru-RU" sz="1050" b="1" dirty="0"/>
              <a:t>Кондратовская </a:t>
            </a:r>
            <a:r>
              <a:rPr lang="ru-RU" sz="1050" b="1" dirty="0" smtClean="0"/>
              <a:t>школа», «</a:t>
            </a:r>
            <a:r>
              <a:rPr lang="ru-RU" sz="1050" b="1" dirty="0" err="1"/>
              <a:t>Сылвенская</a:t>
            </a:r>
            <a:r>
              <a:rPr lang="ru-RU" sz="1050" b="1" dirty="0"/>
              <a:t> </a:t>
            </a:r>
            <a:r>
              <a:rPr lang="ru-RU" sz="1050" b="1" dirty="0" smtClean="0"/>
              <a:t>школа»</a:t>
            </a:r>
            <a:endParaRPr lang="ru-RU" sz="1050" b="1" dirty="0"/>
          </a:p>
          <a:p>
            <a:r>
              <a:rPr lang="ru-RU" sz="1050" b="1" dirty="0" smtClean="0"/>
              <a:t>Кунгурский </a:t>
            </a:r>
            <a:r>
              <a:rPr lang="ru-RU" sz="1050" b="1" dirty="0"/>
              <a:t>р-н: </a:t>
            </a:r>
            <a:r>
              <a:rPr lang="ru-RU" sz="1050" b="1" dirty="0" smtClean="0"/>
              <a:t>«</a:t>
            </a:r>
            <a:r>
              <a:rPr lang="ru-RU" sz="1050" b="1" dirty="0" err="1"/>
              <a:t>Голдыревская</a:t>
            </a:r>
            <a:r>
              <a:rPr lang="ru-RU" sz="1050" b="1" dirty="0"/>
              <a:t> </a:t>
            </a:r>
            <a:r>
              <a:rPr lang="ru-RU" sz="1050" b="1" dirty="0" smtClean="0"/>
              <a:t>школа», «</a:t>
            </a:r>
            <a:r>
              <a:rPr lang="ru-RU" sz="1050" b="1" dirty="0" err="1"/>
              <a:t>Троельжанская</a:t>
            </a:r>
            <a:r>
              <a:rPr lang="ru-RU" sz="1050" b="1" dirty="0"/>
              <a:t> школа»</a:t>
            </a:r>
          </a:p>
          <a:p>
            <a:r>
              <a:rPr lang="ru-RU" sz="1050" b="1" dirty="0" smtClean="0"/>
              <a:t>г</a:t>
            </a:r>
            <a:r>
              <a:rPr lang="ru-RU" sz="1050" b="1" dirty="0"/>
              <a:t>. Соликамск: </a:t>
            </a:r>
            <a:r>
              <a:rPr lang="ru-RU" sz="1050" b="1" dirty="0" smtClean="0"/>
              <a:t>«</a:t>
            </a:r>
            <a:r>
              <a:rPr lang="ru-RU" sz="1050" b="1" dirty="0"/>
              <a:t>Гимназия </a:t>
            </a:r>
            <a:r>
              <a:rPr lang="ru-RU" sz="1050" b="1" dirty="0" smtClean="0"/>
              <a:t>1</a:t>
            </a:r>
            <a:r>
              <a:rPr lang="ru-RU" sz="1050" b="1" dirty="0"/>
              <a:t>», </a:t>
            </a:r>
            <a:r>
              <a:rPr lang="ru-RU" sz="1050" b="1" dirty="0" smtClean="0"/>
              <a:t>«</a:t>
            </a:r>
            <a:r>
              <a:rPr lang="ru-RU" sz="1050" b="1" dirty="0"/>
              <a:t>Гимназия </a:t>
            </a:r>
            <a:r>
              <a:rPr lang="ru-RU" sz="1050" b="1" dirty="0" smtClean="0"/>
              <a:t>2</a:t>
            </a:r>
            <a:r>
              <a:rPr lang="ru-RU" sz="1050" b="1" dirty="0"/>
              <a:t>»</a:t>
            </a:r>
          </a:p>
          <a:p>
            <a:r>
              <a:rPr lang="ru-RU" sz="1050" b="1" dirty="0" err="1" smtClean="0"/>
              <a:t>Бардымский</a:t>
            </a:r>
            <a:r>
              <a:rPr lang="ru-RU" sz="1050" b="1" dirty="0" smtClean="0"/>
              <a:t> </a:t>
            </a:r>
            <a:r>
              <a:rPr lang="ru-RU" sz="1050" b="1" dirty="0"/>
              <a:t>р-н: </a:t>
            </a:r>
            <a:r>
              <a:rPr lang="ru-RU" sz="1050" b="1" dirty="0" smtClean="0"/>
              <a:t>«</a:t>
            </a:r>
            <a:r>
              <a:rPr lang="ru-RU" sz="1050" b="1" dirty="0" err="1"/>
              <a:t>Бардымская</a:t>
            </a:r>
            <a:r>
              <a:rPr lang="ru-RU" sz="1050" b="1" dirty="0"/>
              <a:t> школа №2»</a:t>
            </a:r>
          </a:p>
          <a:p>
            <a:r>
              <a:rPr lang="ru-RU" sz="1050" b="1" dirty="0" err="1" smtClean="0"/>
              <a:t>Ординский</a:t>
            </a:r>
            <a:r>
              <a:rPr lang="ru-RU" sz="1050" b="1" dirty="0" smtClean="0"/>
              <a:t> </a:t>
            </a:r>
            <a:r>
              <a:rPr lang="ru-RU" sz="1050" b="1" dirty="0"/>
              <a:t>р-н: </a:t>
            </a:r>
            <a:r>
              <a:rPr lang="ru-RU" sz="1050" b="1" dirty="0" smtClean="0"/>
              <a:t>«</a:t>
            </a:r>
            <a:r>
              <a:rPr lang="ru-RU" sz="1050" b="1" dirty="0" err="1" smtClean="0"/>
              <a:t>Карьевская</a:t>
            </a:r>
            <a:r>
              <a:rPr lang="ru-RU" sz="1050" b="1" dirty="0" smtClean="0"/>
              <a:t> СОШ»</a:t>
            </a:r>
            <a:endParaRPr lang="ru-RU" sz="1050" b="1" dirty="0"/>
          </a:p>
          <a:p>
            <a:r>
              <a:rPr lang="ru-RU" sz="1050" b="1" dirty="0" smtClean="0"/>
              <a:t>Октябрьский </a:t>
            </a:r>
            <a:r>
              <a:rPr lang="ru-RU" sz="1050" b="1" dirty="0"/>
              <a:t>р-н: </a:t>
            </a:r>
            <a:r>
              <a:rPr lang="ru-RU" sz="1050" b="1" dirty="0" smtClean="0"/>
              <a:t>«</a:t>
            </a:r>
            <a:r>
              <a:rPr lang="ru-RU" sz="1050" b="1" dirty="0"/>
              <a:t>Октябрьская школа №2»</a:t>
            </a:r>
          </a:p>
          <a:p>
            <a:r>
              <a:rPr lang="ru-RU" sz="1050" b="1" dirty="0" err="1" smtClean="0"/>
              <a:t>Очерский</a:t>
            </a:r>
            <a:r>
              <a:rPr lang="ru-RU" sz="1050" b="1" dirty="0" smtClean="0"/>
              <a:t> </a:t>
            </a:r>
            <a:r>
              <a:rPr lang="ru-RU" sz="1050" b="1" dirty="0"/>
              <a:t>р-н: МБОУ «Очерская школа №3»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84489" y="5438091"/>
            <a:ext cx="7795556" cy="1200329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2020-21 уч. год: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К </a:t>
            </a:r>
            <a:r>
              <a:rPr lang="ru-RU" sz="1600" b="1" dirty="0" smtClean="0">
                <a:solidFill>
                  <a:srgbClr val="C00000"/>
                </a:solidFill>
              </a:rPr>
              <a:t>1.09.2021 г. </a:t>
            </a:r>
            <a:r>
              <a:rPr lang="ru-RU" sz="1600" b="1" dirty="0">
                <a:solidFill>
                  <a:srgbClr val="C00000"/>
                </a:solidFill>
              </a:rPr>
              <a:t>во всех школах </a:t>
            </a:r>
            <a:r>
              <a:rPr lang="ru-RU" sz="1600" b="1" dirty="0" smtClean="0">
                <a:solidFill>
                  <a:srgbClr val="C00000"/>
                </a:solidFill>
              </a:rPr>
              <a:t>будет внедрена </a:t>
            </a:r>
            <a:r>
              <a:rPr lang="ru-RU" sz="1600" b="1" dirty="0">
                <a:solidFill>
                  <a:srgbClr val="C00000"/>
                </a:solidFill>
              </a:rPr>
              <a:t>программа воспитания 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Приказ Министерства образования и науки Пермского края от 16 декабря №26-01-06-651 «О внедрение в образовательных организациях, расположенных на территории Пермского края рабочих программ обучающихся»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2350" y="1362639"/>
            <a:ext cx="3247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Программа-конструктор</a:t>
            </a:r>
            <a:br>
              <a:rPr lang="ru-RU" sz="1200" b="1" dirty="0"/>
            </a:br>
            <a:r>
              <a:rPr lang="ru-RU" sz="1200" b="1" dirty="0"/>
              <a:t>(упрощает процесс разработки школами своих программ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Одна школа –одна программа</a:t>
            </a:r>
            <a:br>
              <a:rPr lang="ru-RU" sz="1200" b="1" dirty="0"/>
            </a:br>
            <a:r>
              <a:rPr lang="ru-RU" sz="1200" b="1" dirty="0"/>
              <a:t>(сокращает объем и количество обязательной школьной документации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Единство цели воспитания</a:t>
            </a:r>
            <a:br>
              <a:rPr lang="ru-RU" sz="1200" b="1" dirty="0"/>
            </a:br>
            <a:r>
              <a:rPr lang="ru-RU" sz="1200" b="1" dirty="0"/>
              <a:t>(формулируется на основе базовых ценностей, объединяющих наше общество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err="1"/>
              <a:t>Деятельностный</a:t>
            </a:r>
            <a:r>
              <a:rPr lang="ru-RU" sz="1200" b="1" dirty="0"/>
              <a:t> характер программы</a:t>
            </a:r>
            <a:br>
              <a:rPr lang="ru-RU" sz="1200" b="1" dirty="0"/>
            </a:br>
            <a:r>
              <a:rPr lang="ru-RU" sz="1200" b="1" dirty="0"/>
              <a:t>(позволяет преодолеть </a:t>
            </a:r>
            <a:r>
              <a:rPr lang="ru-RU" sz="1200" b="1" dirty="0" err="1"/>
              <a:t>мероприятийность</a:t>
            </a:r>
            <a:r>
              <a:rPr lang="ru-RU" sz="1200" b="1" dirty="0"/>
              <a:t> воспитания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Модульный принцип построения </a:t>
            </a:r>
            <a:r>
              <a:rPr lang="ru-RU" sz="1200" b="1" dirty="0" smtClean="0"/>
              <a:t>программы (</a:t>
            </a:r>
            <a:r>
              <a:rPr lang="ru-RU" sz="1200" b="1" dirty="0"/>
              <a:t>делает её гибкой и вариативной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21" y="1508991"/>
            <a:ext cx="419100" cy="4082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10" y="2117317"/>
            <a:ext cx="659195" cy="6591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54" y="3121528"/>
            <a:ext cx="646834" cy="4851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12" y="4128219"/>
            <a:ext cx="457908" cy="3915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70" y="4781696"/>
            <a:ext cx="601804" cy="60180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3825473" y="836025"/>
            <a:ext cx="4054572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ОСОБЕННОСТИ ПРИМЕРНОЙ ПРОГРАММЫ ВОСПИТАНИЯ:</a:t>
            </a:r>
            <a:endParaRPr lang="ru-RU" sz="12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8186921" y="862151"/>
            <a:ext cx="3558276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/>
              <a:t>ВИДЫ И ФОРМЫ СОДЕРЖАНИЯ ДЕЯТЕЛЬНОСТИ:</a:t>
            </a:r>
            <a:endParaRPr lang="ru-RU" sz="12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8724900" y="1728639"/>
            <a:ext cx="2781300" cy="190436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Инвариантные модули:</a:t>
            </a:r>
          </a:p>
          <a:p>
            <a:r>
              <a:rPr lang="ru-RU" sz="1400" dirty="0"/>
              <a:t>«Классное руководство»,</a:t>
            </a:r>
          </a:p>
          <a:p>
            <a:r>
              <a:rPr lang="ru-RU" sz="1400" dirty="0"/>
              <a:t>«Школьный урок»</a:t>
            </a:r>
          </a:p>
          <a:p>
            <a:r>
              <a:rPr lang="ru-RU" sz="1400" dirty="0"/>
              <a:t>«Курсы внеурочной деятельности»</a:t>
            </a:r>
          </a:p>
          <a:p>
            <a:r>
              <a:rPr lang="ru-RU" sz="1400" dirty="0"/>
              <a:t>«Работа с родителями»</a:t>
            </a:r>
          </a:p>
          <a:p>
            <a:r>
              <a:rPr lang="ru-RU" sz="1400" dirty="0"/>
              <a:t>«Самоуправление» *</a:t>
            </a:r>
          </a:p>
          <a:p>
            <a:r>
              <a:rPr lang="ru-RU" sz="1400" dirty="0"/>
              <a:t>«Профориентация»*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8724900" y="4118342"/>
            <a:ext cx="2781300" cy="249299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Вариативные модули:</a:t>
            </a:r>
          </a:p>
          <a:p>
            <a:r>
              <a:rPr lang="ru-RU" sz="1400" dirty="0"/>
              <a:t>«Ключевые общешкольные дела»</a:t>
            </a:r>
          </a:p>
          <a:p>
            <a:r>
              <a:rPr lang="ru-RU" sz="1400" dirty="0"/>
              <a:t>«Детские общественные объединения»</a:t>
            </a:r>
          </a:p>
          <a:p>
            <a:r>
              <a:rPr lang="ru-RU" sz="1400" dirty="0"/>
              <a:t>«Школьные медиа»</a:t>
            </a:r>
          </a:p>
          <a:p>
            <a:r>
              <a:rPr lang="ru-RU" sz="1400" dirty="0"/>
              <a:t>«Экскурсии, экспедиции, походы»</a:t>
            </a:r>
          </a:p>
          <a:p>
            <a:r>
              <a:rPr lang="ru-RU" sz="1400" dirty="0"/>
              <a:t>«Организация </a:t>
            </a:r>
            <a:r>
              <a:rPr lang="ru-RU" sz="1400" dirty="0" smtClean="0"/>
              <a:t>предметно-эстетической среды»</a:t>
            </a:r>
          </a:p>
          <a:p>
            <a:r>
              <a:rPr lang="ru-RU" sz="1400" dirty="0" smtClean="0"/>
              <a:t>«Музейное дело»</a:t>
            </a:r>
            <a:endParaRPr lang="ru-RU" sz="14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209976" y="992914"/>
            <a:ext cx="3308620" cy="1015663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/>
              <a:t>ПЕРМСКИЙ КРАЙ </a:t>
            </a:r>
            <a:r>
              <a:rPr lang="ru-RU" sz="1200" dirty="0" smtClean="0"/>
              <a:t>– </a:t>
            </a:r>
            <a:r>
              <a:rPr lang="ru-RU" sz="1200" b="1" dirty="0"/>
              <a:t>один из пилотных регионов, с 2019 г. апробирующий примерную программу воспитания. </a:t>
            </a:r>
            <a:r>
              <a:rPr lang="ru-RU" sz="1200" b="1" dirty="0" smtClean="0"/>
              <a:t>Федеральный </a:t>
            </a:r>
            <a:r>
              <a:rPr lang="ru-RU" sz="1200" b="1" dirty="0"/>
              <a:t>эксперт от Пермского края – </a:t>
            </a:r>
            <a:r>
              <a:rPr lang="ru-RU" sz="1200" b="1" dirty="0" err="1" smtClean="0"/>
              <a:t>Густокашина</a:t>
            </a:r>
            <a:r>
              <a:rPr lang="ru-RU" sz="1200" b="1" dirty="0" smtClean="0"/>
              <a:t> Л.А., АНО ДПО ОИПО</a:t>
            </a:r>
            <a:endParaRPr lang="ru-RU" sz="1200" b="1" dirty="0"/>
          </a:p>
        </p:txBody>
      </p:sp>
      <p:cxnSp>
        <p:nvCxnSpPr>
          <p:cNvPr id="5" name="Прямая соединительная линия 4"/>
          <p:cNvCxnSpPr>
            <a:stCxn id="26" idx="2"/>
            <a:endCxn id="27" idx="0"/>
          </p:cNvCxnSpPr>
          <p:nvPr/>
        </p:nvCxnSpPr>
        <p:spPr>
          <a:xfrm>
            <a:off x="10115550" y="3633006"/>
            <a:ext cx="0" cy="4853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0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320042"/>
            <a:ext cx="10104846" cy="5159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Принципы воспитания = нормы и правила  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6" y="1045030"/>
          <a:ext cx="12030896" cy="560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4680"/>
                <a:gridCol w="5656216"/>
              </a:tblGrid>
              <a:tr h="35108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«Узнать</a:t>
                      </a:r>
                      <a:r>
                        <a:rPr lang="ru-RU" sz="1800" baseline="0" dirty="0" smtClean="0"/>
                        <a:t> себя» среди множества подходов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Разработать</a:t>
                      </a:r>
                      <a:r>
                        <a:rPr lang="ru-RU" sz="1800" baseline="0" dirty="0" smtClean="0"/>
                        <a:t> самостоятельно  </a:t>
                      </a:r>
                      <a:endParaRPr lang="ru-RU" sz="1800" dirty="0"/>
                    </a:p>
                  </a:txBody>
                  <a:tcPr/>
                </a:tc>
              </a:tr>
              <a:tr h="523981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гуманистической направленности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обеспечивающий отношение педагога к воспитанникам как к ответственным субъектам собственного развития, устанавливающий равноправное партнёрство;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</a:t>
                      </a:r>
                      <a:r>
                        <a:rPr kumimoji="0" lang="ru-RU" sz="1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социосообразности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нацеленность воспитания на социальные установки, необходимые для успешной социализации человека в современном мире;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личностно-значимой деятельности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предполагающий участие детей в различных формах деятельности в соответствии с личностными смыслами и жизненными установками;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коллективного воспитания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проявляющийся </a:t>
                      </a:r>
                      <a:b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 взаимодействии детей и взрослых в процессе совместного решения задач;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дифференциации воспитания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учёта групповых  и индивидуальных особенностей детей, создания дополнительных условий для социализации детей с ОВЗ;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целостности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обеспечивающий системность, преемственность воспитания, взаимосвязанность всех его компонентов;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государственно-общественной организации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воспитания, предполагающий разделение полномочий и консолидацию усилий органов государственной и муниципальной власти и общественных институтов 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воспитании;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результативности…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Средового подхода: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воспитывающая и мотивирующая к обновлению и развитию образовательная среда специализированного учреждения изменяет личность воспитанника к лучшему;</a:t>
                      </a:r>
                    </a:p>
                    <a:p>
                      <a:pPr lvl="0"/>
                      <a:r>
                        <a:rPr kumimoji="0" lang="ru-RU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Деятельности: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активное командное взаимодействие и сотрудничество в спортивных и гражданско-патриотических событиях и социальных практиках  помогает в раскрытии индивидуальности каждого воспитанника;</a:t>
                      </a:r>
                    </a:p>
                    <a:p>
                      <a:pPr lvl="0"/>
                      <a:r>
                        <a:rPr kumimoji="0" lang="ru-RU" sz="16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Полипрофессионализации</a:t>
                      </a:r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обучения</a:t>
                      </a: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система профессиональных проб и практик запускает процесс позитивных личностных изменений в выборе будущей профессии;</a:t>
                      </a:r>
                    </a:p>
                    <a:p>
                      <a:pPr lvl="0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Синергии и сотрудничества</a:t>
                      </a: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обновление процесса обучения и воспитания объединяет педагогический коллектив в выборе неформального образования и общения с воспитанниками;</a:t>
                      </a:r>
                    </a:p>
                    <a:p>
                      <a:pPr lvl="0"/>
                      <a:r>
                        <a:rPr kumimoji="0"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Взаимодействия: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творческих социальных проектов в сотрудничестве с семьями обучающихся учит преобразовывать окружающий мир и свою жизнь.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0" y="0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Принципы воспитания примерной программы (школа В.А. </a:t>
            </a:r>
            <a:r>
              <a:rPr lang="ru-RU" dirty="0" err="1" smtClean="0">
                <a:solidFill>
                  <a:schemeClr val="accent1"/>
                </a:solidFill>
              </a:rPr>
              <a:t>караковского</a:t>
            </a:r>
            <a:r>
              <a:rPr lang="ru-RU" dirty="0" smtClean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943" y="1609416"/>
            <a:ext cx="10528663" cy="4846320"/>
          </a:xfrm>
        </p:spPr>
        <p:txBody>
          <a:bodyPr>
            <a:normAutofit fontScale="85000" lnSpcReduction="20000"/>
          </a:bodyPr>
          <a:lstStyle/>
          <a:p>
            <a:pPr algn="just" latinLnBrk="1"/>
            <a:r>
              <a:rPr lang="ru-RU" b="1" dirty="0" smtClean="0"/>
              <a:t>неукоснительное соблюдение законности и прав семьи и ребенка,          соблюдения конфиденциальности информации о ребенке и семье,                приоритета безопасности ребенка при нахождении в образовательной  организации;</a:t>
            </a:r>
          </a:p>
          <a:p>
            <a:pPr algn="just" latinLnBrk="1"/>
            <a:r>
              <a:rPr lang="ru-RU" b="1" dirty="0" smtClean="0"/>
              <a:t>ориентир на создание в образовательной организации психологически  комфортной среды для каждого ребенка и взрослого, без которой           невозможно конструктивное взаимодействие школьников и педагогов; </a:t>
            </a:r>
          </a:p>
          <a:p>
            <a:pPr algn="just" latinLnBrk="1"/>
            <a:r>
              <a:rPr lang="ru-RU" b="1" dirty="0" smtClean="0"/>
              <a:t>реализация процесса воспитания главным образом через создание в        школе детско-взрослых общностей, которые бы объединяли детей и     педагогов яркими и содержательными событиями, общими позитивными эмоциями и доверительными отношениями друг к другу;</a:t>
            </a:r>
          </a:p>
          <a:p>
            <a:pPr algn="just" latinLnBrk="1"/>
            <a:r>
              <a:rPr lang="ru-RU" b="1" dirty="0" smtClean="0"/>
              <a:t>организация основных совместных дел школьников и педагогов как       предмета совместной заботы и взрослых, и детей;</a:t>
            </a:r>
          </a:p>
          <a:p>
            <a:pPr algn="just" latinLnBrk="1"/>
            <a:r>
              <a:rPr lang="ru-RU" b="1" dirty="0" smtClean="0"/>
              <a:t>системность, целесообразность и </a:t>
            </a:r>
            <a:r>
              <a:rPr lang="ru-RU" b="1" dirty="0" err="1" smtClean="0"/>
              <a:t>нешаблонность</a:t>
            </a:r>
            <a:r>
              <a:rPr lang="ru-RU" b="1" dirty="0" smtClean="0"/>
              <a:t> воспитания как           условия его эффективности.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0" y="0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40" y="320040"/>
            <a:ext cx="9817463" cy="1417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Модульный принцип закладывает основы выделения механизмов реализации программы воспитания   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2425" y="1868489"/>
          <a:ext cx="10672626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318"/>
                <a:gridCol w="6714308"/>
              </a:tblGrid>
              <a:tr h="82553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Инвариантный</a:t>
                      </a:r>
                      <a:r>
                        <a:rPr lang="ru-RU" sz="2800" baseline="0" dirty="0" smtClean="0"/>
                        <a:t> модуль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Вариативный модуль </a:t>
                      </a:r>
                      <a:endParaRPr lang="ru-RU" sz="2800" dirty="0"/>
                    </a:p>
                  </a:txBody>
                  <a:tcPr/>
                </a:tc>
              </a:tr>
              <a:tr h="36414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Классное руководство</a:t>
                      </a:r>
                    </a:p>
                    <a:p>
                      <a:r>
                        <a:rPr lang="ru-RU" sz="2400" b="1" dirty="0" smtClean="0"/>
                        <a:t>Школьный урок</a:t>
                      </a:r>
                    </a:p>
                    <a:p>
                      <a:r>
                        <a:rPr lang="ru-RU" sz="2400" b="1" dirty="0" smtClean="0"/>
                        <a:t>Курсы внеурочной деятельности</a:t>
                      </a:r>
                    </a:p>
                    <a:p>
                      <a:r>
                        <a:rPr lang="ru-RU" sz="2400" b="1" dirty="0" smtClean="0"/>
                        <a:t>Работа с родителями</a:t>
                      </a:r>
                    </a:p>
                    <a:p>
                      <a:r>
                        <a:rPr lang="ru-RU" sz="2400" b="1" dirty="0" smtClean="0"/>
                        <a:t>Самоуправление *</a:t>
                      </a:r>
                    </a:p>
                    <a:p>
                      <a:r>
                        <a:rPr lang="ru-RU" sz="2400" b="1" dirty="0" smtClean="0"/>
                        <a:t>Профориентация*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Ключевые общешкольные дела</a:t>
                      </a:r>
                    </a:p>
                    <a:p>
                      <a:r>
                        <a:rPr lang="ru-RU" sz="2400" b="1" dirty="0" smtClean="0"/>
                        <a:t>Детские общественные объединения</a:t>
                      </a:r>
                    </a:p>
                    <a:p>
                      <a:r>
                        <a:rPr lang="ru-RU" sz="2400" b="1" dirty="0" smtClean="0"/>
                        <a:t>Школьные </a:t>
                      </a:r>
                      <a:r>
                        <a:rPr lang="ru-RU" sz="2400" b="1" dirty="0" err="1" smtClean="0"/>
                        <a:t>медиа</a:t>
                      </a:r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Экскурсии, экспедиции, походы</a:t>
                      </a:r>
                    </a:p>
                    <a:p>
                      <a:r>
                        <a:rPr lang="ru-RU" sz="2400" b="1" dirty="0" smtClean="0"/>
                        <a:t>Организация предметно-эстетической среды</a:t>
                      </a:r>
                    </a:p>
                    <a:p>
                      <a:r>
                        <a:rPr lang="ru-RU" sz="2400" b="1" dirty="0" smtClean="0"/>
                        <a:t>Музейное дело/музейная педагогика</a:t>
                      </a:r>
                    </a:p>
                    <a:p>
                      <a:r>
                        <a:rPr lang="ru-RU" sz="2400" b="1" dirty="0" err="1" smtClean="0"/>
                        <a:t>Волонтерство</a:t>
                      </a:r>
                      <a:r>
                        <a:rPr lang="ru-RU" sz="2400" b="1" baseline="0" dirty="0" smtClean="0"/>
                        <a:t> и добровольчество</a:t>
                      </a:r>
                    </a:p>
                    <a:p>
                      <a:r>
                        <a:rPr lang="ru-RU" sz="2400" b="1" baseline="0" dirty="0" err="1" smtClean="0"/>
                        <a:t>Профилактика+</a:t>
                      </a:r>
                      <a:endParaRPr lang="ru-RU" sz="2400" b="1" baseline="0" dirty="0" smtClean="0"/>
                    </a:p>
                    <a:p>
                      <a:r>
                        <a:rPr lang="ru-RU" sz="2400" b="1" baseline="0" dirty="0" smtClean="0"/>
                        <a:t>Школьное дополнительное образование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3" y="235132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 определить вариативные модули рабочей программы воспитания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8" y="1596353"/>
            <a:ext cx="10280468" cy="48463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Выводы раздела «Особенности воспитательной деятельности организации»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Условия воспитания, обозначенные в цели программы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Через определение задач воспитания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Согласованность и системность  программы: 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отражается через разделы рабочей программы: особенность организации воспитания = цели, задачи = модули 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710" y="80278"/>
            <a:ext cx="13112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39"/>
            <a:ext cx="9652000" cy="118218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Ключевые общешкольные дела (понятие В.А. </a:t>
            </a:r>
            <a:r>
              <a:rPr lang="ru-RU" dirty="0" err="1" smtClean="0">
                <a:solidFill>
                  <a:schemeClr val="accent1"/>
                </a:solidFill>
              </a:rPr>
              <a:t>Караковского</a:t>
            </a:r>
            <a:r>
              <a:rPr lang="ru-RU" dirty="0" smtClean="0">
                <a:solidFill>
                  <a:schemeClr val="accent1"/>
                </a:solidFill>
              </a:rPr>
              <a:t>)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Узлы воспитательной системы школы/класса</a:t>
            </a:r>
          </a:p>
          <a:p>
            <a:r>
              <a:rPr lang="ru-RU" b="1" dirty="0" smtClean="0"/>
              <a:t>В основе дела лежит яркая, привлекательная, значимая и в то же время понятная всем идея (тема, проблема), которая определяется и разрабатывается всеми членами коллектива</a:t>
            </a:r>
          </a:p>
          <a:p>
            <a:r>
              <a:rPr lang="ru-RU" b="1" dirty="0" smtClean="0"/>
              <a:t>Их воспитательная эффективность, влияние на развитие взаимосвязей в школе максимальная</a:t>
            </a:r>
          </a:p>
          <a:p>
            <a:r>
              <a:rPr lang="ru-RU" b="1" dirty="0" smtClean="0"/>
              <a:t>Позволяют оптимально использовать кадровые и материальные ресурсы школы и социума для решения воспитательных, образовательных, организационных задач 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710" y="80278"/>
            <a:ext cx="13112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320042"/>
            <a:ext cx="9935029" cy="9209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От мероприятий к значимым событиям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10646230" cy="5290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900"/>
                <a:gridCol w="6041330"/>
              </a:tblGrid>
              <a:tr h="64008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Мероприятийность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Событийность </a:t>
                      </a:r>
                      <a:endParaRPr lang="ru-RU" sz="1800" dirty="0"/>
                    </a:p>
                  </a:txBody>
                  <a:tcPr/>
                </a:tc>
              </a:tr>
              <a:tr h="966651"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/>
                        <a:t>Традиционная</a:t>
                      </a:r>
                      <a:r>
                        <a:rPr lang="ru-RU" sz="1800" b="1" i="1" baseline="0" dirty="0" smtClean="0"/>
                        <a:t> концепция :</a:t>
                      </a:r>
                    </a:p>
                    <a:p>
                      <a:r>
                        <a:rPr lang="ru-RU" sz="1800" dirty="0" smtClean="0"/>
                        <a:t>Объявление, строчка в плане, обязательность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1" dirty="0" smtClean="0"/>
                        <a:t>Оригинальная/уникальная</a:t>
                      </a:r>
                      <a:r>
                        <a:rPr lang="ru-RU" sz="1800" b="1" i="1" baseline="0" dirty="0" smtClean="0"/>
                        <a:t> концепция:</a:t>
                      </a:r>
                    </a:p>
                    <a:p>
                      <a:pPr algn="l"/>
                      <a:r>
                        <a:rPr lang="ru-RU" sz="1800" b="1" i="1" baseline="0" dirty="0" smtClean="0"/>
                        <a:t>Неподдельный интерес,  яркий эмоциональный фон при подготовке, интрига, </a:t>
                      </a:r>
                      <a:r>
                        <a:rPr lang="ru-RU" sz="1800" b="1" i="1" baseline="0" dirty="0" err="1" smtClean="0"/>
                        <a:t>ожидаемость</a:t>
                      </a:r>
                      <a:endParaRPr lang="ru-RU" sz="1800" b="1" i="1" dirty="0"/>
                    </a:p>
                  </a:txBody>
                  <a:tcPr/>
                </a:tc>
              </a:tr>
              <a:tr h="940526">
                <a:tc>
                  <a:txBody>
                    <a:bodyPr/>
                    <a:lstStyle/>
                    <a:p>
                      <a:r>
                        <a:rPr lang="ru-RU" i="1" dirty="0" smtClean="0"/>
                        <a:t>Слабый эмоциональный фон </a:t>
                      </a:r>
                    </a:p>
                    <a:p>
                      <a:r>
                        <a:rPr lang="ru-RU" sz="1800" dirty="0" smtClean="0"/>
                        <a:t>Рождает стереотипы. Посетитель лишен предвкушения.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Сильный эмоциональный фон </a:t>
                      </a:r>
                    </a:p>
                    <a:p>
                      <a:r>
                        <a:rPr lang="ru-RU" sz="1800" dirty="0" smtClean="0"/>
                        <a:t>Необычность рождает бурю эмоций у участников  и тех, кто не может присутствовать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Небольшое количество контактов </a:t>
                      </a:r>
                    </a:p>
                    <a:p>
                      <a:r>
                        <a:rPr lang="ru-RU" sz="1800" dirty="0" smtClean="0"/>
                        <a:t>О мероприятии не рассказывают, состав участников</a:t>
                      </a:r>
                      <a:r>
                        <a:rPr lang="ru-RU" sz="1800" baseline="0" dirty="0" smtClean="0"/>
                        <a:t> один и тот же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Огромное количество контактов</a:t>
                      </a:r>
                    </a:p>
                    <a:p>
                      <a:r>
                        <a:rPr lang="ru-RU" sz="1800" dirty="0" smtClean="0"/>
                        <a:t>«Сарафанное радио»,</a:t>
                      </a:r>
                      <a:r>
                        <a:rPr lang="ru-RU" sz="1800" baseline="0" dirty="0" smtClean="0"/>
                        <a:t> обмен информацией со знакомыми, в социальных сетях растет интерес к школе</a:t>
                      </a:r>
                      <a:endParaRPr lang="ru-RU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Закрытость аудитории</a:t>
                      </a:r>
                    </a:p>
                    <a:p>
                      <a:r>
                        <a:rPr lang="ru-RU" sz="1800" dirty="0" smtClean="0"/>
                        <a:t>Отсутствие</a:t>
                      </a:r>
                      <a:r>
                        <a:rPr lang="ru-RU" sz="1800" baseline="0" dirty="0" smtClean="0"/>
                        <a:t> информации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Открытость аудитории</a:t>
                      </a:r>
                    </a:p>
                    <a:p>
                      <a:r>
                        <a:rPr lang="ru-RU" sz="1800" dirty="0" smtClean="0"/>
                        <a:t>Событие проживается неформально, информация усваивается и «разлетается» моментально 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Краткосрочный эффект</a:t>
                      </a:r>
                    </a:p>
                    <a:p>
                      <a:r>
                        <a:rPr lang="ru-RU" sz="1800" dirty="0" smtClean="0"/>
                        <a:t>Быстро забывается, «не уму, не</a:t>
                      </a:r>
                      <a:r>
                        <a:rPr lang="ru-RU" sz="1800" baseline="0" dirty="0" smtClean="0"/>
                        <a:t> сердцу»</a:t>
                      </a: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Долгосрочный эффект</a:t>
                      </a:r>
                    </a:p>
                    <a:p>
                      <a:r>
                        <a:rPr lang="ru-RU" sz="1800" dirty="0" smtClean="0"/>
                        <a:t>До следующего события, мотивирует к деятельности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1363" y="235132"/>
            <a:ext cx="1310640" cy="94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9817</TotalTime>
  <Words>1990</Words>
  <Application>Microsoft Office PowerPoint</Application>
  <PresentationFormat>Произвольный</PresentationFormat>
  <Paragraphs>227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Конструирование рабочей программы воспитания   Модули воспитания: от программы к событийности и активным действиям  </vt:lpstr>
      <vt:lpstr>Основные вопросы </vt:lpstr>
      <vt:lpstr>Апробация и внедрение программы воспитания</vt:lpstr>
      <vt:lpstr>Принципы воспитания = нормы и правила  </vt:lpstr>
      <vt:lpstr>Принципы воспитания примерной программы (школа В.А. караковского)</vt:lpstr>
      <vt:lpstr>Модульный принцип закладывает основы выделения механизмов реализации программы воспитания   </vt:lpstr>
      <vt:lpstr>Как определить вариативные модули рабочей программы воспитания</vt:lpstr>
      <vt:lpstr>Ключевые общешкольные дела (понятие В.А. Караковского) </vt:lpstr>
      <vt:lpstr>От мероприятий к значимым событиям</vt:lpstr>
      <vt:lpstr>Рефлексивные вопросы для организации совместного события</vt:lpstr>
      <vt:lpstr>Инвариантный Модуль: курсы внеурочной деятельности</vt:lpstr>
      <vt:lpstr>Вариативный Модуль:  дополнительное обРазование</vt:lpstr>
      <vt:lpstr>Презентация PowerPoint</vt:lpstr>
      <vt:lpstr>Инвариантный модуль: классное руководство</vt:lpstr>
      <vt:lpstr>Критерии оценивания специфики реализации воспитания в оо </vt:lpstr>
      <vt:lpstr>Единство целей воспитания обеспечивает позитивную динамику развития личности </vt:lpstr>
      <vt:lpstr>Кейсы: Примеры  целей  </vt:lpstr>
      <vt:lpstr>Кейс: пример задач воспитания</vt:lpstr>
      <vt:lpstr>Подводим итоги вебинара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 развитие детей на основе технического конструирования</dc:title>
  <dc:creator>Голубцов Алексей Валерьевич</dc:creator>
  <cp:lastModifiedBy>Dremina-IA</cp:lastModifiedBy>
  <cp:revision>930</cp:revision>
  <cp:lastPrinted>2019-08-16T09:58:51Z</cp:lastPrinted>
  <dcterms:created xsi:type="dcterms:W3CDTF">2017-06-28T07:28:35Z</dcterms:created>
  <dcterms:modified xsi:type="dcterms:W3CDTF">2021-02-15T05:28:52Z</dcterms:modified>
</cp:coreProperties>
</file>