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4" r:id="rId3"/>
    <p:sldId id="270" r:id="rId4"/>
    <p:sldId id="290" r:id="rId5"/>
    <p:sldId id="259" r:id="rId6"/>
    <p:sldId id="292" r:id="rId7"/>
    <p:sldId id="295" r:id="rId8"/>
    <p:sldId id="296" r:id="rId9"/>
    <p:sldId id="318" r:id="rId10"/>
    <p:sldId id="271" r:id="rId11"/>
    <p:sldId id="306" r:id="rId12"/>
    <p:sldId id="307" r:id="rId13"/>
    <p:sldId id="308" r:id="rId14"/>
    <p:sldId id="309" r:id="rId15"/>
    <p:sldId id="312" r:id="rId16"/>
    <p:sldId id="310" r:id="rId17"/>
    <p:sldId id="311" r:id="rId18"/>
    <p:sldId id="317" r:id="rId19"/>
    <p:sldId id="313" r:id="rId20"/>
    <p:sldId id="314" r:id="rId21"/>
    <p:sldId id="315" r:id="rId22"/>
    <p:sldId id="316" r:id="rId23"/>
    <p:sldId id="272" r:id="rId24"/>
    <p:sldId id="298" r:id="rId25"/>
    <p:sldId id="300" r:id="rId26"/>
    <p:sldId id="302" r:id="rId27"/>
    <p:sldId id="297" r:id="rId28"/>
    <p:sldId id="303" r:id="rId29"/>
    <p:sldId id="301" r:id="rId30"/>
    <p:sldId id="304" r:id="rId31"/>
    <p:sldId id="320" r:id="rId32"/>
    <p:sldId id="319" r:id="rId33"/>
    <p:sldId id="261" r:id="rId34"/>
    <p:sldId id="321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003842-3EF1-4998-B790-E2EE42432769}">
          <p14:sldIdLst>
            <p14:sldId id="257"/>
            <p14:sldId id="294"/>
            <p14:sldId id="270"/>
            <p14:sldId id="290"/>
            <p14:sldId id="259"/>
            <p14:sldId id="292"/>
            <p14:sldId id="295"/>
            <p14:sldId id="296"/>
            <p14:sldId id="318"/>
            <p14:sldId id="271"/>
            <p14:sldId id="306"/>
            <p14:sldId id="307"/>
            <p14:sldId id="308"/>
            <p14:sldId id="309"/>
            <p14:sldId id="312"/>
            <p14:sldId id="310"/>
            <p14:sldId id="311"/>
            <p14:sldId id="317"/>
            <p14:sldId id="313"/>
            <p14:sldId id="314"/>
            <p14:sldId id="315"/>
            <p14:sldId id="316"/>
            <p14:sldId id="272"/>
            <p14:sldId id="298"/>
            <p14:sldId id="300"/>
            <p14:sldId id="302"/>
            <p14:sldId id="297"/>
            <p14:sldId id="303"/>
            <p14:sldId id="301"/>
            <p14:sldId id="304"/>
            <p14:sldId id="320"/>
            <p14:sldId id="319"/>
            <p14:sldId id="261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86" autoAdjust="0"/>
    <p:restoredTop sz="94690" autoAdjust="0"/>
  </p:normalViewPr>
  <p:slideViewPr>
    <p:cSldViewPr snapToGrid="0">
      <p:cViewPr>
        <p:scale>
          <a:sx n="75" d="100"/>
          <a:sy n="75" d="100"/>
        </p:scale>
        <p:origin x="826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pPr rtl="0"/>
              <a:t>10.03.2022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pPr rtl="0"/>
              <a:t>10.03.2022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pPr rtl="0"/>
              <a:t>11.03.2022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pPr rtl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pPr rtl="0"/>
              <a:t>10.03.2022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pPr/>
              <a:t>10.03.2022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iv.instrao.ru/bank-zadaniy/finansovaya-gramotnost/" TargetMode="Externa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829/10685493/record-new/1100589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809" y="493363"/>
            <a:ext cx="6115317" cy="3686015"/>
          </a:xfrm>
        </p:spPr>
        <p:txBody>
          <a:bodyPr rtlCol="0">
            <a:normAutofit fontScale="90000"/>
          </a:bodyPr>
          <a:lstStyle/>
          <a:p>
            <a:r>
              <a:rPr lang="ru-RU" sz="4000" dirty="0"/>
              <a:t>ВЕБИНАР-ТРЕНИНГ № 2 ПО РАЗБОРУ ЗАДАНИЙ, ИСПОЛЬЗУЕМЫХ ДЛЯ ОЦЕНКИ ФИНАНСОВОЙ ГРАМОТНОСТИ ОБУЧАЮЩИХСЯ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672739"/>
            <a:ext cx="6131346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ВЕБИНАР 3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BD4BCDD4-9F9C-4E4A-A0FC-E297A981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48784"/>
          <a:stretch/>
        </p:blipFill>
        <p:spPr bwMode="auto">
          <a:xfrm>
            <a:off x="0" y="0"/>
            <a:ext cx="4725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A65E47-D4C8-4563-A545-BB7579EFE700}"/>
              </a:ext>
            </a:extLst>
          </p:cNvPr>
          <p:cNvSpPr/>
          <p:nvPr/>
        </p:nvSpPr>
        <p:spPr>
          <a:xfrm>
            <a:off x="0" y="6587071"/>
            <a:ext cx="12192000" cy="270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0314" y="2698863"/>
            <a:ext cx="8251372" cy="1460273"/>
          </a:xfrm>
        </p:spPr>
        <p:txBody>
          <a:bodyPr>
            <a:normAutofit fontScale="90000"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РАЗБОР ЗАДАНИЙ ПО ФИНАНСОВОЙ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64E3B-E3C3-46B5-AB9D-0408398E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" r="1369" b="10919"/>
          <a:stretch/>
        </p:blipFill>
        <p:spPr>
          <a:xfrm>
            <a:off x="973393" y="0"/>
            <a:ext cx="9831456" cy="63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9E308-6F1D-4F56-AA56-34F7D1DF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4"/>
          <a:stretch/>
        </p:blipFill>
        <p:spPr>
          <a:xfrm>
            <a:off x="1285875" y="46037"/>
            <a:ext cx="9974362" cy="63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0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956C6-71A3-4327-8EFE-22DAC0D5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8175"/>
            <a:ext cx="11430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93F25-D97B-49FD-BA37-72C0EDCFA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7" b="-146"/>
          <a:stretch/>
        </p:blipFill>
        <p:spPr>
          <a:xfrm>
            <a:off x="1323975" y="106610"/>
            <a:ext cx="9667486" cy="62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CB730-873D-4171-AC55-56C596E8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2" y="50795"/>
            <a:ext cx="11020144" cy="63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FA8626-6522-4836-B6E6-6795E8EC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87" y="0"/>
            <a:ext cx="7356715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64544-1881-4885-86F4-6CD24516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0"/>
            <a:ext cx="96202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1BD9ED-625B-499E-BCC6-05AC32FD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57150"/>
            <a:ext cx="8372475" cy="63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5F69BE-81ED-4F94-8407-91A1F2D62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2"/>
          <a:stretch/>
        </p:blipFill>
        <p:spPr>
          <a:xfrm>
            <a:off x="1162050" y="0"/>
            <a:ext cx="9867900" cy="61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 ВЕБИНАРА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ОБОБЩЕННЫЙ АНАЛИЗ РЕЗУЛЬТАТОВ ВЫПОЛНЕНИЯ ЗАДАНИЯ 2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РАЗБОР ЗАДАНИЙ ПО ФИНАНСОВОЙ ГРАМОТНОСТИ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 № 3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1DF90-64CA-47E0-8371-DBC21E940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0"/>
          <a:stretch/>
        </p:blipFill>
        <p:spPr>
          <a:xfrm>
            <a:off x="867830" y="307910"/>
            <a:ext cx="10434709" cy="54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270BFB-6C11-4841-AAF6-B9CF9005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65" y="180468"/>
            <a:ext cx="10049070" cy="60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E5267C-8FFA-4C07-B5BC-149D989C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29" y="251247"/>
            <a:ext cx="9436942" cy="60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0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43375" y="3248025"/>
            <a:ext cx="4181228" cy="828675"/>
          </a:xfrm>
        </p:spPr>
        <p:txBody>
          <a:bodyPr>
            <a:normAutofit fontScale="90000"/>
          </a:bodyPr>
          <a:lstStyle/>
          <a:p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ЗАДАНИЕ № 3</a:t>
            </a:r>
            <a:b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1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8258B0-01C8-4A06-A71E-C217062C3B7F}"/>
              </a:ext>
            </a:extLst>
          </p:cNvPr>
          <p:cNvSpPr/>
          <p:nvPr/>
        </p:nvSpPr>
        <p:spPr>
          <a:xfrm>
            <a:off x="670249" y="410547"/>
            <a:ext cx="10851502" cy="5747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Введение</a:t>
            </a:r>
          </a:p>
          <a:p>
            <a:r>
              <a:rPr lang="ru-RU" dirty="0"/>
              <a:t>Прочитайте введение. Затем нажмите 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D2178-D170-4630-82D6-B1F9F1DC2FCB}"/>
              </a:ext>
            </a:extLst>
          </p:cNvPr>
          <p:cNvSpPr txBox="1"/>
          <p:nvPr/>
        </p:nvSpPr>
        <p:spPr>
          <a:xfrm>
            <a:off x="849085" y="792558"/>
            <a:ext cx="104129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+mj-lt"/>
              </a:rPr>
              <a:t>Вклады.</a:t>
            </a:r>
          </a:p>
          <a:p>
            <a:r>
              <a:rPr lang="ru-RU" sz="2400" dirty="0">
                <a:latin typeface="+mj-lt"/>
              </a:rPr>
              <a:t>Введение 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000" i="1" dirty="0">
                <a:latin typeface="+mj-lt"/>
              </a:rPr>
              <a:t>Прочитайте введение. Затем нажмите на стрелку </a:t>
            </a:r>
            <a:r>
              <a:rPr lang="ru-RU" sz="2000" i="1" dirty="0">
                <a:solidFill>
                  <a:srgbClr val="C00000"/>
                </a:solidFill>
                <a:latin typeface="+mj-lt"/>
              </a:rPr>
              <a:t>ДАЛЕЕ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Сергей копил деньги на покупку автомобиля и 4 июля открыл вклад на год под 5% годовых. В конце февраля ситуация в банковском секторе изменилась и проценты на вклады физических лиц резко увеличились. </a:t>
            </a:r>
          </a:p>
        </p:txBody>
      </p:sp>
    </p:spTree>
    <p:extLst>
      <p:ext uri="{BB962C8B-B14F-4D97-AF65-F5344CB8AC3E}">
        <p14:creationId xmlns:p14="http://schemas.microsoft.com/office/powerpoint/2010/main" val="282923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162D4E-EE4C-411A-9058-1D6EDA05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86149"/>
              </p:ext>
            </p:extLst>
          </p:nvPr>
        </p:nvGraphicFramePr>
        <p:xfrm>
          <a:off x="933061" y="727788"/>
          <a:ext cx="10263674" cy="5113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1837">
                  <a:extLst>
                    <a:ext uri="{9D8B030D-6E8A-4147-A177-3AD203B41FA5}">
                      <a16:colId xmlns:a16="http://schemas.microsoft.com/office/drawing/2014/main" val="788904249"/>
                    </a:ext>
                  </a:extLst>
                </a:gridCol>
                <a:gridCol w="5131837">
                  <a:extLst>
                    <a:ext uri="{9D8B030D-6E8A-4147-A177-3AD203B41FA5}">
                      <a16:colId xmlns:a16="http://schemas.microsoft.com/office/drawing/2014/main" val="1486156876"/>
                    </a:ext>
                  </a:extLst>
                </a:gridCol>
              </a:tblGrid>
              <a:tr h="5113174">
                <a:tc>
                  <a:txBody>
                    <a:bodyPr/>
                    <a:lstStyle/>
                    <a:p>
                      <a:endParaRPr lang="ru-RU" sz="2000" i="1" dirty="0">
                        <a:latin typeface="+mj-lt"/>
                      </a:endParaRPr>
                    </a:p>
                    <a:p>
                      <a:endParaRPr lang="ru-RU" sz="2000" i="1" dirty="0">
                        <a:latin typeface="+mj-lt"/>
                      </a:endParaRPr>
                    </a:p>
                    <a:p>
                      <a:r>
                        <a:rPr lang="ru-RU" sz="2000" dirty="0">
                          <a:latin typeface="+mj-lt"/>
                        </a:rPr>
                        <a:t>Задание 1 / 3</a:t>
                      </a:r>
                    </a:p>
                    <a:p>
                      <a:endParaRPr lang="ru-RU" sz="2000" i="1" dirty="0">
                        <a:latin typeface="+mj-lt"/>
                      </a:endParaRPr>
                    </a:p>
                    <a:p>
                      <a:r>
                        <a:rPr lang="ru-RU" sz="2000" i="1" dirty="0">
                          <a:latin typeface="+mj-lt"/>
                        </a:rPr>
                        <a:t>Прочитайте текст, расположенный справа и ответьте на вопрос.</a:t>
                      </a:r>
                    </a:p>
                    <a:p>
                      <a:endParaRPr lang="ru-RU" sz="2000" i="1" dirty="0">
                        <a:latin typeface="+mj-lt"/>
                      </a:endParaRPr>
                    </a:p>
                    <a:p>
                      <a:r>
                        <a:rPr lang="ru-RU" sz="2000" i="0" dirty="0">
                          <a:latin typeface="+mj-lt"/>
                        </a:rPr>
                        <a:t>Выгодно ли Сергею закрыть старый вклад под 0,01% и открыть новый под 15% на 3 месяца. Ответ поясните.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7751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8C1E85-C15A-46C0-85E8-6270EF99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6449"/>
            <a:ext cx="1661649" cy="643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579F8-7A72-4B41-A021-2DC514724A07}"/>
              </a:ext>
            </a:extLst>
          </p:cNvPr>
          <p:cNvSpPr txBox="1"/>
          <p:nvPr/>
        </p:nvSpPr>
        <p:spPr>
          <a:xfrm>
            <a:off x="6270171" y="1287624"/>
            <a:ext cx="4646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Банк, где у Сергея лежат деньги предлагает вклад под15% годовых на 3 месяца.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ED8884-48EB-4C52-B41C-52240153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746449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1F8044-D757-4B84-9B40-66807FA9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87277"/>
              </p:ext>
            </p:extLst>
          </p:nvPr>
        </p:nvGraphicFramePr>
        <p:xfrm>
          <a:off x="1174101" y="831633"/>
          <a:ext cx="10106609" cy="462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ЗАДАНИЕ 1/3.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• Содержательная область оценки: 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Компетентностная область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Контекст: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Уровень сложности: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Формат ответа: 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Объект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Максимальный балл: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0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162D4E-EE4C-411A-9058-1D6EDA05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53416"/>
              </p:ext>
            </p:extLst>
          </p:nvPr>
        </p:nvGraphicFramePr>
        <p:xfrm>
          <a:off x="933061" y="727787"/>
          <a:ext cx="10325878" cy="538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2939">
                  <a:extLst>
                    <a:ext uri="{9D8B030D-6E8A-4147-A177-3AD203B41FA5}">
                      <a16:colId xmlns:a16="http://schemas.microsoft.com/office/drawing/2014/main" val="788904249"/>
                    </a:ext>
                  </a:extLst>
                </a:gridCol>
                <a:gridCol w="5162939">
                  <a:extLst>
                    <a:ext uri="{9D8B030D-6E8A-4147-A177-3AD203B41FA5}">
                      <a16:colId xmlns:a16="http://schemas.microsoft.com/office/drawing/2014/main" val="1486156876"/>
                    </a:ext>
                  </a:extLst>
                </a:gridCol>
              </a:tblGrid>
              <a:tr h="5383763">
                <a:tc>
                  <a:txBody>
                    <a:bodyPr/>
                    <a:lstStyle/>
                    <a:p>
                      <a:r>
                        <a:rPr lang="ru-RU" sz="2400" i="0" dirty="0">
                          <a:solidFill>
                            <a:srgbClr val="C00000"/>
                          </a:solidFill>
                          <a:latin typeface="+mj-lt"/>
                        </a:rPr>
                        <a:t>Вклады </a:t>
                      </a:r>
                    </a:p>
                    <a:p>
                      <a:r>
                        <a:rPr lang="ru-RU" sz="2000" i="0" dirty="0">
                          <a:latin typeface="+mj-lt"/>
                        </a:rPr>
                        <a:t>Задание 2 / 3</a:t>
                      </a:r>
                    </a:p>
                    <a:p>
                      <a:r>
                        <a:rPr lang="ru-RU" sz="2000" i="1" dirty="0">
                          <a:latin typeface="+mj-lt"/>
                        </a:rPr>
                        <a:t>Прочитайте текст, расположенный справа и ответьте на вопрос.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Что важно учитывать Сергею при выборе вклада?</a:t>
                      </a:r>
                      <a:endParaRPr lang="ru-RU" sz="20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7751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8C1E85-C15A-46C0-85E8-6270EF99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6449"/>
            <a:ext cx="1661649" cy="643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579F8-7A72-4B41-A021-2DC514724A07}"/>
              </a:ext>
            </a:extLst>
          </p:cNvPr>
          <p:cNvSpPr txBox="1"/>
          <p:nvPr/>
        </p:nvSpPr>
        <p:spPr>
          <a:xfrm>
            <a:off x="6270171" y="1287624"/>
            <a:ext cx="4646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Для того чтобы быстрее накопить на машину Сергей стал знакомиться с условиями по вкладам в различных банках и по результатам составил таблицу.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6189B4F-3E70-44FF-A664-A342541A4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80313"/>
              </p:ext>
            </p:extLst>
          </p:nvPr>
        </p:nvGraphicFramePr>
        <p:xfrm>
          <a:off x="1163216" y="2685576"/>
          <a:ext cx="4646646" cy="3383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752">
                  <a:extLst>
                    <a:ext uri="{9D8B030D-6E8A-4147-A177-3AD203B41FA5}">
                      <a16:colId xmlns:a16="http://schemas.microsoft.com/office/drawing/2014/main" val="59770845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3144268495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3925607753"/>
                    </a:ext>
                  </a:extLst>
                </a:gridCol>
              </a:tblGrid>
              <a:tr h="548968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Что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учитывать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Важно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Не важно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66597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Срок вклада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2204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Доход в % годовых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5646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Возможность пополнения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29102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</a:rPr>
                        <a:t>Возможность снятия</a:t>
                      </a:r>
                    </a:p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6726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4BDF701-4DE8-49CB-8FBF-E39304148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63924"/>
              </p:ext>
            </p:extLst>
          </p:nvPr>
        </p:nvGraphicFramePr>
        <p:xfrm>
          <a:off x="6386050" y="2918840"/>
          <a:ext cx="4642734" cy="3032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264">
                  <a:extLst>
                    <a:ext uri="{9D8B030D-6E8A-4147-A177-3AD203B41FA5}">
                      <a16:colId xmlns:a16="http://schemas.microsoft.com/office/drawing/2014/main" val="3352297928"/>
                    </a:ext>
                  </a:extLst>
                </a:gridCol>
                <a:gridCol w="938252">
                  <a:extLst>
                    <a:ext uri="{9D8B030D-6E8A-4147-A177-3AD203B41FA5}">
                      <a16:colId xmlns:a16="http://schemas.microsoft.com/office/drawing/2014/main" val="1973035816"/>
                    </a:ext>
                  </a:extLst>
                </a:gridCol>
                <a:gridCol w="918394">
                  <a:extLst>
                    <a:ext uri="{9D8B030D-6E8A-4147-A177-3AD203B41FA5}">
                      <a16:colId xmlns:a16="http://schemas.microsoft.com/office/drawing/2014/main" val="1011494539"/>
                    </a:ext>
                  </a:extLst>
                </a:gridCol>
                <a:gridCol w="798357">
                  <a:extLst>
                    <a:ext uri="{9D8B030D-6E8A-4147-A177-3AD203B41FA5}">
                      <a16:colId xmlns:a16="http://schemas.microsoft.com/office/drawing/2014/main" val="466149085"/>
                    </a:ext>
                  </a:extLst>
                </a:gridCol>
                <a:gridCol w="492012">
                  <a:extLst>
                    <a:ext uri="{9D8B030D-6E8A-4147-A177-3AD203B41FA5}">
                      <a16:colId xmlns:a16="http://schemas.microsoft.com/office/drawing/2014/main" val="323405793"/>
                    </a:ext>
                  </a:extLst>
                </a:gridCol>
                <a:gridCol w="478455">
                  <a:extLst>
                    <a:ext uri="{9D8B030D-6E8A-4147-A177-3AD203B41FA5}">
                      <a16:colId xmlns:a16="http://schemas.microsoft.com/office/drawing/2014/main" val="3297920631"/>
                    </a:ext>
                  </a:extLst>
                </a:gridCol>
              </a:tblGrid>
              <a:tr h="352312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Банки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Доход в % годовых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Пополнение 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Снятие 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631102018"/>
                  </a:ext>
                </a:extLst>
              </a:tr>
              <a:tr h="97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3 мес.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6 мес.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 год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22317"/>
                  </a:ext>
                </a:extLst>
              </a:tr>
              <a:tr h="51608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890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99436"/>
                  </a:ext>
                </a:extLst>
              </a:tr>
              <a:tr h="704625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3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656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1F8044-D757-4B84-9B40-66807FA9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75673"/>
              </p:ext>
            </p:extLst>
          </p:nvPr>
        </p:nvGraphicFramePr>
        <p:xfrm>
          <a:off x="1174101" y="831633"/>
          <a:ext cx="10106609" cy="462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ЗАДАНИЕ 2/3.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• Содержательная область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Компетентностная область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Контекст: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Уровень сложности: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Формат ответа: 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Объект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Максимальный балл: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75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162D4E-EE4C-411A-9058-1D6EDA05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43982"/>
              </p:ext>
            </p:extLst>
          </p:nvPr>
        </p:nvGraphicFramePr>
        <p:xfrm>
          <a:off x="951722" y="727787"/>
          <a:ext cx="10307217" cy="538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278">
                  <a:extLst>
                    <a:ext uri="{9D8B030D-6E8A-4147-A177-3AD203B41FA5}">
                      <a16:colId xmlns:a16="http://schemas.microsoft.com/office/drawing/2014/main" val="788904249"/>
                    </a:ext>
                  </a:extLst>
                </a:gridCol>
                <a:gridCol w="5162939">
                  <a:extLst>
                    <a:ext uri="{9D8B030D-6E8A-4147-A177-3AD203B41FA5}">
                      <a16:colId xmlns:a16="http://schemas.microsoft.com/office/drawing/2014/main" val="1486156876"/>
                    </a:ext>
                  </a:extLst>
                </a:gridCol>
              </a:tblGrid>
              <a:tr h="5383763">
                <a:tc>
                  <a:txBody>
                    <a:bodyPr/>
                    <a:lstStyle/>
                    <a:p>
                      <a:endParaRPr lang="ru-RU" sz="2000" i="1" dirty="0">
                        <a:latin typeface="+mj-lt"/>
                      </a:endParaRPr>
                    </a:p>
                    <a:p>
                      <a:endParaRPr lang="ru-RU" sz="2000" i="1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Задание 3 / 3</a:t>
                      </a:r>
                      <a:endParaRPr lang="ru-RU" sz="2000" i="1" dirty="0">
                        <a:latin typeface="+mj-lt"/>
                      </a:endParaRPr>
                    </a:p>
                    <a:p>
                      <a:r>
                        <a:rPr lang="ru-RU" sz="2000" i="1" dirty="0">
                          <a:latin typeface="+mj-lt"/>
                        </a:rPr>
                        <a:t>Изучите таблицу, расположенную справа и ответьте на вопрос.</a:t>
                      </a:r>
                    </a:p>
                    <a:p>
                      <a:endParaRPr lang="ru-RU" sz="2000" i="1" dirty="0">
                        <a:latin typeface="+mj-lt"/>
                      </a:endParaRPr>
                    </a:p>
                    <a:p>
                      <a:r>
                        <a:rPr lang="ru-RU" sz="2000" dirty="0">
                          <a:latin typeface="+mj-lt"/>
                        </a:rPr>
                        <a:t>В каком банке и на какой срок Сергею выгодней всего открыть вклад? Ответ поясните.</a:t>
                      </a:r>
                      <a:endParaRPr lang="ru-RU" sz="20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7751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8C1E85-C15A-46C0-85E8-6270EF99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6449"/>
            <a:ext cx="1661649" cy="6438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ED8884-48EB-4C52-B41C-52240153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746449"/>
            <a:ext cx="1664352" cy="646232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4BDF701-4DE8-49CB-8FBF-E39304148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14352"/>
              </p:ext>
            </p:extLst>
          </p:nvPr>
        </p:nvGraphicFramePr>
        <p:xfrm>
          <a:off x="6386050" y="1476713"/>
          <a:ext cx="4642734" cy="3032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264">
                  <a:extLst>
                    <a:ext uri="{9D8B030D-6E8A-4147-A177-3AD203B41FA5}">
                      <a16:colId xmlns:a16="http://schemas.microsoft.com/office/drawing/2014/main" val="3352297928"/>
                    </a:ext>
                  </a:extLst>
                </a:gridCol>
                <a:gridCol w="938252">
                  <a:extLst>
                    <a:ext uri="{9D8B030D-6E8A-4147-A177-3AD203B41FA5}">
                      <a16:colId xmlns:a16="http://schemas.microsoft.com/office/drawing/2014/main" val="1973035816"/>
                    </a:ext>
                  </a:extLst>
                </a:gridCol>
                <a:gridCol w="918394">
                  <a:extLst>
                    <a:ext uri="{9D8B030D-6E8A-4147-A177-3AD203B41FA5}">
                      <a16:colId xmlns:a16="http://schemas.microsoft.com/office/drawing/2014/main" val="1011494539"/>
                    </a:ext>
                  </a:extLst>
                </a:gridCol>
                <a:gridCol w="798357">
                  <a:extLst>
                    <a:ext uri="{9D8B030D-6E8A-4147-A177-3AD203B41FA5}">
                      <a16:colId xmlns:a16="http://schemas.microsoft.com/office/drawing/2014/main" val="466149085"/>
                    </a:ext>
                  </a:extLst>
                </a:gridCol>
                <a:gridCol w="492012">
                  <a:extLst>
                    <a:ext uri="{9D8B030D-6E8A-4147-A177-3AD203B41FA5}">
                      <a16:colId xmlns:a16="http://schemas.microsoft.com/office/drawing/2014/main" val="323405793"/>
                    </a:ext>
                  </a:extLst>
                </a:gridCol>
                <a:gridCol w="478455">
                  <a:extLst>
                    <a:ext uri="{9D8B030D-6E8A-4147-A177-3AD203B41FA5}">
                      <a16:colId xmlns:a16="http://schemas.microsoft.com/office/drawing/2014/main" val="3297920631"/>
                    </a:ext>
                  </a:extLst>
                </a:gridCol>
              </a:tblGrid>
              <a:tr h="352312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Банки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Доход в % годовых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Пополнение 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Снятие 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631102018"/>
                  </a:ext>
                </a:extLst>
              </a:tr>
              <a:tr h="97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3 мес.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6 мес.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 год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22317"/>
                  </a:ext>
                </a:extLst>
              </a:tr>
              <a:tr h="51608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890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99436"/>
                  </a:ext>
                </a:extLst>
              </a:tr>
              <a:tr h="704625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№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3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200" y="3307080"/>
            <a:ext cx="7975600" cy="1449387"/>
          </a:xfrm>
        </p:spPr>
        <p:txBody>
          <a:bodyPr>
            <a:normAutofit fontScale="90000"/>
          </a:bodyPr>
          <a:lstStyle/>
          <a:p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ОБОБЩЕННЫЙ АНАЛИЗ РЕЗУЛЬТАТОВ ВЫПОЛНЕНИЯ ЗАДАНИЯ 2</a:t>
            </a:r>
            <a:b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4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1F8044-D757-4B84-9B40-66807FA9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41188"/>
              </p:ext>
            </p:extLst>
          </p:nvPr>
        </p:nvGraphicFramePr>
        <p:xfrm>
          <a:off x="1174101" y="831633"/>
          <a:ext cx="10106609" cy="462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ЗАДАНИЕ 3/3.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• Содержательная область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Компетентностная область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Контекст: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Уровень сложности: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Формат ответа: 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Объект оценки:</a:t>
                      </a:r>
                    </a:p>
                    <a:p>
                      <a:r>
                        <a:rPr lang="ru-RU" sz="2000" dirty="0">
                          <a:latin typeface="+mj-lt"/>
                        </a:rPr>
                        <a:t>• Максимальный балл: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+mj-lt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28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264CAC-FA7D-4004-AA4C-3E07C868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ЗАДАНИЕ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3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2E05D-18C8-4956-9359-5A92D3C3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ЗАПОЛНИТЬ ТАБЛИЦЫ ХАРАКТЕРИСТИКИ ЗАДАНИЙ И СИСТЕМА ОЦЕНИВАНИЯ ДЛЯ КЕЙСА ВКЛАДЫ</a:t>
            </a:r>
            <a:endParaRPr lang="ru-RU" sz="2400" u="sng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СРОК ВЫПОЛНЕНИЯ ЗАДАНИЯ ДО 25 МАРТА 2022 ГОДА</a:t>
            </a:r>
          </a:p>
          <a:p>
            <a:pPr marL="475488" lvl="2" indent="0">
              <a:buNone/>
            </a:pP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143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374AA-723E-4725-BC7F-A18D5EE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ОБЩИЕ ТРЕБОВАНИЯ К ОФОРМЛЕНИЮ ОТЧЁТА ПО ВЫПОЛНЕНИЮ ЗАДАНИЯ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46F22-9E37-49D0-86FE-D582D9CD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1981200"/>
            <a:ext cx="10058400" cy="389462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ПРЕЗЕНТАЦИЯ</a:t>
            </a:r>
            <a:r>
              <a:rPr lang="ru-RU" sz="4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POWERPOINT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НАЗВАНИЕ ДОКУМЕНТА: ВКЛАДЫ. ХАРАКТЕРИСТИКИ ЗАДАНИЙ И СИСТЕМА ОЦЕНИВАНИЯ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ПОДПИСЬ ФАЙЛА: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ФАМИЛИЯ_ВКЛАДЫ_СИСТЕМА ОЦЕНИВАНИЯ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34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endParaRPr lang="en-US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</a:endParaRPr>
          </a:p>
        </p:txBody>
      </p:sp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E5FB3AB4-712C-4F09-93AA-BD0ED5D13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471" y="1981200"/>
            <a:ext cx="548716" cy="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92077D-1029-4ECD-A73A-CF665A6371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200" y="2876935"/>
            <a:ext cx="5768706" cy="28182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A0F9-A9A5-4001-81FF-4D2C403E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ГДЕ ВЗЯТЬ ИНФОРМАЦИЮ О РАБОТЕ, КОТОРУЮ НАЗНАЧИЛИ ДЛЯ ВЫПОЛНЕНИЯ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88F9CB-BFE8-474A-B670-F81C1E12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Банк заданий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84B42-6C88-4BC5-B66C-97F0C728F6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094" y="2876935"/>
            <a:ext cx="5126961" cy="2537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6C0D2-03B0-4165-ACB8-43540F256D72}"/>
              </a:ext>
            </a:extLst>
          </p:cNvPr>
          <p:cNvSpPr txBox="1"/>
          <p:nvPr/>
        </p:nvSpPr>
        <p:spPr>
          <a:xfrm>
            <a:off x="6096000" y="21082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Финансовая грамотность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D5C1FDA-ABBE-4C5B-B733-88961E4FCFE0}"/>
              </a:ext>
            </a:extLst>
          </p:cNvPr>
          <p:cNvSpPr/>
          <p:nvPr/>
        </p:nvSpPr>
        <p:spPr>
          <a:xfrm>
            <a:off x="368949" y="4767943"/>
            <a:ext cx="914477" cy="2906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FB6D9A-FFD4-4548-984E-CB2D7C0508E3}"/>
              </a:ext>
            </a:extLst>
          </p:cNvPr>
          <p:cNvCxnSpPr>
            <a:stCxn id="13" idx="7"/>
          </p:cNvCxnSpPr>
          <p:nvPr/>
        </p:nvCxnSpPr>
        <p:spPr>
          <a:xfrm flipV="1">
            <a:off x="1149504" y="2569866"/>
            <a:ext cx="6100382" cy="22406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5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61886E-3BD8-4B4E-B59B-6990339F37A4}"/>
              </a:ext>
            </a:extLst>
          </p:cNvPr>
          <p:cNvSpPr txBox="1"/>
          <p:nvPr/>
        </p:nvSpPr>
        <p:spPr>
          <a:xfrm>
            <a:off x="2341880" y="2570480"/>
            <a:ext cx="7614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ССЫЛКА НА ЗАПИСЬ ВЕБИНАРА </a:t>
            </a:r>
            <a:r>
              <a:rPr lang="en-US" sz="3200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https://events.webinar.ru/51207829/10685493/record-new/11005895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95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264CAC-FA7D-4004-AA4C-3E07C868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ЗАДАНИЕ 2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2E05D-18C8-4956-9359-5A92D3C3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СДЕЛАТЬ ПОЛНЫЙ АНАЛИЗ РАБОТЫ, КОТОРУЮ ВЫПОЛНЯЛИ ВАШИ УЧЕНИКИ, СОГЛАСНО ПРЕДЬЯВЛЕННЫМ ТРЕБОВАНИЯМ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u="sng" dirty="0">
                <a:solidFill>
                  <a:schemeClr val="tx1"/>
                </a:solidFill>
                <a:latin typeface="+mj-lt"/>
              </a:rPr>
              <a:t>ПРОВЕСТИ РАЗБОР ЗАДАНИЙ С УЧЕНИКАМИ*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СРОК ВЫПОЛНЕНИЯ ЗАДАНИЯ ДО 3 МАРТА 2022 ГОДА</a:t>
            </a:r>
          </a:p>
          <a:p>
            <a:pPr marL="475488" lvl="2" indent="0">
              <a:buNone/>
            </a:pP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marL="475488" lvl="2" indent="0">
              <a:buNone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* ЗАДАНИЕ НОСИТ РЕКОМЕНДАТЕЛЬНЫЙ ХАРАКТЕР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8BC8253-FE04-4984-A92A-86E3BBA99B4B}"/>
              </a:ext>
            </a:extLst>
          </p:cNvPr>
          <p:cNvCxnSpPr>
            <a:cxnSpLocks/>
          </p:cNvCxnSpPr>
          <p:nvPr/>
        </p:nvCxnSpPr>
        <p:spPr>
          <a:xfrm>
            <a:off x="1676400" y="4724401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1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374AA-723E-4725-BC7F-A18D5EE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ОБЩИЕ ТРЕБОВАНИЯ К ОФОРМЛЕНИЮ ОТЧЁТА ПО ВЫПОЛНЕНИЮ ЗАДАНИЯ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46F22-9E37-49D0-86FE-D582D9CD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0139"/>
            <a:ext cx="10058400" cy="3894629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    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ДОКУМЕНТ 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WORD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НАЗВАНИЕ ДОКУМЕНТА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ОБЩИЕ СВЕДЕНИЯ О ВЫПОЛНЕННОЙ РАБОТЕ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КРАТКИЕ СВЕДЕНИЯ О САМОЙ РАБОТЕ И ЗАДАНИХ, ВХОДЯЩИХ В НЕЁ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СВЕДЕНИЯ ОБ УЧАЩИХСЯ, ВЫПОЛНЯВЩИХ ЭТУ РАБОТУ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РЕЗУЛЬТАТЫ ВЫПОЛНЕННОЙ РАБОТЫ (ТАБЛИЦА С РЕЗУЛЬТАТАМИ И ИХ ИНТЕРПРЕТАЦИЯ В %)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ВЫВОДЫ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+mj-lt"/>
              </a:rPr>
              <a:t>РЕКОМЕНДАЦИИ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endParaRPr lang="en-US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</a:endParaRPr>
          </a:p>
        </p:txBody>
      </p:sp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E5FB3AB4-712C-4F09-93AA-BD0ED5D13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471" y="1981200"/>
            <a:ext cx="548716" cy="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C30541-7B46-4FA6-87A5-DD2D9781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ПОДПИСЬ ФАЙЛА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208EC-C1E3-40A6-8ABB-8FE75F3D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ФАМИЛИЯ_ НАЗВАНИЕ РАБОТЫ_КЛАСС</a:t>
            </a:r>
          </a:p>
        </p:txBody>
      </p:sp>
    </p:spTree>
    <p:extLst>
      <p:ext uri="{BB962C8B-B14F-4D97-AF65-F5344CB8AC3E}">
        <p14:creationId xmlns:p14="http://schemas.microsoft.com/office/powerpoint/2010/main" val="89092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ВЫПОЛНЕНИЯ ЗАДАНИЯ №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latin typeface="+mj-lt"/>
              </a:rPr>
              <a:t>ВЫПОЛНИЛИ ЗАДАНИЯ: 5 ЧЕЛ. (16%)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ВЫПОЛНЕНЫ СОГЛАСНО ПРЕДЬЯВЛЕННЫМ ТРЕБОВАНИЯМ 3 ЧЕЛ. (10%)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57" t="15325" r="17489" b="6638"/>
          <a:stretch>
            <a:fillRect/>
          </a:stretch>
        </p:blipFill>
        <p:spPr bwMode="auto">
          <a:xfrm>
            <a:off x="1678982" y="475012"/>
            <a:ext cx="4009299" cy="2722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028" t="15626" r="17371" b="6471"/>
          <a:stretch>
            <a:fillRect/>
          </a:stretch>
        </p:blipFill>
        <p:spPr bwMode="auto">
          <a:xfrm>
            <a:off x="6388924" y="486291"/>
            <a:ext cx="3954483" cy="2696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0887" t="17243" r="20606" b="9683"/>
          <a:stretch>
            <a:fillRect/>
          </a:stretch>
        </p:blipFill>
        <p:spPr bwMode="auto">
          <a:xfrm>
            <a:off x="1658494" y="3479471"/>
            <a:ext cx="4006035" cy="277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21212" t="16898" r="20996" b="10260"/>
          <a:stretch>
            <a:fillRect/>
          </a:stretch>
        </p:blipFill>
        <p:spPr bwMode="auto">
          <a:xfrm>
            <a:off x="6361239" y="3479470"/>
            <a:ext cx="4017795" cy="279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E5FB3AB4-712C-4F09-93AA-BD0ED5D13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777" y="342405"/>
            <a:ext cx="548716" cy="5487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3FDA3-BE58-4C3C-82A0-F0074BFF1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" t="731" r="51092" b="4751"/>
          <a:stretch/>
        </p:blipFill>
        <p:spPr>
          <a:xfrm>
            <a:off x="1811712" y="363892"/>
            <a:ext cx="4051022" cy="5549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69CD83D-3E90-4EB8-A63A-86F34DF0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11.03.2022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168CF6-62EC-4C38-85E7-5F99204B2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1" r="82" b="6725"/>
          <a:stretch/>
        </p:blipFill>
        <p:spPr>
          <a:xfrm>
            <a:off x="6329267" y="363893"/>
            <a:ext cx="4130812" cy="5549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Маркеры-галочки">
            <a:extLst>
              <a:ext uri="{FF2B5EF4-FFF2-40B4-BE49-F238E27FC236}">
                <a16:creationId xmlns:a16="http://schemas.microsoft.com/office/drawing/2014/main" id="{506D3F86-77CB-44B7-84D5-0CD5EB2D6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777" y="342405"/>
            <a:ext cx="548716" cy="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0198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8747</TotalTime>
  <Words>646</Words>
  <Application>Microsoft Office PowerPoint</Application>
  <PresentationFormat>Широкоэкранный</PresentationFormat>
  <Paragraphs>181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Bookman Old Style</vt:lpstr>
      <vt:lpstr>Calibri</vt:lpstr>
      <vt:lpstr>Franklin Gothic Book</vt:lpstr>
      <vt:lpstr>FreesiaUPC</vt:lpstr>
      <vt:lpstr>1_РетроспективаVTI</vt:lpstr>
      <vt:lpstr>ВЕБИНАР-ТРЕНИНГ № 2 ПО РАЗБОРУ ЗАДАНИЙ, ИСПОЛЬЗУЕМЫХ ДЛЯ ОЦЕНКИ ФИНАНСОВОЙ ГРАМОТНОСТИ ОБУЧАЮЩИХСЯ</vt:lpstr>
      <vt:lpstr>ПЛАН ВЕБИНАРА</vt:lpstr>
      <vt:lpstr>  ОБОБЩЕННЫЙ АНАЛИЗ РЕЗУЛЬТАТОВ ВЫПОЛНЕНИЯ ЗАДАНИЯ 2 </vt:lpstr>
      <vt:lpstr>ЗАДАНИЕ 2</vt:lpstr>
      <vt:lpstr>ОБЩИЕ ТРЕБОВАНИЯ К ОФОРМЛЕНИЮ ОТЧЁТА ПО ВЫПОЛНЕНИЮ ЗАДАНИЯ 2</vt:lpstr>
      <vt:lpstr>ПОДПИСЬ ФАЙЛА</vt:lpstr>
      <vt:lpstr>РЕЗУЛЬТАТЫ ВЫПОЛНЕНИЯ ЗАДАНИЯ № 2</vt:lpstr>
      <vt:lpstr>Презентация PowerPoint</vt:lpstr>
      <vt:lpstr>Презентация PowerPoint</vt:lpstr>
      <vt:lpstr>РАЗБОР ЗАДАНИЙ ПО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ЗАДАНИЕ №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</vt:lpstr>
      <vt:lpstr>ОБЩИЕ ТРЕБОВАНИЯ К ОФОРМЛЕНИЮ ОТЧЁТА ПО ВЫПОЛНЕНИЮ ЗАДАНИЯ 3</vt:lpstr>
      <vt:lpstr>ГДЕ ВЗЯТЬ ИНФОРМАЦИЮ О РАБОТЕ, КОТОРУЮ НАЗНАЧИЛИ ДЛЯ ВЫПОЛНЕНИЯ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В РАМКАХ РАБОТЫ С СЕТЕВОЙ ГРУППОЙ УЧИТЕЛЕЙ-ПРЕДМЕТНИКОВ</dc:title>
  <dc:creator>Надежда</dc:creator>
  <cp:lastModifiedBy>admin</cp:lastModifiedBy>
  <cp:revision>61</cp:revision>
  <dcterms:created xsi:type="dcterms:W3CDTF">2022-02-03T09:34:42Z</dcterms:created>
  <dcterms:modified xsi:type="dcterms:W3CDTF">2022-03-11T12:45:49Z</dcterms:modified>
</cp:coreProperties>
</file>