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65" r:id="rId3"/>
    <p:sldId id="266" r:id="rId4"/>
    <p:sldId id="273" r:id="rId5"/>
    <p:sldId id="267" r:id="rId6"/>
    <p:sldId id="257" r:id="rId7"/>
    <p:sldId id="263" r:id="rId8"/>
    <p:sldId id="272" r:id="rId9"/>
    <p:sldId id="270" r:id="rId10"/>
    <p:sldId id="274" r:id="rId11"/>
    <p:sldId id="261" r:id="rId12"/>
    <p:sldId id="258" r:id="rId13"/>
    <p:sldId id="268" r:id="rId14"/>
    <p:sldId id="269" r:id="rId15"/>
    <p:sldId id="260" r:id="rId16"/>
    <p:sldId id="262" r:id="rId17"/>
  </p:sldIdLst>
  <p:sldSz cx="9144000" cy="5143500" type="screen16x9"/>
  <p:notesSz cx="6858000" cy="9144000"/>
  <p:embeddedFontLst>
    <p:embeddedFont>
      <p:font typeface="Amatic SC" charset="-79"/>
      <p:regular r:id="rId19"/>
      <p:bold r:id="rId20"/>
    </p:embeddedFont>
    <p:embeddedFont>
      <p:font typeface="Roboto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Impact" pitchFamily="3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816" y="-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48;&#1085;&#1092;&#1086;&#1088;&#1084;&#1072;&#1094;&#1080;&#1103;\Users\&#1048;&#1085;&#1075;&#1072;\Desktop\&#1089;&#1090;&#1072;&#1090;&#1100;&#1080;\2021\&#1056;&#1048;&#1053;&#1062;%20&#1059;&#1083;&#1100;&#1103;&#1085;&#1086;&#1074;&#1089;&#1082;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Лист1!$D$14</c:f>
              <c:strCache>
                <c:ptCount val="1"/>
                <c:pt idx="0">
                  <c:v>констатирующий этап 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howVal val="1"/>
          </c:dLbls>
          <c:cat>
            <c:strRef>
              <c:f>Лист1!$C$15:$C$18</c:f>
              <c:strCache>
                <c:ptCount val="4"/>
                <c:pt idx="0">
                  <c:v>уровни  </c:v>
                </c:pt>
                <c:pt idx="1">
                  <c:v>необходимый</c:v>
                </c:pt>
                <c:pt idx="2">
                  <c:v>оптимальный </c:v>
                </c:pt>
                <c:pt idx="3">
                  <c:v>прогрессивный</c:v>
                </c:pt>
              </c:strCache>
            </c:strRef>
          </c:cat>
          <c:val>
            <c:numRef>
              <c:f>Лист1!$D$15:$D$18</c:f>
              <c:numCache>
                <c:formatCode>0%</c:formatCode>
                <c:ptCount val="4"/>
                <c:pt idx="1">
                  <c:v>0</c:v>
                </c:pt>
                <c:pt idx="2">
                  <c:v>0.83000000000000063</c:v>
                </c:pt>
                <c:pt idx="3">
                  <c:v>0.17</c:v>
                </c:pt>
              </c:numCache>
            </c:numRef>
          </c:val>
        </c:ser>
        <c:ser>
          <c:idx val="1"/>
          <c:order val="1"/>
          <c:tx>
            <c:strRef>
              <c:f>Лист1!$E$14</c:f>
              <c:strCache>
                <c:ptCount val="1"/>
                <c:pt idx="0">
                  <c:v>формирующий этап </c:v>
                </c:pt>
              </c:strCache>
            </c:strRef>
          </c:tx>
          <c:dLbls>
            <c:showVal val="1"/>
          </c:dLbls>
          <c:cat>
            <c:strRef>
              <c:f>Лист1!$C$15:$C$18</c:f>
              <c:strCache>
                <c:ptCount val="4"/>
                <c:pt idx="0">
                  <c:v>уровни  </c:v>
                </c:pt>
                <c:pt idx="1">
                  <c:v>необходимый</c:v>
                </c:pt>
                <c:pt idx="2">
                  <c:v>оптимальный </c:v>
                </c:pt>
                <c:pt idx="3">
                  <c:v>прогрессивный</c:v>
                </c:pt>
              </c:strCache>
            </c:strRef>
          </c:cat>
          <c:val>
            <c:numRef>
              <c:f>Лист1!$E$15:$E$18</c:f>
              <c:numCache>
                <c:formatCode>0%</c:formatCode>
                <c:ptCount val="4"/>
                <c:pt idx="1">
                  <c:v>0</c:v>
                </c:pt>
                <c:pt idx="2" formatCode="0.00%">
                  <c:v>0.37000000000000038</c:v>
                </c:pt>
                <c:pt idx="3">
                  <c:v>0.63000000000000211</c:v>
                </c:pt>
              </c:numCache>
            </c:numRef>
          </c:val>
        </c:ser>
        <c:axId val="54300032"/>
        <c:axId val="62723200"/>
      </c:barChart>
      <c:catAx>
        <c:axId val="54300032"/>
        <c:scaling>
          <c:orientation val="minMax"/>
        </c:scaling>
        <c:axPos val="b"/>
        <c:tickLblPos val="nextTo"/>
        <c:crossAx val="62723200"/>
        <c:crosses val="autoZero"/>
        <c:auto val="1"/>
        <c:lblAlgn val="ctr"/>
        <c:lblOffset val="100"/>
      </c:catAx>
      <c:valAx>
        <c:axId val="62723200"/>
        <c:scaling>
          <c:orientation val="minMax"/>
        </c:scaling>
        <c:axPos val="l"/>
        <c:majorGridlines/>
        <c:numFmt formatCode="General" sourceLinked="1"/>
        <c:tickLblPos val="nextTo"/>
        <c:crossAx val="543000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01c79124cf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01c79124cf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1c79124cf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1c79124cf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1c79124c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1c79124c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224;p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  <p:sp>
        <p:nvSpPr>
          <p:cNvPr id="33795" name="Google Shape;225;p9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1c79124cf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01c79124cf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1c79124cf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01c79124cf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AUTOLAYOUT"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2085575" y="0"/>
            <a:ext cx="70584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5" name="Google Shape;85;p13"/>
          <p:cNvSpPr/>
          <p:nvPr/>
        </p:nvSpPr>
        <p:spPr>
          <a:xfrm>
            <a:off x="149" y="-27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521314" y="-27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192078" y="2261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/>
          <p:cNvSpPr/>
          <p:nvPr/>
        </p:nvSpPr>
        <p:spPr>
          <a:xfrm rot="10800000">
            <a:off x="191890" y="2259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1042802" y="-27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1564118" y="-27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1234882" y="2261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3"/>
          <p:cNvSpPr/>
          <p:nvPr/>
        </p:nvSpPr>
        <p:spPr>
          <a:xfrm rot="10800000">
            <a:off x="1234694" y="2259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149" y="1028673"/>
            <a:ext cx="5214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3"/>
          <p:cNvSpPr/>
          <p:nvPr/>
        </p:nvSpPr>
        <p:spPr>
          <a:xfrm>
            <a:off x="521377" y="10286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192078" y="12548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 rot="10800000">
            <a:off x="191890" y="12546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/>
          <p:nvPr/>
        </p:nvSpPr>
        <p:spPr>
          <a:xfrm>
            <a:off x="1042802" y="1028673"/>
            <a:ext cx="5214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/>
          <p:nvPr/>
        </p:nvSpPr>
        <p:spPr>
          <a:xfrm>
            <a:off x="1234882" y="12548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3"/>
          <p:cNvSpPr/>
          <p:nvPr/>
        </p:nvSpPr>
        <p:spPr>
          <a:xfrm rot="10800000">
            <a:off x="1234694" y="12546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/>
          <p:nvPr/>
        </p:nvSpPr>
        <p:spPr>
          <a:xfrm>
            <a:off x="149" y="2057373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521314" y="2057373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>
            <a:off x="192078" y="22835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 rot="10800000">
            <a:off x="191890" y="22833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1042802" y="2057373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3"/>
          <p:cNvSpPr/>
          <p:nvPr/>
        </p:nvSpPr>
        <p:spPr>
          <a:xfrm>
            <a:off x="1564118" y="2057373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3"/>
          <p:cNvSpPr/>
          <p:nvPr/>
        </p:nvSpPr>
        <p:spPr>
          <a:xfrm>
            <a:off x="1234882" y="22835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3"/>
          <p:cNvSpPr/>
          <p:nvPr/>
        </p:nvSpPr>
        <p:spPr>
          <a:xfrm rot="10800000">
            <a:off x="1234694" y="22833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/>
          <p:nvPr/>
        </p:nvSpPr>
        <p:spPr>
          <a:xfrm>
            <a:off x="149" y="3086073"/>
            <a:ext cx="5214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521314" y="30860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/>
          <p:nvPr/>
        </p:nvSpPr>
        <p:spPr>
          <a:xfrm>
            <a:off x="192078" y="33122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 rot="10800000">
            <a:off x="191890" y="33120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1042802" y="3086073"/>
            <a:ext cx="521400" cy="1028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>
            <a:off x="1564118" y="30860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/>
          <p:nvPr/>
        </p:nvSpPr>
        <p:spPr>
          <a:xfrm>
            <a:off x="1234882" y="33122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3"/>
          <p:cNvSpPr/>
          <p:nvPr/>
        </p:nvSpPr>
        <p:spPr>
          <a:xfrm rot="10800000">
            <a:off x="1234694" y="33120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3"/>
          <p:cNvSpPr/>
          <p:nvPr/>
        </p:nvSpPr>
        <p:spPr>
          <a:xfrm>
            <a:off x="149" y="4114773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3"/>
          <p:cNvSpPr/>
          <p:nvPr/>
        </p:nvSpPr>
        <p:spPr>
          <a:xfrm>
            <a:off x="521314" y="4114773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/>
          <p:nvPr/>
        </p:nvSpPr>
        <p:spPr>
          <a:xfrm>
            <a:off x="192078" y="43409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"/>
          <p:cNvSpPr/>
          <p:nvPr/>
        </p:nvSpPr>
        <p:spPr>
          <a:xfrm rot="10800000">
            <a:off x="191890" y="43407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3"/>
          <p:cNvSpPr/>
          <p:nvPr/>
        </p:nvSpPr>
        <p:spPr>
          <a:xfrm>
            <a:off x="1042802" y="4114773"/>
            <a:ext cx="521400" cy="1028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>
            <a:off x="1564118" y="4114773"/>
            <a:ext cx="521400" cy="102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>
            <a:off x="1234882" y="4340964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 rot="10800000">
            <a:off x="1234694" y="4340786"/>
            <a:ext cx="662100" cy="662100"/>
          </a:xfrm>
          <a:prstGeom prst="chord">
            <a:avLst>
              <a:gd name="adj1" fmla="val 5400352"/>
              <a:gd name="adj2" fmla="val 162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1547547"/>
            <a:ext cx="7796030" cy="24833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473304" y="4318398"/>
            <a:ext cx="2838450" cy="3738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F5443ECC-0846-495F-93DE-410ACD59DB6D}" type="datetimeFigureOut">
              <a:rPr lang="ru-RU"/>
              <a:pPr>
                <a:defRPr/>
              </a:pPr>
              <a:t>26.12.2021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514350" y="4318398"/>
            <a:ext cx="4124325" cy="3738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4CDC7B8-4080-4559-88BE-A5E50BEF39B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ducomm.iro.perm.ru/groups/molodye-pedagogi-1/news" TargetMode="External"/><Relationship Id="rId5" Type="http://schemas.openxmlformats.org/officeDocument/2006/relationships/hyperlink" Target="https://vk.com/smp_perm" TargetMode="Externa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educomm.iro.perm.ru/groups/molodye-pedagogi-1/news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vk.com/smp_perm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ducomm.iro.perm.ru/groups/molodye-pedagogi-1/posts/sbornik-luchshih-proektov-associacii-molodyh-pedagogov-permskogo-kraya-post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4"/>
          <p:cNvPicPr preferRelativeResize="0"/>
          <p:nvPr/>
        </p:nvPicPr>
        <p:blipFill rotWithShape="1">
          <a:blip r:embed="rId3">
            <a:alphaModFix/>
          </a:blip>
          <a:srcRect l="17462" t="11497" r="20637" b="13258"/>
          <a:stretch/>
        </p:blipFill>
        <p:spPr>
          <a:xfrm>
            <a:off x="831084" y="0"/>
            <a:ext cx="1323833" cy="114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2275" y="1195275"/>
            <a:ext cx="3478576" cy="345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2257" y="0"/>
            <a:ext cx="1097309" cy="1208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0806" y="0"/>
            <a:ext cx="1016293" cy="11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1043" y="126126"/>
            <a:ext cx="1449661" cy="110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22627" y="4653887"/>
            <a:ext cx="3821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Пермский край, 2022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1881" y="1484416"/>
            <a:ext cx="518951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МЕХАНИЗМЫ РЕАЛИЗАЦИИ РЕГИОНАЛЬНОЙ МОДЕЛИ НАСТАВНИЧЕСТВА В ПРОЦЕССЕ ВЗАИМОДЕЙСТВИЯ ПЕДАГОГИЧЕСКИХ ОБЪЕДИНЕНИЙ ПЕРМСКОГО </a:t>
            </a:r>
            <a:r>
              <a:rPr lang="ru-RU" sz="1800" b="1" dirty="0" smtClean="0">
                <a:solidFill>
                  <a:schemeClr val="tx1"/>
                </a:solidFill>
              </a:rPr>
              <a:t>КРАЯ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Материалы </a:t>
            </a:r>
            <a:endParaRPr lang="ru-RU" sz="1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matic SC" charset="-79"/>
                <a:cs typeface="Amatic SC" charset="-79"/>
              </a:rPr>
              <a:t>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+mn-lt"/>
                <a:cs typeface="Amatic SC" charset="-79"/>
              </a:rPr>
              <a:t>Дремина Инга Анатольевна, старший научный сотрудник ГАУ ДПО ИРО ПК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9429" y="736271"/>
            <a:ext cx="6887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Положительная динамика результатов сформированности культуры непрерывного образования:</a:t>
            </a:r>
            <a:endParaRPr lang="ru-RU" sz="1600" b="1" i="1" dirty="0" smtClean="0"/>
          </a:p>
          <a:p>
            <a:r>
              <a:rPr lang="ru-RU" sz="1600" b="1" i="1" dirty="0" smtClean="0"/>
              <a:t>ВЫПОЛНЕНИЕ  – УПРАВЛЕНИЕ  – УСТОЙЧИВОЕ РАЗВИТИЕ  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20043" y="285008"/>
            <a:ext cx="762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chemeClr val="accent1"/>
                </a:solidFill>
                <a:cs typeface="Amatic SC" charset="-79"/>
                <a:sym typeface="Amatic SC" charset="-79"/>
              </a:rPr>
              <a:t>Личностная результативность </a:t>
            </a:r>
            <a:r>
              <a:rPr lang="ru-RU" sz="2400" b="1" dirty="0" smtClean="0">
                <a:solidFill>
                  <a:schemeClr val="accent1"/>
                </a:solidFill>
                <a:cs typeface="Amatic SC" charset="-79"/>
                <a:sym typeface="Amatic SC" charset="-79"/>
              </a:rPr>
              <a:t>участников</a:t>
            </a:r>
            <a:r>
              <a:rPr lang="ru-RU" sz="2400" b="1" i="1" dirty="0" smtClean="0">
                <a:solidFill>
                  <a:schemeClr val="accent1"/>
                </a:solidFill>
                <a:cs typeface="Amatic SC" charset="-79"/>
                <a:sym typeface="Amatic SC" charset="-79"/>
              </a:rPr>
              <a:t> </a:t>
            </a:r>
            <a:endParaRPr lang="ru-RU" sz="2400" b="1" i="1" dirty="0"/>
          </a:p>
        </p:txBody>
      </p:sp>
      <p:pic>
        <p:nvPicPr>
          <p:cNvPr id="6" name="Google Shape;233;p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7563" y="1567543"/>
            <a:ext cx="6183086" cy="1603169"/>
          </a:xfrm>
          <a:prstGeom prst="rect">
            <a:avLst/>
          </a:prstGeom>
          <a:noFill/>
        </p:spPr>
      </p:pic>
      <p:graphicFrame>
        <p:nvGraphicFramePr>
          <p:cNvPr id="7" name="Диаграмма 6"/>
          <p:cNvGraphicFramePr/>
          <p:nvPr/>
        </p:nvGraphicFramePr>
        <p:xfrm>
          <a:off x="2409824" y="3241964"/>
          <a:ext cx="6199785" cy="190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386" y="3525789"/>
            <a:ext cx="2159426" cy="143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488" y="1690314"/>
            <a:ext cx="2140861" cy="142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97712" y="1307805"/>
            <a:ext cx="1190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Участники 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2019" y="3211033"/>
            <a:ext cx="2147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Наставники 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9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130205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/>
          <p:nvPr/>
        </p:nvSpPr>
        <p:spPr>
          <a:xfrm>
            <a:off x="1564181" y="10286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115477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18805" y="178130"/>
            <a:ext cx="692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/>
                </a:solidFill>
                <a:latin typeface="+mn-lt"/>
                <a:cs typeface="Amatic SC"/>
                <a:sym typeface="Amatic SC"/>
              </a:rPr>
              <a:t>Выводы </a:t>
            </a:r>
            <a:endParaRPr lang="ru-RU" sz="2400" b="1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8805" y="724395"/>
            <a:ext cx="67451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Реализация структурно-динамической модели формирования культуры непрерывного образования педагогов обеспечивает каждому участнику</a:t>
            </a:r>
          </a:p>
          <a:p>
            <a:pPr algn="ctr"/>
            <a:endParaRPr lang="ru-RU" sz="1600" b="1" dirty="0" smtClean="0"/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положительную динамику результатов личностно-профессионального развития в процессе образовательной  деятельности</a:t>
            </a:r>
          </a:p>
          <a:p>
            <a:pPr>
              <a:buFont typeface="Arial" pitchFamily="34" charset="0"/>
              <a:buChar char="•"/>
            </a:pPr>
            <a:endParaRPr lang="ru-RU" b="1" dirty="0" smtClean="0"/>
          </a:p>
          <a:p>
            <a:pPr lvl="1">
              <a:buFont typeface="Arial" pitchFamily="34" charset="0"/>
              <a:buChar char="•"/>
            </a:pPr>
            <a:r>
              <a:rPr lang="ru-RU" b="1" dirty="0" smtClean="0"/>
              <a:t> реализацию личной индивидуальной образовательной программы, основанной на удовлетворении образовательных потребностей</a:t>
            </a:r>
          </a:p>
          <a:p>
            <a:pPr lvl="1">
              <a:buFont typeface="Arial" pitchFamily="34" charset="0"/>
              <a:buChar char="•"/>
            </a:pPr>
            <a:endParaRPr lang="ru-RU" b="1" dirty="0" smtClean="0"/>
          </a:p>
          <a:p>
            <a:pPr lvl="1">
              <a:buFont typeface="Arial" pitchFamily="34" charset="0"/>
              <a:buChar char="•"/>
            </a:pPr>
            <a:r>
              <a:rPr lang="ru-RU" b="1" dirty="0" smtClean="0"/>
              <a:t>создание в процессе профессионального взаимодействия групповых проектных продуктов</a:t>
            </a:r>
          </a:p>
          <a:p>
            <a:pPr lvl="1">
              <a:buFont typeface="Arial" pitchFamily="34" charset="0"/>
              <a:buChar char="•"/>
            </a:pPr>
            <a:endParaRPr lang="ru-RU" b="1" dirty="0" smtClean="0"/>
          </a:p>
          <a:p>
            <a:pPr lvl="1">
              <a:buFont typeface="Arial" pitchFamily="34" charset="0"/>
              <a:buChar char="•"/>
            </a:pPr>
            <a:r>
              <a:rPr lang="ru-RU" b="1" dirty="0" smtClean="0"/>
              <a:t>реализация </a:t>
            </a:r>
            <a:r>
              <a:rPr lang="ru-RU" b="1" dirty="0" smtClean="0"/>
              <a:t>новых образовательных практик посредством командного взаимодействия</a:t>
            </a:r>
          </a:p>
          <a:p>
            <a:pPr lvl="1">
              <a:buFont typeface="Arial" pitchFamily="34" charset="0"/>
              <a:buChar char="•"/>
            </a:pPr>
            <a:endParaRPr lang="ru-RU" b="1" dirty="0" smtClean="0"/>
          </a:p>
          <a:p>
            <a:pPr lvl="1">
              <a:buFont typeface="Arial" pitchFamily="34" charset="0"/>
              <a:buChar char="•"/>
            </a:pPr>
            <a:r>
              <a:rPr lang="ru-RU" b="1" dirty="0" smtClean="0"/>
              <a:t>представление результативного опыта в профессиональной среде, создание и </a:t>
            </a:r>
            <a:r>
              <a:rPr lang="ru-RU" b="1" dirty="0" smtClean="0"/>
              <a:t>публикация </a:t>
            </a:r>
            <a:r>
              <a:rPr lang="ru-RU" b="1" dirty="0" smtClean="0"/>
              <a:t>методических материалов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6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130205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6"/>
          <p:cNvSpPr/>
          <p:nvPr/>
        </p:nvSpPr>
        <p:spPr>
          <a:xfrm>
            <a:off x="1564181" y="10286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6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115477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/>
        </p:nvSpPr>
        <p:spPr>
          <a:xfrm>
            <a:off x="2244436" y="0"/>
            <a:ext cx="6436426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800" b="1" dirty="0" smtClean="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 Наша цель 2022</a:t>
            </a:r>
            <a:endParaRPr dirty="0"/>
          </a:p>
        </p:txBody>
      </p:sp>
      <p:pic>
        <p:nvPicPr>
          <p:cNvPr id="150" name="Google Shape;150;p16"/>
          <p:cNvPicPr preferRelativeResize="0"/>
          <p:nvPr/>
        </p:nvPicPr>
        <p:blipFill rotWithShape="1">
          <a:blip r:embed="rId4">
            <a:alphaModFix/>
          </a:blip>
          <a:srcRect t="25003"/>
          <a:stretch/>
        </p:blipFill>
        <p:spPr>
          <a:xfrm>
            <a:off x="5712031" y="2600695"/>
            <a:ext cx="3431969" cy="2380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 txBox="1"/>
          <p:nvPr/>
        </p:nvSpPr>
        <p:spPr>
          <a:xfrm>
            <a:off x="2288250" y="1258785"/>
            <a:ext cx="3756300" cy="392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реализация образовательных проектов педагогов-наставников Пермского края </a:t>
            </a:r>
            <a:r>
              <a:rPr lang="ru" sz="1800" b="1" dirty="0" smtClean="0">
                <a:solidFill>
                  <a:srgbClr val="2828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современных онлайн форматах </a:t>
            </a:r>
            <a:r>
              <a:rPr lang="ru" sz="18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межрегиональной online-среды в условиях неформального профессионального общения с начинающими педагогами Российской Федерации</a:t>
            </a:r>
            <a:endParaRPr sz="18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Google Shape;134;p1"/>
          <p:cNvPicPr preferRelativeResize="0"/>
          <p:nvPr/>
        </p:nvPicPr>
        <p:blipFill rotWithShape="1">
          <a:blip r:embed="rId3">
            <a:alphaModFix/>
          </a:blip>
          <a:srcRect l="17462" t="11497" r="20636" b="13258"/>
          <a:stretch/>
        </p:blipFill>
        <p:spPr>
          <a:xfrm>
            <a:off x="6757060" y="237507"/>
            <a:ext cx="1876808" cy="1626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"/>
          <p:cNvSpPr txBox="1"/>
          <p:nvPr/>
        </p:nvSpPr>
        <p:spPr>
          <a:xfrm>
            <a:off x="2181802" y="133510"/>
            <a:ext cx="6792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Коворкинг 2022 в цифрах 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/>
          <p:nvPr/>
        </p:nvSpPr>
        <p:spPr>
          <a:xfrm>
            <a:off x="2318196" y="1531917"/>
            <a:ext cx="2703900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Участников</a:t>
            </a:r>
            <a:r>
              <a:rPr lang="ru-RU" sz="2100" dirty="0"/>
              <a:t> </a:t>
            </a:r>
            <a:r>
              <a:rPr lang="ru-RU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ru-RU" sz="2100" b="1" dirty="0" smtClean="0">
                <a:solidFill>
                  <a:schemeClr val="accent2"/>
                </a:solidFill>
              </a:rPr>
              <a:t>483</a:t>
            </a:r>
            <a:r>
              <a:rPr lang="ru-RU" sz="2100" b="1" i="0" u="none" strike="noStrike" cap="none" dirty="0" smtClean="0">
                <a:solidFill>
                  <a:schemeClr val="accent2"/>
                </a:solidFill>
              </a:rPr>
              <a:t> </a:t>
            </a:r>
            <a:endParaRPr sz="2100" b="1" dirty="0">
              <a:solidFill>
                <a:schemeClr val="accent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dirty="0"/>
              <a:t>П</a:t>
            </a:r>
            <a:r>
              <a:rPr lang="ru-RU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едагогов-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наставников –</a:t>
            </a:r>
            <a:r>
              <a:rPr lang="ru-RU" sz="2100" b="1" i="0" u="none" strike="noStrike" cap="none" dirty="0">
                <a:solidFill>
                  <a:schemeClr val="accent2"/>
                </a:solidFill>
              </a:rPr>
              <a:t> 42</a:t>
            </a:r>
            <a:r>
              <a:rPr lang="ru-RU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Регионов </a:t>
            </a:r>
            <a:r>
              <a:rPr lang="ru-RU" sz="2100" dirty="0"/>
              <a:t>РФ</a:t>
            </a:r>
            <a:r>
              <a:rPr lang="ru-RU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ru-RU" sz="2100" b="1" dirty="0">
                <a:solidFill>
                  <a:schemeClr val="dk1"/>
                </a:solidFill>
              </a:rPr>
              <a:t>22</a:t>
            </a:r>
            <a:endParaRPr sz="2100" b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Партнеров – </a:t>
            </a:r>
            <a:r>
              <a:rPr lang="ru-RU" sz="2100" b="1" dirty="0" smtClean="0">
                <a:solidFill>
                  <a:schemeClr val="accent2"/>
                </a:solidFill>
              </a:rPr>
              <a:t>3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3881" y="1183703"/>
            <a:ext cx="3856676" cy="38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4">
            <a:alphaModFix/>
          </a:blip>
          <a:srcRect t="4898" b="4898"/>
          <a:stretch/>
        </p:blipFill>
        <p:spPr>
          <a:xfrm>
            <a:off x="91125" y="130205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4">
            <a:alphaModFix/>
          </a:blip>
          <a:srcRect t="4898" b="4898"/>
          <a:stretch/>
        </p:blipFill>
        <p:spPr>
          <a:xfrm>
            <a:off x="9112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4">
            <a:alphaModFix/>
          </a:blip>
          <a:srcRect t="4898" b="4898"/>
          <a:stretch/>
        </p:blipFill>
        <p:spPr>
          <a:xfrm>
            <a:off x="115477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2551" y="3728853"/>
            <a:ext cx="854486" cy="1058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5767" y="3800103"/>
            <a:ext cx="1089339" cy="11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02" y="3764231"/>
            <a:ext cx="1319743" cy="100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7"/>
          <p:cNvPicPr preferRelativeResize="0"/>
          <p:nvPr/>
        </p:nvPicPr>
        <p:blipFill rotWithShape="1">
          <a:blip r:embed="rId3">
            <a:alphaModFix/>
          </a:blip>
          <a:srcRect t="4898" b="4897"/>
          <a:stretch/>
        </p:blipFill>
        <p:spPr>
          <a:xfrm>
            <a:off x="91125" y="130205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/>
          <p:nvPr/>
        </p:nvSpPr>
        <p:spPr>
          <a:xfrm>
            <a:off x="1564181" y="10286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7"/>
          <p:cNvPicPr preferRelativeResize="0"/>
          <p:nvPr/>
        </p:nvPicPr>
        <p:blipFill rotWithShape="1">
          <a:blip r:embed="rId3">
            <a:alphaModFix/>
          </a:blip>
          <a:srcRect t="4898" b="4897"/>
          <a:stretch/>
        </p:blipFill>
        <p:spPr>
          <a:xfrm>
            <a:off x="9112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3">
            <a:alphaModFix/>
          </a:blip>
          <a:srcRect t="4898" b="4897"/>
          <a:stretch/>
        </p:blipFill>
        <p:spPr>
          <a:xfrm>
            <a:off x="115477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 txBox="1"/>
          <p:nvPr/>
        </p:nvSpPr>
        <p:spPr>
          <a:xfrm>
            <a:off x="2303813" y="-161800"/>
            <a:ext cx="6377049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lang="ru-RU" sz="68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наши онлайн-проекты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9825" y="995275"/>
            <a:ext cx="1572250" cy="157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8100" y="995277"/>
            <a:ext cx="1511709" cy="151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7125" y="3101551"/>
            <a:ext cx="1673125" cy="167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4500" y="907175"/>
            <a:ext cx="1572260" cy="15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15150" y="3253375"/>
            <a:ext cx="1572250" cy="157648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7"/>
          <p:cNvSpPr txBox="1"/>
          <p:nvPr/>
        </p:nvSpPr>
        <p:spPr>
          <a:xfrm>
            <a:off x="2129471" y="2450240"/>
            <a:ext cx="211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Ted</a:t>
            </a: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ru-RU" b="1"/>
              <a:t>просто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о сложном</a:t>
            </a:r>
            <a:endParaRPr b="1"/>
          </a:p>
        </p:txBody>
      </p:sp>
      <p:sp>
        <p:nvSpPr>
          <p:cNvPr id="209" name="Google Shape;209;p7"/>
          <p:cNvSpPr txBox="1"/>
          <p:nvPr/>
        </p:nvSpPr>
        <p:spPr>
          <a:xfrm>
            <a:off x="4782188" y="2450250"/>
            <a:ext cx="167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Индивидуальные консультации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7"/>
          <p:cNvSpPr txBox="1"/>
          <p:nvPr/>
        </p:nvSpPr>
        <p:spPr>
          <a:xfrm>
            <a:off x="7187388" y="2511050"/>
            <a:ext cx="16731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Медиапрактикум</a:t>
            </a:r>
            <a:r>
              <a:rPr lang="ru-RU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«Нескучная педагогика»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7"/>
          <p:cNvSpPr txBox="1"/>
          <p:nvPr/>
        </p:nvSpPr>
        <p:spPr>
          <a:xfrm>
            <a:off x="2085575" y="4308475"/>
            <a:ext cx="157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Онлайн мастер-классы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7"/>
          <p:cNvSpPr txBox="1"/>
          <p:nvPr/>
        </p:nvSpPr>
        <p:spPr>
          <a:xfrm>
            <a:off x="7288200" y="3847605"/>
            <a:ext cx="15723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Мобильная школа наставничества для педагогов Верхнекамья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8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130205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/>
          <p:nvPr/>
        </p:nvSpPr>
        <p:spPr>
          <a:xfrm>
            <a:off x="1564181" y="10286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18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115477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16925" y="391886"/>
            <a:ext cx="70658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800" b="1" dirty="0" smtClean="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Н</a:t>
            </a:r>
            <a:r>
              <a:rPr lang="ru" sz="5800" b="1" dirty="0" smtClean="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аша продуктивная деятеьность</a:t>
            </a:r>
            <a:endParaRPr lang="ru-RU" sz="5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006929" y="1520042"/>
            <a:ext cx="71370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/>
              <a:t>Создание </a:t>
            </a:r>
            <a:r>
              <a:rPr lang="ru-RU" sz="2000" b="1" dirty="0" err="1" smtClean="0"/>
              <a:t>гайда</a:t>
            </a:r>
            <a:r>
              <a:rPr lang="ru-RU" sz="2000" b="1" dirty="0" smtClean="0"/>
              <a:t> «Новые горизонты нескучной педагогики» - не менее 10</a:t>
            </a:r>
          </a:p>
          <a:p>
            <a:pPr marL="457200" indent="-457200">
              <a:buAutoNum type="arabicPeriod"/>
            </a:pPr>
            <a:r>
              <a:rPr lang="ru-RU" sz="2000" b="1" dirty="0" smtClean="0"/>
              <a:t>Создание 400 индивидуального образовательного плана</a:t>
            </a:r>
          </a:p>
          <a:p>
            <a:pPr marL="457200" indent="-457200">
              <a:buAutoNum type="arabicPeriod"/>
            </a:pPr>
            <a:r>
              <a:rPr lang="ru-RU" sz="2000" b="1" dirty="0" smtClean="0"/>
              <a:t>5 </a:t>
            </a:r>
            <a:r>
              <a:rPr lang="ru-RU" sz="2000" b="1" dirty="0" err="1" smtClean="0"/>
              <a:t>онлайн-проектов</a:t>
            </a:r>
            <a:r>
              <a:rPr lang="ru-RU" sz="2000" b="1" dirty="0" smtClean="0"/>
              <a:t> от наставников Пермского края</a:t>
            </a:r>
          </a:p>
          <a:p>
            <a:pPr marL="457200" indent="-457200">
              <a:buAutoNum type="arabicPeriod"/>
            </a:pPr>
            <a:r>
              <a:rPr lang="en-US" sz="2000" b="1" dirty="0" smtClean="0"/>
              <a:t>Ted</a:t>
            </a:r>
            <a:r>
              <a:rPr lang="ru-RU" sz="2000" b="1" dirty="0" smtClean="0"/>
              <a:t>-лекций – не менее 10 </a:t>
            </a:r>
          </a:p>
          <a:p>
            <a:pPr marL="457200" indent="-457200">
              <a:buAutoNum type="arabicPeriod"/>
            </a:pPr>
            <a:r>
              <a:rPr lang="ru-RU" sz="2000" b="1" dirty="0" smtClean="0"/>
              <a:t>Более 400 участников</a:t>
            </a:r>
          </a:p>
          <a:p>
            <a:pPr marL="457200" indent="-457200">
              <a:buAutoNum type="arabicPeriod"/>
            </a:pPr>
            <a:r>
              <a:rPr lang="ru-RU" sz="2000" b="1" dirty="0" smtClean="0"/>
              <a:t>Курсов повышения квалификации (108 час) – 3</a:t>
            </a:r>
          </a:p>
          <a:p>
            <a:pPr marL="457200" indent="-457200">
              <a:buAutoNum type="arabicPeriod"/>
            </a:pPr>
            <a:r>
              <a:rPr lang="ru-RU" sz="2000" b="1" dirty="0" smtClean="0"/>
              <a:t>Мобильная школа наставничества в Верхнекамье – 1</a:t>
            </a:r>
          </a:p>
          <a:p>
            <a:pPr marL="457200" indent="-457200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0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130205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/>
          <p:nvPr/>
        </p:nvSpPr>
        <p:spPr>
          <a:xfrm>
            <a:off x="1564181" y="10286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0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115477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http://s3.fotokto.ru/photo/full/494/49490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9402" y="0"/>
            <a:ext cx="7074598" cy="5143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66306" y="451262"/>
            <a:ext cx="6745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</a:rPr>
              <a:t>Спасибо за внимание!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6306" y="4085111"/>
            <a:ext cx="6911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hlinkClick r:id="rId5"/>
              </a:rPr>
              <a:t>https://vk.com/smp_perm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365854" y="74711"/>
            <a:ext cx="4122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61876" y="3751292"/>
            <a:ext cx="81821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http://educomm.iro.perm.ru/groups/molodye-pedagogi-1/news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95384">
            <a:off x="-38103" y="238649"/>
            <a:ext cx="6188976" cy="156858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600" dirty="0" smtClean="0">
                <a:solidFill>
                  <a:srgbClr val="00B050"/>
                </a:solidFill>
              </a:rPr>
              <a:t>НАВСТРЕЧУ ДРУГ ДРУГУ:</a:t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2800" dirty="0" smtClean="0">
                <a:solidFill>
                  <a:srgbClr val="00B050"/>
                </a:solidFill>
              </a:rPr>
              <a:t>СМП-2015 </a:t>
            </a:r>
            <a:r>
              <a:rPr lang="en-US" sz="2800" dirty="0" smtClean="0">
                <a:solidFill>
                  <a:srgbClr val="00B050"/>
                </a:solidFill>
              </a:rPr>
              <a:t># </a:t>
            </a:r>
            <a:r>
              <a:rPr lang="ru-RU" sz="2800" dirty="0" smtClean="0">
                <a:solidFill>
                  <a:srgbClr val="00B050"/>
                </a:solidFill>
              </a:rPr>
              <a:t>НАСТАВНИКИ - 2020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22531" name="TextBox 9"/>
          <p:cNvSpPr txBox="1">
            <a:spLocks noChangeArrowheads="1"/>
          </p:cNvSpPr>
          <p:nvPr/>
        </p:nvSpPr>
        <p:spPr bwMode="auto">
          <a:xfrm>
            <a:off x="0" y="4250532"/>
            <a:ext cx="8779669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altLang="ru-RU" sz="1500" dirty="0">
                <a:solidFill>
                  <a:schemeClr val="bg1"/>
                </a:solidFill>
              </a:rPr>
              <a:t>#</a:t>
            </a:r>
            <a:r>
              <a:rPr lang="ru-RU" altLang="ru-RU" sz="1500" b="1" dirty="0" err="1">
                <a:solidFill>
                  <a:schemeClr val="bg2"/>
                </a:solidFill>
              </a:rPr>
              <a:t>smp_perm</a:t>
            </a:r>
            <a:r>
              <a:rPr lang="ru-RU" altLang="ru-RU" sz="1500" b="1" dirty="0">
                <a:solidFill>
                  <a:schemeClr val="bg2"/>
                </a:solidFill>
              </a:rPr>
              <a:t> #</a:t>
            </a:r>
            <a:r>
              <a:rPr lang="ru-RU" altLang="ru-RU" sz="1500" b="1" dirty="0" err="1">
                <a:solidFill>
                  <a:schemeClr val="bg2"/>
                </a:solidFill>
              </a:rPr>
              <a:t>коворкинг_центр_СМП</a:t>
            </a:r>
            <a:r>
              <a:rPr lang="ru-RU" altLang="ru-RU" sz="1500" b="1" dirty="0">
                <a:solidFill>
                  <a:schemeClr val="bg2"/>
                </a:solidFill>
              </a:rPr>
              <a:t> #</a:t>
            </a:r>
            <a:r>
              <a:rPr lang="ru-RU" altLang="ru-RU" sz="1500" b="1" dirty="0" err="1">
                <a:solidFill>
                  <a:schemeClr val="bg2"/>
                </a:solidFill>
              </a:rPr>
              <a:t>навстречу_друг_другу</a:t>
            </a:r>
            <a:r>
              <a:rPr lang="ru-RU" altLang="ru-RU" sz="1500" b="1" dirty="0">
                <a:solidFill>
                  <a:schemeClr val="bg2"/>
                </a:solidFill>
              </a:rPr>
              <a:t> #</a:t>
            </a:r>
            <a:r>
              <a:rPr lang="ru-RU" altLang="ru-RU" sz="1500" b="1" dirty="0" err="1">
                <a:solidFill>
                  <a:schemeClr val="bg2"/>
                </a:solidFill>
              </a:rPr>
              <a:t>движение_наставники</a:t>
            </a:r>
            <a:r>
              <a:rPr lang="ru-RU" altLang="ru-RU" sz="1500" b="1" dirty="0">
                <a:solidFill>
                  <a:schemeClr val="bg2"/>
                </a:solidFill>
              </a:rPr>
              <a:t> #</a:t>
            </a:r>
            <a:r>
              <a:rPr lang="ru-RU" altLang="ru-RU" sz="1500" b="1" dirty="0" err="1">
                <a:solidFill>
                  <a:schemeClr val="bg2"/>
                </a:solidFill>
              </a:rPr>
              <a:t>уютный_диалог</a:t>
            </a:r>
            <a:r>
              <a:rPr lang="ru-RU" altLang="ru-RU" sz="1500" b="1" dirty="0">
                <a:solidFill>
                  <a:schemeClr val="bg2"/>
                </a:solidFill>
              </a:rPr>
              <a:t> #</a:t>
            </a:r>
            <a:r>
              <a:rPr lang="ru-RU" altLang="ru-RU" sz="1500" b="1" dirty="0" err="1">
                <a:solidFill>
                  <a:schemeClr val="bg2"/>
                </a:solidFill>
              </a:rPr>
              <a:t>мыоднакоманда</a:t>
            </a:r>
            <a:r>
              <a:rPr lang="ru-RU" altLang="ru-RU" sz="1500" b="1" dirty="0">
                <a:solidFill>
                  <a:schemeClr val="bg2"/>
                </a:solidFill>
              </a:rPr>
              <a:t> #</a:t>
            </a:r>
            <a:r>
              <a:rPr lang="ru-RU" altLang="ru-RU" sz="1500" b="1" dirty="0" err="1">
                <a:solidFill>
                  <a:schemeClr val="bg2"/>
                </a:solidFill>
              </a:rPr>
              <a:t>профсоюзобразования</a:t>
            </a:r>
            <a:r>
              <a:rPr lang="ru-RU" altLang="ru-RU" sz="1500" b="1" dirty="0">
                <a:solidFill>
                  <a:schemeClr val="bg2"/>
                </a:solidFill>
              </a:rPr>
              <a:t> #</a:t>
            </a:r>
            <a:r>
              <a:rPr lang="ru-RU" altLang="ru-RU" sz="1500" b="1" dirty="0" err="1">
                <a:solidFill>
                  <a:schemeClr val="bg2"/>
                </a:solidFill>
              </a:rPr>
              <a:t>министерствообразования</a:t>
            </a:r>
            <a:r>
              <a:rPr lang="ru-RU" altLang="ru-RU" sz="1500" b="1" dirty="0">
                <a:solidFill>
                  <a:schemeClr val="bg2"/>
                </a:solidFill>
              </a:rPr>
              <a:t> #ИРОПК</a:t>
            </a:r>
          </a:p>
        </p:txBody>
      </p:sp>
      <p:pic>
        <p:nvPicPr>
          <p:cNvPr id="22532" name="Picture 6" descr="https://sun9-53.userapi.com/impg/0azPS1RkVYgBkg1c1TrByL2She_xnNJtgJesDg/a7sHJ_8oTso.jpg?size=1280x853&amp;quality=96&amp;sign=442c3325daa0eef6ae2b92a0609b8a1f&amp;type=album"/>
          <p:cNvPicPr>
            <a:picLocks noChangeAspect="1" noChangeArrowheads="1"/>
          </p:cNvPicPr>
          <p:nvPr/>
        </p:nvPicPr>
        <p:blipFill>
          <a:blip r:embed="rId3"/>
          <a:srcRect t="21053" b="2687"/>
          <a:stretch>
            <a:fillRect/>
          </a:stretch>
        </p:blipFill>
        <p:spPr bwMode="auto">
          <a:xfrm>
            <a:off x="4298867" y="1638796"/>
            <a:ext cx="4582670" cy="246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5194" y="147638"/>
            <a:ext cx="1291829" cy="129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6255" y="2220686"/>
            <a:ext cx="406136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АКТУАЛЬНОСТЬ</a:t>
            </a:r>
          </a:p>
          <a:p>
            <a:r>
              <a:rPr lang="ru-RU" sz="2000" b="1" dirty="0" smtClean="0"/>
              <a:t> </a:t>
            </a:r>
            <a:r>
              <a:rPr lang="ru-RU" b="1" dirty="0" smtClean="0"/>
              <a:t>- Нацпроект «Образование» (федеральные проекты «Современная школа», «Успех каждого ребенка», «Молодые профессионалы», «Учитель будущего»)</a:t>
            </a:r>
          </a:p>
          <a:p>
            <a:r>
              <a:rPr lang="ru-RU" b="1" dirty="0" smtClean="0"/>
              <a:t> -</a:t>
            </a:r>
            <a:r>
              <a:rPr lang="ru-RU" dirty="0" smtClean="0"/>
              <a:t> </a:t>
            </a:r>
            <a:r>
              <a:rPr lang="ru-RU" b="1" dirty="0" smtClean="0"/>
              <a:t>Текущие (проектные) задачи движения СМП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13756"/>
            <a:ext cx="8520600" cy="111628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+mn-lt"/>
              </a:rPr>
              <a:t>Перспективная задача регионального общественно-педагогического объединения НАСТАВНИКИ -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61257" y="890649"/>
            <a:ext cx="8882743" cy="4096987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+mn-lt"/>
              </a:rPr>
              <a:t>апробация и внедрение новых интегративных механизмов «горизонтального» обучения педагогов посредством проектно-сетевого взаимодействия общественно-профессиональных объединений</a:t>
            </a:r>
          </a:p>
          <a:p>
            <a:endParaRPr lang="ru-RU" b="1" i="1" dirty="0" smtClean="0">
              <a:solidFill>
                <a:schemeClr val="tx1"/>
              </a:solidFill>
              <a:latin typeface="+mn-lt"/>
            </a:endParaRPr>
          </a:p>
          <a:p>
            <a:r>
              <a:rPr lang="ru-RU" b="1" i="1" dirty="0" smtClean="0">
                <a:solidFill>
                  <a:schemeClr val="tx1"/>
                </a:solidFill>
                <a:latin typeface="+mn-lt"/>
              </a:rPr>
              <a:t>Профессионально - общественное объединение </a:t>
            </a:r>
            <a:r>
              <a:rPr lang="ru-RU" b="1" dirty="0" smtClean="0">
                <a:latin typeface="+mn-lt"/>
              </a:rPr>
              <a:t>педагогических работников трактуем как добровольное некоммерческое объединение педагогов, созданное для совместного решения сложных задач, форму реализации личностно-профессионального развития.</a:t>
            </a:r>
          </a:p>
          <a:p>
            <a:pPr>
              <a:buNone/>
            </a:pPr>
            <a:endParaRPr lang="ru-RU" b="1" dirty="0" smtClean="0">
              <a:latin typeface="+mn-lt"/>
            </a:endParaRPr>
          </a:p>
          <a:p>
            <a:r>
              <a:rPr lang="ru-RU" b="1" i="1" dirty="0" smtClean="0">
                <a:solidFill>
                  <a:schemeClr val="tx1"/>
                </a:solidFill>
                <a:latin typeface="+mn-lt"/>
              </a:rPr>
              <a:t>«Горизонтальное» обучение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b="1" dirty="0" smtClean="0">
                <a:latin typeface="+mn-lt"/>
              </a:rPr>
              <a:t>-  </a:t>
            </a:r>
            <a:r>
              <a:rPr lang="ru-RU" b="1" dirty="0" smtClean="0">
                <a:solidFill>
                  <a:schemeClr val="bg2"/>
                </a:solidFill>
                <a:latin typeface="+mn-lt"/>
              </a:rPr>
              <a:t>распределенная система взаимообучения на основе сотрудничества и взаимодействия педагогов и/или профессионально-общественных объединений в процессе реализации программ краткосрочных обучающих мероприятий, проектов и других форм неформального образования</a:t>
            </a:r>
            <a:endParaRPr lang="ru-RU" b="1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37506"/>
            <a:ext cx="8520600" cy="712520"/>
          </a:xfrm>
        </p:spPr>
        <p:txBody>
          <a:bodyPr>
            <a:normAutofit/>
          </a:bodyPr>
          <a:lstStyle/>
          <a:p>
            <a:r>
              <a:rPr lang="ru-RU" b="1" dirty="0" smtClean="0"/>
              <a:t>Финансово-организационные механизмы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78130" y="1068780"/>
            <a:ext cx="5913912" cy="388323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1.Взаимодействие органов исполнительной власти, общественных организаций, краевых и муниципальных образовательных организаций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2.Поддержка инициативы грантом губернатора ПК в 2020 году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3.Ключевые события Совета молодых педагогов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4. </a:t>
            </a:r>
            <a:r>
              <a:rPr lang="en-US" dirty="0" smtClean="0"/>
              <a:t>ONLINE</a:t>
            </a:r>
            <a:r>
              <a:rPr lang="ru-RU" dirty="0" smtClean="0"/>
              <a:t> информационно-образовательная среда:  </a:t>
            </a:r>
            <a:r>
              <a:rPr lang="ru-RU" u="sng" dirty="0" smtClean="0">
                <a:hlinkClick r:id="rId2"/>
              </a:rPr>
              <a:t>https://vk.com/smp_perm</a:t>
            </a:r>
            <a:r>
              <a:rPr lang="ru-RU" u="sng" dirty="0" smtClean="0"/>
              <a:t>, </a:t>
            </a:r>
            <a:r>
              <a:rPr lang="ru-RU" u="sng" dirty="0" smtClean="0">
                <a:hlinkClick r:id="rId3"/>
              </a:rPr>
              <a:t>http://educomm.iro.perm.ru/groups/molodye-pedagogi-1/news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Google Shape;128;p14"/>
          <p:cNvPicPr preferRelativeResize="0"/>
          <p:nvPr/>
        </p:nvPicPr>
        <p:blipFill rotWithShape="1">
          <a:blip r:embed="rId4">
            <a:alphaModFix/>
          </a:blip>
          <a:srcRect l="17462" t="11497" r="20637" b="13258"/>
          <a:stretch/>
        </p:blipFill>
        <p:spPr>
          <a:xfrm>
            <a:off x="6139542" y="2600695"/>
            <a:ext cx="1175657" cy="1033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7039" y="1270660"/>
            <a:ext cx="854486" cy="1058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4000" y="1282535"/>
            <a:ext cx="1089339" cy="11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02089" y="1424790"/>
            <a:ext cx="1140031" cy="87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16291" t="14506" r="29321" b="34905"/>
          <a:stretch/>
        </p:blipFill>
        <p:spPr bwMode="auto">
          <a:xfrm>
            <a:off x="6794621" y="3241963"/>
            <a:ext cx="2206875" cy="1579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30" y="249382"/>
            <a:ext cx="8823366" cy="795647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/>
              <a:t>Механизм реализации личностно-профессионального развития педагогов - процесс формирования культуры непрерывного образования</a:t>
            </a:r>
            <a:endParaRPr lang="ru-RU" sz="1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49382" y="985652"/>
            <a:ext cx="8585859" cy="3883231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способность педагогов развивать свою профессиональную компетентность в решении конкретных педагогических задач, которая проявляется в определении и реализации содержания и форм обучения на основе профессиональных интересов и образовательных потребностей, оценки динамики своего уровня профессионализма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accent1"/>
                </a:solidFill>
              </a:rPr>
              <a:t>Гипотеза</a:t>
            </a:r>
          </a:p>
          <a:p>
            <a:pPr>
              <a:buNone/>
            </a:pPr>
            <a:r>
              <a:rPr lang="ru-RU" sz="1600" b="1" dirty="0" smtClean="0"/>
              <a:t>формирование культуры непрерывного образования педагогов в процессе взаимодействия  и взаимообучения региональных общественно-профессиональных объединений будет успешным, если педагоги:</a:t>
            </a:r>
          </a:p>
          <a:p>
            <a:r>
              <a:rPr lang="ru-RU" sz="1600" b="1" dirty="0" smtClean="0"/>
              <a:t>реализуют индивидуальную образовательную программу в условиях образовательных событий неформального образования и  выбора содержания;</a:t>
            </a:r>
          </a:p>
          <a:p>
            <a:r>
              <a:rPr lang="ru-RU" sz="1600" b="1" dirty="0" smtClean="0"/>
              <a:t> создадут проектные </a:t>
            </a:r>
            <a:r>
              <a:rPr lang="ru-RU" sz="1600" b="1" dirty="0" smtClean="0"/>
              <a:t>продукты</a:t>
            </a:r>
            <a:r>
              <a:rPr lang="ru-RU" sz="1600" b="1" dirty="0" smtClean="0"/>
              <a:t>;</a:t>
            </a:r>
            <a:endParaRPr lang="ru-RU" sz="1600" b="1" dirty="0" smtClean="0"/>
          </a:p>
          <a:p>
            <a:r>
              <a:rPr lang="ru-RU" sz="1600" b="1" dirty="0" smtClean="0"/>
              <a:t> </a:t>
            </a:r>
            <a:r>
              <a:rPr lang="ru-RU" sz="1600" b="1" dirty="0" smtClean="0"/>
              <a:t>реализуют личные замыслы и обобщат результативный опыт. </a:t>
            </a:r>
          </a:p>
          <a:p>
            <a:pPr>
              <a:buNone/>
            </a:pP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5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130205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"/>
          <p:cNvSpPr/>
          <p:nvPr/>
        </p:nvSpPr>
        <p:spPr>
          <a:xfrm>
            <a:off x="1564181" y="1028673"/>
            <a:ext cx="521400" cy="102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15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9112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 rotWithShape="1">
          <a:blip r:embed="rId3">
            <a:alphaModFix/>
          </a:blip>
          <a:srcRect t="4898" b="4898"/>
          <a:stretch/>
        </p:blipFill>
        <p:spPr>
          <a:xfrm>
            <a:off x="1154775" y="3337700"/>
            <a:ext cx="839250" cy="6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 txBox="1"/>
          <p:nvPr/>
        </p:nvSpPr>
        <p:spPr>
          <a:xfrm>
            <a:off x="2054431" y="213756"/>
            <a:ext cx="6448301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chemeClr val="accent1"/>
                </a:solidFill>
                <a:latin typeface="+mn-lt"/>
                <a:ea typeface="Amatic SC"/>
                <a:cs typeface="Amatic SC"/>
                <a:sym typeface="Amatic SC"/>
              </a:rPr>
              <a:t>НАШ </a:t>
            </a:r>
            <a:r>
              <a:rPr lang="ru" sz="2400" b="1" i="1" dirty="0" smtClean="0">
                <a:solidFill>
                  <a:schemeClr val="accent1"/>
                </a:solidFill>
                <a:latin typeface="+mn-lt"/>
                <a:ea typeface="Amatic SC"/>
                <a:cs typeface="Amatic SC"/>
                <a:sym typeface="Amatic SC"/>
              </a:rPr>
              <a:t>ОПЫТ 2020-2021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 smtClean="0">
                <a:solidFill>
                  <a:schemeClr val="accent1"/>
                </a:solidFill>
                <a:latin typeface="+mn-lt"/>
                <a:ea typeface="Amatic SC"/>
                <a:cs typeface="Amatic SC"/>
                <a:sym typeface="Amatic SC"/>
              </a:rPr>
              <a:t>Коворкинг-центр СМП«Старт в профессию»</a:t>
            </a:r>
            <a:endParaRPr sz="2400" b="1" i="1" dirty="0">
              <a:solidFill>
                <a:schemeClr val="accent1"/>
              </a:solidFill>
              <a:latin typeface="+mn-lt"/>
              <a:ea typeface="Amatic SC"/>
              <a:cs typeface="Amatic SC"/>
              <a:sym typeface="Amatic SC"/>
            </a:endParaRPr>
          </a:p>
        </p:txBody>
      </p:sp>
      <p:pic>
        <p:nvPicPr>
          <p:cNvPr id="139" name="Google Shape;139;p15"/>
          <p:cNvPicPr preferRelativeResize="0"/>
          <p:nvPr/>
        </p:nvPicPr>
        <p:blipFill rotWithShape="1">
          <a:blip r:embed="rId4">
            <a:alphaModFix/>
          </a:blip>
          <a:srcRect r="54001"/>
          <a:stretch/>
        </p:blipFill>
        <p:spPr>
          <a:xfrm>
            <a:off x="6840187" y="1306286"/>
            <a:ext cx="2297887" cy="3837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5"/>
          <p:cNvSpPr txBox="1"/>
          <p:nvPr/>
        </p:nvSpPr>
        <p:spPr>
          <a:xfrm>
            <a:off x="1983178" y="1028675"/>
            <a:ext cx="5441203" cy="67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140</a:t>
            </a:r>
            <a:r>
              <a:rPr lang="ru" sz="2200" dirty="0">
                <a:latin typeface="Times New Roman"/>
                <a:ea typeface="Times New Roman"/>
                <a:cs typeface="Times New Roman"/>
                <a:sym typeface="Times New Roman"/>
              </a:rPr>
              <a:t> участников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 </a:t>
            </a:r>
            <a:r>
              <a:rPr lang="ru" sz="2200" dirty="0">
                <a:latin typeface="Times New Roman"/>
                <a:ea typeface="Times New Roman"/>
                <a:cs typeface="Times New Roman"/>
                <a:sym typeface="Times New Roman"/>
              </a:rPr>
              <a:t>наставника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r>
              <a:rPr lang="ru" sz="2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организаторов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более </a:t>
            </a:r>
            <a:r>
              <a:rPr lang="ru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</a:t>
            </a:r>
            <a:r>
              <a:rPr lang="ru" sz="2200" dirty="0">
                <a:latin typeface="Times New Roman"/>
                <a:ea typeface="Times New Roman"/>
                <a:cs typeface="Times New Roman"/>
                <a:sym typeface="Times New Roman"/>
              </a:rPr>
              <a:t>мастер-классов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r>
            <a:r>
              <a:rPr lang="ru" sz="2200" dirty="0">
                <a:latin typeface="Times New Roman"/>
                <a:ea typeface="Times New Roman"/>
                <a:cs typeface="Times New Roman"/>
                <a:sym typeface="Times New Roman"/>
              </a:rPr>
              <a:t> подкастов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r>
            <a:r>
              <a:rPr lang="ru" sz="2200" dirty="0">
                <a:latin typeface="Times New Roman"/>
                <a:ea typeface="Times New Roman"/>
                <a:cs typeface="Times New Roman"/>
                <a:sym typeface="Times New Roman"/>
              </a:rPr>
              <a:t> прямых </a:t>
            </a:r>
            <a:r>
              <a:rPr lang="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эфира «Уютный диалог»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очная сессия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 smtClean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</a:t>
            </a:r>
            <a:r>
              <a:rPr lang="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видеоролика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 smtClean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</a:t>
            </a:r>
            <a:r>
              <a:rPr lang="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видеосюжетов ВГТРК П</a:t>
            </a:r>
            <a:r>
              <a:rPr lang="ru-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е</a:t>
            </a:r>
            <a:r>
              <a:rPr lang="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рмь, ВЕТТА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 smtClean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 </a:t>
            </a:r>
            <a:r>
              <a:rPr lang="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педагогов обучились на курсах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 dirty="0" smtClean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10000</a:t>
            </a:r>
            <a:r>
              <a:rPr lang="ru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просмотров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30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30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нга\Downloads\коворкинг 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6083" y="696036"/>
            <a:ext cx="2756848" cy="376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19868" y="213756"/>
            <a:ext cx="424445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 smtClean="0">
                <a:solidFill>
                  <a:schemeClr val="accent4"/>
                </a:solidFill>
                <a:latin typeface="+mn-lt"/>
              </a:rPr>
              <a:t>Реализовано 8 межмуниципальных проектов, создан 1 сборник </a:t>
            </a:r>
          </a:p>
          <a:p>
            <a:pPr lvl="0"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accent1"/>
                </a:solidFill>
                <a:latin typeface="+mn-lt"/>
                <a:ea typeface="Calibri" pitchFamily="34" charset="0"/>
                <a:cs typeface="Times New Roman" pitchFamily="18" charset="0"/>
              </a:rPr>
              <a:t>Встреча - парк «Время говорить»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Однодневный марафон «ДЕНЬ ДЗЕН»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Фестиваль талантов и уникальностей</a:t>
            </a:r>
            <a:endParaRPr lang="ru-RU" sz="1600" dirty="0" smtClean="0">
              <a:solidFill>
                <a:schemeClr val="accent1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err="1" smtClean="0">
                <a:solidFill>
                  <a:schemeClr val="accent1"/>
                </a:solidFill>
                <a:latin typeface="+mn-lt"/>
              </a:rPr>
              <a:t>Метапредметная</a:t>
            </a: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 олимпиада «</a:t>
            </a:r>
            <a:r>
              <a:rPr lang="ru-RU" sz="1600" b="1" dirty="0" err="1" smtClean="0">
                <a:solidFill>
                  <a:schemeClr val="accent1"/>
                </a:solidFill>
                <a:latin typeface="+mn-lt"/>
              </a:rPr>
              <a:t>Медиаграмотность</a:t>
            </a: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»</a:t>
            </a:r>
            <a:endParaRPr lang="ru-RU" sz="1600" dirty="0" smtClean="0">
              <a:solidFill>
                <a:schemeClr val="accent1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Образовательный форум молодых педагогов «</a:t>
            </a:r>
            <a:r>
              <a:rPr lang="en-US" sz="1600" b="1" dirty="0" smtClean="0">
                <a:solidFill>
                  <a:schemeClr val="accent1"/>
                </a:solidFill>
                <a:latin typeface="+mn-lt"/>
              </a:rPr>
              <a:t>PRO</a:t>
            </a: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молодость»</a:t>
            </a:r>
            <a:endParaRPr lang="ru-RU" sz="1600" dirty="0" smtClean="0">
              <a:solidFill>
                <a:schemeClr val="accent1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Марафон педагогических </a:t>
            </a:r>
            <a:r>
              <a:rPr lang="ru-RU" sz="1600" b="1" dirty="0" err="1" smtClean="0">
                <a:solidFill>
                  <a:schemeClr val="accent1"/>
                </a:solidFill>
                <a:latin typeface="+mn-lt"/>
              </a:rPr>
              <a:t>митапов</a:t>
            </a:r>
            <a:endParaRPr lang="ru-RU" sz="1600" b="1" dirty="0" smtClean="0">
              <a:solidFill>
                <a:schemeClr val="accent1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Образовательный </a:t>
            </a:r>
            <a:r>
              <a:rPr lang="ru-RU" sz="1600" b="1" dirty="0" err="1" smtClean="0">
                <a:solidFill>
                  <a:schemeClr val="accent1"/>
                </a:solidFill>
                <a:latin typeface="+mn-lt"/>
              </a:rPr>
              <a:t>сторителлинг</a:t>
            </a: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 «Сладкие истории»</a:t>
            </a:r>
            <a:endParaRPr lang="ru-RU" sz="1600" dirty="0" smtClean="0">
              <a:solidFill>
                <a:schemeClr val="accent1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Challenge-рулетка «</a:t>
            </a:r>
            <a:r>
              <a:rPr lang="ru-RU" sz="1600" b="1" dirty="0" err="1" smtClean="0">
                <a:solidFill>
                  <a:schemeClr val="accent1"/>
                </a:solidFill>
                <a:latin typeface="+mn-lt"/>
              </a:rPr>
              <a:t>Выгорел-сыграй</a:t>
            </a:r>
            <a:r>
              <a:rPr lang="ru-RU" sz="1600" b="1" dirty="0" smtClean="0">
                <a:solidFill>
                  <a:schemeClr val="accent1"/>
                </a:solidFill>
                <a:latin typeface="+mn-lt"/>
              </a:rPr>
              <a:t>»</a:t>
            </a:r>
            <a:endParaRPr lang="ru-RU" sz="1600" dirty="0" smtClean="0">
              <a:solidFill>
                <a:schemeClr val="accent1"/>
              </a:solidFill>
              <a:latin typeface="+mn-lt"/>
            </a:endParaRPr>
          </a:p>
          <a:p>
            <a:endParaRPr lang="ru-RU" sz="1600" b="1" dirty="0" smtClean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chemeClr val="accent2"/>
                </a:solidFill>
                <a:hlinkClick r:id="rId3"/>
              </a:rPr>
              <a:t>http://educomm.iro.perm.ru/groups/molodye-pedagogi-1/posts/sbornik-luchshih-proektov-associacii-molodyh-pedagogov-permskogo-kraya-posts</a:t>
            </a:r>
            <a:r>
              <a:rPr lang="ru-RU" sz="1600" b="1" dirty="0" smtClean="0">
                <a:solidFill>
                  <a:schemeClr val="accent2"/>
                </a:solidFill>
              </a:rPr>
              <a:t> </a:t>
            </a:r>
          </a:p>
          <a:p>
            <a:pPr lvl="0">
              <a:buFont typeface="Wingdings" pitchFamily="2" charset="2"/>
              <a:buChar char="Ø"/>
            </a:pP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684897"/>
            <a:ext cx="2088108" cy="1458604"/>
          </a:xfrm>
          <a:prstGeom prst="rect">
            <a:avLst/>
          </a:prstGeom>
        </p:spPr>
      </p:pic>
      <p:pic>
        <p:nvPicPr>
          <p:cNvPr id="7" name="Рисунок 6" descr="https://sun9-1.userapi.com/impg/oYEHS0ev3db3gSdR1JHcS7vccXWBR4nI7_V5sQ/3fMr1xbt-1E.jpg?size=1280x960&amp;quality=96&amp;sign=8025e1b47f3b9d1e48ff6b150e5f9777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055221"/>
            <a:ext cx="2019870" cy="141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DREMIN~1\AppData\Local\Temp\7zE81A547CF\__CFJxa2itI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77421"/>
            <a:ext cx="2088107" cy="1637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Google Shape;227;p9"/>
          <p:cNvPicPr preferRelativeResize="0">
            <a:picLocks noChangeAspect="1" noChangeArrowheads="1"/>
          </p:cNvPicPr>
          <p:nvPr/>
        </p:nvPicPr>
        <p:blipFill>
          <a:blip r:embed="rId3"/>
          <a:srcRect t="4898" b="4897"/>
          <a:stretch>
            <a:fillRect/>
          </a:stretch>
        </p:blipFill>
        <p:spPr bwMode="auto">
          <a:xfrm>
            <a:off x="90488" y="1301750"/>
            <a:ext cx="839787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Google Shape;228;p9"/>
          <p:cNvSpPr>
            <a:spLocks noChangeArrowheads="1"/>
          </p:cNvSpPr>
          <p:nvPr/>
        </p:nvSpPr>
        <p:spPr bwMode="auto">
          <a:xfrm>
            <a:off x="1563688" y="1028700"/>
            <a:ext cx="522287" cy="10287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eaLnBrk="1" hangingPunct="1">
              <a:buClr>
                <a:srgbClr val="000000"/>
              </a:buClr>
              <a:buSzPts val="1400"/>
              <a:buFont typeface="Arial" pitchFamily="34" charset="0"/>
              <a:buNone/>
            </a:pPr>
            <a:endParaRPr lang="ru-RU"/>
          </a:p>
        </p:txBody>
      </p:sp>
      <p:pic>
        <p:nvPicPr>
          <p:cNvPr id="32772" name="Google Shape;229;p9"/>
          <p:cNvPicPr preferRelativeResize="0">
            <a:picLocks noChangeAspect="1" noChangeArrowheads="1"/>
          </p:cNvPicPr>
          <p:nvPr/>
        </p:nvPicPr>
        <p:blipFill>
          <a:blip r:embed="rId3"/>
          <a:srcRect t="4898" b="4897"/>
          <a:stretch>
            <a:fillRect/>
          </a:stretch>
        </p:blipFill>
        <p:spPr bwMode="auto">
          <a:xfrm>
            <a:off x="90488" y="3336925"/>
            <a:ext cx="8397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Google Shape;230;p9"/>
          <p:cNvPicPr preferRelativeResize="0">
            <a:picLocks noChangeAspect="1" noChangeArrowheads="1"/>
          </p:cNvPicPr>
          <p:nvPr/>
        </p:nvPicPr>
        <p:blipFill>
          <a:blip r:embed="rId3"/>
          <a:srcRect t="4898" b="4897"/>
          <a:stretch>
            <a:fillRect/>
          </a:stretch>
        </p:blipFill>
        <p:spPr bwMode="auto">
          <a:xfrm>
            <a:off x="1154113" y="3336925"/>
            <a:ext cx="8397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Google Shape;231;p9"/>
          <p:cNvSpPr txBox="1">
            <a:spLocks noChangeArrowheads="1"/>
          </p:cNvSpPr>
          <p:nvPr/>
        </p:nvSpPr>
        <p:spPr bwMode="auto">
          <a:xfrm>
            <a:off x="1056904" y="273050"/>
            <a:ext cx="8087096" cy="5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00" rIns="91425" bIns="45700">
            <a:spAutoFit/>
          </a:bodyPr>
          <a:lstStyle/>
          <a:p>
            <a:pPr algn="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sz="2600" b="1" i="1" dirty="0" smtClean="0">
                <a:solidFill>
                  <a:schemeClr val="accent1"/>
                </a:solidFill>
                <a:latin typeface="+mn-lt"/>
                <a:cs typeface="Amatic SC" charset="-79"/>
                <a:sym typeface="Amatic SC" charset="-79"/>
              </a:rPr>
              <a:t>Личностная результативность </a:t>
            </a:r>
            <a:r>
              <a:rPr lang="ru-RU" sz="2600" b="1" dirty="0">
                <a:solidFill>
                  <a:schemeClr val="accent1"/>
                </a:solidFill>
                <a:latin typeface="+mn-lt"/>
                <a:cs typeface="Amatic SC" charset="-79"/>
                <a:sym typeface="Amatic SC" charset="-79"/>
              </a:rPr>
              <a:t>участников</a:t>
            </a:r>
            <a:r>
              <a:rPr lang="ru-RU" sz="2600" b="1" i="1" dirty="0">
                <a:solidFill>
                  <a:schemeClr val="accent1"/>
                </a:solidFill>
                <a:latin typeface="+mn-lt"/>
                <a:cs typeface="Amatic SC" charset="-79"/>
                <a:sym typeface="Amatic SC" charset="-79"/>
              </a:rPr>
              <a:t> </a:t>
            </a:r>
            <a:endParaRPr lang="ru-RU" sz="2600" b="1" i="1" dirty="0">
              <a:latin typeface="+mn-lt"/>
            </a:endParaRPr>
          </a:p>
        </p:txBody>
      </p:sp>
      <p:sp>
        <p:nvSpPr>
          <p:cNvPr id="32775" name="Google Shape;232;p9"/>
          <p:cNvSpPr txBox="1">
            <a:spLocks noChangeArrowheads="1"/>
          </p:cNvSpPr>
          <p:nvPr/>
        </p:nvSpPr>
        <p:spPr bwMode="auto">
          <a:xfrm>
            <a:off x="2006930" y="797443"/>
            <a:ext cx="7083095" cy="83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00" rIns="91425" bIns="45700">
            <a:spAutoFit/>
          </a:bodyPr>
          <a:lstStyle/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sz="1600" i="1" dirty="0" smtClean="0"/>
              <a:t>Положительная </a:t>
            </a:r>
            <a:r>
              <a:rPr lang="ru-RU" sz="1600" i="1" dirty="0"/>
              <a:t>динамика результатов личностно-профессионального развития педагогов: </a:t>
            </a:r>
            <a:endParaRPr lang="ru-RU" sz="1600" dirty="0"/>
          </a:p>
          <a:p>
            <a:pPr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sz="1600" i="1" dirty="0"/>
              <a:t> </a:t>
            </a:r>
            <a:r>
              <a:rPr lang="ru-RU" sz="1600" b="1" i="1" dirty="0"/>
              <a:t>НОВИЧОК – УЧЕНИК – ПРОФЕССИОНАЛ – </a:t>
            </a:r>
            <a:r>
              <a:rPr lang="ru-RU" sz="1600" b="1" i="1" dirty="0" smtClean="0"/>
              <a:t>МАСТЕР</a:t>
            </a:r>
            <a:endParaRPr lang="ru-RU" sz="1600" dirty="0"/>
          </a:p>
        </p:txBody>
      </p:sp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4223" y="1747726"/>
            <a:ext cx="6326372" cy="33957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"/>
          <p:cNvSpPr txBox="1">
            <a:spLocks noGrp="1"/>
          </p:cNvSpPr>
          <p:nvPr>
            <p:ph type="body" idx="4294967295"/>
          </p:nvPr>
        </p:nvSpPr>
        <p:spPr>
          <a:xfrm>
            <a:off x="971550" y="897731"/>
            <a:ext cx="7572375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840"/>
              <a:buFont typeface="Arial"/>
              <a:buNone/>
            </a:pPr>
            <a:r>
              <a:rPr lang="ru-RU" b="1">
                <a:solidFill>
                  <a:srgbClr val="0070C0"/>
                </a:solidFill>
              </a:rPr>
              <a:t> </a:t>
            </a:r>
            <a:endParaRPr sz="2100" b="1">
              <a:solidFill>
                <a:srgbClr val="0070C0"/>
              </a:solidFill>
            </a:endParaRPr>
          </a:p>
        </p:txBody>
      </p:sp>
      <p:sp>
        <p:nvSpPr>
          <p:cNvPr id="254" name="Google Shape;254;p11"/>
          <p:cNvSpPr txBox="1">
            <a:spLocks noGrp="1"/>
          </p:cNvSpPr>
          <p:nvPr>
            <p:ph type="sldNum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708"/>
              </a:buClr>
              <a:buSzPct val="100000"/>
              <a:buFont typeface="Arial"/>
              <a:buNone/>
            </a:pPr>
            <a:fld id="{00000000-1234-1234-1234-123412341234}" type="slidenum">
              <a:rPr lang="ru-RU" sz="2400" b="0" i="0" u="none" strike="noStrike" cap="none">
                <a:solidFill>
                  <a:srgbClr val="5C0708"/>
                </a:solidFill>
                <a:latin typeface="Impact"/>
                <a:ea typeface="Impact"/>
                <a:cs typeface="Impact"/>
                <a:sym typeface="Impac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C0708"/>
                </a:buClr>
                <a:buSzPct val="100000"/>
                <a:buFont typeface="Arial"/>
                <a:buNone/>
              </a:pPr>
              <a:t>9</a:t>
            </a:fld>
            <a:endParaRPr sz="2400" b="0" i="0" u="none" strike="noStrike" cap="none">
              <a:solidFill>
                <a:srgbClr val="5C070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 rot="-5400000">
            <a:off x="-1930266" y="2255304"/>
            <a:ext cx="4822031" cy="697181"/>
          </a:xfrm>
          <a:prstGeom prst="rect">
            <a:avLst/>
          </a:prstGeom>
          <a:gradFill>
            <a:gsLst>
              <a:gs pos="0">
                <a:srgbClr val="AEB1D4"/>
              </a:gs>
              <a:gs pos="35000">
                <a:srgbClr val="C6C9E0"/>
              </a:gs>
              <a:gs pos="100000">
                <a:srgbClr val="E9E9F3"/>
              </a:gs>
            </a:gsLst>
            <a:lin ang="16200000" scaled="0"/>
          </a:gradFill>
          <a:ln w="9525" cap="flat" cmpd="sng">
            <a:solidFill>
              <a:srgbClr val="1D297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культура непрерывного образования 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1"/>
          <p:cNvSpPr txBox="1"/>
          <p:nvPr/>
        </p:nvSpPr>
        <p:spPr>
          <a:xfrm>
            <a:off x="2665562" y="1964531"/>
            <a:ext cx="6298654" cy="1477409"/>
          </a:xfrm>
          <a:prstGeom prst="rect">
            <a:avLst/>
          </a:prstGeom>
          <a:gradFill>
            <a:gsLst>
              <a:gs pos="0">
                <a:srgbClr val="AEB1D4"/>
              </a:gs>
              <a:gs pos="35000">
                <a:srgbClr val="C6C9E0"/>
              </a:gs>
              <a:gs pos="100000">
                <a:srgbClr val="E9E9F3"/>
              </a:gs>
            </a:gsLst>
            <a:lin ang="16200000" scaled="0"/>
          </a:gradFill>
          <a:ln w="9525" cap="flat" cmpd="sng">
            <a:solidFill>
              <a:srgbClr val="1D297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>
                <a:solidFill>
                  <a:schemeClr val="dk1"/>
                </a:solidFill>
              </a:rPr>
              <a:t>У</a:t>
            </a:r>
            <a: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ровень </a:t>
            </a:r>
            <a:r>
              <a:rPr lang="ru-RU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ОПТИМАЛЬНЫЙ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Взлетная </a:t>
            </a:r>
            <a:r>
              <a:rPr lang="ru-RU" sz="2000" b="1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полоса: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«Управляю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своим развитием»    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1"/>
          <p:cNvSpPr txBox="1"/>
          <p:nvPr/>
        </p:nvSpPr>
        <p:spPr>
          <a:xfrm>
            <a:off x="3390181" y="414069"/>
            <a:ext cx="5574035" cy="1328468"/>
          </a:xfrm>
          <a:prstGeom prst="rect">
            <a:avLst/>
          </a:prstGeom>
          <a:gradFill>
            <a:gsLst>
              <a:gs pos="0">
                <a:srgbClr val="AEB1D4"/>
              </a:gs>
              <a:gs pos="35000">
                <a:srgbClr val="C6C9E0"/>
              </a:gs>
              <a:gs pos="100000">
                <a:srgbClr val="E9E9F3"/>
              </a:gs>
            </a:gsLst>
            <a:lin ang="16200000" scaled="0"/>
          </a:gradFill>
          <a:ln w="9525" cap="flat" cmpd="sng">
            <a:solidFill>
              <a:srgbClr val="1D297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</a:rPr>
              <a:t>У</a:t>
            </a:r>
            <a: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ровень  </a:t>
            </a:r>
            <a:r>
              <a:rPr lang="ru-RU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ПРОГРЕССИВНЫЙ 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Летим высоко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«Развиваю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себя и свое окружение»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58" name="Google Shape;258;p11"/>
          <p:cNvSpPr txBox="1"/>
          <p:nvPr/>
        </p:nvSpPr>
        <p:spPr>
          <a:xfrm>
            <a:off x="2051446" y="3614467"/>
            <a:ext cx="6912769" cy="1400446"/>
          </a:xfrm>
          <a:prstGeom prst="rect">
            <a:avLst/>
          </a:prstGeom>
          <a:gradFill>
            <a:gsLst>
              <a:gs pos="0">
                <a:srgbClr val="AEB1D4"/>
              </a:gs>
              <a:gs pos="35000">
                <a:srgbClr val="C6C9E0"/>
              </a:gs>
              <a:gs pos="100000">
                <a:srgbClr val="E9E9F3"/>
              </a:gs>
            </a:gsLst>
            <a:lin ang="16200000" scaled="0"/>
          </a:gradFill>
          <a:ln w="9525" cap="flat" cmpd="sng">
            <a:solidFill>
              <a:srgbClr val="1D297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dirty="0">
                <a:solidFill>
                  <a:schemeClr val="dk1"/>
                </a:solidFill>
              </a:rPr>
              <a:t>У</a:t>
            </a:r>
            <a:r>
              <a:rPr lang="ru-RU" sz="20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ровень </a:t>
            </a:r>
            <a:r>
              <a:rPr lang="ru-RU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НЕОБХОДИМЫЙ  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Старт в профессию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ru-RU" sz="2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«Мне </a:t>
            </a:r>
            <a:r>
              <a:rPr lang="ru-RU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сказали – я сделал»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1"/>
          <p:cNvSpPr/>
          <p:nvPr/>
        </p:nvSpPr>
        <p:spPr>
          <a:xfrm rot="-3951212">
            <a:off x="2092918" y="309011"/>
            <a:ext cx="1566863" cy="229790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500" y="60000"/>
                </a:moveTo>
                <a:lnTo>
                  <a:pt x="7500" y="60000"/>
                </a:lnTo>
                <a:cubicBezTo>
                  <a:pt x="7500" y="31702"/>
                  <a:pt x="28079" y="8043"/>
                  <a:pt x="55024" y="5361"/>
                </a:cubicBezTo>
                <a:cubicBezTo>
                  <a:pt x="81970" y="2679"/>
                  <a:pt x="106449" y="21854"/>
                  <a:pt x="111557" y="49643"/>
                </a:cubicBezTo>
                <a:lnTo>
                  <a:pt x="119015" y="49643"/>
                </a:lnTo>
                <a:lnTo>
                  <a:pt x="105000" y="60000"/>
                </a:lnTo>
                <a:lnTo>
                  <a:pt x="89015" y="49643"/>
                </a:lnTo>
                <a:lnTo>
                  <a:pt x="96478" y="49643"/>
                </a:lnTo>
                <a:cubicBezTo>
                  <a:pt x="92067" y="27614"/>
                  <a:pt x="74509" y="13003"/>
                  <a:pt x="55622" y="15647"/>
                </a:cubicBezTo>
                <a:cubicBezTo>
                  <a:pt x="36735" y="18292"/>
                  <a:pt x="22500" y="37353"/>
                  <a:pt x="22500" y="60000"/>
                </a:cubicBez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1820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 rot="-4026549">
            <a:off x="1335458" y="2205368"/>
            <a:ext cx="1566863" cy="2297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526" y="61743"/>
                </a:moveTo>
                <a:cubicBezTo>
                  <a:pt x="6657" y="33127"/>
                  <a:pt x="26974" y="8619"/>
                  <a:pt x="54193" y="5453"/>
                </a:cubicBezTo>
                <a:cubicBezTo>
                  <a:pt x="81412" y="2286"/>
                  <a:pt x="106387" y="21524"/>
                  <a:pt x="111556" y="49640"/>
                </a:cubicBezTo>
                <a:lnTo>
                  <a:pt x="119014" y="49640"/>
                </a:lnTo>
                <a:lnTo>
                  <a:pt x="105000" y="60000"/>
                </a:lnTo>
                <a:lnTo>
                  <a:pt x="89014" y="49640"/>
                </a:lnTo>
                <a:lnTo>
                  <a:pt x="96477" y="49640"/>
                </a:lnTo>
                <a:cubicBezTo>
                  <a:pt x="92018" y="27383"/>
                  <a:pt x="74152" y="12741"/>
                  <a:pt x="55101" y="15730"/>
                </a:cubicBezTo>
                <a:cubicBezTo>
                  <a:pt x="36049" y="18719"/>
                  <a:pt x="21979" y="38373"/>
                  <a:pt x="22515" y="61245"/>
                </a:cubicBezTo>
                <a:close/>
              </a:path>
            </a:pathLst>
          </a:custGeom>
          <a:gradFill>
            <a:gsLst>
              <a:gs pos="0">
                <a:srgbClr val="142480"/>
              </a:gs>
              <a:gs pos="100000">
                <a:srgbClr val="AAAED8"/>
              </a:gs>
            </a:gsLst>
            <a:lin ang="16200000" scaled="0"/>
          </a:gradFill>
          <a:ln w="9525" cap="flat" cmpd="sng">
            <a:solidFill>
              <a:srgbClr val="1D297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1"/>
          <p:cNvPicPr preferRelativeResize="0"/>
          <p:nvPr/>
        </p:nvPicPr>
        <p:blipFill rotWithShape="1">
          <a:blip r:embed="rId3">
            <a:alphaModFix/>
          </a:blip>
          <a:srcRect l="17462" t="11497" r="20637" b="13258"/>
          <a:stretch/>
        </p:blipFill>
        <p:spPr>
          <a:xfrm>
            <a:off x="985905" y="0"/>
            <a:ext cx="1032941" cy="91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675</Words>
  <Application>Microsoft Office PowerPoint</Application>
  <PresentationFormat>Экран (16:9)</PresentationFormat>
  <Paragraphs>121</Paragraphs>
  <Slides>16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Amatic SC</vt:lpstr>
      <vt:lpstr>Roboto</vt:lpstr>
      <vt:lpstr>Times New Roman</vt:lpstr>
      <vt:lpstr>Calibri</vt:lpstr>
      <vt:lpstr>Wingdings</vt:lpstr>
      <vt:lpstr>Impact</vt:lpstr>
      <vt:lpstr>Geometric</vt:lpstr>
      <vt:lpstr>Слайд 1</vt:lpstr>
      <vt:lpstr>НАВСТРЕЧУ ДРУГ ДРУГУ: СМП-2015 # НАСТАВНИКИ - 2020</vt:lpstr>
      <vt:lpstr>Перспективная задача регионального общественно-педагогического объединения НАСТАВНИКИ -   </vt:lpstr>
      <vt:lpstr>Финансово-организационные механизмы</vt:lpstr>
      <vt:lpstr>Механизм реализации личностно-профессионального развития педагогов - процесс формирования культуры непрерывного образования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Инга</cp:lastModifiedBy>
  <cp:revision>41</cp:revision>
  <dcterms:modified xsi:type="dcterms:W3CDTF">2021-12-26T13:39:45Z</dcterms:modified>
</cp:coreProperties>
</file>