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302" r:id="rId3"/>
    <p:sldId id="257" r:id="rId4"/>
    <p:sldId id="303" r:id="rId5"/>
    <p:sldId id="301" r:id="rId6"/>
    <p:sldId id="304" r:id="rId7"/>
    <p:sldId id="258" r:id="rId8"/>
    <p:sldId id="260" r:id="rId9"/>
    <p:sldId id="261" r:id="rId10"/>
    <p:sldId id="264" r:id="rId11"/>
    <p:sldId id="305" r:id="rId12"/>
    <p:sldId id="306" r:id="rId13"/>
    <p:sldId id="267" r:id="rId14"/>
    <p:sldId id="308" r:id="rId15"/>
    <p:sldId id="307" r:id="rId16"/>
    <p:sldId id="300" r:id="rId17"/>
  </p:sldIdLst>
  <p:sldSz cx="12192000" cy="6858000"/>
  <p:notesSz cx="6858000" cy="9144000"/>
  <p:embeddedFontLst>
    <p:embeddedFont>
      <p:font typeface="Book Antiqua" pitchFamily="18" charset="0"/>
      <p:regular r:id="rId20"/>
      <p:bold r:id="rId21"/>
      <p:italic r:id="rId22"/>
      <p:boldItalic r:id="rId23"/>
    </p:embeddedFon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Bahnschrift SemiCondensed" pitchFamily="34" charset="0"/>
      <p:regular r:id="rId28"/>
      <p:bold r:id="rId2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-72" y="-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xmlns="" id="{28C3C1CB-7866-4754-8E8B-E5E43CF435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D204A74F-9E17-4469-8DF0-1CAE29C7AAD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754934-6736-4E06-99EB-49FED268596C}" type="datetimeFigureOut">
              <a:rPr lang="ru-RU" smtClean="0"/>
              <a:pPr/>
              <a:t>05.11.2022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40C20296-4F28-4EB1-8A63-8D40C4707C0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C3A9FD9E-8C68-4CA1-86CF-74269F77BE5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FAC43A-DF3C-45A5-8D50-76867FF2A2D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22037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1A034C-6DA2-4DFF-8828-28692F570EE2}" type="datetimeFigureOut">
              <a:rPr lang="ru-RU" smtClean="0"/>
              <a:pPr/>
              <a:t>05.11.2022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AC523-75C2-400A-98B9-383DA83CEC5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778883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/>
              <a:t>Знать особенности металлов особенно важно тогда, когда строятся транспортные средства или сложные объекты, от прочности </a:t>
            </a:r>
            <a:r>
              <a:rPr lang="ru-RU" dirty="0" smtClean="0">
                <a:latin typeface="Arial" charset="0"/>
              </a:rPr>
              <a:t/>
            </a:r>
            <a:br>
              <a:rPr lang="ru-RU" dirty="0" smtClean="0">
                <a:latin typeface="Arial" charset="0"/>
              </a:rPr>
            </a:br>
            <a:r>
              <a:rPr lang="ru-RU" dirty="0" smtClean="0"/>
              <a:t>и надёжности которых  будут зависеть  человеческие жизни.</a:t>
            </a:r>
          </a:p>
        </p:txBody>
      </p:sp>
      <p:sp>
        <p:nvSpPr>
          <p:cNvPr id="737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892685-9CB6-4794-9619-CFCB2C3EBBBF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74756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A130366-EECB-452E-AEEF-95917A1816B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Макет_0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Прямоугольник: скругленные углы 35">
            <a:extLst>
              <a:ext uri="{FF2B5EF4-FFF2-40B4-BE49-F238E27FC236}">
                <a16:creationId xmlns:a16="http://schemas.microsoft.com/office/drawing/2014/main" xmlns="" id="{C8381C48-6B58-410C-B2E5-8AF7EB49E7BE}"/>
              </a:ext>
            </a:extLst>
          </p:cNvPr>
          <p:cNvSpPr/>
          <p:nvPr userDrawn="1"/>
        </p:nvSpPr>
        <p:spPr>
          <a:xfrm>
            <a:off x="2073349" y="958480"/>
            <a:ext cx="8048846" cy="4476465"/>
          </a:xfrm>
          <a:prstGeom prst="roundRect">
            <a:avLst/>
          </a:prstGeom>
          <a:solidFill>
            <a:schemeClr val="bg1">
              <a:alpha val="85000"/>
            </a:schemeClr>
          </a:solidFill>
          <a:ln w="76200">
            <a:solidFill>
              <a:schemeClr val="bg1">
                <a:lumMod val="50000"/>
                <a:alpha val="5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xmlns="" id="{F6CF8346-84F3-41A1-B001-E05E39D795F7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167640 w 12192000"/>
              <a:gd name="connsiteY0" fmla="*/ 174534 h 6858000"/>
              <a:gd name="connsiteX1" fmla="*/ 167640 w 12192000"/>
              <a:gd name="connsiteY1" fmla="*/ 6683466 h 6858000"/>
              <a:gd name="connsiteX2" fmla="*/ 12024358 w 12192000"/>
              <a:gd name="connsiteY2" fmla="*/ 6683466 h 6858000"/>
              <a:gd name="connsiteX3" fmla="*/ 12024358 w 12192000"/>
              <a:gd name="connsiteY3" fmla="*/ 174534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167640" y="174534"/>
                </a:moveTo>
                <a:lnTo>
                  <a:pt x="167640" y="6683466"/>
                </a:lnTo>
                <a:lnTo>
                  <a:pt x="12024358" y="6683466"/>
                </a:lnTo>
                <a:lnTo>
                  <a:pt x="12024358" y="174534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2257697" y="1133475"/>
            <a:ext cx="7676606" cy="2387600"/>
          </a:xfrm>
          <a:prstGeom prst="rect">
            <a:avLst/>
          </a:prstGeom>
        </p:spPr>
        <p:txBody>
          <a:bodyPr anchor="b"/>
          <a:lstStyle>
            <a:lvl1pPr algn="ctr">
              <a:defRPr sz="6600" b="0" i="0" u="none" baseline="0">
                <a:latin typeface="Book Antiqua" panose="02040602050305030304" pitchFamily="18" charset="0"/>
              </a:defRPr>
            </a:lvl1pPr>
          </a:lstStyle>
          <a:p>
            <a:r>
              <a:rPr lang="en-US" dirty="0"/>
              <a:t>fonik.ru</a:t>
            </a: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30B8BD5-4E83-47BA-B3E8-0D5EAA01B1A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2257697" y="3533775"/>
            <a:ext cx="7676606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i="1" u="none" baseline="0">
                <a:latin typeface="Book Antiqua" panose="0204060205030503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Подзаголовок</a:t>
            </a:r>
          </a:p>
        </p:txBody>
      </p:sp>
      <p:cxnSp>
        <p:nvCxnSpPr>
          <p:cNvPr id="25" name="Прямая соединительная линия 24">
            <a:extLst>
              <a:ext uri="{FF2B5EF4-FFF2-40B4-BE49-F238E27FC236}">
                <a16:creationId xmlns:a16="http://schemas.microsoft.com/office/drawing/2014/main" xmlns="" id="{9B13188F-9E03-4B90-8BB4-191D8CC47719}"/>
              </a:ext>
            </a:extLst>
          </p:cNvPr>
          <p:cNvCxnSpPr>
            <a:cxnSpLocks/>
          </p:cNvCxnSpPr>
          <p:nvPr userDrawn="1"/>
        </p:nvCxnSpPr>
        <p:spPr>
          <a:xfrm>
            <a:off x="2257697" y="3535823"/>
            <a:ext cx="76766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олилиния: фигура 12">
            <a:extLst>
              <a:ext uri="{FF2B5EF4-FFF2-40B4-BE49-F238E27FC236}">
                <a16:creationId xmlns:a16="http://schemas.microsoft.com/office/drawing/2014/main" xmlns="" id="{D22462D3-C949-4335-946A-A68DEEA5F502}"/>
              </a:ext>
            </a:extLst>
          </p:cNvPr>
          <p:cNvSpPr/>
          <p:nvPr userDrawn="1"/>
        </p:nvSpPr>
        <p:spPr>
          <a:xfrm flipV="1">
            <a:off x="2190593" y="1003740"/>
            <a:ext cx="7810807" cy="272956"/>
          </a:xfrm>
          <a:custGeom>
            <a:avLst/>
            <a:gdLst>
              <a:gd name="connsiteX0" fmla="*/ 1908889 w 9857237"/>
              <a:gd name="connsiteY0" fmla="*/ 272956 h 272956"/>
              <a:gd name="connsiteX1" fmla="*/ 9288557 w 9857237"/>
              <a:gd name="connsiteY1" fmla="*/ 272956 h 272956"/>
              <a:gd name="connsiteX2" fmla="*/ 9812626 w 9857237"/>
              <a:gd name="connsiteY2" fmla="*/ 54431 h 272956"/>
              <a:gd name="connsiteX3" fmla="*/ 9857237 w 9857237"/>
              <a:gd name="connsiteY3" fmla="*/ 1 h 272956"/>
              <a:gd name="connsiteX4" fmla="*/ 7948348 w 9857237"/>
              <a:gd name="connsiteY4" fmla="*/ 1 h 272956"/>
              <a:gd name="connsiteX5" fmla="*/ 7948348 w 9857237"/>
              <a:gd name="connsiteY5" fmla="*/ 0 h 272956"/>
              <a:gd name="connsiteX6" fmla="*/ 0 w 9857237"/>
              <a:gd name="connsiteY6" fmla="*/ 0 h 272956"/>
              <a:gd name="connsiteX7" fmla="*/ 44610 w 9857237"/>
              <a:gd name="connsiteY7" fmla="*/ 54430 h 272956"/>
              <a:gd name="connsiteX8" fmla="*/ 568680 w 9857237"/>
              <a:gd name="connsiteY8" fmla="*/ 272955 h 272956"/>
              <a:gd name="connsiteX9" fmla="*/ 1908889 w 9857237"/>
              <a:gd name="connsiteY9" fmla="*/ 272955 h 27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57237" h="272956">
                <a:moveTo>
                  <a:pt x="1908889" y="272956"/>
                </a:moveTo>
                <a:lnTo>
                  <a:pt x="9288557" y="272956"/>
                </a:lnTo>
                <a:cubicBezTo>
                  <a:pt x="9493220" y="272956"/>
                  <a:pt x="9678506" y="189447"/>
                  <a:pt x="9812626" y="54431"/>
                </a:cubicBezTo>
                <a:lnTo>
                  <a:pt x="9857237" y="1"/>
                </a:lnTo>
                <a:lnTo>
                  <a:pt x="7948348" y="1"/>
                </a:lnTo>
                <a:lnTo>
                  <a:pt x="7948348" y="0"/>
                </a:lnTo>
                <a:lnTo>
                  <a:pt x="0" y="0"/>
                </a:lnTo>
                <a:lnTo>
                  <a:pt x="44610" y="54430"/>
                </a:lnTo>
                <a:cubicBezTo>
                  <a:pt x="178731" y="189446"/>
                  <a:pt x="364018" y="272955"/>
                  <a:pt x="568680" y="272955"/>
                </a:cubicBezTo>
                <a:lnTo>
                  <a:pt x="1908889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" name="Полилиния: фигура 3">
            <a:extLst>
              <a:ext uri="{FF2B5EF4-FFF2-40B4-BE49-F238E27FC236}">
                <a16:creationId xmlns:a16="http://schemas.microsoft.com/office/drawing/2014/main" xmlns="" id="{CE359523-CDAA-4C5B-9FD0-3D96BE797AC8}"/>
              </a:ext>
            </a:extLst>
          </p:cNvPr>
          <p:cNvSpPr/>
          <p:nvPr userDrawn="1"/>
        </p:nvSpPr>
        <p:spPr>
          <a:xfrm>
            <a:off x="2190595" y="5137059"/>
            <a:ext cx="7810807" cy="272956"/>
          </a:xfrm>
          <a:custGeom>
            <a:avLst/>
            <a:gdLst>
              <a:gd name="connsiteX0" fmla="*/ 1908889 w 9857237"/>
              <a:gd name="connsiteY0" fmla="*/ 272956 h 272956"/>
              <a:gd name="connsiteX1" fmla="*/ 9288557 w 9857237"/>
              <a:gd name="connsiteY1" fmla="*/ 272956 h 272956"/>
              <a:gd name="connsiteX2" fmla="*/ 9812626 w 9857237"/>
              <a:gd name="connsiteY2" fmla="*/ 54431 h 272956"/>
              <a:gd name="connsiteX3" fmla="*/ 9857237 w 9857237"/>
              <a:gd name="connsiteY3" fmla="*/ 1 h 272956"/>
              <a:gd name="connsiteX4" fmla="*/ 7948348 w 9857237"/>
              <a:gd name="connsiteY4" fmla="*/ 1 h 272956"/>
              <a:gd name="connsiteX5" fmla="*/ 7948348 w 9857237"/>
              <a:gd name="connsiteY5" fmla="*/ 0 h 272956"/>
              <a:gd name="connsiteX6" fmla="*/ 0 w 9857237"/>
              <a:gd name="connsiteY6" fmla="*/ 0 h 272956"/>
              <a:gd name="connsiteX7" fmla="*/ 44610 w 9857237"/>
              <a:gd name="connsiteY7" fmla="*/ 54430 h 272956"/>
              <a:gd name="connsiteX8" fmla="*/ 568680 w 9857237"/>
              <a:gd name="connsiteY8" fmla="*/ 272955 h 272956"/>
              <a:gd name="connsiteX9" fmla="*/ 1908889 w 9857237"/>
              <a:gd name="connsiteY9" fmla="*/ 272955 h 2729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857237" h="272956">
                <a:moveTo>
                  <a:pt x="1908889" y="272956"/>
                </a:moveTo>
                <a:lnTo>
                  <a:pt x="9288557" y="272956"/>
                </a:lnTo>
                <a:cubicBezTo>
                  <a:pt x="9493220" y="272956"/>
                  <a:pt x="9678506" y="189447"/>
                  <a:pt x="9812626" y="54431"/>
                </a:cubicBezTo>
                <a:lnTo>
                  <a:pt x="9857237" y="1"/>
                </a:lnTo>
                <a:lnTo>
                  <a:pt x="7948348" y="1"/>
                </a:lnTo>
                <a:lnTo>
                  <a:pt x="7948348" y="0"/>
                </a:lnTo>
                <a:lnTo>
                  <a:pt x="0" y="0"/>
                </a:lnTo>
                <a:lnTo>
                  <a:pt x="44610" y="54430"/>
                </a:lnTo>
                <a:cubicBezTo>
                  <a:pt x="178731" y="189446"/>
                  <a:pt x="364018" y="272955"/>
                  <a:pt x="568680" y="272955"/>
                </a:cubicBezTo>
                <a:lnTo>
                  <a:pt x="1908889" y="272955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1" name="Номер слайда 5">
            <a:extLst>
              <a:ext uri="{FF2B5EF4-FFF2-40B4-BE49-F238E27FC236}">
                <a16:creationId xmlns:a16="http://schemas.microsoft.com/office/drawing/2014/main" xmlns="" id="{17B667D1-5717-4E92-9C20-4C4164BCC6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3053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6" grpId="1" animBg="1"/>
      <p:bldP spid="10" grpId="0" animBg="1"/>
      <p:bldP spid="10" grpId="1" animBg="1"/>
      <p:bldP spid="2" grpId="0"/>
      <p:bldP spid="2" grpId="1"/>
      <p:bldP spid="3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5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" grpId="1" build="p">
        <p:tmplLst>
          <p:tmpl lvl="1">
            <p:tnLst>
              <p:par>
                <p:cTn presetID="4" presetClass="exit" presetSubtype="16" fill="hold" nodeType="withEffect">
                  <p:stCondLst>
                    <p:cond delay="0"/>
                  </p:stCondLst>
                  <p:childTnLst>
                    <p:animEffect transition="out" filter="box(in)">
                      <p:cBhvr>
                        <p:cTn dur="1000"/>
                        <p:tgtEl>
                          <p:spTgt spid="3"/>
                        </p:tgtEl>
                      </p:cBhvr>
                    </p:animEffect>
                    <p:set>
                      <p:cBhvr>
                        <p:cTn dur="1" fill="hold">
                          <p:stCondLst>
                            <p:cond delay="999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hidden"/>
                      </p:to>
                    </p:set>
                  </p:childTnLst>
                </p:cTn>
              </p:par>
            </p:tnLst>
          </p:tmpl>
        </p:tmplLst>
      </p:bldP>
      <p:bldP spid="13" grpId="0" animBg="1"/>
      <p:bldP spid="13" grpId="1" animBg="1"/>
      <p:bldP spid="4" grpId="0" animBg="1"/>
      <p:bldP spid="4" grpId="1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4840C427-43B0-4361-B418-EC0F19ED155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E415699-3E2B-4955-AEDA-F5AE8B5831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F8552F65-2442-4D7F-8676-90194596672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159644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D12B99B6-F197-4A9A-9EBA-4CA13346938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69842CC-5E24-4D21-917A-9B530CF8712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xmlns="" id="{ED104E8E-86E5-4AB0-94CB-0A41132E675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9580855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BF853CB-9A3A-48E7-8210-50E1B25B28C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FE316087-5D8C-43D5-A74B-3EFF5A415FB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56698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2FDFF4C-0FC6-46B1-9096-3E0D05F055A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9C0C6447-6A78-4716-8C44-015AB6A9A25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5BE6BB9-A286-40E7-BC09-D041B53C94B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919760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B259AA83-2B88-42D9-B1FD-80E88E5657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Объект 3">
            <a:extLst>
              <a:ext uri="{FF2B5EF4-FFF2-40B4-BE49-F238E27FC236}">
                <a16:creationId xmlns:a16="http://schemas.microsoft.com/office/drawing/2014/main" xmlns="" id="{8F5044A8-2B0E-41E1-BCC9-29906A9E701B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Текст 16">
            <a:extLst>
              <a:ext uri="{FF2B5EF4-FFF2-40B4-BE49-F238E27FC236}">
                <a16:creationId xmlns:a16="http://schemas.microsoft.com/office/drawing/2014/main" xmlns="" id="{5F5C2E90-1AAF-4762-B6CB-A803D6254E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8105235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36A49BDC-5BAA-4A76-8A46-C9378668301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0" name="Текст 16">
            <a:extLst>
              <a:ext uri="{FF2B5EF4-FFF2-40B4-BE49-F238E27FC236}">
                <a16:creationId xmlns:a16="http://schemas.microsoft.com/office/drawing/2014/main" xmlns="" id="{FF12F504-9955-441E-9BE1-F95ED7D354B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9" name="Текст 16">
            <a:extLst>
              <a:ext uri="{FF2B5EF4-FFF2-40B4-BE49-F238E27FC236}">
                <a16:creationId xmlns:a16="http://schemas.microsoft.com/office/drawing/2014/main" xmlns="" id="{7456112A-47F2-474C-93BB-661A5482C86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Текст 16">
            <a:extLst>
              <a:ext uri="{FF2B5EF4-FFF2-40B4-BE49-F238E27FC236}">
                <a16:creationId xmlns:a16="http://schemas.microsoft.com/office/drawing/2014/main" xmlns="" id="{04011941-2380-4C1E-ACF0-DC8367B103F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1661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C72EB271-7CFB-4003-8010-D506E26D5E5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CBA73729-24B1-46DE-9FBE-E5B7681DE8D1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8DCB80D3-9302-4FC3-8CEE-9431486DB3EF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864C1380-4C07-447E-B3DC-AC6146E3889F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26717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DADED7DE-9430-414A-85BD-DA5192BBF5A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5647056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xmlns="" id="{D0D5CF75-F27F-4265-9669-5DB93ED7D6C5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2580686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1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4084A4BD-04C5-4596-9071-26CDD73C1B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91919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C5A65B3-4BB7-4A89-99D9-56B841967EF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Текст 16">
            <a:extLst>
              <a:ext uri="{FF2B5EF4-FFF2-40B4-BE49-F238E27FC236}">
                <a16:creationId xmlns:a16="http://schemas.microsoft.com/office/drawing/2014/main" xmlns="" id="{9917964A-3136-4C88-AD04-58972679F9F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66686" y="1316659"/>
            <a:ext cx="11839112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74244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1BCFDA3-088D-40A5-B5A4-6D12CA8936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1639288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E8A72FC8-FAC0-4384-9251-93ECB77E34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66AB6339-99A2-4593-8DCD-03FB4F7ADCA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41657054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C1D7B40-10D5-4BCC-9461-D282F4D42D0A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627899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6C7FC55C-EFA8-43B4-B529-6FFA21B2BCA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C5FF46F4-1DC0-4B29-B542-AAAD689AAD7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272195212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AF210C07-2B56-4BCA-AA18-9202D7FA19F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72832635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57FF125-90F8-4B22-8E5C-E5B1D0563D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6" y="4659801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75" y="1316658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55E0A213-8260-4749-8EB4-A86D698B6FE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21600044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1DD8D5F-EF75-4E8D-8B39-681F56F75D9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5" name="Объект 3">
            <a:extLst>
              <a:ext uri="{FF2B5EF4-FFF2-40B4-BE49-F238E27FC236}">
                <a16:creationId xmlns:a16="http://schemas.microsoft.com/office/drawing/2014/main" xmlns="" id="{776FA5C4-AFEF-43F7-A720-B65AA9892CE7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211131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8" name="Текст 16">
            <a:extLst>
              <a:ext uri="{FF2B5EF4-FFF2-40B4-BE49-F238E27FC236}">
                <a16:creationId xmlns:a16="http://schemas.microsoft.com/office/drawing/2014/main" xmlns="" id="{F8413A43-9830-48B7-9454-6BAA6AAC235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11119" y="4655713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DD006553-9ADA-474F-A201-C0AF80757ED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310B3B4D-4C4F-42A2-848A-CCBCDACA06A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2586974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01D53731-628C-4568-814B-E5C7E1FE81E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66" y="4655714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7" y="1316658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4F540CA6-7A93-491D-9D2A-8DC8B3DF0C7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14C0424D-5147-4D07-BACC-078F3EECA02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7229850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84CFF0B-EEF8-4134-AABA-06BF0D82DE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6" name="Текст 16">
            <a:extLst>
              <a:ext uri="{FF2B5EF4-FFF2-40B4-BE49-F238E27FC236}">
                <a16:creationId xmlns:a16="http://schemas.microsoft.com/office/drawing/2014/main" xmlns="" id="{B4156A2D-DB44-4CA4-A670-DD39138FDC0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3750221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Объект 3">
            <a:extLst>
              <a:ext uri="{FF2B5EF4-FFF2-40B4-BE49-F238E27FC236}">
                <a16:creationId xmlns:a16="http://schemas.microsoft.com/office/drawing/2014/main" xmlns="" id="{42F048F1-628A-443C-AC04-42F1326C77C2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66" y="2360636"/>
            <a:ext cx="3750220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B82C0E56-D74A-47AC-858D-9D40EE8DF13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BF160DAE-3D8C-4AA0-8496-A27B8FEEEBA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0772954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2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C04191B2-BE1E-4BB1-8AE2-F6743F020D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35C0D32E-87F7-46D1-94A8-566E8F2188F8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4211103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20DDAF4B-BB30-49FD-A09A-10BBBC799F4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211110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DB13013B-A5ED-4A7D-8390-6E6ACA583C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577664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55BE8E06-DD29-4F84-87A0-257802117D9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D432F524-71F5-4F2C-9A34-FBDF4320F276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60"/>
            <a:ext cx="11839112" cy="5352980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4263372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9CC23C73-A4B2-48F6-BC13-421664032CE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7" name="Текст 16">
            <a:extLst>
              <a:ext uri="{FF2B5EF4-FFF2-40B4-BE49-F238E27FC236}">
                <a16:creationId xmlns:a16="http://schemas.microsoft.com/office/drawing/2014/main" xmlns="" id="{1741CF79-CE33-4093-854F-F059D9CCBC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55575" y="1316658"/>
            <a:ext cx="3750224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Объект 3">
            <a:extLst>
              <a:ext uri="{FF2B5EF4-FFF2-40B4-BE49-F238E27FC236}">
                <a16:creationId xmlns:a16="http://schemas.microsoft.com/office/drawing/2014/main" xmlns="" id="{3B3E09BA-0F61-4D1D-A5DE-8D154CC01F3B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55568" y="2360636"/>
            <a:ext cx="3750224" cy="3285224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E776BE2F-1484-41B0-86F1-D54B64621C36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9" name="Текст 16">
            <a:extLst>
              <a:ext uri="{FF2B5EF4-FFF2-40B4-BE49-F238E27FC236}">
                <a16:creationId xmlns:a16="http://schemas.microsoft.com/office/drawing/2014/main" xmlns="" id="{8388B2AF-EBAF-4576-953B-E1AB77C283D8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7196504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DAC09956-EE3E-447D-955F-33A99072DF5B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xmlns="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20682421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D6D67CD8-1361-4DA5-A174-FBA4C5E2C6B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41905231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93B4AC3F-85B9-4DFA-A892-0B8D3EE88B4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B156BB6C-45FA-4336-B8D2-A28F488B9214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7804421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480456A3-D569-4C62-A600-E6E01A802E7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75091" y="1316658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88782439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F2077EA3-F710-41BB-A21D-3C5A1FD36D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1AF14686-07BA-4D3A-957A-D9647B106F6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D131881A-ABBF-4B35-86FD-A3E6F601C34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6709695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02A7BDBA-4EAD-4EBF-BA2D-2E6A2FEDF1F4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xmlns="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Текст 16">
            <a:extLst>
              <a:ext uri="{FF2B5EF4-FFF2-40B4-BE49-F238E27FC236}">
                <a16:creationId xmlns:a16="http://schemas.microsoft.com/office/drawing/2014/main" xmlns="" id="{1C04CA73-BE9F-49FE-8350-0281671445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66686" y="1316659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8245653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6211E8A3-5C13-4122-8178-ECECCCD62A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7" name="Текст 16">
            <a:extLst>
              <a:ext uri="{FF2B5EF4-FFF2-40B4-BE49-F238E27FC236}">
                <a16:creationId xmlns:a16="http://schemas.microsoft.com/office/drawing/2014/main" xmlns="" id="{687D38CF-48AA-4E1B-A010-B17C6326BDC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201376" y="1317612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8" name="Объект 3">
            <a:extLst>
              <a:ext uri="{FF2B5EF4-FFF2-40B4-BE49-F238E27FC236}">
                <a16:creationId xmlns:a16="http://schemas.microsoft.com/office/drawing/2014/main" xmlns="" id="{0D97880A-5EC2-41D5-96B7-C7E3DC55C65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C7F9F7A5-A703-411E-8244-30AB8C31C474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73210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BDA58AFC-2AC1-4723-BF19-AA1194D89E7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3E6D4336-3D3E-4A1C-A547-E81D65F5EB3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7026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851075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EB935F9B-136E-4164-A7E1-0D608F62224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ECFC04E0-983B-4E7B-9C3A-30D00E006999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4201376" y="1316658"/>
            <a:ext cx="7804421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7712992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3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4819A869-D66E-4185-A8D9-037A9DB31D3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xmlns="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17767139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5600610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0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137430C5-768D-49B5-9ABD-735675B2FD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E3736DF1-9AED-47CF-B77C-A5D3F9F39E74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FA414C0-278F-4CC2-81D1-03E9B03C547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3" name="Текст 16">
            <a:extLst>
              <a:ext uri="{FF2B5EF4-FFF2-40B4-BE49-F238E27FC236}">
                <a16:creationId xmlns:a16="http://schemas.microsoft.com/office/drawing/2014/main" xmlns="" id="{A8BA4435-8FAC-4C7E-A85D-57B02504AB2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Текст 16">
            <a:extLst>
              <a:ext uri="{FF2B5EF4-FFF2-40B4-BE49-F238E27FC236}">
                <a16:creationId xmlns:a16="http://schemas.microsoft.com/office/drawing/2014/main" xmlns="" id="{EB21029C-D043-41EA-8AC3-3E49433BBC8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89190177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1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C5219A09-D779-4129-AB12-9B0C02EBB09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32649799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2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B6021482-9C7D-42ED-BE73-930451C0D3B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Текст 16">
            <a:extLst>
              <a:ext uri="{FF2B5EF4-FFF2-40B4-BE49-F238E27FC236}">
                <a16:creationId xmlns:a16="http://schemas.microsoft.com/office/drawing/2014/main" xmlns="" id="{8B0C4EEB-3736-4EBE-8FEA-A3A9D56F53D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8255580" y="131209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2107068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3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1">
            <a:extLst>
              <a:ext uri="{FF2B5EF4-FFF2-40B4-BE49-F238E27FC236}">
                <a16:creationId xmlns:a16="http://schemas.microsoft.com/office/drawing/2014/main" xmlns="" id="{9445B233-B0BA-4E3E-901A-0F6946A48B9D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4" name="Текст 16">
            <a:extLst>
              <a:ext uri="{FF2B5EF4-FFF2-40B4-BE49-F238E27FC236}">
                <a16:creationId xmlns:a16="http://schemas.microsoft.com/office/drawing/2014/main" xmlns="" id="{6AD37921-0451-48B0-B06B-B22674B0424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230645" y="1316657"/>
            <a:ext cx="3730708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8" name="Объект 3">
            <a:extLst>
              <a:ext uri="{FF2B5EF4-FFF2-40B4-BE49-F238E27FC236}">
                <a16:creationId xmlns:a16="http://schemas.microsoft.com/office/drawing/2014/main" xmlns="" id="{672236F7-5720-4F11-A576-8723C266EDB3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91B4A34B-F0C6-47BD-B890-4DED5041CB76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5F1F784D-F76A-4CBE-A914-23F4A6E7533A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20D80179-D420-451B-AF51-DD7C7AB62E4D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883790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4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>
            <a:extLst>
              <a:ext uri="{FF2B5EF4-FFF2-40B4-BE49-F238E27FC236}">
                <a16:creationId xmlns:a16="http://schemas.microsoft.com/office/drawing/2014/main" xmlns="" id="{576BCD72-C796-4E1B-B2F9-0AF0D532BC8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3" name="Текст 16">
            <a:extLst>
              <a:ext uri="{FF2B5EF4-FFF2-40B4-BE49-F238E27FC236}">
                <a16:creationId xmlns:a16="http://schemas.microsoft.com/office/drawing/2014/main" xmlns="" id="{DA34351D-9FB7-4ECC-9013-DB8F362BB7F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66686" y="1316659"/>
            <a:ext cx="3750219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7490178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4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">
            <a:extLst>
              <a:ext uri="{FF2B5EF4-FFF2-40B4-BE49-F238E27FC236}">
                <a16:creationId xmlns:a16="http://schemas.microsoft.com/office/drawing/2014/main" xmlns="" id="{99803688-9DA5-4641-B090-3A06169B587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Объект 3">
            <a:extLst>
              <a:ext uri="{FF2B5EF4-FFF2-40B4-BE49-F238E27FC236}">
                <a16:creationId xmlns:a16="http://schemas.microsoft.com/office/drawing/2014/main" xmlns="" id="{DBF171AB-D6F6-478B-AEBB-E81638E5443B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4213919" y="39884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2" name="Объект 3">
            <a:extLst>
              <a:ext uri="{FF2B5EF4-FFF2-40B4-BE49-F238E27FC236}">
                <a16:creationId xmlns:a16="http://schemas.microsoft.com/office/drawing/2014/main" xmlns="" id="{614BDDFE-AB95-4A3B-9ABA-7CB557D7BB62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4213920" y="1316657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Объект 3">
            <a:extLst>
              <a:ext uri="{FF2B5EF4-FFF2-40B4-BE49-F238E27FC236}">
                <a16:creationId xmlns:a16="http://schemas.microsoft.com/office/drawing/2014/main" xmlns="" id="{BE55875F-D1E5-4362-B6CE-5E069BB5299B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8241638" y="3988408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5" name="Объект 3">
            <a:extLst>
              <a:ext uri="{FF2B5EF4-FFF2-40B4-BE49-F238E27FC236}">
                <a16:creationId xmlns:a16="http://schemas.microsoft.com/office/drawing/2014/main" xmlns="" id="{5212E420-0357-4DD1-B159-2F32813ECC19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8241639" y="1316659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9" name="Объект 3">
            <a:extLst>
              <a:ext uri="{FF2B5EF4-FFF2-40B4-BE49-F238E27FC236}">
                <a16:creationId xmlns:a16="http://schemas.microsoft.com/office/drawing/2014/main" xmlns="" id="{C004867C-BB85-451F-82A3-29BDA5EC4C35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166685" y="3987455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52143A52-3FF6-4125-9AE3-AAC239FBA94A}"/>
              </a:ext>
            </a:extLst>
          </p:cNvPr>
          <p:cNvSpPr>
            <a:spLocks noGrp="1"/>
          </p:cNvSpPr>
          <p:nvPr>
            <p:ph sz="quarter" idx="31" hasCustomPrompt="1"/>
          </p:nvPr>
        </p:nvSpPr>
        <p:spPr>
          <a:xfrm>
            <a:off x="166686" y="1315706"/>
            <a:ext cx="3764159" cy="2205048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034493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  <a:prstGeom prst="rect">
            <a:avLst/>
          </a:prstGeo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prstGeom prst="rect">
            <a:avLst/>
          </a:prstGeo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>
          <a:xfrm>
            <a:off x="7721600" y="6203951"/>
            <a:ext cx="3454400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0A3F55-8FCD-4D14-8711-5F5AF1483982}" type="datetimeFigureOut">
              <a:rPr lang="ru-RU"/>
              <a:pPr>
                <a:defRPr/>
              </a:pPr>
              <a:t>05.11.2022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2844800" y="6203951"/>
            <a:ext cx="4775200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54B3C-97F3-46D6-98E9-D3A0F65C2F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5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78543A6A-3012-4F49-9503-8329B09E806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F8347308-3B3C-4A24-BF23-060B09AE4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2" name="Текст 16">
            <a:extLst>
              <a:ext uri="{FF2B5EF4-FFF2-40B4-BE49-F238E27FC236}">
                <a16:creationId xmlns:a16="http://schemas.microsoft.com/office/drawing/2014/main" xmlns="" id="{24D2FBDB-CF3D-408A-9245-3DE78B4CF37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20712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6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8FE52E36-EAAE-4B5D-8154-15E46173A9C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3" name="Объект 3">
            <a:extLst>
              <a:ext uri="{FF2B5EF4-FFF2-40B4-BE49-F238E27FC236}">
                <a16:creationId xmlns:a16="http://schemas.microsoft.com/office/drawing/2014/main" xmlns="" id="{4257BBEE-D0E5-4678-87A1-8357B00D86C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7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1B7DFD72-3637-4EAA-9001-B1A9FF3924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5352981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50016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7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504FF81B-D8A9-4535-AF7C-5BF04823FBF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xmlns="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4" y="1316658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xmlns="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1316658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xmlns="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4" y="2367616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1770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8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>
            <a:extLst>
              <a:ext uri="{FF2B5EF4-FFF2-40B4-BE49-F238E27FC236}">
                <a16:creationId xmlns:a16="http://schemas.microsoft.com/office/drawing/2014/main" xmlns="" id="{1EE9F44D-F1EE-448C-B0D2-0923F3BFABC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16" name="Объект 3">
            <a:extLst>
              <a:ext uri="{FF2B5EF4-FFF2-40B4-BE49-F238E27FC236}">
                <a16:creationId xmlns:a16="http://schemas.microsoft.com/office/drawing/2014/main" xmlns="" id="{1A2473EB-BAC6-4FB4-B62A-6EB1E433FEC5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276654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9" name="Объект 3">
            <a:extLst>
              <a:ext uri="{FF2B5EF4-FFF2-40B4-BE49-F238E27FC236}">
                <a16:creationId xmlns:a16="http://schemas.microsoft.com/office/drawing/2014/main" xmlns="" id="{D23631EA-EBC3-460B-9CE5-4AFBE16CAC98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166686" y="1316658"/>
            <a:ext cx="5729145" cy="4302022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22" name="Текст 16">
            <a:extLst>
              <a:ext uri="{FF2B5EF4-FFF2-40B4-BE49-F238E27FC236}">
                <a16:creationId xmlns:a16="http://schemas.microsoft.com/office/drawing/2014/main" xmlns="" id="{2004BA34-204C-46E1-8F44-B077703E713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76653" y="5679491"/>
            <a:ext cx="5729145" cy="990147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21" name="Текст 16">
            <a:extLst>
              <a:ext uri="{FF2B5EF4-FFF2-40B4-BE49-F238E27FC236}">
                <a16:creationId xmlns:a16="http://schemas.microsoft.com/office/drawing/2014/main" xmlns="" id="{C6ECB362-A29A-455A-86D3-51B0F227101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5" y="5679492"/>
            <a:ext cx="5729145" cy="99014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8175751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Макет_09 fonik.r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>
            <a:extLst>
              <a:ext uri="{FF2B5EF4-FFF2-40B4-BE49-F238E27FC236}">
                <a16:creationId xmlns:a16="http://schemas.microsoft.com/office/drawing/2014/main" xmlns="" id="{28B87854-F2CA-4F3F-9D28-5A7CD35D8FCC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6686" y="118559"/>
            <a:ext cx="11839113" cy="1023756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 anchor="b">
            <a:spAutoFit/>
          </a:bodyPr>
          <a:lstStyle>
            <a:lvl1pPr algn="l">
              <a:defRPr sz="6000" b="0" i="0" u="none" baseline="0"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r>
              <a:rPr lang="ru-RU" dirty="0"/>
              <a:t>Заголовок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7320E7D-9A64-4288-B055-C3AB2A39E7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Объект 3">
            <a:extLst>
              <a:ext uri="{FF2B5EF4-FFF2-40B4-BE49-F238E27FC236}">
                <a16:creationId xmlns:a16="http://schemas.microsoft.com/office/drawing/2014/main" xmlns="" id="{0CE5C7E1-4298-4143-A722-FEE24C707A1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276654" y="1316659"/>
            <a:ext cx="5729145" cy="5352979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lvl="0"/>
            <a:r>
              <a:rPr lang="ru-RU" dirty="0">
                <a:latin typeface="Book Antiqua" panose="02040602050305030304" pitchFamily="18" charset="0"/>
              </a:rPr>
              <a:t>Рисунок</a:t>
            </a:r>
            <a:endParaRPr lang="ru-RU" dirty="0"/>
          </a:p>
        </p:txBody>
      </p:sp>
      <p:sp>
        <p:nvSpPr>
          <p:cNvPr id="14" name="Текст 16">
            <a:extLst>
              <a:ext uri="{FF2B5EF4-FFF2-40B4-BE49-F238E27FC236}">
                <a16:creationId xmlns:a16="http://schemas.microsoft.com/office/drawing/2014/main" xmlns="" id="{13657BFB-F74A-457F-9762-95A1C98240A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66686" y="1316659"/>
            <a:ext cx="5729145" cy="5352613"/>
          </a:xfrm>
          <a:prstGeom prst="roundRect">
            <a:avLst/>
          </a:prstGeom>
          <a:solidFill>
            <a:schemeClr val="bg1">
              <a:alpha val="85000"/>
            </a:schemeClr>
          </a:solidFill>
          <a:ln w="38100" cmpd="thickThin">
            <a:solidFill>
              <a:schemeClr val="bg1">
                <a:lumMod val="50000"/>
              </a:schemeClr>
            </a:solidFill>
            <a:prstDash val="solid"/>
          </a:ln>
        </p:spPr>
        <p:txBody>
          <a:bodyPr/>
          <a:lstStyle>
            <a:lvl1pPr marL="457200" indent="-457200">
              <a:buFont typeface="Wingdings" panose="05000000000000000000" pitchFamily="2" charset="2"/>
              <a:buChar char="v"/>
              <a:defRPr>
                <a:solidFill>
                  <a:schemeClr val="tx1"/>
                </a:solidFill>
                <a:latin typeface="Book Antiqua" panose="02040602050305030304" pitchFamily="18" charset="0"/>
              </a:defRPr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lang="ru-RU" dirty="0"/>
              <a:t>Основной текст</a:t>
            </a:r>
          </a:p>
        </p:txBody>
      </p:sp>
    </p:spTree>
    <p:extLst>
      <p:ext uri="{BB962C8B-B14F-4D97-AF65-F5344CB8AC3E}">
        <p14:creationId xmlns:p14="http://schemas.microsoft.com/office/powerpoint/2010/main" xmlns="" val="814422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C136D3B-1F8B-4746-9F88-D8505FEDB6B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30684" y="81888"/>
            <a:ext cx="624839" cy="44105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1" cap="none" spc="50">
                <a:ln w="0"/>
                <a:solidFill>
                  <a:sysClr val="windowText" lastClr="000000"/>
                </a:solidFill>
                <a:effectLst>
                  <a:glow rad="228600">
                    <a:schemeClr val="tx1">
                      <a:lumMod val="50000"/>
                      <a:lumOff val="50000"/>
                      <a:alpha val="40000"/>
                    </a:schemeClr>
                  </a:glow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Book Antiqua" panose="02040602050305030304" pitchFamily="18" charset="0"/>
              </a:defRPr>
            </a:lvl1pPr>
          </a:lstStyle>
          <a:p>
            <a:fld id="{7EFD0380-62B5-4A0A-8362-E63D5FBFE398}" type="slidenum">
              <a:rPr lang="ru-RU" smtClean="0"/>
              <a:pPr/>
              <a:t>‹#›</a:t>
            </a:fld>
            <a:endParaRPr lang="ru-RU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xmlns="" id="{5C2874D2-7B2A-4728-9E46-25B92A3DC0A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90188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2" r:id="rId2"/>
    <p:sldLayoutId id="2147483666" r:id="rId3"/>
    <p:sldLayoutId id="2147483726" r:id="rId4"/>
    <p:sldLayoutId id="2147483657" r:id="rId5"/>
    <p:sldLayoutId id="2147483667" r:id="rId6"/>
    <p:sldLayoutId id="2147483660" r:id="rId7"/>
    <p:sldLayoutId id="2147483694" r:id="rId8"/>
    <p:sldLayoutId id="2147483658" r:id="rId9"/>
    <p:sldLayoutId id="2147483695" r:id="rId10"/>
    <p:sldLayoutId id="2147483696" r:id="rId11"/>
    <p:sldLayoutId id="2147483697" r:id="rId12"/>
    <p:sldLayoutId id="2147483698" r:id="rId13"/>
    <p:sldLayoutId id="2147483699" r:id="rId14"/>
    <p:sldLayoutId id="2147483656" r:id="rId15"/>
    <p:sldLayoutId id="2147483668" r:id="rId16"/>
    <p:sldLayoutId id="2147483669" r:id="rId17"/>
    <p:sldLayoutId id="2147483700" r:id="rId18"/>
    <p:sldLayoutId id="2147483701" r:id="rId19"/>
    <p:sldLayoutId id="2147483702" r:id="rId20"/>
    <p:sldLayoutId id="2147483703" r:id="rId21"/>
    <p:sldLayoutId id="2147483704" r:id="rId22"/>
    <p:sldLayoutId id="2147483705" r:id="rId23"/>
    <p:sldLayoutId id="2147483706" r:id="rId24"/>
    <p:sldLayoutId id="2147483707" r:id="rId25"/>
    <p:sldLayoutId id="2147483708" r:id="rId26"/>
    <p:sldLayoutId id="2147483709" r:id="rId27"/>
    <p:sldLayoutId id="2147483710" r:id="rId28"/>
    <p:sldLayoutId id="2147483711" r:id="rId29"/>
    <p:sldLayoutId id="2147483712" r:id="rId30"/>
    <p:sldLayoutId id="2147483714" r:id="rId31"/>
    <p:sldLayoutId id="2147483715" r:id="rId32"/>
    <p:sldLayoutId id="2147483716" r:id="rId33"/>
    <p:sldLayoutId id="2147483717" r:id="rId34"/>
    <p:sldLayoutId id="2147483684" r:id="rId35"/>
    <p:sldLayoutId id="2147483713" r:id="rId36"/>
    <p:sldLayoutId id="2147483724" r:id="rId37"/>
    <p:sldLayoutId id="2147483725" r:id="rId38"/>
    <p:sldLayoutId id="2147483653" r:id="rId39"/>
    <p:sldLayoutId id="2147483718" r:id="rId40"/>
    <p:sldLayoutId id="2147483719" r:id="rId41"/>
    <p:sldLayoutId id="2147483720" r:id="rId42"/>
    <p:sldLayoutId id="2147483721" r:id="rId43"/>
    <p:sldLayoutId id="2147483722" r:id="rId44"/>
    <p:sldLayoutId id="2147483723" r:id="rId45"/>
    <p:sldLayoutId id="2147483727" r:id="rId46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Bahnschrift SemiCondensed" panose="020B0502040204020203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6.xml"/><Relationship Id="rId1" Type="http://schemas.openxmlformats.org/officeDocument/2006/relationships/audio" Target="file:///C:\Users\&#1051;&#1072;&#1088;&#1080;&#1089;&#1072;\Desktop\&#1052;&#1077;&#1090;&#1086;&#1076;&#1080;&#1095;&#1077;&#1089;&#1082;&#1072;&#1103;%20&#1088;&#1072;&#1079;&#1088;&#1072;&#1073;&#1086;&#1090;&#1082;&#1072;\&#1103;&#1093;&#1090;&#1072;.wav" TargetMode="Externa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6.xml"/><Relationship Id="rId1" Type="http://schemas.openxmlformats.org/officeDocument/2006/relationships/audio" Target="file:///C:\Users\&#1051;&#1072;&#1088;&#1080;&#1089;&#1072;\Desktop\&#1052;&#1077;&#1090;&#1086;&#1076;&#1080;&#1095;&#1077;&#1089;&#1082;&#1072;&#1103;%20&#1088;&#1072;&#1079;&#1088;&#1072;&#1073;&#1086;&#1090;&#1082;&#1072;\&#1082;&#1086;&#1088;&#1072;&#1073;&#1083;&#1077;&#1082;&#1088;&#1091;&#1096;&#1077;&#1085;&#1080;&#1077;.wav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00F51F-9DBA-4A20-8B96-E6BC387A3EA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Урок химии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 9 классе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2660A94-F92A-4C23-9BA3-FCA46B52DAA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b="1" dirty="0" smtClean="0"/>
              <a:t>МАОУ «Гимназия» г. Чусовой</a:t>
            </a:r>
          </a:p>
          <a:p>
            <a:pPr algn="r"/>
            <a:r>
              <a:rPr lang="ru-RU" b="1" dirty="0" smtClean="0"/>
              <a:t>Кузнецова Лариса Валерьевна,</a:t>
            </a:r>
          </a:p>
          <a:p>
            <a:pPr algn="r"/>
            <a:r>
              <a:rPr lang="ru-RU" b="1" dirty="0" smtClean="0"/>
              <a:t> учитель химии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36039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96C2D6D-B81C-41BF-89DA-536CD8349B4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118559"/>
            <a:ext cx="11839113" cy="102155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Железная колонна в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Де́ли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02DB8DA1-FD86-489D-B5D4-6DFBC5DDEEB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95870" y="1344091"/>
            <a:ext cx="5729145" cy="5352613"/>
          </a:xfrm>
        </p:spPr>
        <p:txBody>
          <a:bodyPr/>
          <a:lstStyle/>
          <a:p>
            <a:r>
              <a:rPr lang="ru-RU" dirty="0" smtClean="0"/>
              <a:t>железная колонна высотой семь метров и весом в шесть с половиной тонн, входящая в состав архитектурного ансамбля </a:t>
            </a:r>
            <a:r>
              <a:rPr lang="ru-RU" dirty="0" err="1" smtClean="0"/>
              <a:t>Кутб-Минара</a:t>
            </a:r>
            <a:r>
              <a:rPr lang="ru-RU" dirty="0" smtClean="0"/>
              <a:t> (откуда второе название — </a:t>
            </a:r>
            <a:r>
              <a:rPr lang="ru-RU" dirty="0" err="1" smtClean="0"/>
              <a:t>Кутубова</a:t>
            </a:r>
            <a:r>
              <a:rPr lang="ru-RU" dirty="0" smtClean="0"/>
              <a:t> колонна), расположенного примерно в 20 километрах южнее Старого Дели. </a:t>
            </a:r>
            <a:endParaRPr lang="ru-RU" dirty="0"/>
          </a:p>
        </p:txBody>
      </p:sp>
      <p:pic>
        <p:nvPicPr>
          <p:cNvPr id="5" name="Содержимое 4" descr="C:\Users\Лариса\Downloads\QtubIronPillar.jpg"/>
          <p:cNvPicPr>
            <a:picLocks noGrp="1"/>
          </p:cNvPicPr>
          <p:nvPr>
            <p:ph sz="quarter" idx="16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9903" y="1472185"/>
            <a:ext cx="4918113" cy="49834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184148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7260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863" y="0"/>
            <a:ext cx="11811752" cy="6629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1746" name="Текст 4"/>
          <p:cNvSpPr>
            <a:spLocks noGrp="1"/>
          </p:cNvSpPr>
          <p:nvPr>
            <p:ph type="body" sz="half" idx="2"/>
          </p:nvPr>
        </p:nvSpPr>
        <p:spPr>
          <a:xfrm>
            <a:off x="331472" y="267462"/>
            <a:ext cx="11296649" cy="1785938"/>
          </a:xfrm>
        </p:spPr>
        <p:txBody>
          <a:bodyPr/>
          <a:lstStyle/>
          <a:p>
            <a:pPr algn="just" eaLnBrk="1" hangingPunct="1"/>
            <a:r>
              <a:rPr lang="ru-RU" sz="2000" b="1" dirty="0" smtClean="0">
                <a:solidFill>
                  <a:schemeClr val="tx1"/>
                </a:solidFill>
              </a:rPr>
              <a:t>В начале ХХ века из нью-йоркского порта вышла в открытый океан красавица яхта. Её владелец, американский миллионер, не пожалел денег, чтобы удивить свет: корпус яхты был сделан из очень дорогого в то время алюминия, листы которого скреплялись медными заклёпками. Это было так красиво: сверкающий серебристым блеском корабль, усеянный золотистыми головками заклёпок!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5" name="яхта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 flipV="1">
            <a:off x="176278" y="6190742"/>
            <a:ext cx="569821" cy="379740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2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Текст 4"/>
          <p:cNvSpPr>
            <a:spLocks noGrp="1"/>
          </p:cNvSpPr>
          <p:nvPr>
            <p:ph type="body" sz="half" idx="2"/>
          </p:nvPr>
        </p:nvSpPr>
        <p:spPr>
          <a:xfrm>
            <a:off x="285752" y="4857750"/>
            <a:ext cx="11296649" cy="1785938"/>
          </a:xfrm>
          <a:solidFill>
            <a:schemeClr val="bg1"/>
          </a:solidFill>
        </p:spPr>
        <p:txBody>
          <a:bodyPr/>
          <a:lstStyle/>
          <a:p>
            <a:pPr algn="just" eaLnBrk="1" hangingPunct="1"/>
            <a:r>
              <a:rPr lang="ru-RU" sz="2000" b="1" dirty="0" smtClean="0">
                <a:solidFill>
                  <a:schemeClr val="tx1"/>
                </a:solidFill>
              </a:rPr>
              <a:t>Однако недолго наслаждался владелец новой яхты. Через несколько дней, когда в океане поднялось лёгкое волнение, обшивка корпуса вдруг начала расходиться, и яхта быстро пошла ко дну. Команда едва успела спустить на воду шлюпки, которые… тоже были из алюминия </a:t>
            </a:r>
            <a:r>
              <a:rPr lang="ru-RU" sz="2000" b="1" dirty="0" smtClean="0">
                <a:solidFill>
                  <a:schemeClr val="tx1"/>
                </a:solidFill>
                <a:latin typeface="Arial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Arial" charset="0"/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с медью. К счастью, незадачливых мореплавателей подобрало проходившее мимо судно.</a:t>
            </a:r>
          </a:p>
          <a:p>
            <a:pPr eaLnBrk="1" hangingPunct="1"/>
            <a:endParaRPr lang="ru-RU" dirty="0" smtClean="0"/>
          </a:p>
        </p:txBody>
      </p:sp>
      <p:pic>
        <p:nvPicPr>
          <p:cNvPr id="4" name="Рисунок 3" descr="Яхта тонет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3055" y="214314"/>
            <a:ext cx="10371667" cy="4429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кораблекрушение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11661331" y="6360859"/>
            <a:ext cx="244475" cy="244475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89300FB-35C5-4837-BE1E-B39A1590C1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118559"/>
            <a:ext cx="11839113" cy="1573197"/>
          </a:xfrm>
        </p:spPr>
        <p:txBody>
          <a:bodyPr/>
          <a:lstStyle/>
          <a:p>
            <a:pPr algn="ctr"/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</a:rPr>
              <a:t>Способы защиты металлов от коррозии (домашнее задание)</a:t>
            </a:r>
            <a:endParaRPr lang="ru-RU" sz="4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050" name="Picture 2" descr="C:\Users\Лариса\Desktop\конкурс ФГ\для урока\10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 t="40480" r="2042"/>
          <a:stretch>
            <a:fillRect/>
          </a:stretch>
        </p:blipFill>
        <p:spPr bwMode="auto">
          <a:xfrm>
            <a:off x="1492568" y="2130552"/>
            <a:ext cx="9182014" cy="417880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09308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Цели урока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1554480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Дать понятие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2694432"/>
            <a:ext cx="5568696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Рассмотреть особенности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0560" y="3816096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Изучить факторы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6072" y="5212080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Спрогнозировать</a:t>
            </a:r>
            <a:endParaRPr lang="ru-RU" sz="3600" b="1" dirty="0"/>
          </a:p>
        </p:txBody>
      </p:sp>
      <p:sp>
        <p:nvSpPr>
          <p:cNvPr id="11" name="Овал 10"/>
          <p:cNvSpPr/>
          <p:nvPr/>
        </p:nvSpPr>
        <p:spPr>
          <a:xfrm>
            <a:off x="8869680" y="2432304"/>
            <a:ext cx="3090672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Коррозии металлов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345936" y="3547872"/>
            <a:ext cx="4227576" cy="10972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Способы защиты от коррозии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0352" y="5288280"/>
            <a:ext cx="3828288" cy="1021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Влияющие на коррозию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00800" y="1389888"/>
            <a:ext cx="3090672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Видов коррозии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965192" y="2048256"/>
            <a:ext cx="3730752" cy="896112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5774436" y="2013204"/>
            <a:ext cx="1176528" cy="899160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913376" y="4416552"/>
            <a:ext cx="1761744" cy="1210056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873752" y="4306824"/>
            <a:ext cx="3364992" cy="1106424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Сегодня на уроке Я…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узнал ….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научился …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с интересом…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неохотно …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понял, что …</a:t>
            </a:r>
          </a:p>
          <a:p>
            <a:pPr>
              <a:buFont typeface="Wingdings" pitchFamily="2" charset="2"/>
              <a:buChar char="Ø"/>
            </a:pPr>
            <a:r>
              <a:rPr lang="ru-RU" sz="4000" b="1" dirty="0" smtClean="0"/>
              <a:t> удивился, что…</a:t>
            </a:r>
            <a:endParaRPr lang="ru-RU" sz="4000" b="1" dirty="0"/>
          </a:p>
        </p:txBody>
      </p:sp>
      <p:pic>
        <p:nvPicPr>
          <p:cNvPr id="3074" name="Picture 2" descr="C:\Users\Лариса\Desktop\конкурс ФГ\для урока\1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70382" y="1647947"/>
            <a:ext cx="5729287" cy="4338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AF1F66-E840-44FC-8AC9-6DA6395566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92750" y="1473002"/>
            <a:ext cx="8502978" cy="377975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Спасибо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за работу на уроке!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744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169" y="147457"/>
            <a:ext cx="4334256" cy="2890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59663" y="3638253"/>
            <a:ext cx="4509833" cy="30022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5383" y="109728"/>
            <a:ext cx="4464113" cy="319340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 descr="C:\Users\Лариса\Desktop\конкурс ФГ\для урока\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88595" y="3392423"/>
            <a:ext cx="4831473" cy="32251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883342" y="592519"/>
            <a:ext cx="4209097" cy="562149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7B15833-B8F5-4C70-AF75-D6C30CD142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ACC8B94-BD8B-475F-8A85-1B8B8616DBA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anchor="ctr"/>
          <a:lstStyle/>
          <a:p>
            <a:pPr algn="ctr">
              <a:buNone/>
            </a:pPr>
            <a:r>
              <a:rPr lang="ru-RU" sz="4000" b="1" dirty="0" smtClean="0"/>
              <a:t>Реакции обмена </a:t>
            </a:r>
            <a:r>
              <a:rPr lang="ru-RU" sz="4000" dirty="0" smtClean="0"/>
              <a:t>– реакции нейтрализации</a:t>
            </a:r>
          </a:p>
          <a:p>
            <a:pPr algn="ctr">
              <a:buNone/>
            </a:pPr>
            <a:r>
              <a:rPr lang="ru-RU" sz="3600" b="1" dirty="0" smtClean="0"/>
              <a:t>Экзотермические реакции  </a:t>
            </a:r>
            <a:r>
              <a:rPr lang="ru-RU" sz="3600" dirty="0" smtClean="0"/>
              <a:t>- </a:t>
            </a:r>
            <a:r>
              <a:rPr lang="ru-RU" sz="3600" dirty="0" err="1" smtClean="0"/>
              <a:t>реакции</a:t>
            </a:r>
            <a:r>
              <a:rPr lang="ru-RU" sz="3600" dirty="0" smtClean="0"/>
              <a:t> горения</a:t>
            </a:r>
          </a:p>
          <a:p>
            <a:pPr algn="ctr">
              <a:buNone/>
            </a:pPr>
            <a:r>
              <a:rPr lang="ru-RU" sz="4000" b="1" dirty="0" smtClean="0"/>
              <a:t>_______________ металлов </a:t>
            </a:r>
            <a:r>
              <a:rPr lang="ru-RU" sz="4000" dirty="0" smtClean="0"/>
              <a:t>– ржавление железа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8320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00F51F-9DBA-4A20-8B96-E6BC387A3E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75985" y="1179576"/>
            <a:ext cx="7676606" cy="3438779"/>
          </a:xfrm>
        </p:spPr>
        <p:txBody>
          <a:bodyPr/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КОРРОЗИЯ МЕТАЛЛОВ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39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C:\Documents and Settings\Admin\Мои документы\Мои рисунки\f_1446542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0428" y="111554"/>
            <a:ext cx="4744276" cy="3628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Лариса\Desktop\конкурс ФГ\для урока\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592" y="183542"/>
            <a:ext cx="4437005" cy="3327754"/>
          </a:xfrm>
          <a:prstGeom prst="rect">
            <a:avLst/>
          </a:prstGeom>
          <a:noFill/>
        </p:spPr>
      </p:pic>
      <p:pic>
        <p:nvPicPr>
          <p:cNvPr id="1028" name="Picture 4" descr="C:\Users\Лариса\Desktop\конкурс ФГ\для урока\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68484" y="3364993"/>
            <a:ext cx="5194646" cy="3337560"/>
          </a:xfrm>
          <a:prstGeom prst="rect">
            <a:avLst/>
          </a:prstGeom>
          <a:noFill/>
        </p:spPr>
      </p:pic>
      <p:pic>
        <p:nvPicPr>
          <p:cNvPr id="2" name="Picture 5" descr="9539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9305" y="3334386"/>
            <a:ext cx="4416552" cy="3377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2711791" y="146304"/>
            <a:ext cx="5837850" cy="936625"/>
          </a:xfrm>
          <a:prstGeom prst="wedgeRoundRectCallout">
            <a:avLst>
              <a:gd name="adj1" fmla="val 52745"/>
              <a:gd name="adj2" fmla="val 87120"/>
              <a:gd name="adj3" fmla="val 16667"/>
            </a:avLst>
          </a:prstGeom>
          <a:solidFill>
            <a:schemeClr val="accent2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3600" b="1" dirty="0"/>
              <a:t>Знать – значит</a:t>
            </a:r>
            <a:r>
              <a:rPr lang="en-US" sz="3600" b="1" dirty="0"/>
              <a:t> </a:t>
            </a:r>
            <a:r>
              <a:rPr lang="kk-KZ" sz="3600" b="1" dirty="0"/>
              <a:t>победить</a:t>
            </a:r>
            <a:r>
              <a:rPr lang="ru-RU" sz="3600" b="1" dirty="0"/>
              <a:t>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8644138" y="1104638"/>
            <a:ext cx="30121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 </a:t>
            </a:r>
            <a:r>
              <a:rPr lang="ru-RU" sz="3200" b="1" dirty="0" smtClean="0"/>
              <a:t>А.Н.Несмеянов</a:t>
            </a: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Цели урока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85800" y="1554480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Дать понятие</a:t>
            </a:r>
            <a:endParaRPr lang="ru-RU" sz="3600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28600" y="2694432"/>
            <a:ext cx="5568696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Рассмотреть особенности</a:t>
            </a:r>
            <a:endParaRPr lang="ru-RU" sz="3600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70560" y="3816096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Изучить факторы</a:t>
            </a:r>
            <a:endParaRPr lang="ru-RU" sz="36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576072" y="5212080"/>
            <a:ext cx="4087368" cy="91440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</a:rPr>
              <a:t>Спрогнозировать</a:t>
            </a:r>
            <a:endParaRPr lang="ru-RU" sz="3600" b="1" dirty="0"/>
          </a:p>
        </p:txBody>
      </p:sp>
      <p:sp>
        <p:nvSpPr>
          <p:cNvPr id="11" name="Овал 10"/>
          <p:cNvSpPr/>
          <p:nvPr/>
        </p:nvSpPr>
        <p:spPr>
          <a:xfrm>
            <a:off x="8869680" y="2432304"/>
            <a:ext cx="3090672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Коррозии металлов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345936" y="3547872"/>
            <a:ext cx="4227576" cy="10972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Способы защиты от коррозии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150352" y="5288280"/>
            <a:ext cx="3828288" cy="102108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Влияющие на коррозию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400800" y="1389888"/>
            <a:ext cx="3090672" cy="914400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Видов коррозии</a:t>
            </a:r>
            <a:endParaRPr lang="ru-RU" sz="2800" b="1" dirty="0">
              <a:solidFill>
                <a:schemeClr val="tx1"/>
              </a:solidFill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965192" y="2048256"/>
            <a:ext cx="3730752" cy="896112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 flipH="1" flipV="1">
            <a:off x="5774436" y="2013204"/>
            <a:ext cx="1176528" cy="899160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V="1">
            <a:off x="4913376" y="4416552"/>
            <a:ext cx="1761744" cy="1210056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4873752" y="4306824"/>
            <a:ext cx="3364992" cy="1106424"/>
          </a:xfrm>
          <a:prstGeom prst="straightConnector1">
            <a:avLst/>
          </a:prstGeom>
          <a:ln w="57150">
            <a:solidFill>
              <a:schemeClr val="accent2">
                <a:lumMod val="50000"/>
              </a:schemeClr>
            </a:solidFill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E83F1F6-F644-41D0-8D72-B4CF41642BA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Коррозия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F779BF62-C5E8-4185-98A2-E9A82A7AB7B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087368" y="1316660"/>
            <a:ext cx="7918430" cy="5352980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(от лат. </a:t>
            </a:r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corrosio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– «разъедать») - это самопроизвольно протекающий процесс разрушения металлов в результате взаимодействия с окружающей средой</a:t>
            </a:r>
            <a:r>
              <a:rPr lang="ru-RU" dirty="0" smtClean="0"/>
              <a:t>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  <p:pic>
        <p:nvPicPr>
          <p:cNvPr id="4" name="Рисунок 2" descr="0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18888" y="3743721"/>
            <a:ext cx="6954965" cy="1157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02.jpg"/>
          <p:cNvPicPr>
            <a:picLocks noChangeAspect="1"/>
          </p:cNvPicPr>
          <p:nvPr/>
        </p:nvPicPr>
        <p:blipFill>
          <a:blip r:embed="rId3"/>
          <a:srcRect r="38143"/>
          <a:stretch>
            <a:fillRect/>
          </a:stretch>
        </p:blipFill>
        <p:spPr bwMode="auto">
          <a:xfrm>
            <a:off x="5784152" y="5003673"/>
            <a:ext cx="4804600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оррозия дракон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933" y="1367782"/>
            <a:ext cx="3282124" cy="49812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27814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3853955-5825-407E-A65D-8F8FB585B6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Виды коррозии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EA16502A-2034-4D0D-BD23-D2180BA2C05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ru-RU" sz="3600" b="1" dirty="0" smtClean="0"/>
              <a:t>Электрохимическая</a:t>
            </a:r>
          </a:p>
          <a:p>
            <a:pPr>
              <a:buNone/>
            </a:pPr>
            <a:endParaRPr lang="ru-RU" sz="3600" b="1" dirty="0" smtClean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9BAB31C-92B9-49AC-8F1F-CA33457FEB4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ru-RU" sz="4000" b="1" dirty="0" smtClean="0"/>
              <a:t>Химическая</a:t>
            </a:r>
          </a:p>
          <a:p>
            <a:pPr>
              <a:buNone/>
            </a:pPr>
            <a:endParaRPr lang="ru-RU" sz="4000" b="1" dirty="0" smtClean="0"/>
          </a:p>
        </p:txBody>
      </p:sp>
      <p:pic>
        <p:nvPicPr>
          <p:cNvPr id="5" name="Рисунок 4" descr="1111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4888" y="2440455"/>
            <a:ext cx="4791456" cy="30010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Users\Лариса\Desktop\конкурс ФГ\для урока\7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2096" y="2469388"/>
            <a:ext cx="4882008" cy="3081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7818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C5B16B-E9E6-4F20-8DE1-C960350DDB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6686" y="118559"/>
            <a:ext cx="11839113" cy="1757077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Факторы, </a:t>
            </a:r>
            <a:b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5400" b="1" dirty="0" smtClean="0">
                <a:solidFill>
                  <a:schemeClr val="accent2">
                    <a:lumMod val="50000"/>
                  </a:schemeClr>
                </a:solidFill>
              </a:rPr>
              <a:t>влияющие на коррозию</a:t>
            </a:r>
            <a:endParaRPr lang="ru-RU" sz="5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5" name="Содержимое 4"/>
          <p:cNvPicPr>
            <a:picLocks noGrp="1"/>
          </p:cNvPicPr>
          <p:nvPr>
            <p:ph sz="quarter" idx="1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8440" y="2251232"/>
            <a:ext cx="7011352" cy="3628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/>
          <p:cNvPicPr>
            <a:picLocks noGrp="1"/>
          </p:cNvPicPr>
          <p:nvPr>
            <p:ph sz="quarter" idx="16"/>
          </p:nvPr>
        </p:nvPicPr>
        <p:blipFill>
          <a:blip r:embed="rId3"/>
          <a:srcRect b="31430"/>
          <a:stretch>
            <a:fillRect/>
          </a:stretch>
        </p:blipFill>
        <p:spPr bwMode="auto">
          <a:xfrm>
            <a:off x="7777326" y="2176272"/>
            <a:ext cx="3917850" cy="36027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61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1319</TotalTime>
  <Words>294</Words>
  <Application>Microsoft Office PowerPoint</Application>
  <PresentationFormat>Произвольный</PresentationFormat>
  <Paragraphs>53</Paragraphs>
  <Slides>16</Slides>
  <Notes>2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Book Antiqua</vt:lpstr>
      <vt:lpstr>Wingdings</vt:lpstr>
      <vt:lpstr>Calibri</vt:lpstr>
      <vt:lpstr>Bahnschrift SemiCondensed</vt:lpstr>
      <vt:lpstr>Тема Office</vt:lpstr>
      <vt:lpstr>Урок химии  в 9 классе</vt:lpstr>
      <vt:lpstr>Слайд 2</vt:lpstr>
      <vt:lpstr>?</vt:lpstr>
      <vt:lpstr> КОРРОЗИЯ МЕТАЛЛОВ </vt:lpstr>
      <vt:lpstr>Слайд 5</vt:lpstr>
      <vt:lpstr>Цели урока</vt:lpstr>
      <vt:lpstr>Коррозия</vt:lpstr>
      <vt:lpstr>Виды коррозии</vt:lpstr>
      <vt:lpstr>Факторы,  влияющие на коррозию</vt:lpstr>
      <vt:lpstr>Железная колонна в Де́ли </vt:lpstr>
      <vt:lpstr>Слайд 11</vt:lpstr>
      <vt:lpstr>Слайд 12</vt:lpstr>
      <vt:lpstr>Способы защиты металлов от коррозии (домашнее задание)</vt:lpstr>
      <vt:lpstr>Цели урока</vt:lpstr>
      <vt:lpstr>Сегодня на уроке Я…</vt:lpstr>
      <vt:lpstr> Спасибо  за работу на уроке!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dc:description>fonik.ru</dc:description>
  <cp:lastModifiedBy>Лариса</cp:lastModifiedBy>
  <cp:revision>5</cp:revision>
  <dcterms:created xsi:type="dcterms:W3CDTF">2020-05-03T07:48:59Z</dcterms:created>
  <dcterms:modified xsi:type="dcterms:W3CDTF">2022-11-05T10:47:01Z</dcterms:modified>
</cp:coreProperties>
</file>