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84" r:id="rId2"/>
    <p:sldId id="285" r:id="rId3"/>
    <p:sldId id="257" r:id="rId4"/>
    <p:sldId id="286" r:id="rId5"/>
    <p:sldId id="287" r:id="rId6"/>
    <p:sldId id="288" r:id="rId7"/>
    <p:sldId id="272" r:id="rId8"/>
    <p:sldId id="291" r:id="rId9"/>
    <p:sldId id="292" r:id="rId10"/>
    <p:sldId id="293" r:id="rId11"/>
    <p:sldId id="294" r:id="rId12"/>
    <p:sldId id="295" r:id="rId13"/>
    <p:sldId id="296" r:id="rId14"/>
    <p:sldId id="302" r:id="rId15"/>
    <p:sldId id="300" r:id="rId16"/>
    <p:sldId id="301" r:id="rId17"/>
    <p:sldId id="298" r:id="rId18"/>
    <p:sldId id="297" r:id="rId19"/>
    <p:sldId id="30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45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5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281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022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298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58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831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741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94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74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98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95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39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43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54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38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89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30789F-2091-4B2D-AC8B-A78CA0CC080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2379DF-8C27-41E7-AE1B-822828ABEA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60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объединение 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русского языка и литературы МБОУ «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Уинская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4" y="2490135"/>
            <a:ext cx="7067543" cy="344499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Матвеева Н.В. - высшая категория, руководитель школьного МО 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Гибадуллина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И.А. - высшая категория, руководитель районного МО 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Мухаметшина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Л.Г. - высшая категория,  руководитель школьной методической службы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В.А. - высшая категория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Юдина Г.А. - первая категория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54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76864" cy="1728191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(муниципальный и краевой уровни)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объединения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семинара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фестиваля «Нравственные ценности и будущее человечества»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Лиги сельских школ и малых городов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Прикамья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базе нашей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0"/>
            <a:ext cx="6798734" cy="1584175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</a:t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2348881"/>
            <a:ext cx="6798736" cy="3586252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 уроков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сайтах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Инфоурок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Мультиурок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«Конспекты уроков. РФ», образовательном портале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во Всероссийском издательстве «Портал образования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«РПГ как одна из форм методического объединения в школе»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сборнике «6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Русановские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чтения» </a:t>
            </a:r>
          </a:p>
        </p:txBody>
      </p:sp>
    </p:spTree>
    <p:extLst>
      <p:ext uri="{BB962C8B-B14F-4D97-AF65-F5344CB8AC3E}">
        <p14:creationId xmlns:p14="http://schemas.microsoft.com/office/powerpoint/2010/main" val="36283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712083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7632848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заседаниях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комплексной работы с текстом на уроке русского языка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«Краевая проектная школа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«Типичные ошибки в сочинении ЕГЭ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«Требования к уровню подготовки обучающихся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ГИА»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межмуниципальной педагогической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художественным текстом при подготовке к ГИА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«Проектная деятельность как одна из форм подготовки к ЕГЭ по русскому языку и литературе»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«Приёмы работы над 18 заданием ЕГЭ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мире фразеологизмов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04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1080119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</a:t>
            </a:r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конкурсах 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мастерства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7"/>
            <a:ext cx="7632848" cy="4234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Призовые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 во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Всероссийских конкурсах и международных олимпиадах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учителей: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Лучший открытый урок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Лучшая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в соответствии с ФГОС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«Всероссийский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компетенции педагогических работников ООО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«Всероссийский конкурс на лучшую организацию работы с детьми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«Профессиональная этика педагога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образовательные технологии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«Цифровые инструменты для организации учебной деятельности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олимпиаде учителей-предметников «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13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1"/>
            <a:ext cx="7848872" cy="720079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деятельность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704856" cy="456937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 выпускников справляются с итоговым сочинением и устным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собеседованием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балл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русскому языку за 3 года – 69, по литературе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году был подготовлен 100-балльник, в 2020 году два выпускника набрали 98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тестовый балл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ОГЭ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56, средняя оценка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- 4,1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524511"/>
              </p:ext>
            </p:extLst>
          </p:nvPr>
        </p:nvGraphicFramePr>
        <p:xfrm>
          <a:off x="899592" y="4770291"/>
          <a:ext cx="7128792" cy="1367557"/>
        </p:xfrm>
        <a:graphic>
          <a:graphicData uri="http://schemas.openxmlformats.org/drawingml/2006/table">
            <a:tbl>
              <a:tblPr firstRow="1" firstCol="1" bandRow="1"/>
              <a:tblGrid>
                <a:gridCol w="1656185">
                  <a:extLst>
                    <a:ext uri="{9D8B030D-6E8A-4147-A177-3AD203B41FA5}">
                      <a16:colId xmlns:a16="http://schemas.microsoft.com/office/drawing/2014/main" val="2687329957"/>
                    </a:ext>
                  </a:extLst>
                </a:gridCol>
                <a:gridCol w="2060416">
                  <a:extLst>
                    <a:ext uri="{9D8B030D-6E8A-4147-A177-3AD203B41FA5}">
                      <a16:colId xmlns:a16="http://schemas.microsoft.com/office/drawing/2014/main" val="2167343103"/>
                    </a:ext>
                  </a:extLst>
                </a:gridCol>
                <a:gridCol w="1828016">
                  <a:extLst>
                    <a:ext uri="{9D8B030D-6E8A-4147-A177-3AD203B41FA5}">
                      <a16:colId xmlns:a16="http://schemas.microsoft.com/office/drawing/2014/main" val="912108983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4193783175"/>
                    </a:ext>
                  </a:extLst>
                </a:gridCol>
              </a:tblGrid>
              <a:tr h="34188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Русский язык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Литер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тур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796580"/>
                  </a:ext>
                </a:extLst>
              </a:tr>
              <a:tr h="683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Успеваемость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Качество знаний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Успеваемость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Качество знаний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182626"/>
                  </a:ext>
                </a:extLst>
              </a:tr>
              <a:tr h="3418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215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64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1"/>
            <a:ext cx="7992888" cy="100811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деятельность: 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олимпиадам и конкурсам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3"/>
            <a:ext cx="7560840" cy="4378340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тур олимпиад: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победителей и призеров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чтецов (муниципальный уровень):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победителей и призёров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чтецов (региональный уровень):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победителей и призёров,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участников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сочинений (муниципальный уровень):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победитель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сочинений (региональный уровень):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проектно-исследовательских работ (муниципальный уровень):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победителя и призёра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Краевая НПК: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призёр,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участника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Дистанционные олимпиады и конкурсы: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победителей и призёров 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уровне края и России </a:t>
            </a:r>
          </a:p>
        </p:txBody>
      </p:sp>
    </p:spTree>
    <p:extLst>
      <p:ext uri="{BB962C8B-B14F-4D97-AF65-F5344CB8AC3E}">
        <p14:creationId xmlns:p14="http://schemas.microsoft.com/office/powerpoint/2010/main" val="27149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93610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560840" cy="43063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Элективные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практико-ориентированные курсы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русскому языку и литературе: «Текст о тексте», «От темы к тексту», «Современное прочтение классики», «Речевое мастерство»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«Публичная речь», «Нормы речи», «Реклама как средство передачи массовой информации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«Выразительное чтение», «Этика и этикет», «Я исследователь», «Большая перемена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(комиссии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проверке ТОГЭ, ТЕГЭ, итогового сочинения, школьных и районных олимпиад,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жюри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школьных и районных конкурсов,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чтецов в рамках краевого фестиваля 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собеседования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5059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620689"/>
            <a:ext cx="6798734" cy="129614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16831"/>
            <a:ext cx="6768752" cy="401830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группы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реализации Программы развития: «Конструкторское бюро», «Социальные технологии», «Рабочая группа по профессиональному самоопределению», «Самоуправление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Преемственность», «Работа с родителями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(«Электронный журнал»,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«ОРФО-9», международный проект «Грамотей+»,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Военно-патриотическая игра «Навстречу Победе - 75»)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01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692696"/>
            <a:ext cx="6798734" cy="122413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иагностика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компетенций учителя и анализ собственной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9"/>
            <a:ext cx="7632848" cy="3514244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Всероссийское тестирование педагогов («Учитель русского языка и литературы», «ИКТ-компетентность»);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онлайн-диагностика (</a:t>
            </a:r>
            <a:r>
              <a:rPr lang="ru-RU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«Я Учитель»): цифровые компетенции, профессиональное выгорание, гибкие навыки успешного современного учителя, формирование функциональной грамотности учеников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карточка учителя</a:t>
            </a:r>
          </a:p>
          <a:p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17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848872" cy="86409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Общественная активность,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и социальными партнёрами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2" cy="4968551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кадет;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слёт «Школа мудрости, добра и красоты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ежмуниципальный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молодёжный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образовательный форум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Уинское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кузница кадров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ечер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адетский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 «Герой нашего времени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онцертные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в составе учительского хор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разновозрастного конкурса чтецов «Сердце, полное любовью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митинг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ведущих н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 войск к 9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бесед для родителей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7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167052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читательской компетенции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русского языка и литературы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48879"/>
            <a:ext cx="7560840" cy="358625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повышение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образовательного процесса в условиях реализации ФГОС через формирование читательской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компетенции.</a:t>
            </a:r>
          </a:p>
          <a:p>
            <a:pPr marL="0" indent="0">
              <a:buNone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оказывать информационную, учебно-методическую поддержку учителям по вопросам реализации ФГОС; 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профессионального и личностного роста педагогов; 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внедрять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образовательный процесс инновационные технологии для повышения качества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98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86409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Приоритеты текущего года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268760"/>
            <a:ext cx="7488832" cy="485740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ежегодно проводится большая работа, которая каждую четверть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анализируется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заседаниях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ШМО.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итогам прошлого учебного года методическому объединению филологов следует уделить особое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распространению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(участие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профессиональном конкурсе «Учитель года», выступления на семинарах и конференциях краевого и российского уровней, обобщение опыта работы по методической теме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проектно-исследовательской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олимпиаде и ВПР по русскому языку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в этом году предстоит осваивать ЭПОС, реализовывать рабочие программы по родному русскому языку и родной русской литературе, работать по ФГОС в старшем звене.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важнейшая задача - сохранение здоровья учителя.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76866" y="620689"/>
            <a:ext cx="6798734" cy="1152127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деятельности МО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76865" y="2348881"/>
            <a:ext cx="6798736" cy="3586252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Самообразование, повышение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деятельность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компетенций и анализ собственной деятельности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Общественная активность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66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764704"/>
            <a:ext cx="6798734" cy="576064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Самообразование, повышение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3"/>
            <a:ext cx="7416824" cy="4738380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«Система подготовки к промежуточному и итоговому контролю по русскому языку и литературе: ВПР, ОГЭ, ЕГЭ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«Методика подготовки к итоговой аттестации по литературе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членов региональных предметных комиссий по проверке выполнения заданий с развернутым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ответом»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 инклюзивного образования обучающихся с ОВЗ в условиях реализации ФГОС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Cовременная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педагогика: теоретические и методические основы преподавания русского языка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«Трудные вопросы изучения русского языка и речевого развития учащихся в формировании предметных 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обучения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«Цифровая образовательная среда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урсы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 обучения по работе с ЭЖД в системе «ЭПОС. Школа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71535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Самообразование, повышение квалификации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Вебинары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68863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образовательные технологии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работать над проектами по литературе в 10-11классах»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смешанного обучения в современном школьном образовании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проектно-исследовательской деятельности обучающихся в рамках реализации ФГОС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«Реализация адаптированных основных образовательных программ для детей с ОВЗ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учить и учиться в «цифровой школе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Russia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2019. Развитие профессиональной культуры и мышления педагога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«Какие компетенции нужны поколению Z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«Вовлечение через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сторителлинг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Сочини свою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«Индивидуализация обучения с помощью сервиса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Skyes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Skyenq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дистанционного обучения: план действий для педагогов».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«Мобильное электронное образование»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46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476673"/>
            <a:ext cx="6798734" cy="648072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Самообразование, повышение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</a:t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</a:t>
            </a: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конференции</a:t>
            </a: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7632848" cy="4810389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«Учебно-методическая поддержка учителей русского языка и литературы с учётом актуальных изменений в требованиях к уровню подготовки обучающихся к ГИА в 9-х и 11-х классах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«Модернизация образовательной деятельности в старшей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«Индивидуализация и дифференциация процесса обучения на уроках русского языка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семинар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проектной школы «Проектирование способов достижения новых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предметных,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личностных образовательных результатов профильного обучения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научно-практическая конференция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«Феномен русского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научно-практический Форум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Лидеров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конференция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«Проблемы и эффективные образовательные решения в области изучения русского языка как родного и неродного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онлайн-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создавать онлайн-уроки: от идеи до реализации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5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5" y="692696"/>
            <a:ext cx="6798735" cy="1296144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Самообразование, повышение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</a:t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инновационная деятельность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755576" y="2348880"/>
            <a:ext cx="7632848" cy="417574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 платформах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ЯКласс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CORE, 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Решу ЕГЭ»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Яндекс.Учебник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орфографической грамотности ОРФО-9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ЭЖД в системе «ЭПОС. Школа»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реализации Программы развития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 рабочих программ практико-ориентированных и элективных курсов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9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167052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</a:t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советы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чтение – важная часть читательской грамотности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«Индикаторы функциональной грамотности»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«Профессиональное самоопределение учащихся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Программы развития школы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педагога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команда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1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1"/>
            <a:ext cx="7920880" cy="108011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уроки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(школьный уровень)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799"/>
            <a:ext cx="7632848" cy="430633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рефлексивно-проектных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 (РПГ) «Технология развития критического мышления» и «Проектно-исследовательская деятельность на уроке»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женедельно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урока, соответствующего современным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 урока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урок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учителей других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95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1028</TotalTime>
  <Words>1425</Words>
  <Application>Microsoft Office PowerPoint</Application>
  <PresentationFormat>Экран (4:3)</PresentationFormat>
  <Paragraphs>153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Garamond</vt:lpstr>
      <vt:lpstr>Times New Roman</vt:lpstr>
      <vt:lpstr>Натуральные материалы</vt:lpstr>
      <vt:lpstr>Методическое объединение  учителей русского языка и литературы МБОУ «Уинская СОШ»</vt:lpstr>
      <vt:lpstr>Методическая тема  «Формирование читательской компетенции на уроках русского языка и литературы» </vt:lpstr>
      <vt:lpstr>Направления деятельности МО</vt:lpstr>
      <vt:lpstr>Самообразование, повышение квалификации  Курсы </vt:lpstr>
      <vt:lpstr>Самообразование, повышение квалификации. Вебинары</vt:lpstr>
      <vt:lpstr>Самообразование, повышение квалификации  Семинары, конференции</vt:lpstr>
      <vt:lpstr>Самообразование, повышение квалификации Экспериментальная и инновационная деятельность</vt:lpstr>
      <vt:lpstr>Распространение опыта  Педагогические советы</vt:lpstr>
      <vt:lpstr>Распространение опыта Открытые уроки (школьный уровень)</vt:lpstr>
      <vt:lpstr>Распространение опыта Открытые уроки  (муниципальный и краевой уровни)</vt:lpstr>
      <vt:lpstr>Распространение опыта  Публикации</vt:lpstr>
      <vt:lpstr>Распространение опыта Выступления</vt:lpstr>
      <vt:lpstr>Распространение опыта Участие в конкурсах  профессионального мастерства</vt:lpstr>
      <vt:lpstr>  Учебная деятельность</vt:lpstr>
      <vt:lpstr>Внеурочная деятельность:  подготовка к олимпиадам и конкурсам </vt:lpstr>
      <vt:lpstr>Внеурочная деятельность</vt:lpstr>
      <vt:lpstr>Внеурочная деятельность</vt:lpstr>
      <vt:lpstr>Диагностика компетенций учителя и анализ собственной деятельности</vt:lpstr>
      <vt:lpstr>Общественная активность, работа с родителями и социальными партнёрами</vt:lpstr>
      <vt:lpstr>Приоритеты текущего 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ШМО филолого</dc:title>
  <dc:creator>user</dc:creator>
  <cp:lastModifiedBy>Олег Матвеев</cp:lastModifiedBy>
  <cp:revision>97</cp:revision>
  <dcterms:created xsi:type="dcterms:W3CDTF">2019-08-25T10:23:50Z</dcterms:created>
  <dcterms:modified xsi:type="dcterms:W3CDTF">2020-11-04T17:09:17Z</dcterms:modified>
</cp:coreProperties>
</file>