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8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BEB93-E996-411C-B819-A328F687E62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53232-3880-4B1F-B63D-1FDB205B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314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3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99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1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7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9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2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57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4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2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5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3028970"/>
          </a:xfrm>
        </p:spPr>
        <p:txBody>
          <a:bodyPr>
            <a:normAutofit fontScale="90000"/>
          </a:bodyPr>
          <a:lstStyle/>
          <a:p>
            <a:r>
              <a:rPr lang="ru-RU" sz="4000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Модель </a:t>
            </a:r>
            <a:br>
              <a:rPr lang="ru-RU" sz="4000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r>
              <a:rPr lang="ru-RU" sz="4000" spc="-26" dirty="0" smtClean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межрегиональной </a:t>
            </a:r>
            <a:r>
              <a:rPr lang="ru-RU" sz="4000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методической конференции </a:t>
            </a:r>
            <a:br>
              <a:rPr lang="ru-RU" sz="4000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«Мотивация на результат в условиях цифровой образовательной среды»</a:t>
            </a:r>
          </a:p>
        </p:txBody>
      </p:sp>
      <p:pic>
        <p:nvPicPr>
          <p:cNvPr id="5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Программа конференции </a:t>
            </a:r>
            <a:b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56" y="1268760"/>
            <a:ext cx="8964488" cy="4824536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0" indent="0"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ru-RU" sz="2200" b="1" spc="-26" dirty="0">
                <a:solidFill>
                  <a:srgbClr val="00428E"/>
                </a:solidFill>
                <a:latin typeface="WVCICJ+Cambria Bold"/>
                <a:cs typeface="WVCICJ+Cambria Bold"/>
              </a:rPr>
              <a:t>24 марта, СОШ № 10 (НОЦ)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10.00-11.15 -</a:t>
            </a:r>
            <a:r>
              <a:rPr lang="ru-RU" dirty="0"/>
              <a:t> Эксперт–сессия,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Экспресс–сессия </a:t>
            </a:r>
            <a:r>
              <a:rPr lang="ru-RU" dirty="0"/>
              <a:t>«Методическая панорама мастер –классов»</a:t>
            </a:r>
          </a:p>
          <a:p>
            <a:r>
              <a:rPr lang="ru-RU" b="1" dirty="0"/>
              <a:t>11.30-12.45 -</a:t>
            </a:r>
            <a:r>
              <a:rPr lang="ru-RU" dirty="0"/>
              <a:t> Питч-сессия «Марафон готовых решений», </a:t>
            </a:r>
          </a:p>
          <a:p>
            <a:pPr marL="0" indent="0">
              <a:buNone/>
            </a:pPr>
            <a:r>
              <a:rPr lang="ru-RU" dirty="0"/>
              <a:t>Экспресс–сессия «Методическая панорама мастер –классов»</a:t>
            </a:r>
          </a:p>
          <a:p>
            <a:r>
              <a:rPr lang="ru-RU" b="1" dirty="0"/>
              <a:t>12.45-13.15 –</a:t>
            </a:r>
            <a:r>
              <a:rPr lang="ru-RU" dirty="0"/>
              <a:t>Обед</a:t>
            </a:r>
          </a:p>
          <a:p>
            <a:r>
              <a:rPr lang="ru-RU" b="1" dirty="0"/>
              <a:t>13.15-14.45</a:t>
            </a:r>
            <a:r>
              <a:rPr lang="ru-RU" dirty="0"/>
              <a:t> - </a:t>
            </a:r>
            <a:r>
              <a:rPr lang="ru-RU" dirty="0" err="1"/>
              <a:t>Пазл</a:t>
            </a:r>
            <a:r>
              <a:rPr lang="ru-RU" dirty="0"/>
              <a:t>-сессия, эксперт-сессия</a:t>
            </a:r>
          </a:p>
          <a:p>
            <a:r>
              <a:rPr lang="ru-RU" b="1" dirty="0"/>
              <a:t>13.15-15.00 –</a:t>
            </a:r>
            <a:r>
              <a:rPr lang="ru-RU" dirty="0"/>
              <a:t> Рефлексивная сессия</a:t>
            </a:r>
          </a:p>
          <a:p>
            <a:pPr marL="0" indent="0">
              <a:buNone/>
            </a:pPr>
            <a:r>
              <a:rPr lang="ru-RU" dirty="0"/>
              <a:t>В течение дня Постер-сессия «Территория смыслов на прищепках»</a:t>
            </a:r>
          </a:p>
          <a:p>
            <a:r>
              <a:rPr lang="ru-RU" b="1" dirty="0"/>
              <a:t>10.00-15.00 - </a:t>
            </a:r>
            <a:r>
              <a:rPr lang="ru-RU" dirty="0"/>
              <a:t> Открытый межмуниципальный форум цифровых технологий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Все в </a:t>
            </a:r>
            <a:r>
              <a:rPr lang="ru-RU" dirty="0" err="1"/>
              <a:t>Digital</a:t>
            </a:r>
            <a:r>
              <a:rPr lang="ru-RU" dirty="0"/>
              <a:t>» (онлайн участие)</a:t>
            </a:r>
          </a:p>
          <a:p>
            <a:r>
              <a:rPr lang="ru-RU" b="1" dirty="0"/>
              <a:t>9.30- 13.30</a:t>
            </a:r>
            <a:r>
              <a:rPr lang="ru-RU" dirty="0"/>
              <a:t>- работает столовая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109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25963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Время</a:t>
            </a:r>
            <a:r>
              <a:rPr lang="ru-RU" b="1" i="1" smtClean="0"/>
              <a:t>: 24 </a:t>
            </a:r>
            <a:r>
              <a:rPr lang="ru-RU" b="1" i="1" dirty="0" smtClean="0"/>
              <a:t>марта 2021</a:t>
            </a:r>
            <a:endParaRPr lang="ru-RU" dirty="0" smtClean="0"/>
          </a:p>
          <a:p>
            <a:endParaRPr lang="ru-RU" b="1" i="1" dirty="0" smtClean="0"/>
          </a:p>
          <a:p>
            <a:r>
              <a:rPr lang="ru-RU" b="1" i="1" dirty="0" smtClean="0"/>
              <a:t>Место: </a:t>
            </a:r>
            <a:r>
              <a:rPr lang="ru-RU" i="1" dirty="0" smtClean="0"/>
              <a:t>МАОУ СОШ № 10 (НОЦ)</a:t>
            </a:r>
            <a:endParaRPr lang="ru-RU" dirty="0" smtClean="0"/>
          </a:p>
          <a:p>
            <a:endParaRPr lang="ru-RU" b="1" i="1" dirty="0" smtClean="0"/>
          </a:p>
          <a:p>
            <a:r>
              <a:rPr lang="ru-RU" b="1" i="1" dirty="0" smtClean="0"/>
              <a:t>Участники: </a:t>
            </a:r>
            <a:r>
              <a:rPr lang="ru-RU" dirty="0" smtClean="0"/>
              <a:t>педагогические и руководящие работники образовательных организаций Чайковского городского округа (педагоги</a:t>
            </a:r>
            <a:r>
              <a:rPr lang="ru-RU" i="1" dirty="0" smtClean="0"/>
              <a:t> </a:t>
            </a:r>
            <a:r>
              <a:rPr lang="ru-RU" dirty="0" smtClean="0"/>
              <a:t>начального, основного и среднего образования, дополнительного, дошкольного образования, административные команды ОО).</a:t>
            </a:r>
          </a:p>
          <a:p>
            <a:r>
              <a:rPr lang="ru-RU" b="1" i="1" dirty="0"/>
              <a:t>Заявки</a:t>
            </a:r>
            <a:r>
              <a:rPr lang="ru-RU" b="1" i="1" dirty="0" smtClean="0"/>
              <a:t>: </a:t>
            </a:r>
            <a:r>
              <a:rPr lang="ru-RU" dirty="0" smtClean="0"/>
              <a:t>внесение изменений в навигатор + новые заявки до 13 марта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Цель: </a:t>
            </a:r>
            <a:b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согласование ключевых механизмов формирования мотивации участников образовательных отношений для достижения нового качества образования в современных условиях. </a:t>
            </a:r>
          </a:p>
          <a:p>
            <a:endParaRPr lang="ru-RU" dirty="0"/>
          </a:p>
        </p:txBody>
      </p:sp>
      <p:pic>
        <p:nvPicPr>
          <p:cNvPr id="4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Задачи: </a:t>
            </a:r>
            <a:b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00066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Согласовать представление о ключевых понятиях: мотив, интерес, внутренняя мотивация, внешняя мотивация, стимул, виды мотивов, цифровая образовательная среда.</a:t>
            </a:r>
          </a:p>
          <a:p>
            <a:pPr lvl="0"/>
            <a:r>
              <a:rPr lang="ru-RU" dirty="0"/>
              <a:t>Распространить результативный опыт (методы, формы, технологии) по формированию и повышению уровня учебной и профессиональной мотивации.</a:t>
            </a:r>
          </a:p>
          <a:p>
            <a:pPr lvl="0"/>
            <a:r>
              <a:rPr lang="ru-RU" dirty="0"/>
              <a:t>Определить точки роста в развитии мотивации участников образовательных отношений.</a:t>
            </a:r>
          </a:p>
          <a:p>
            <a:pPr lvl="0"/>
            <a:r>
              <a:rPr lang="ru-RU" dirty="0"/>
              <a:t>Согласовать перспективы использования эффективных практик мотивации для достижения новых качественных результатов. </a:t>
            </a:r>
          </a:p>
          <a:p>
            <a:pPr lvl="0"/>
            <a:r>
              <a:rPr lang="ru-RU" b="1" dirty="0"/>
              <a:t>Выявить и поддержать педагогов, применяющих на практике электронные информационные и образовательные ресурсы и сервисы, цифровой образовательный контент, информационные и телекоммуникационные технологии, технологические средства; </a:t>
            </a:r>
          </a:p>
          <a:p>
            <a:pPr lvl="0"/>
            <a:r>
              <a:rPr lang="ru-RU" dirty="0"/>
              <a:t>Развивать неформальное профессиональное взаимодействие и результативное сотрудничество в педагогической среде.</a:t>
            </a:r>
          </a:p>
        </p:txBody>
      </p:sp>
      <p:pic>
        <p:nvPicPr>
          <p:cNvPr id="6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Ожидаемые </a:t>
            </a:r>
            <a:r>
              <a:rPr lang="ru-RU" sz="2400" b="1" spc="-26" dirty="0" smtClean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результаты:</a:t>
            </a:r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/>
            </a:r>
            <a:b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</a:b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Участники Конференции: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dirty="0"/>
              <a:t>согласовали ключевые понятия;</a:t>
            </a:r>
          </a:p>
          <a:p>
            <a:pPr lvl="0"/>
            <a:r>
              <a:rPr lang="ru-RU" dirty="0"/>
              <a:t>знают концептуальные подходы к формированию мотивации;</a:t>
            </a:r>
          </a:p>
          <a:p>
            <a:pPr lvl="0"/>
            <a:r>
              <a:rPr lang="ru-RU" dirty="0"/>
              <a:t>зафиксировали основные результаты достижения нового качества образования в современных условиях;</a:t>
            </a:r>
          </a:p>
          <a:p>
            <a:pPr lvl="0"/>
            <a:r>
              <a:rPr lang="ru-RU" dirty="0"/>
              <a:t>согласовали действенные механизмы формирования мотивации участников образовательных отношений;</a:t>
            </a:r>
          </a:p>
          <a:p>
            <a:pPr lvl="0"/>
            <a:r>
              <a:rPr lang="ru-RU" dirty="0"/>
              <a:t>знают эффективные практики формирования мотивации и выражают готовность к реализации инициатив по развитию учебной и профессиональной мотивации;</a:t>
            </a:r>
          </a:p>
          <a:p>
            <a:pPr lvl="0"/>
            <a:r>
              <a:rPr lang="ru-RU" b="1" dirty="0"/>
              <a:t>выявили педагогов, применяющих на практике информационные технологии, электронные образовательные ресурсы, образовательные платформы и </a:t>
            </a:r>
            <a:r>
              <a:rPr lang="ru-RU" b="1" dirty="0" err="1"/>
              <a:t>интернет-ресурсы</a:t>
            </a:r>
            <a:r>
              <a:rPr lang="ru-RU" b="1" dirty="0"/>
              <a:t>; </a:t>
            </a:r>
          </a:p>
          <a:p>
            <a:pPr lvl="0"/>
            <a:r>
              <a:rPr lang="ru-RU" dirty="0"/>
              <a:t>понимают сущность необходимых изменений по достижению нового качества образования в своем образовательном учреждении и своей профессиональной деятельности;</a:t>
            </a:r>
          </a:p>
          <a:p>
            <a:pPr lvl="0"/>
            <a:r>
              <a:rPr lang="ru-RU" dirty="0"/>
              <a:t>выявили содержательных лидеров для создания муниципальных профессиональных сообществ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Формы </a:t>
            </a:r>
            <a:r>
              <a:rPr lang="ru-RU" sz="2400" b="1" spc="-26" dirty="0" smtClean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работы:</a:t>
            </a: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43536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Постер-сессия</a:t>
            </a:r>
            <a:r>
              <a:rPr lang="ru-RU" dirty="0" smtClean="0"/>
              <a:t> - представление взгляда, позиции, мнения, отношения. Выполняется в бумажном варианте, размещается на стенде перед началом работы Конференции.</a:t>
            </a:r>
          </a:p>
          <a:p>
            <a:r>
              <a:rPr lang="ru-RU" b="1" dirty="0" smtClean="0"/>
              <a:t>Спикер-сессия</a:t>
            </a:r>
            <a:r>
              <a:rPr lang="ru-RU" dirty="0" smtClean="0"/>
              <a:t> - выступление ведущих специалистов края с целевыми ориентирами: смыслы, цели, образы, ценности, место согласования понятий, расстановка акцентов. Вызовы времени и мотивация - новые возможности развития современного образования.</a:t>
            </a:r>
          </a:p>
          <a:p>
            <a:r>
              <a:rPr lang="ru-RU" b="1" dirty="0" smtClean="0"/>
              <a:t>Питч-сессия </a:t>
            </a:r>
            <a:r>
              <a:rPr lang="ru-RU" dirty="0" smtClean="0"/>
              <a:t>- краткая словесная/визуальная презентация метода, приема, техники с целью заинтересовать и привлечь внимание к предъявленной проблеме. </a:t>
            </a:r>
          </a:p>
          <a:p>
            <a:r>
              <a:rPr lang="ru-RU" b="1" dirty="0" smtClean="0"/>
              <a:t>Экспресс – сессия </a:t>
            </a:r>
            <a:r>
              <a:rPr lang="ru-RU" dirty="0" smtClean="0"/>
              <a:t>– представление мастером наиболее результативных элементов собственной системы работы, инновационных методических приемов, педагогических действий, обеспечивающих эффективное решение конкретных задач.</a:t>
            </a:r>
          </a:p>
          <a:p>
            <a:r>
              <a:rPr lang="ru-RU" b="1" dirty="0" smtClean="0"/>
              <a:t>Эксперт – сессия </a:t>
            </a:r>
            <a:r>
              <a:rPr lang="ru-RU" dirty="0" smtClean="0"/>
              <a:t>- экспертиза педагогического опыта, проектных идей.</a:t>
            </a:r>
          </a:p>
          <a:p>
            <a:r>
              <a:rPr lang="ru-RU" b="1" dirty="0" err="1" smtClean="0"/>
              <a:t>Пазл</a:t>
            </a:r>
            <a:r>
              <a:rPr lang="ru-RU" b="1" dirty="0" smtClean="0"/>
              <a:t> – сессия</a:t>
            </a:r>
            <a:r>
              <a:rPr lang="ru-RU" dirty="0" smtClean="0"/>
              <a:t> - совместное обучение, выработка единого мнения по ключевым вопросам, принятие новых идей и принятие сложных решений.</a:t>
            </a:r>
          </a:p>
          <a:p>
            <a:endParaRPr lang="ru-RU" dirty="0"/>
          </a:p>
        </p:txBody>
      </p:sp>
      <p:pic>
        <p:nvPicPr>
          <p:cNvPr id="4" name="Picture 2" descr="logo_cik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274638"/>
            <a:ext cx="8472518" cy="1143000"/>
          </a:xfrm>
        </p:spPr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Основные вопросы для </a:t>
            </a:r>
            <a:r>
              <a:rPr lang="ru-RU" sz="2400" b="1" spc="-26" dirty="0" smtClean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обсуждения:</a:t>
            </a: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417638"/>
            <a:ext cx="7886700" cy="510770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Проявление учебной мотивации у детей различных возрастных групп</a:t>
            </a:r>
          </a:p>
          <a:p>
            <a:r>
              <a:rPr lang="ru-RU" dirty="0" smtClean="0"/>
              <a:t>Формирование мотивации учения как важное звено дальнейшего обучения</a:t>
            </a:r>
          </a:p>
          <a:p>
            <a:r>
              <a:rPr lang="ru-RU" dirty="0" smtClean="0"/>
              <a:t>Общие причины снижения интереса детей к обучению</a:t>
            </a:r>
          </a:p>
          <a:p>
            <a:r>
              <a:rPr lang="ru-RU" dirty="0" smtClean="0"/>
              <a:t>Способы определения мотивации</a:t>
            </a:r>
          </a:p>
          <a:p>
            <a:r>
              <a:rPr lang="ru-RU" dirty="0" smtClean="0"/>
              <a:t>Формирование мотивации на отдельных этапах урока (занятия)</a:t>
            </a:r>
          </a:p>
          <a:p>
            <a:r>
              <a:rPr lang="ru-RU" dirty="0" smtClean="0"/>
              <a:t>Оценивание как средство формирования мотивации</a:t>
            </a:r>
          </a:p>
          <a:p>
            <a:r>
              <a:rPr lang="ru-RU" dirty="0" smtClean="0"/>
              <a:t>Формы и методы, повышающие учебную мотивацию обучающихся (воспитанников)</a:t>
            </a:r>
          </a:p>
          <a:p>
            <a:pPr lvl="0"/>
            <a:r>
              <a:rPr lang="ru-RU" b="1" dirty="0"/>
              <a:t>Информационные и образовательные ресурсы и сервисы для мотивации обучения;</a:t>
            </a:r>
          </a:p>
          <a:p>
            <a:pPr lvl="0"/>
            <a:r>
              <a:rPr lang="ru-RU" b="1" dirty="0" err="1"/>
              <a:t>ЭПОС.Школа</a:t>
            </a:r>
            <a:r>
              <a:rPr lang="ru-RU" b="1" dirty="0"/>
              <a:t> в управлении качеством образования;</a:t>
            </a:r>
          </a:p>
          <a:p>
            <a:pPr lvl="0"/>
            <a:r>
              <a:rPr lang="ru-RU" b="1" dirty="0"/>
              <a:t>Компетенции педагога в цифровой образовательной среде;</a:t>
            </a:r>
          </a:p>
          <a:p>
            <a:pPr lvl="0"/>
            <a:r>
              <a:rPr lang="ru-RU" b="1" dirty="0"/>
              <a:t>Обучающие материалы в Библиотеке ЭПОС: от создания до использования;</a:t>
            </a:r>
          </a:p>
          <a:p>
            <a:pPr lvl="0"/>
            <a:r>
              <a:rPr lang="ru-RU" b="1" dirty="0"/>
              <a:t>Использование технических и телекоммуникационных средств в практике педагога.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logo_ci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7" y="-1"/>
            <a:ext cx="857224" cy="9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Стратегические </a:t>
            </a:r>
            <a:r>
              <a:rPr lang="ru-RU" sz="2400" b="1" spc="-26" dirty="0" smtClean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документы:</a:t>
            </a: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704423" cy="4351338"/>
          </a:xfrm>
        </p:spPr>
        <p:txBody>
          <a:bodyPr/>
          <a:lstStyle/>
          <a:p>
            <a:r>
              <a:rPr lang="ru-RU" dirty="0" smtClean="0"/>
              <a:t>Федеральные государственные образовательные стандарты дошкольного образования, начального</a:t>
            </a:r>
            <a:r>
              <a:rPr lang="ru-RU" dirty="0"/>
              <a:t>, основного и среднего общего </a:t>
            </a:r>
            <a:r>
              <a:rPr lang="ru-RU" dirty="0" smtClean="0"/>
              <a:t>образования;</a:t>
            </a:r>
          </a:p>
          <a:p>
            <a:r>
              <a:rPr lang="ru-RU" dirty="0" smtClean="0"/>
              <a:t> Профессиональные стандарты </a:t>
            </a:r>
            <a:r>
              <a:rPr lang="ru-RU" dirty="0"/>
              <a:t>«Педагог начального общего, основного общего и среднего общего образования», «Педагог дошкольного образования</a:t>
            </a:r>
            <a:r>
              <a:rPr lang="ru-RU" dirty="0" smtClean="0"/>
              <a:t>», </a:t>
            </a:r>
            <a:r>
              <a:rPr lang="ru-RU" dirty="0"/>
              <a:t>«Педагог дополнительного образования детей и взрослых», «Руководитель образовательной организации</a:t>
            </a:r>
            <a:r>
              <a:rPr lang="ru-RU" dirty="0" smtClean="0"/>
              <a:t>»; </a:t>
            </a:r>
          </a:p>
          <a:p>
            <a:r>
              <a:rPr lang="ru-RU" b="1" dirty="0" smtClean="0"/>
              <a:t>Постановление </a:t>
            </a:r>
            <a:r>
              <a:rPr lang="ru-RU" b="1" dirty="0"/>
              <a:t>Правительства РФ от 07.12.2020 № 2040 «О проведении эксперимента по внедрению цифровой образовательной среды</a:t>
            </a:r>
            <a:r>
              <a:rPr lang="ru-RU" b="1" dirty="0" smtClean="0"/>
              <a:t>», Положение о проведении на территории отдельных </a:t>
            </a:r>
            <a:r>
              <a:rPr lang="ru-RU" b="1" dirty="0"/>
              <a:t>субъектов РФ эксперимента по внедрению цифровой образовательной среды </a:t>
            </a:r>
          </a:p>
        </p:txBody>
      </p:sp>
    </p:spTree>
    <p:extLst>
      <p:ext uri="{BB962C8B-B14F-4D97-AF65-F5344CB8AC3E}">
        <p14:creationId xmlns:p14="http://schemas.microsoft.com/office/powerpoint/2010/main" val="23453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400" b="1" spc="-26" dirty="0">
                <a:solidFill>
                  <a:srgbClr val="00428E"/>
                </a:solidFill>
                <a:latin typeface="WVCICJ+Cambria Bold"/>
                <a:ea typeface="+mn-ea"/>
                <a:cs typeface="WVCICJ+Cambria Bold"/>
              </a:rPr>
              <a:t>Регламент участия в конференции:</a:t>
            </a:r>
            <a:endParaRPr lang="ru-RU" sz="2400" b="1" spc="-26" dirty="0">
              <a:solidFill>
                <a:srgbClr val="00428E"/>
              </a:solidFill>
              <a:latin typeface="WVCICJ+Cambria Bold"/>
              <a:ea typeface="+mn-ea"/>
              <a:cs typeface="WVCICJ+Cambria Bold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795975"/>
              </p:ext>
            </p:extLst>
          </p:nvPr>
        </p:nvGraphicFramePr>
        <p:xfrm>
          <a:off x="323527" y="1916833"/>
          <a:ext cx="8496946" cy="4176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0855">
                  <a:extLst>
                    <a:ext uri="{9D8B030D-6E8A-4147-A177-3AD203B41FA5}">
                      <a16:colId xmlns:a16="http://schemas.microsoft.com/office/drawing/2014/main" val="1121376390"/>
                    </a:ext>
                  </a:extLst>
                </a:gridCol>
                <a:gridCol w="3286261">
                  <a:extLst>
                    <a:ext uri="{9D8B030D-6E8A-4147-A177-3AD203B41FA5}">
                      <a16:colId xmlns:a16="http://schemas.microsoft.com/office/drawing/2014/main" val="1323574368"/>
                    </a:ext>
                  </a:extLst>
                </a:gridCol>
                <a:gridCol w="1612421">
                  <a:extLst>
                    <a:ext uri="{9D8B030D-6E8A-4147-A177-3AD203B41FA5}">
                      <a16:colId xmlns:a16="http://schemas.microsoft.com/office/drawing/2014/main" val="2886507787"/>
                    </a:ext>
                  </a:extLst>
                </a:gridCol>
                <a:gridCol w="1451098">
                  <a:extLst>
                    <a:ext uri="{9D8B030D-6E8A-4147-A177-3AD203B41FA5}">
                      <a16:colId xmlns:a16="http://schemas.microsoft.com/office/drawing/2014/main" val="2146453133"/>
                    </a:ext>
                  </a:extLst>
                </a:gridCol>
                <a:gridCol w="1486311">
                  <a:extLst>
                    <a:ext uri="{9D8B030D-6E8A-4147-A177-3AD203B41FA5}">
                      <a16:colId xmlns:a16="http://schemas.microsoft.com/office/drawing/2014/main" val="3583977192"/>
                    </a:ext>
                  </a:extLst>
                </a:gridCol>
              </a:tblGrid>
              <a:tr h="1529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№ п/п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Формат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участия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Время для представления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Время для обсуждения (анализа, вопросов)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Общее время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4563574"/>
                  </a:ext>
                </a:extLst>
              </a:tr>
              <a:tr h="7531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Мастер-класс в рамках Экспресс-сессии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25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5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30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5712627"/>
                  </a:ext>
                </a:extLst>
              </a:tr>
              <a:tr h="36517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2.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Питч в рамках Питч-сессии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5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6190141"/>
                  </a:ext>
                </a:extLst>
              </a:tr>
              <a:tr h="152907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3.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Презентация педагогического опыта, представление проектной идеи в рамках Эксперт-сессии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7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До 3 мин.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До</a:t>
                      </a:r>
                      <a:r>
                        <a:rPr lang="en-US" sz="1800" dirty="0">
                          <a:effectLst/>
                        </a:rPr>
                        <a:t> 10 </a:t>
                      </a:r>
                      <a:r>
                        <a:rPr lang="en-US" sz="1800" dirty="0" err="1">
                          <a:effectLst/>
                        </a:rPr>
                        <a:t>мин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1988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1814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696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WVCICJ+Cambria Bold</vt:lpstr>
      <vt:lpstr>Тема Office</vt:lpstr>
      <vt:lpstr>Модель  межрегиональной методической конференции    «Мотивация на результат в условиях цифровой образовательной среды»</vt:lpstr>
      <vt:lpstr>Презентация PowerPoint</vt:lpstr>
      <vt:lpstr>Цель:  </vt:lpstr>
      <vt:lpstr>Задачи:  </vt:lpstr>
      <vt:lpstr>Ожидаемые результаты: </vt:lpstr>
      <vt:lpstr>Формы работы:</vt:lpstr>
      <vt:lpstr>Основные вопросы для обсуждения:</vt:lpstr>
      <vt:lpstr>Стратегические документы:</vt:lpstr>
      <vt:lpstr>Регламент участия в конференции:</vt:lpstr>
      <vt:lpstr>Программа конференции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 муниципальной методической конференции   «Мотивация. Перезагрузка 2020» </dc:title>
  <dc:creator>1</dc:creator>
  <cp:lastModifiedBy>USER</cp:lastModifiedBy>
  <cp:revision>46</cp:revision>
  <cp:lastPrinted>2021-03-04T03:55:35Z</cp:lastPrinted>
  <dcterms:created xsi:type="dcterms:W3CDTF">2020-02-12T12:39:27Z</dcterms:created>
  <dcterms:modified xsi:type="dcterms:W3CDTF">2021-10-18T12:02:37Z</dcterms:modified>
</cp:coreProperties>
</file>