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7" r:id="rId4"/>
    <p:sldId id="301" r:id="rId5"/>
    <p:sldId id="289" r:id="rId6"/>
    <p:sldId id="290" r:id="rId7"/>
    <p:sldId id="292" r:id="rId8"/>
    <p:sldId id="294" r:id="rId9"/>
    <p:sldId id="293" r:id="rId10"/>
    <p:sldId id="295" r:id="rId11"/>
    <p:sldId id="299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EA2A1A-EFDF-4646-98A0-1EA40AA0826A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1266AE-7822-4238-A947-BC69E965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054552" cy="1584177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автономное учреждение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«Институт развития образования Пермского края»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7016824" cy="41044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ИННОВАЦИОННАЯ МОДЕЛЬ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программы внеурочного курса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«Учитель-дублёр» в форме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коммуникативно-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пробы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в рамках реализации краевого проекта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«От образовательных практик – к инновационным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моделям внеурочной деятельности»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разработчики: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Бердникова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Ивановна,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учитель  МБОУ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Перемская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ООШ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Добрянка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Близнецова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Елена Владимировна, </a:t>
            </a:r>
          </a:p>
          <a:p>
            <a:pPr algn="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етодист МБУ ДПО «ИМЦ» г. Добрянка</a:t>
            </a:r>
          </a:p>
          <a:p>
            <a:pPr algn="r"/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0534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Материально-технические условия: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 занятий необходимы: класс с выходом в интернет,  учебная доска.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Кадровые условия: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профессиональные педагогические кадры, имеющие опыт внеклассной работы с подростками. Завуч и педагог-психолог, осуществляющие мониторинг возможностей и способностей обучающихся, а также отслеживающие динамику личностного развития обучающихся. Классный руководитель.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Информационно-методические условия: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поддержка учителей,  (обеспечение научно-методической литературой,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сопровождение.)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956" y="3884319"/>
            <a:ext cx="36576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93305"/>
            <a:ext cx="3657600" cy="24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3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DSC09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553" y="364502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ень учителя-дублера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02091"/>
            <a:ext cx="2468880" cy="3956858"/>
          </a:xfrm>
          <a:prstGeom prst="rect">
            <a:avLst/>
          </a:prstGeom>
        </p:spPr>
      </p:pic>
      <p:pic>
        <p:nvPicPr>
          <p:cNvPr id="5" name="Объект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5" b="4518"/>
          <a:stretch/>
        </p:blipFill>
        <p:spPr>
          <a:xfrm>
            <a:off x="539552" y="1268760"/>
            <a:ext cx="3139752" cy="32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86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Спасибо за внимание!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IMGP6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5112327" cy="3832167"/>
          </a:xfrm>
        </p:spPr>
      </p:pic>
    </p:spTree>
    <p:extLst>
      <p:ext uri="{BB962C8B-B14F-4D97-AF65-F5344CB8AC3E}">
        <p14:creationId xmlns:p14="http://schemas.microsoft.com/office/powerpoint/2010/main" xmlns="" val="392705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Идея, цель организации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579568" cy="5112568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Идея: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общешкольного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Дня самоуправления в рамках реализации программы краткосрочного курса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внеурочной деятельности в форме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коммуникативно-деятельностной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сотрудничества и совместной деятельности старшеклассников с педагогами – предметниками, сверстниками и младшими школьниками в рамках реализации коммуникативно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пробы «Учитель-дублер» и общешкольного Дня самоуправления.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5959" y="3861048"/>
            <a:ext cx="4543135" cy="255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267672"/>
          </a:xfrm>
        </p:spPr>
        <p:txBody>
          <a:bodyPr/>
          <a:lstStyle/>
          <a:p>
            <a:pPr marL="313182" lvl="0" indent="-285750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общую структуру (игровую оболочку) и тематику общешкольного Дня самоуправления.</a:t>
            </a:r>
          </a:p>
          <a:p>
            <a:pPr marL="313182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Провести «стажировки» обучающихся 8-9 классов с элементами тренинга у учителей-наставников с целью выбора содержания (предмета) коммуникативно-профессиональной пробы.</a:t>
            </a:r>
          </a:p>
          <a:p>
            <a:pPr marL="313182" lvl="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Реализовать общешкольный День самоуправления в форме коммуникативно-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пробы «Учитель-дублер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13182" lvl="0" indent="-285750"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207" y="3391974"/>
            <a:ext cx="4295425" cy="32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Используемые понятия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Коммуникативно-деятельностная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проба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процесс, который моделирует существенные элементы деятельности в выбранной профессии, что позволяет оценить себя на предмет соответствия профессии.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Организационная модель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4081796"/>
              </p:ext>
            </p:extLst>
          </p:nvPr>
        </p:nvGraphicFramePr>
        <p:xfrm>
          <a:off x="1187624" y="1052736"/>
          <a:ext cx="7704856" cy="5676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1499583"/>
                <a:gridCol w="1412259"/>
                <a:gridCol w="2992814"/>
              </a:tblGrid>
              <a:tr h="73027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Метафора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</a:tr>
              <a:tr h="1041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начального общего образования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Предпрофессиональный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тоже так хочу» 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Участвуют в различных видах внеурочной деятельности общешкольного Дня дублера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</a:tr>
              <a:tr h="78105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5-7 классов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Социально-ориентирован-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также буду»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участвуют в различных видах внеурочной деятельности общешкольного Дня дублера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</a:tr>
              <a:tr h="1822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8-9 классов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 деятельно-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стный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пробую и учусь»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Участвуют в продуктивной творческой деятельности, используя полученные знания. Учатся строить продуктивное взаимодействие и сотрудничество со своими «учениками». 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</a:tr>
              <a:tr h="1301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Педагоги-наставники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Тьюторское сопровождение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«Оказываю поддержку»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Оказывают помощь обучающимся в процессе выбора и реализации коммуникативно-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пробы.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723" marR="63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71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786112" cy="50886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Обучающихся 8-9 классов, участников, коммуникативно-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пробы «Учитель-дублер» - 100%.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Сформирована команда учителей-наставников для реализации «стажировок» обучающихся- не менее 5 чел.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Подобраны средства оценивания личностных результатов обучающихся: дневник рефлексии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Разработана система участия всех обучающихся школы в реализации общешкольного Дня самоуправления</a:t>
            </a:r>
            <a:r>
              <a:rPr lang="ru-RU" sz="1800" dirty="0"/>
              <a:t>. 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Новое портфолио  hfpyjt\мое порт 2018\профориентация\10 сентября\DSC02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243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Новое портфолио  hfpyjt\мое порт 2018\профориентация\10 сентября\DSC021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2" t="19158"/>
          <a:stretch/>
        </p:blipFill>
        <p:spPr bwMode="auto">
          <a:xfrm>
            <a:off x="6012160" y="3599804"/>
            <a:ext cx="2551071" cy="31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12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Технологические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этапы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пробы</a:t>
            </a:r>
            <a:endParaRPr lang="ru-RU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196752"/>
            <a:ext cx="3600400" cy="208823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Ученик осуществляет выбор учебного предмета, учителя-куратора.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Определяется новая «администрация»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995936" y="1340768"/>
            <a:ext cx="2808311" cy="180019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Дублёр конструирует урок, «стажируется» 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учителя наставника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499992" y="4452269"/>
            <a:ext cx="2592287" cy="180019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Реализация профессиональной пробы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6535439" y="2636912"/>
            <a:ext cx="2592287" cy="180019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Дублёр представляет  учителю-наставнику свой конспект урока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403649" y="4789211"/>
            <a:ext cx="2592287" cy="180019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Заполнение рефлексивного дневника.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0313828">
            <a:off x="4021613" y="5521516"/>
            <a:ext cx="455847" cy="386052"/>
          </a:xfrm>
          <a:prstGeom prst="rightArrow">
            <a:avLst>
              <a:gd name="adj1" fmla="val 50000"/>
              <a:gd name="adj2" fmla="val 50327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8333577">
            <a:off x="6528342" y="4335813"/>
            <a:ext cx="455847" cy="386052"/>
          </a:xfrm>
          <a:prstGeom prst="rightArrow">
            <a:avLst>
              <a:gd name="adj1" fmla="val 50000"/>
              <a:gd name="adj2" fmla="val 50327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3042587">
            <a:off x="6826987" y="2443886"/>
            <a:ext cx="455847" cy="386052"/>
          </a:xfrm>
          <a:prstGeom prst="rightArrow">
            <a:avLst>
              <a:gd name="adj1" fmla="val 50000"/>
              <a:gd name="adj2" fmla="val 50327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768012" y="1982498"/>
            <a:ext cx="455847" cy="386052"/>
          </a:xfrm>
          <a:prstGeom prst="rightArrow">
            <a:avLst>
              <a:gd name="adj1" fmla="val 50000"/>
              <a:gd name="adj2" fmla="val 50327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7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136216"/>
              </p:ext>
            </p:extLst>
          </p:nvPr>
        </p:nvGraphicFramePr>
        <p:xfrm>
          <a:off x="755576" y="332656"/>
          <a:ext cx="8208912" cy="6341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656184"/>
                <a:gridCol w="2592288"/>
                <a:gridCol w="2592288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 оценивания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 критериев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</a:tr>
              <a:tr h="16316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осуществляет выбор учебного предмета, учителя-куратора.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умеет задавать вопросы, проявляет заинтересованность.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 решения в ситуации выбора.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проявляет интерес и активность, сообщает о готовности участвовать в  коммуникативно-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пробе.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 продуктивное взаимодействие и сотрудничество со взрослыми.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</a:tr>
              <a:tr h="969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Дублёр конструирует урок, «стажируется» у учителя-наставника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умеет планировать свои действия в создании продукта – конспекта урока.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Решает кейсы, предложенные учителем-наставником.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Оформляет технологическую карту урока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</a:tr>
              <a:tr h="13209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участвует в продуктивной творческой деятельности.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 продуктивное взаимодействие и сотрудничество со своими «учениками». 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интерактивное пространство урока, реализует план урока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</a:tr>
              <a:tr h="8785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оформляет и представляет результаты работы в виде материального продукта – заполняет рефлексивный дневник.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Выделяет ценностный компонент и личностные приобретения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полученные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коммуникативно-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12" marR="49112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03450" y="1489174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3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066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инновационности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продукта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1.Интеграция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урочной деятельностью в рамках реализации основной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школы.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Внедрение в воспитательную деятельность школы современной образовательной технологии ролевой игры.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Цель, задачи, содержание модели учитывают региональные и местные потребности в педагогических кадрах.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Совместная деятельность всего коллектива, в т. ч.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ошкольной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Наличие УМК (программа, модель занятия, рефлексивный дневник, система оценивания)</a:t>
            </a:r>
          </a:p>
        </p:txBody>
      </p:sp>
      <p:pic>
        <p:nvPicPr>
          <p:cNvPr id="5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120945"/>
            <a:ext cx="3745774" cy="2492831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120945"/>
            <a:ext cx="3473108" cy="26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442</TotalTime>
  <Words>681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Государственное автономное учреждение дополнительного профессионального образования   «Институт развития образования Пермского края»  </vt:lpstr>
      <vt:lpstr>Идея, цель организации</vt:lpstr>
      <vt:lpstr>Задачи</vt:lpstr>
      <vt:lpstr>Используемые понятия</vt:lpstr>
      <vt:lpstr>Организационная модель</vt:lpstr>
      <vt:lpstr>Ожидаемые результаты </vt:lpstr>
      <vt:lpstr>Технологические этапы пробы</vt:lpstr>
      <vt:lpstr>Слайд 8</vt:lpstr>
      <vt:lpstr>Признаки инновационности продукта</vt:lpstr>
      <vt:lpstr>Ресурсное обеспечение</vt:lpstr>
      <vt:lpstr> День учителя-дублера 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городского округа Тольятти «Школа с углубленным изучением отдельных предметов № 45» Инновационный проект в номинации конкурса «Инновации в воспитании»</dc:title>
  <dc:creator>Windows User</dc:creator>
  <cp:lastModifiedBy>Инга</cp:lastModifiedBy>
  <cp:revision>85</cp:revision>
  <dcterms:created xsi:type="dcterms:W3CDTF">2016-03-24T17:09:45Z</dcterms:created>
  <dcterms:modified xsi:type="dcterms:W3CDTF">2019-09-21T04:40:06Z</dcterms:modified>
</cp:coreProperties>
</file>