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57" r:id="rId4"/>
    <p:sldId id="260" r:id="rId5"/>
    <p:sldId id="259" r:id="rId6"/>
    <p:sldId id="258" r:id="rId7"/>
    <p:sldId id="263" r:id="rId8"/>
    <p:sldId id="261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7DCF0"/>
    <a:srgbClr val="CCCCFF"/>
    <a:srgbClr val="9999FF"/>
    <a:srgbClr val="CC66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Средний стиль 1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420D5-014A-4467-996B-1B4B763A7475}" type="datetimeFigureOut">
              <a:rPr lang="ru-RU" smtClean="0"/>
              <a:pPr/>
              <a:t>19.04.2020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27C7A-6AA8-4E6E-9BED-DAA73A07714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593341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420D5-014A-4467-996B-1B4B763A7475}" type="datetimeFigureOut">
              <a:rPr lang="ru-RU" smtClean="0"/>
              <a:pPr/>
              <a:t>19.04.2020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27C7A-6AA8-4E6E-9BED-DAA73A07714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146624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420D5-014A-4467-996B-1B4B763A7475}" type="datetimeFigureOut">
              <a:rPr lang="ru-RU" smtClean="0"/>
              <a:pPr/>
              <a:t>19.04.2020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27C7A-6AA8-4E6E-9BED-DAA73A07714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720368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420D5-014A-4467-996B-1B4B763A7475}" type="datetimeFigureOut">
              <a:rPr lang="ru-RU" smtClean="0"/>
              <a:pPr/>
              <a:t>19.04.2020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27C7A-6AA8-4E6E-9BED-DAA73A07714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721763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420D5-014A-4467-996B-1B4B763A7475}" type="datetimeFigureOut">
              <a:rPr lang="ru-RU" smtClean="0"/>
              <a:pPr/>
              <a:t>19.04.2020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27C7A-6AA8-4E6E-9BED-DAA73A07714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444683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420D5-014A-4467-996B-1B4B763A7475}" type="datetimeFigureOut">
              <a:rPr lang="ru-RU" smtClean="0"/>
              <a:pPr/>
              <a:t>19.04.2020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27C7A-6AA8-4E6E-9BED-DAA73A07714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439426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420D5-014A-4467-996B-1B4B763A7475}" type="datetimeFigureOut">
              <a:rPr lang="ru-RU" smtClean="0"/>
              <a:pPr/>
              <a:t>19.04.2020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27C7A-6AA8-4E6E-9BED-DAA73A07714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695658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420D5-014A-4467-996B-1B4B763A7475}" type="datetimeFigureOut">
              <a:rPr lang="ru-RU" smtClean="0"/>
              <a:pPr/>
              <a:t>19.04.2020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27C7A-6AA8-4E6E-9BED-DAA73A07714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253005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420D5-014A-4467-996B-1B4B763A7475}" type="datetimeFigureOut">
              <a:rPr lang="ru-RU" smtClean="0"/>
              <a:pPr/>
              <a:t>19.04.2020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27C7A-6AA8-4E6E-9BED-DAA73A07714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63580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420D5-014A-4467-996B-1B4B763A7475}" type="datetimeFigureOut">
              <a:rPr lang="ru-RU" smtClean="0"/>
              <a:pPr/>
              <a:t>19.04.2020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27C7A-6AA8-4E6E-9BED-DAA73A07714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220076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420D5-014A-4467-996B-1B4B763A7475}" type="datetimeFigureOut">
              <a:rPr lang="ru-RU" smtClean="0"/>
              <a:pPr/>
              <a:t>19.04.2020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27C7A-6AA8-4E6E-9BED-DAA73A07714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02437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1420D5-014A-4467-996B-1B4B763A7475}" type="datetimeFigureOut">
              <a:rPr lang="ru-RU" smtClean="0"/>
              <a:pPr/>
              <a:t>19.04.2020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627C7A-6AA8-4E6E-9BED-DAA73A07714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643907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5400000">
            <a:off x="1143000" y="-1143000"/>
            <a:ext cx="6858000" cy="9144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751196" y="1690211"/>
            <a:ext cx="7641606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Georgia" panose="02040502050405020303" pitchFamily="18" charset="0"/>
              </a:rPr>
              <a:t>МОДЕЛЬ</a:t>
            </a:r>
          </a:p>
          <a:p>
            <a:pPr algn="ctr"/>
            <a:r>
              <a:rPr lang="ru-RU" sz="2400" b="1" dirty="0" smtClean="0">
                <a:latin typeface="Georgia" panose="02040502050405020303" pitchFamily="18" charset="0"/>
              </a:rPr>
              <a:t>программы внеурочной деятельности старшей школы</a:t>
            </a:r>
          </a:p>
          <a:p>
            <a:pPr algn="ctr"/>
            <a:r>
              <a:rPr lang="ru-RU" sz="2400" b="1" dirty="0" smtClean="0">
                <a:latin typeface="Georgia" panose="02040502050405020303" pitchFamily="18" charset="0"/>
              </a:rPr>
              <a:t> «</a:t>
            </a:r>
            <a:r>
              <a:rPr lang="ru-RU" sz="2400" b="1" dirty="0" err="1" smtClean="0">
                <a:latin typeface="Georgia" panose="02040502050405020303" pitchFamily="18" charset="0"/>
              </a:rPr>
              <a:t>Коворкинг</a:t>
            </a:r>
            <a:r>
              <a:rPr lang="ru-RU" sz="2400" b="1" dirty="0" smtClean="0">
                <a:latin typeface="Georgia" panose="02040502050405020303" pitchFamily="18" charset="0"/>
              </a:rPr>
              <a:t>-клуб для старшеклассников»</a:t>
            </a:r>
          </a:p>
          <a:p>
            <a:pPr algn="ctr"/>
            <a:r>
              <a:rPr lang="ru-RU" sz="2400" b="1" dirty="0">
                <a:latin typeface="Georgia" panose="02040502050405020303" pitchFamily="18" charset="0"/>
              </a:rPr>
              <a:t>М</a:t>
            </a:r>
            <a:r>
              <a:rPr lang="ru-RU" sz="2400" b="1" dirty="0" smtClean="0">
                <a:latin typeface="Georgia" panose="02040502050405020303" pitchFamily="18" charset="0"/>
              </a:rPr>
              <a:t>АОУ СОШ № 10 НОЦ</a:t>
            </a:r>
          </a:p>
          <a:p>
            <a:pPr algn="ctr"/>
            <a:r>
              <a:rPr lang="ru-RU" dirty="0" smtClean="0">
                <a:latin typeface="Georgia" panose="02040502050405020303" pitchFamily="18" charset="0"/>
              </a:rPr>
              <a:t>в рамках реализации межмуниципального проекта</a:t>
            </a:r>
          </a:p>
          <a:p>
            <a:pPr algn="ctr"/>
            <a:r>
              <a:rPr lang="ru-RU" dirty="0" smtClean="0">
                <a:latin typeface="Georgia" panose="02040502050405020303" pitchFamily="18" charset="0"/>
              </a:rPr>
              <a:t>«</a:t>
            </a:r>
            <a:r>
              <a:rPr lang="ru-RU" dirty="0" err="1" smtClean="0">
                <a:latin typeface="Georgia" panose="02040502050405020303" pitchFamily="18" charset="0"/>
              </a:rPr>
              <a:t>Инновационно</a:t>
            </a:r>
            <a:r>
              <a:rPr lang="ru-RU" dirty="0" smtClean="0">
                <a:latin typeface="Georgia" panose="02040502050405020303" pitchFamily="18" charset="0"/>
              </a:rPr>
              <a:t>-образовательные модели внеурочной деятельности старшей школы»</a:t>
            </a:r>
            <a:endParaRPr lang="ru-RU" dirty="0">
              <a:latin typeface="Georgia" panose="02040502050405020303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15711" y="4818078"/>
            <a:ext cx="622337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b="1" dirty="0" smtClean="0">
                <a:latin typeface="Georgia" panose="02040502050405020303" pitchFamily="18" charset="0"/>
              </a:rPr>
              <a:t>Авторы – разработчики:</a:t>
            </a:r>
          </a:p>
          <a:p>
            <a:r>
              <a:rPr lang="ru-RU" dirty="0" err="1" smtClean="0">
                <a:latin typeface="Georgia" panose="02040502050405020303" pitchFamily="18" charset="0"/>
              </a:rPr>
              <a:t>Запевалова</a:t>
            </a:r>
            <a:r>
              <a:rPr lang="ru-RU" dirty="0" smtClean="0">
                <a:latin typeface="Georgia" panose="02040502050405020303" pitchFamily="18" charset="0"/>
              </a:rPr>
              <a:t> Л.С., зам. директора по ВР</a:t>
            </a:r>
          </a:p>
          <a:p>
            <a:r>
              <a:rPr lang="ru-RU" dirty="0" err="1" smtClean="0">
                <a:latin typeface="Georgia" panose="02040502050405020303" pitchFamily="18" charset="0"/>
              </a:rPr>
              <a:t>Неволина</a:t>
            </a:r>
            <a:r>
              <a:rPr lang="ru-RU" dirty="0" smtClean="0">
                <a:latin typeface="Georgia" panose="02040502050405020303" pitchFamily="18" charset="0"/>
              </a:rPr>
              <a:t> Ю.М., зам. директора по УВР,</a:t>
            </a:r>
          </a:p>
          <a:p>
            <a:r>
              <a:rPr lang="ru-RU" dirty="0" err="1" smtClean="0">
                <a:latin typeface="Georgia" panose="02040502050405020303" pitchFamily="18" charset="0"/>
              </a:rPr>
              <a:t>Дряхлова</a:t>
            </a:r>
            <a:r>
              <a:rPr lang="ru-RU" dirty="0" smtClean="0">
                <a:latin typeface="Georgia" panose="02040502050405020303" pitchFamily="18" charset="0"/>
              </a:rPr>
              <a:t> Е.Н., учитель русского языка и литературы,</a:t>
            </a:r>
          </a:p>
          <a:p>
            <a:r>
              <a:rPr lang="ru-RU" dirty="0" err="1" smtClean="0">
                <a:latin typeface="Georgia" panose="02040502050405020303" pitchFamily="18" charset="0"/>
              </a:rPr>
              <a:t>Ямбаршева</a:t>
            </a:r>
            <a:r>
              <a:rPr lang="ru-RU" dirty="0" smtClean="0">
                <a:latin typeface="Georgia" panose="02040502050405020303" pitchFamily="18" charset="0"/>
              </a:rPr>
              <a:t> Т.Л., учитель истории и обществознания</a:t>
            </a:r>
            <a:endParaRPr lang="ru-RU" dirty="0">
              <a:latin typeface="Georgia" panose="02040502050405020303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525150" y="6488668"/>
            <a:ext cx="40936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Georgia" panose="02040502050405020303" pitchFamily="18" charset="0"/>
              </a:rPr>
              <a:t>г. Чайковский</a:t>
            </a:r>
            <a:endParaRPr lang="ru-RU" b="1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6797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" y="0"/>
            <a:ext cx="9199115" cy="6858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481042" y="245659"/>
            <a:ext cx="62370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АКТУАЛЬНОСТЬ</a:t>
            </a:r>
            <a:endParaRPr lang="ru-RU" sz="2400" b="1" dirty="0">
              <a:solidFill>
                <a:srgbClr val="002060"/>
              </a:solidFill>
              <a:latin typeface="Georgia" panose="02040502050405020303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48277" y="707324"/>
            <a:ext cx="8502555" cy="59349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ru-RU" dirty="0" smtClean="0">
                <a:latin typeface="Georgia" panose="02040502050405020303" pitchFamily="18" charset="0"/>
              </a:rPr>
              <a:t>    </a:t>
            </a:r>
            <a:r>
              <a:rPr lang="ru-RU" sz="1600" dirty="0" smtClean="0">
                <a:latin typeface="Georgia" panose="02040502050405020303" pitchFamily="18" charset="0"/>
              </a:rPr>
              <a:t>Образовательное пространство НОЦ характеризуется как общеобразовательная организация открытого (сетевого) пространства выбора, самоопределения  и самореализации обучающихся</a:t>
            </a:r>
            <a:r>
              <a:rPr lang="ru-RU" sz="1600" dirty="0" smtClean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16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школе реализуются технический, естественно-научный, гуманитарный и социально-экономический профили обучения в соответствии с ФГОС СОО. Основной организационной единицей </a:t>
            </a:r>
            <a:r>
              <a:rPr lang="ru-RU" sz="1600" dirty="0" smtClean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являются индивидуальные </a:t>
            </a:r>
            <a:r>
              <a:rPr lang="ru-RU" sz="16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учебные планы </a:t>
            </a:r>
            <a:r>
              <a:rPr lang="ru-RU" sz="1600" dirty="0" smtClean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старшеклассников. </a:t>
            </a:r>
            <a:r>
              <a:rPr lang="ru-RU" sz="1600" dirty="0" err="1" smtClean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Внеучебное</a:t>
            </a:r>
            <a:r>
              <a:rPr lang="ru-RU" sz="1600" dirty="0" smtClean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пространство предоставляет </a:t>
            </a:r>
            <a:r>
              <a:rPr lang="ru-RU" sz="16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широкие </a:t>
            </a:r>
            <a:r>
              <a:rPr lang="ru-RU" sz="1600" dirty="0" smtClean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возможности реализации профессионального самоопределения, осуществления ответственного выбора </a:t>
            </a:r>
            <a:r>
              <a:rPr lang="ru-RU" sz="16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 </a:t>
            </a:r>
            <a:r>
              <a:rPr lang="ru-RU" sz="1600" dirty="0" smtClean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рефлексивно-проектного сопровождения индивидуальных маршрутов старшеклассников.</a:t>
            </a: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ru-RU" sz="1600" dirty="0" smtClean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Таким </a:t>
            </a:r>
            <a:r>
              <a:rPr lang="ru-RU" sz="16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образом, </a:t>
            </a:r>
            <a:r>
              <a:rPr lang="ru-RU" sz="1600" dirty="0" err="1" smtClean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внеучебная</a:t>
            </a:r>
            <a:r>
              <a:rPr lang="ru-RU" sz="1600" dirty="0" smtClean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программа НОЦ </a:t>
            </a:r>
            <a:r>
              <a:rPr lang="ru-RU" sz="16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обладает </a:t>
            </a:r>
            <a:r>
              <a:rPr lang="ru-RU" sz="1600" dirty="0" smtClean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потенциалом интеграции форм и методов профессионального и личностного самоопределения обучающихся  старшей </a:t>
            </a:r>
            <a:r>
              <a:rPr lang="ru-RU" sz="16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школы, направленной на индивидуализацию образования в условиях реализации </a:t>
            </a:r>
            <a:r>
              <a:rPr lang="ru-RU" sz="1600" dirty="0" smtClean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профильного обучения ФГОС СОО и </a:t>
            </a:r>
            <a:r>
              <a:rPr lang="ru-RU" sz="1600" dirty="0" err="1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тьтюторского</a:t>
            </a:r>
            <a:r>
              <a:rPr lang="ru-RU" sz="16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сопровождения </a:t>
            </a:r>
            <a:r>
              <a:rPr lang="ru-RU" sz="1600" dirty="0" smtClean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индивидуальных учебных планов  старшеклассников.</a:t>
            </a:r>
            <a:endParaRPr lang="ru-RU" sz="1400" dirty="0"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ru-RU" sz="2400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29627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" y="0"/>
            <a:ext cx="9199115" cy="6858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555845" y="682388"/>
            <a:ext cx="62370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ОСНОВНАЯ ИДЕЯ ПРОГРАММЫ</a:t>
            </a:r>
            <a:endParaRPr lang="ru-RU" sz="2400" b="1" dirty="0">
              <a:solidFill>
                <a:srgbClr val="002060"/>
              </a:solidFill>
              <a:latin typeface="Georgia" panose="02040502050405020303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36979" y="1511376"/>
            <a:ext cx="805217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 smtClean="0">
                <a:latin typeface="Georgia" panose="02040502050405020303" pitchFamily="18" charset="0"/>
              </a:rPr>
              <a:t>Реализация клубной деятельности старшеклассников, обеспечивающей их внешкольное общение и взаимодействие в освоении и исследовании интеллектуальной и социокультурной среды города, края, страны в контексте индивидуализации обучения и профессионального самоопределения.</a:t>
            </a:r>
            <a:endParaRPr lang="ru-RU" sz="2000" dirty="0">
              <a:latin typeface="Georgia" panose="02040502050405020303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81042" y="3623816"/>
            <a:ext cx="62370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ЦЕЛЬ ПРОГРАММЫ</a:t>
            </a:r>
            <a:endParaRPr lang="ru-RU" sz="2400" b="1" dirty="0">
              <a:solidFill>
                <a:srgbClr val="002060"/>
              </a:solidFill>
              <a:latin typeface="Georgia" panose="02040502050405020303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36979" y="4114465"/>
            <a:ext cx="805217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 smtClean="0">
                <a:latin typeface="Georgia" panose="02040502050405020303" pitchFamily="18" charset="0"/>
              </a:rPr>
              <a:t>Реализация проектно-сетевого сотрудничества старшеклассников на площадках </a:t>
            </a:r>
            <a:r>
              <a:rPr lang="ru-RU" sz="2000" dirty="0" err="1" smtClean="0">
                <a:latin typeface="Georgia" panose="02040502050405020303" pitchFamily="18" charset="0"/>
              </a:rPr>
              <a:t>коворкинг</a:t>
            </a:r>
            <a:r>
              <a:rPr lang="ru-RU" sz="2000" dirty="0" smtClean="0">
                <a:latin typeface="Georgia" panose="02040502050405020303" pitchFamily="18" charset="0"/>
              </a:rPr>
              <a:t>-клуба в освоении и исследовании интеллектуальной и социокультурной среды города, края, страны в контексте профессионального самоопределения</a:t>
            </a:r>
            <a:r>
              <a:rPr lang="ru-RU" sz="2400" dirty="0" smtClean="0">
                <a:latin typeface="Georgia" panose="02040502050405020303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xmlns="" val="3434982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" y="0"/>
            <a:ext cx="9199115" cy="6858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481040" y="581210"/>
            <a:ext cx="62370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ЗАДАЧИ</a:t>
            </a:r>
            <a:endParaRPr lang="ru-RU" sz="2400" b="1" dirty="0">
              <a:solidFill>
                <a:srgbClr val="002060"/>
              </a:solidFill>
              <a:latin typeface="Georgia" panose="02040502050405020303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68997" y="1166842"/>
            <a:ext cx="7861111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AutoNum type="arabicParenR"/>
            </a:pPr>
            <a:r>
              <a:rPr lang="ru-RU" sz="2000" dirty="0" smtClean="0">
                <a:latin typeface="Georgia" panose="02040502050405020303" pitchFamily="18" charset="0"/>
              </a:rPr>
              <a:t>Сформировать </a:t>
            </a:r>
            <a:r>
              <a:rPr lang="ru-RU" sz="2000" dirty="0" err="1" smtClean="0">
                <a:latin typeface="Georgia" panose="02040502050405020303" pitchFamily="18" charset="0"/>
              </a:rPr>
              <a:t>коворкинг</a:t>
            </a:r>
            <a:r>
              <a:rPr lang="ru-RU" sz="2000" dirty="0" smtClean="0">
                <a:latin typeface="Georgia" panose="02040502050405020303" pitchFamily="18" charset="0"/>
              </a:rPr>
              <a:t>-клубы по интересам и направлениям технического, естественно-научного, гуманитарного, социально-экономического профилей обучения старшей школы;</a:t>
            </a:r>
          </a:p>
          <a:p>
            <a:pPr marL="457200" indent="-457200" algn="just">
              <a:buAutoNum type="arabicParenR"/>
            </a:pPr>
            <a:r>
              <a:rPr lang="ru-RU" sz="2000" dirty="0" smtClean="0">
                <a:latin typeface="Georgia" panose="02040502050405020303" pitchFamily="18" charset="0"/>
              </a:rPr>
              <a:t>Организовать содружество и сотворчество взрослых (педагоги, родители, представители общественности и др.) и старшеклассников, способствующее активным согласованным действиям в общественной жизни школы и города;</a:t>
            </a:r>
          </a:p>
          <a:p>
            <a:pPr marL="457200" indent="-457200" algn="just">
              <a:buAutoNum type="arabicParenR"/>
            </a:pPr>
            <a:r>
              <a:rPr lang="ru-RU" sz="2000" dirty="0" smtClean="0">
                <a:latin typeface="Georgia" panose="02040502050405020303" pitchFamily="18" charset="0"/>
              </a:rPr>
              <a:t>Реализовать социальные, интеллектуальные, образовательные, информационные проекты в форме профессиональных проб;</a:t>
            </a:r>
          </a:p>
          <a:p>
            <a:pPr marL="457200" indent="-457200" algn="just">
              <a:buAutoNum type="arabicParenR"/>
            </a:pPr>
            <a:r>
              <a:rPr lang="ru-RU" sz="2000" dirty="0" smtClean="0">
                <a:latin typeface="Georgia" panose="02040502050405020303" pitchFamily="18" charset="0"/>
              </a:rPr>
              <a:t>Представить результаты проектной деятельности на событийных и информационных площадках школы, города.</a:t>
            </a:r>
          </a:p>
          <a:p>
            <a:pPr marL="457200" indent="-457200" algn="just">
              <a:buAutoNum type="arabicParenR"/>
            </a:pPr>
            <a:endParaRPr lang="ru-RU" sz="2000" dirty="0" smtClean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53834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" y="0"/>
            <a:ext cx="9199115" cy="6858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58894" y="167873"/>
            <a:ext cx="78813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ОРГАНИЗАЦИОННО-СОДЕРЖАТЕЛЬНАЯ МОДЕЛЬ</a:t>
            </a:r>
            <a:endParaRPr lang="ru-RU" sz="2000" b="1" dirty="0">
              <a:solidFill>
                <a:srgbClr val="002060"/>
              </a:solidFill>
              <a:latin typeface="Georgia" panose="02040502050405020303" pitchFamily="18" charset="0"/>
            </a:endParaRPr>
          </a:p>
        </p:txBody>
      </p:sp>
      <p:pic>
        <p:nvPicPr>
          <p:cNvPr id="5" name="Рисунок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18949" y="567983"/>
            <a:ext cx="8561212" cy="6189686"/>
          </a:xfrm>
          <a:prstGeom prst="rect">
            <a:avLst/>
          </a:prstGeom>
        </p:spPr>
      </p:pic>
      <p:sp>
        <p:nvSpPr>
          <p:cNvPr id="2" name="Скругленный прямоугольник 1"/>
          <p:cNvSpPr/>
          <p:nvPr/>
        </p:nvSpPr>
        <p:spPr>
          <a:xfrm>
            <a:off x="627796" y="5022376"/>
            <a:ext cx="1433015" cy="573206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smtClean="0">
                <a:solidFill>
                  <a:schemeClr val="tx1"/>
                </a:solidFill>
              </a:rPr>
              <a:t>Углубленное изучение предмета</a:t>
            </a:r>
            <a:endParaRPr lang="ru-RU" sz="120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370996" y="4435522"/>
            <a:ext cx="102358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/>
              <a:t>До 10 часов в неделю</a:t>
            </a:r>
            <a:endParaRPr lang="ru-RU" sz="1100" dirty="0"/>
          </a:p>
        </p:txBody>
      </p:sp>
    </p:spTree>
    <p:extLst>
      <p:ext uri="{BB962C8B-B14F-4D97-AF65-F5344CB8AC3E}">
        <p14:creationId xmlns:p14="http://schemas.microsoft.com/office/powerpoint/2010/main" xmlns="" val="355882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" y="0"/>
            <a:ext cx="9199115" cy="6858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768077" y="193428"/>
            <a:ext cx="76629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ОСНОВНЫЕ РЕЗУЛЬТАТЫ И КРИТЕРИИ РЕЗУЛЬТАТИВНОСТИ ПРОГРАММЫ</a:t>
            </a:r>
            <a:endParaRPr lang="ru-RU" sz="2000" b="1" dirty="0">
              <a:solidFill>
                <a:srgbClr val="002060"/>
              </a:solidFill>
              <a:latin typeface="Georgia" panose="02040502050405020303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172489976"/>
              </p:ext>
            </p:extLst>
          </p:nvPr>
        </p:nvGraphicFramePr>
        <p:xfrm>
          <a:off x="314159" y="901314"/>
          <a:ext cx="8570794" cy="55721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13067"/>
                <a:gridCol w="4657727"/>
              </a:tblGrid>
              <a:tr h="542989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Georgia" panose="02040502050405020303" pitchFamily="18" charset="0"/>
                        </a:rPr>
                        <a:t>РЕЗУЛЬТАТ</a:t>
                      </a:r>
                      <a:endParaRPr lang="ru-RU" sz="1600" dirty="0">
                        <a:solidFill>
                          <a:srgbClr val="002060"/>
                        </a:solidFill>
                        <a:latin typeface="Georgia" panose="02040502050405020303" pitchFamily="18" charset="0"/>
                      </a:endParaRPr>
                    </a:p>
                  </a:txBody>
                  <a:tcPr>
                    <a:solidFill>
                      <a:srgbClr val="9999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Georgia" panose="02040502050405020303" pitchFamily="18" charset="0"/>
                        </a:rPr>
                        <a:t>КРИТЕРИЙ РЕЗУЛЬТАТИВНОСТИ</a:t>
                      </a:r>
                      <a:endParaRPr lang="ru-RU" sz="1600" dirty="0">
                        <a:solidFill>
                          <a:srgbClr val="002060"/>
                        </a:solidFill>
                        <a:latin typeface="Georgia" panose="02040502050405020303" pitchFamily="18" charset="0"/>
                      </a:endParaRPr>
                    </a:p>
                  </a:txBody>
                  <a:tcPr>
                    <a:solidFill>
                      <a:srgbClr val="9999FF"/>
                    </a:solidFill>
                  </a:tcPr>
                </a:tc>
              </a:tr>
              <a:tr h="423627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Georgia" panose="02040502050405020303" pitchFamily="18" charset="0"/>
                        </a:rPr>
                        <a:t>Создано</a:t>
                      </a:r>
                      <a:r>
                        <a:rPr lang="ru-RU" sz="1800" baseline="0" dirty="0" smtClean="0">
                          <a:latin typeface="Georgia" panose="02040502050405020303" pitchFamily="18" charset="0"/>
                        </a:rPr>
                        <a:t> 4 </a:t>
                      </a:r>
                      <a:r>
                        <a:rPr lang="ru-RU" sz="1800" baseline="0" dirty="0" err="1" smtClean="0">
                          <a:latin typeface="Georgia" panose="02040502050405020303" pitchFamily="18" charset="0"/>
                        </a:rPr>
                        <a:t>коворкинг</a:t>
                      </a:r>
                      <a:r>
                        <a:rPr lang="ru-RU" sz="1800" baseline="0" dirty="0" smtClean="0">
                          <a:latin typeface="Georgia" panose="02040502050405020303" pitchFamily="18" charset="0"/>
                        </a:rPr>
                        <a:t>-пространства для осуществления деятельности клубов</a:t>
                      </a:r>
                      <a:endParaRPr lang="ru-RU" sz="1800" dirty="0">
                        <a:latin typeface="Georgia" panose="02040502050405020303" pitchFamily="18" charset="0"/>
                      </a:endParaRPr>
                    </a:p>
                  </a:txBody>
                  <a:tcP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Georgia" panose="02040502050405020303" pitchFamily="18" charset="0"/>
                        </a:rPr>
                        <a:t>Наличие 4 оборудованных аудиторий для работы </a:t>
                      </a:r>
                      <a:r>
                        <a:rPr lang="ru-RU" sz="1800" dirty="0" err="1" smtClean="0">
                          <a:latin typeface="Georgia" panose="02040502050405020303" pitchFamily="18" charset="0"/>
                        </a:rPr>
                        <a:t>коворкинг</a:t>
                      </a:r>
                      <a:r>
                        <a:rPr lang="ru-RU" sz="1800" baseline="0" dirty="0" smtClean="0">
                          <a:latin typeface="Georgia" panose="02040502050405020303" pitchFamily="18" charset="0"/>
                        </a:rPr>
                        <a:t>-</a:t>
                      </a:r>
                      <a:r>
                        <a:rPr lang="ru-RU" sz="1800" dirty="0" smtClean="0">
                          <a:latin typeface="Georgia" panose="02040502050405020303" pitchFamily="18" charset="0"/>
                        </a:rPr>
                        <a:t>клуба</a:t>
                      </a:r>
                      <a:endParaRPr lang="ru-RU" sz="1800" dirty="0">
                        <a:latin typeface="Georgia" panose="02040502050405020303" pitchFamily="18" charset="0"/>
                      </a:endParaRPr>
                    </a:p>
                  </a:txBody>
                  <a:tcPr>
                    <a:solidFill>
                      <a:srgbClr val="CCCCFF"/>
                    </a:solidFill>
                  </a:tcPr>
                </a:tc>
              </a:tr>
              <a:tr h="423627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Georgia" panose="02040502050405020303" pitchFamily="18" charset="0"/>
                        </a:rPr>
                        <a:t>Создано 10 </a:t>
                      </a:r>
                      <a:r>
                        <a:rPr lang="ru-RU" sz="1800" dirty="0" err="1" smtClean="0">
                          <a:latin typeface="Georgia" panose="02040502050405020303" pitchFamily="18" charset="0"/>
                        </a:rPr>
                        <a:t>коворкинг</a:t>
                      </a:r>
                      <a:r>
                        <a:rPr lang="ru-RU" sz="1800" baseline="0" dirty="0" smtClean="0">
                          <a:latin typeface="Georgia" panose="02040502050405020303" pitchFamily="18" charset="0"/>
                        </a:rPr>
                        <a:t>-</a:t>
                      </a:r>
                      <a:r>
                        <a:rPr lang="ru-RU" sz="1800" dirty="0" smtClean="0">
                          <a:latin typeface="Georgia" panose="02040502050405020303" pitchFamily="18" charset="0"/>
                        </a:rPr>
                        <a:t>клубов по интересам старшеклассников</a:t>
                      </a:r>
                      <a:endParaRPr lang="ru-RU" sz="1800" dirty="0">
                        <a:latin typeface="Georgia" panose="02040502050405020303" pitchFamily="18" charset="0"/>
                      </a:endParaRPr>
                    </a:p>
                  </a:txBody>
                  <a:tcPr>
                    <a:solidFill>
                      <a:srgbClr val="E7DC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Georgia" panose="02040502050405020303" pitchFamily="18" charset="0"/>
                        </a:rPr>
                        <a:t>Наличие 10 рабочих программ внеурочной деятельности клубов</a:t>
                      </a:r>
                      <a:endParaRPr lang="ru-RU" sz="1800" dirty="0">
                        <a:latin typeface="Georgia" panose="02040502050405020303" pitchFamily="18" charset="0"/>
                      </a:endParaRPr>
                    </a:p>
                  </a:txBody>
                  <a:tcPr>
                    <a:solidFill>
                      <a:srgbClr val="E7DCF0"/>
                    </a:solidFill>
                  </a:tcPr>
                </a:tc>
              </a:tr>
              <a:tr h="423627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Georgia" panose="02040502050405020303" pitchFamily="18" charset="0"/>
                        </a:rPr>
                        <a:t>Реализовано</a:t>
                      </a:r>
                      <a:r>
                        <a:rPr lang="ru-RU" sz="1800" baseline="0" dirty="0" smtClean="0">
                          <a:latin typeface="Georgia" panose="02040502050405020303" pitchFamily="18" charset="0"/>
                        </a:rPr>
                        <a:t> </a:t>
                      </a:r>
                      <a:r>
                        <a:rPr lang="ru-RU" sz="1800" baseline="0" dirty="0" smtClean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не менее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 4 событий,</a:t>
                      </a:r>
                      <a:r>
                        <a:rPr lang="ru-RU" sz="1800" baseline="0" dirty="0" smtClean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 </a:t>
                      </a:r>
                      <a:r>
                        <a:rPr lang="ru-RU" sz="1800" baseline="0" dirty="0" smtClean="0">
                          <a:latin typeface="Georgia" panose="02040502050405020303" pitchFamily="18" charset="0"/>
                        </a:rPr>
                        <a:t>основанных на совместной деятельности взрослых и старшеклассников в  интеллектуальной и социокультурной среде школы</a:t>
                      </a:r>
                      <a:endParaRPr lang="ru-RU" sz="1800" dirty="0">
                        <a:latin typeface="Georgia" panose="02040502050405020303" pitchFamily="18" charset="0"/>
                      </a:endParaRPr>
                    </a:p>
                  </a:txBody>
                  <a:tcP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Georgia" panose="02040502050405020303" pitchFamily="18" charset="0"/>
                        </a:rPr>
                        <a:t>Наличие плана-графика</a:t>
                      </a:r>
                      <a:r>
                        <a:rPr lang="ru-RU" sz="1800" baseline="0" dirty="0" smtClean="0">
                          <a:latin typeface="Georgia" panose="02040502050405020303" pitchFamily="18" charset="0"/>
                        </a:rPr>
                        <a:t> мероприятий с социальными партнерами;</a:t>
                      </a:r>
                    </a:p>
                    <a:p>
                      <a:r>
                        <a:rPr lang="ru-RU" sz="1800" baseline="0" dirty="0" smtClean="0">
                          <a:latin typeface="Georgia" panose="02040502050405020303" pitchFamily="18" charset="0"/>
                        </a:rPr>
                        <a:t>Наличие 4 технологических карт мероприятий;</a:t>
                      </a:r>
                    </a:p>
                    <a:p>
                      <a:r>
                        <a:rPr lang="ru-RU" sz="1800" baseline="0" dirty="0" smtClean="0">
                          <a:latin typeface="Georgia" panose="02040502050405020303" pitchFamily="18" charset="0"/>
                        </a:rPr>
                        <a:t>Увеличение количества старшеклассников и взрослых, активно участвующих в общественной жизни школы и города</a:t>
                      </a:r>
                      <a:endParaRPr lang="ru-RU" sz="1800" dirty="0">
                        <a:latin typeface="Georgia" panose="02040502050405020303" pitchFamily="18" charset="0"/>
                      </a:endParaRPr>
                    </a:p>
                  </a:txBody>
                  <a:tcPr>
                    <a:solidFill>
                      <a:srgbClr val="CCCCFF"/>
                    </a:solidFill>
                  </a:tcPr>
                </a:tc>
              </a:tr>
              <a:tr h="423627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Georgia" panose="02040502050405020303" pitchFamily="18" charset="0"/>
                        </a:rPr>
                        <a:t>Проведено</a:t>
                      </a:r>
                      <a:r>
                        <a:rPr lang="ru-RU" baseline="0" dirty="0" smtClean="0">
                          <a:latin typeface="Georgia" panose="02040502050405020303" pitchFamily="18" charset="0"/>
                        </a:rPr>
                        <a:t> 11 профессиональных проб </a:t>
                      </a:r>
                      <a:r>
                        <a:rPr lang="ru-RU" baseline="0" dirty="0" smtClean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в форме реализации проектов</a:t>
                      </a:r>
                      <a:endParaRPr lang="ru-RU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>
                    <a:solidFill>
                      <a:srgbClr val="E7DC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Georgia" panose="02040502050405020303" pitchFamily="18" charset="0"/>
                        </a:rPr>
                        <a:t>Наличие 11 программ прохождения профессиональной пробы, отзывов</a:t>
                      </a:r>
                      <a:r>
                        <a:rPr lang="ru-RU" baseline="0" dirty="0" smtClean="0">
                          <a:latin typeface="Georgia" panose="02040502050405020303" pitchFamily="18" charset="0"/>
                        </a:rPr>
                        <a:t> руководителей, рефлексивных листов обучающихся</a:t>
                      </a:r>
                      <a:endParaRPr lang="ru-RU" dirty="0">
                        <a:latin typeface="Georgia" panose="02040502050405020303" pitchFamily="18" charset="0"/>
                      </a:endParaRPr>
                    </a:p>
                  </a:txBody>
                  <a:tcPr>
                    <a:solidFill>
                      <a:srgbClr val="E7DCF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331402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" y="0"/>
            <a:ext cx="9199115" cy="6858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481038" y="138248"/>
            <a:ext cx="623702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ТЕЗАУРУС</a:t>
            </a:r>
          </a:p>
          <a:p>
            <a:r>
              <a:rPr lang="ru-RU" sz="2400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  <a:endParaRPr lang="ru-RU" sz="2400" b="1" dirty="0">
              <a:solidFill>
                <a:srgbClr val="002060"/>
              </a:solidFill>
              <a:latin typeface="Georgia" panose="02040502050405020303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68997" y="1166842"/>
            <a:ext cx="78611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AutoNum type="arabicParenR"/>
            </a:pPr>
            <a:endParaRPr lang="ru-RU" sz="2000" dirty="0" smtClean="0">
              <a:latin typeface="Georgia" panose="02040502050405020303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14400" y="1781539"/>
            <a:ext cx="80521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 smtClean="0">
              <a:latin typeface="Georgia" panose="02040502050405020303" pitchFamily="18" charset="0"/>
            </a:endParaRPr>
          </a:p>
          <a:p>
            <a:pPr marL="342900" indent="-342900">
              <a:buAutoNum type="arabicParenR"/>
            </a:pP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284812" y="630566"/>
            <a:ext cx="8859187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b="1" i="1" dirty="0" smtClean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1) Внеурочная деятельность СОО</a:t>
            </a:r>
            <a:r>
              <a:rPr lang="ru-RU" dirty="0" smtClean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это </a:t>
            </a:r>
            <a:r>
              <a:rPr lang="ru-RU" dirty="0" smtClean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образовательная деятельность, направленная на реализацию профессионального и личностного самоопределения старшеклассников, по формам -  отличная </a:t>
            </a:r>
            <a:r>
              <a:rPr lang="ru-RU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 классно-урочной</a:t>
            </a:r>
            <a:r>
              <a:rPr lang="ru-RU" dirty="0" smtClean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по содержанию – интегрированная с учебным планом и </a:t>
            </a:r>
            <a:r>
              <a:rPr lang="ru-RU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направленная на достижение планируемых результатов освоения основной образовательной программы </a:t>
            </a:r>
            <a:r>
              <a:rPr lang="ru-RU" dirty="0" smtClean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НОЦ.</a:t>
            </a:r>
            <a:endParaRPr lang="ru-RU" b="1" i="1" dirty="0" smtClean="0"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b="1" i="1" dirty="0" smtClean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2) Модель</a:t>
            </a:r>
            <a:r>
              <a:rPr lang="ru-RU" dirty="0" smtClean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можно рассматривать как форму, оболочку, внутри которой развивается целостный педагогический процесс, имеющий следующие уровни: цели; условия; содержание; формы, методы и средства; структуру управления воспитательной деятельностью</a:t>
            </a:r>
            <a:r>
              <a:rPr lang="ru-RU" dirty="0" smtClean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dirty="0"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Georgia" panose="02040502050405020303" pitchFamily="18" charset="0"/>
                <a:cs typeface="Times New Roman" panose="02020603050405020304" pitchFamily="18" charset="0"/>
              </a:rPr>
              <a:t>        </a:t>
            </a:r>
            <a:r>
              <a:rPr lang="ru-RU" b="1" dirty="0" smtClean="0">
                <a:latin typeface="Georgia" panose="02040502050405020303" pitchFamily="18" charset="0"/>
                <a:cs typeface="Times New Roman" panose="02020603050405020304" pitchFamily="18" charset="0"/>
              </a:rPr>
              <a:t>3)</a:t>
            </a:r>
            <a:r>
              <a:rPr lang="ru-RU" dirty="0" smtClean="0">
                <a:latin typeface="Georgia" panose="02040502050405020303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latin typeface="Georgia" panose="02040502050405020303" pitchFamily="18" charset="0"/>
              </a:rPr>
              <a:t>Коворкинг-клуб</a:t>
            </a:r>
            <a:r>
              <a:rPr lang="ru-RU" b="1" i="1" dirty="0" smtClean="0">
                <a:latin typeface="Georgia" panose="02040502050405020303" pitchFamily="18" charset="0"/>
              </a:rPr>
              <a:t> (</a:t>
            </a:r>
            <a:r>
              <a:rPr lang="ru-RU" dirty="0" smtClean="0">
                <a:latin typeface="Georgia" panose="02040502050405020303" pitchFamily="18" charset="0"/>
              </a:rPr>
              <a:t>от </a:t>
            </a:r>
            <a:r>
              <a:rPr lang="ru-RU" dirty="0">
                <a:latin typeface="Georgia" panose="02040502050405020303" pitchFamily="18" charset="0"/>
              </a:rPr>
              <a:t>англ.</a:t>
            </a:r>
            <a:r>
              <a:rPr lang="en-US" dirty="0">
                <a:latin typeface="Georgia" panose="02040502050405020303" pitchFamily="18" charset="0"/>
              </a:rPr>
              <a:t> </a:t>
            </a:r>
            <a:r>
              <a:rPr lang="ru-RU" i="1" dirty="0">
                <a:latin typeface="Georgia" panose="02040502050405020303" pitchFamily="18" charset="0"/>
              </a:rPr>
              <a:t>с</a:t>
            </a:r>
            <a:r>
              <a:rPr lang="en-US" i="1" dirty="0">
                <a:latin typeface="Georgia" panose="02040502050405020303" pitchFamily="18" charset="0"/>
              </a:rPr>
              <a:t>o</a:t>
            </a:r>
            <a:r>
              <a:rPr lang="ru-RU" i="1" dirty="0">
                <a:latin typeface="Georgia" panose="02040502050405020303" pitchFamily="18" charset="0"/>
              </a:rPr>
              <a:t>-</a:t>
            </a:r>
            <a:r>
              <a:rPr lang="en-US" i="1" dirty="0">
                <a:latin typeface="Georgia" panose="02040502050405020303" pitchFamily="18" charset="0"/>
              </a:rPr>
              <a:t>working</a:t>
            </a:r>
            <a:r>
              <a:rPr lang="ru-RU" dirty="0">
                <a:latin typeface="Georgia" panose="02040502050405020303" pitchFamily="18" charset="0"/>
              </a:rPr>
              <a:t>, «совместная работа</a:t>
            </a:r>
            <a:r>
              <a:rPr lang="ru-RU" dirty="0" smtClean="0">
                <a:latin typeface="Georgia" panose="02040502050405020303" pitchFamily="18" charset="0"/>
              </a:rPr>
              <a:t>») </a:t>
            </a:r>
            <a:r>
              <a:rPr lang="ru-RU" dirty="0">
                <a:latin typeface="Georgia" panose="02040502050405020303" pitchFamily="18" charset="0"/>
              </a:rPr>
              <a:t>- </a:t>
            </a:r>
            <a:r>
              <a:rPr lang="ru-RU" dirty="0" smtClean="0">
                <a:latin typeface="Georgia" panose="02040502050405020303" pitchFamily="18" charset="0"/>
              </a:rPr>
              <a:t>образовательная площадка проектного сотрудничества старшеклассников, обеспечивающая внешкольное общение и взаимодействие в освоении и исследовании интеллектуальной и социокультурной среды города, края, страны в контексте индивидуализации обучения и профессионального самоопределения.</a:t>
            </a:r>
          </a:p>
          <a:p>
            <a:pPr algn="just"/>
            <a:r>
              <a:rPr lang="ru-RU" b="1" i="1" dirty="0" smtClean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4) </a:t>
            </a:r>
            <a:r>
              <a:rPr lang="en-US" b="1" i="1" dirty="0" smtClean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Workshop</a:t>
            </a:r>
            <a:r>
              <a:rPr lang="ru-RU" b="1" i="1" dirty="0" smtClean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лаборатория </a:t>
            </a:r>
            <a:r>
              <a:rPr lang="ru-RU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форма учебного взаимодействия обучающихся, в основе которой лежит приобретение опыта групповой исследовательской </a:t>
            </a:r>
            <a:r>
              <a:rPr lang="ru-RU" dirty="0" smtClean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деятельности</a:t>
            </a:r>
            <a:endParaRPr lang="ru-RU" b="1" dirty="0" smtClean="0"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5) </a:t>
            </a:r>
            <a:r>
              <a:rPr lang="ru-RU" b="1" i="1" dirty="0" smtClean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Образовательный</a:t>
            </a:r>
            <a:r>
              <a:rPr lang="ru-RU" b="1" dirty="0" smtClean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</a:t>
            </a:r>
            <a:r>
              <a:rPr lang="ru-RU" b="1" i="1" dirty="0" err="1" smtClean="0">
                <a:latin typeface="Georgia" panose="02040502050405020303" pitchFamily="18" charset="0"/>
              </a:rPr>
              <a:t>торителлинг</a:t>
            </a:r>
            <a:r>
              <a:rPr lang="ru-RU" b="1" i="1" dirty="0" smtClean="0">
                <a:latin typeface="Georgia" panose="02040502050405020303" pitchFamily="18" charset="0"/>
              </a:rPr>
              <a:t> </a:t>
            </a:r>
            <a:r>
              <a:rPr lang="ru-RU" b="1" i="1" dirty="0">
                <a:latin typeface="Georgia" panose="02040502050405020303" pitchFamily="18" charset="0"/>
              </a:rPr>
              <a:t>(</a:t>
            </a:r>
            <a:r>
              <a:rPr lang="ru-RU" b="1" i="1" dirty="0" err="1">
                <a:latin typeface="Georgia" panose="02040502050405020303" pitchFamily="18" charset="0"/>
              </a:rPr>
              <a:t>storytelling</a:t>
            </a:r>
            <a:r>
              <a:rPr lang="ru-RU" b="1" i="1" dirty="0">
                <a:latin typeface="Georgia" panose="02040502050405020303" pitchFamily="18" charset="0"/>
              </a:rPr>
              <a:t>) </a:t>
            </a:r>
            <a:r>
              <a:rPr lang="ru-RU" dirty="0">
                <a:latin typeface="Georgia" panose="02040502050405020303" pitchFamily="18" charset="0"/>
              </a:rPr>
              <a:t>— </a:t>
            </a:r>
            <a:r>
              <a:rPr lang="ru-RU" dirty="0" smtClean="0">
                <a:latin typeface="Georgia" panose="02040502050405020303" pitchFamily="18" charset="0"/>
              </a:rPr>
              <a:t>инструмент/методика, которые </a:t>
            </a:r>
            <a:r>
              <a:rPr lang="ru-RU" dirty="0">
                <a:latin typeface="Georgia" panose="02040502050405020303" pitchFamily="18" charset="0"/>
              </a:rPr>
              <a:t>помогает доносить идеи и придавать ценность </a:t>
            </a:r>
            <a:r>
              <a:rPr lang="ru-RU" dirty="0" smtClean="0">
                <a:latin typeface="Georgia" panose="02040502050405020303" pitchFamily="18" charset="0"/>
              </a:rPr>
              <a:t>вещам </a:t>
            </a:r>
            <a:r>
              <a:rPr lang="ru-RU" dirty="0">
                <a:latin typeface="Georgia" panose="02040502050405020303" pitchFamily="18" charset="0"/>
              </a:rPr>
              <a:t>с </a:t>
            </a:r>
            <a:r>
              <a:rPr lang="ru-RU" dirty="0" smtClean="0">
                <a:latin typeface="Georgia" panose="02040502050405020303" pitchFamily="18" charset="0"/>
              </a:rPr>
              <a:t>помощью личных историй в контексте публичного выступления.</a:t>
            </a:r>
            <a:endParaRPr lang="ru-RU" dirty="0"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 algn="just">
              <a:buAutoNum type="arabicParenR"/>
            </a:pPr>
            <a:endParaRPr lang="ru-RU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40910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" y="0"/>
            <a:ext cx="9199115" cy="6858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481040" y="581210"/>
            <a:ext cx="623702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В реализацию данной программы внеурочной Деятельности включены педагоги школы :</a:t>
            </a:r>
          </a:p>
          <a:p>
            <a:r>
              <a:rPr lang="ru-RU" sz="2400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  <a:endParaRPr lang="ru-RU" sz="2400" b="1" dirty="0">
              <a:solidFill>
                <a:srgbClr val="002060"/>
              </a:solidFill>
              <a:latin typeface="Georgia" panose="02040502050405020303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68997" y="1166842"/>
            <a:ext cx="78611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AutoNum type="arabicParenR"/>
            </a:pPr>
            <a:endParaRPr lang="ru-RU" sz="2000" dirty="0" smtClean="0">
              <a:latin typeface="Georgia" panose="02040502050405020303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14400" y="1781539"/>
            <a:ext cx="8052179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ru-RU" dirty="0" err="1" smtClean="0">
                <a:latin typeface="Georgia" panose="02040502050405020303" pitchFamily="18" charset="0"/>
              </a:rPr>
              <a:t>Запевалова</a:t>
            </a:r>
            <a:r>
              <a:rPr lang="ru-RU" dirty="0" smtClean="0">
                <a:latin typeface="Georgia" panose="02040502050405020303" pitchFamily="18" charset="0"/>
              </a:rPr>
              <a:t> Лилия </a:t>
            </a:r>
            <a:r>
              <a:rPr lang="ru-RU" dirty="0" err="1" smtClean="0">
                <a:latin typeface="Georgia" panose="02040502050405020303" pitchFamily="18" charset="0"/>
              </a:rPr>
              <a:t>Сиреновна</a:t>
            </a:r>
            <a:r>
              <a:rPr lang="ru-RU" dirty="0" smtClean="0">
                <a:latin typeface="Georgia" panose="02040502050405020303" pitchFamily="18" charset="0"/>
              </a:rPr>
              <a:t>, зам. Директора по ВР;</a:t>
            </a:r>
          </a:p>
          <a:p>
            <a:pPr marL="342900" indent="-342900">
              <a:buAutoNum type="arabicParenR"/>
            </a:pPr>
            <a:r>
              <a:rPr lang="ru-RU" dirty="0" err="1" smtClean="0">
                <a:latin typeface="Georgia" panose="02040502050405020303" pitchFamily="18" charset="0"/>
              </a:rPr>
              <a:t>Неволина</a:t>
            </a:r>
            <a:r>
              <a:rPr lang="ru-RU" dirty="0" smtClean="0">
                <a:latin typeface="Georgia" panose="02040502050405020303" pitchFamily="18" charset="0"/>
              </a:rPr>
              <a:t> Юлия </a:t>
            </a:r>
            <a:r>
              <a:rPr lang="ru-RU" dirty="0" err="1" smtClean="0">
                <a:latin typeface="Georgia" panose="02040502050405020303" pitchFamily="18" charset="0"/>
              </a:rPr>
              <a:t>Максумовна</a:t>
            </a:r>
            <a:r>
              <a:rPr lang="ru-RU" dirty="0" smtClean="0">
                <a:latin typeface="Georgia" panose="02040502050405020303" pitchFamily="18" charset="0"/>
              </a:rPr>
              <a:t>, зам. Директора по УВР, учитель географии;</a:t>
            </a:r>
          </a:p>
          <a:p>
            <a:pPr marL="342900" indent="-342900">
              <a:buAutoNum type="arabicParenR"/>
            </a:pPr>
            <a:r>
              <a:rPr lang="ru-RU" dirty="0" err="1" smtClean="0">
                <a:latin typeface="Georgia" panose="02040502050405020303" pitchFamily="18" charset="0"/>
              </a:rPr>
              <a:t>Дряхлова</a:t>
            </a:r>
            <a:r>
              <a:rPr lang="ru-RU" dirty="0" smtClean="0">
                <a:latin typeface="Georgia" panose="02040502050405020303" pitchFamily="18" charset="0"/>
              </a:rPr>
              <a:t> Елена Николаевна, учитель русского языка и литературы;</a:t>
            </a:r>
          </a:p>
          <a:p>
            <a:pPr marL="342900" indent="-342900">
              <a:buAutoNum type="arabicParenR"/>
            </a:pPr>
            <a:r>
              <a:rPr lang="ru-RU" dirty="0" err="1" smtClean="0">
                <a:latin typeface="Georgia" panose="02040502050405020303" pitchFamily="18" charset="0"/>
              </a:rPr>
              <a:t>Ямбаршева</a:t>
            </a:r>
            <a:r>
              <a:rPr lang="ru-RU" dirty="0" smtClean="0">
                <a:latin typeface="Georgia" panose="02040502050405020303" pitchFamily="18" charset="0"/>
              </a:rPr>
              <a:t> Татьяна Леонидовна, учитель истории и обществознания;</a:t>
            </a:r>
          </a:p>
          <a:p>
            <a:pPr marL="342900" indent="-342900">
              <a:buAutoNum type="arabicParenR"/>
            </a:pPr>
            <a:r>
              <a:rPr lang="ru-RU" dirty="0" smtClean="0">
                <a:latin typeface="Georgia" panose="02040502050405020303" pitchFamily="18" charset="0"/>
              </a:rPr>
              <a:t>Пархоменко Надежда Степановна, учитель биологии;</a:t>
            </a:r>
          </a:p>
          <a:p>
            <a:pPr marL="342900" indent="-342900">
              <a:buAutoNum type="arabicParenR"/>
            </a:pPr>
            <a:r>
              <a:rPr lang="ru-RU" dirty="0" smtClean="0">
                <a:latin typeface="Georgia" panose="02040502050405020303" pitchFamily="18" charset="0"/>
              </a:rPr>
              <a:t>Соснина Елена Михайловна, учитель математики.</a:t>
            </a:r>
          </a:p>
          <a:p>
            <a:pPr marL="342900" indent="-342900">
              <a:buAutoNum type="arabicParenR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9554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393</TotalTime>
  <Words>587</Words>
  <Application>Microsoft Office PowerPoint</Application>
  <PresentationFormat>Экран (4:3)</PresentationFormat>
  <Paragraphs>55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user-11</dc:creator>
  <cp:lastModifiedBy>Инга</cp:lastModifiedBy>
  <cp:revision>17</cp:revision>
  <dcterms:created xsi:type="dcterms:W3CDTF">2020-04-17T10:17:37Z</dcterms:created>
  <dcterms:modified xsi:type="dcterms:W3CDTF">2020-04-19T15:27:40Z</dcterms:modified>
</cp:coreProperties>
</file>