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3" r:id="rId3"/>
    <p:sldId id="264" r:id="rId4"/>
    <p:sldId id="257" r:id="rId5"/>
    <p:sldId id="265" r:id="rId6"/>
    <p:sldId id="258" r:id="rId7"/>
    <p:sldId id="266" r:id="rId8"/>
    <p:sldId id="260" r:id="rId9"/>
    <p:sldId id="261" r:id="rId10"/>
    <p:sldId id="262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206" y="1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7618574-6558-43F7-80AD-165B21698657}" type="doc">
      <dgm:prSet loTypeId="urn:microsoft.com/office/officeart/2005/8/layout/process4" loCatId="process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ru-RU"/>
        </a:p>
      </dgm:t>
    </dgm:pt>
    <dgm:pt modelId="{92876CB2-42AB-49BC-B322-51F46B99C2E5}">
      <dgm:prSet custT="1"/>
      <dgm:spPr/>
      <dgm:t>
        <a:bodyPr/>
        <a:lstStyle/>
        <a:p>
          <a:pPr rtl="0"/>
          <a:r>
            <a:rPr lang="ru-RU" sz="1600" b="1" dirty="0" smtClean="0">
              <a:solidFill>
                <a:schemeClr val="tx1"/>
              </a:solidFill>
            </a:rPr>
            <a:t>Системности -</a:t>
          </a:r>
          <a:r>
            <a:rPr lang="ru-RU" sz="1600" dirty="0" smtClean="0">
              <a:solidFill>
                <a:schemeClr val="tx1"/>
              </a:solidFill>
            </a:rPr>
            <a:t> обеспечение целостности, преемственности, взаимосвязи между основными компонентами организуемой деятельности с опорой на традиции и положительный опыт организации;</a:t>
          </a:r>
          <a:endParaRPr lang="ru-RU" sz="1600" dirty="0">
            <a:solidFill>
              <a:schemeClr val="tx1"/>
            </a:solidFill>
          </a:endParaRPr>
        </a:p>
      </dgm:t>
    </dgm:pt>
    <dgm:pt modelId="{A7CD4416-8590-4418-9933-87E41CD2371B}" type="parTrans" cxnId="{82799E07-F01E-4606-981C-41B92A48CA4C}">
      <dgm:prSet/>
      <dgm:spPr/>
      <dgm:t>
        <a:bodyPr/>
        <a:lstStyle/>
        <a:p>
          <a:endParaRPr lang="ru-RU"/>
        </a:p>
      </dgm:t>
    </dgm:pt>
    <dgm:pt modelId="{60C94332-B18F-454A-86A0-D1FC1A274A2D}" type="sibTrans" cxnId="{82799E07-F01E-4606-981C-41B92A48CA4C}">
      <dgm:prSet/>
      <dgm:spPr/>
      <dgm:t>
        <a:bodyPr/>
        <a:lstStyle/>
        <a:p>
          <a:endParaRPr lang="ru-RU"/>
        </a:p>
      </dgm:t>
    </dgm:pt>
    <dgm:pt modelId="{11813A30-4FF6-4E6E-8D10-AD407265A747}">
      <dgm:prSet custT="1"/>
      <dgm:spPr/>
      <dgm:t>
        <a:bodyPr/>
        <a:lstStyle/>
        <a:p>
          <a:pPr rtl="0"/>
          <a:r>
            <a:rPr lang="ru-RU" sz="1600" b="1" dirty="0" smtClean="0">
              <a:solidFill>
                <a:schemeClr val="tx1"/>
              </a:solidFill>
            </a:rPr>
            <a:t>Сотрудничества - </a:t>
          </a:r>
          <a:r>
            <a:rPr lang="ru-RU" sz="1600" dirty="0" smtClean="0">
              <a:solidFill>
                <a:schemeClr val="tx1"/>
              </a:solidFill>
            </a:rPr>
            <a:t>активная совместная учебная деятельность обучающихся и педагогов;</a:t>
          </a:r>
          <a:endParaRPr lang="ru-RU" sz="1600" dirty="0">
            <a:solidFill>
              <a:schemeClr val="tx1"/>
            </a:solidFill>
          </a:endParaRPr>
        </a:p>
      </dgm:t>
    </dgm:pt>
    <dgm:pt modelId="{ACE25FF4-08F2-4E29-91F4-007934FB1FFB}" type="parTrans" cxnId="{63EF0D87-131F-475A-87D2-58F54B3C3833}">
      <dgm:prSet/>
      <dgm:spPr/>
      <dgm:t>
        <a:bodyPr/>
        <a:lstStyle/>
        <a:p>
          <a:endParaRPr lang="ru-RU"/>
        </a:p>
      </dgm:t>
    </dgm:pt>
    <dgm:pt modelId="{BCCB68EF-73DC-41A8-BEE3-566F58E23F3E}" type="sibTrans" cxnId="{63EF0D87-131F-475A-87D2-58F54B3C3833}">
      <dgm:prSet/>
      <dgm:spPr/>
      <dgm:t>
        <a:bodyPr/>
        <a:lstStyle/>
        <a:p>
          <a:endParaRPr lang="ru-RU"/>
        </a:p>
      </dgm:t>
    </dgm:pt>
    <dgm:pt modelId="{AFC4CE5F-D917-45EB-BEE2-896D20685231}">
      <dgm:prSet custT="1"/>
      <dgm:spPr/>
      <dgm:t>
        <a:bodyPr/>
        <a:lstStyle/>
        <a:p>
          <a:pPr rtl="0"/>
          <a:r>
            <a:rPr lang="ru-RU" sz="1600" b="1" dirty="0" smtClean="0">
              <a:solidFill>
                <a:schemeClr val="tx1"/>
              </a:solidFill>
            </a:rPr>
            <a:t>Партнерства </a:t>
          </a:r>
          <a:r>
            <a:rPr lang="ru-RU" sz="1600" dirty="0" smtClean="0">
              <a:solidFill>
                <a:schemeClr val="tx1"/>
              </a:solidFill>
            </a:rPr>
            <a:t>- добровольная ответственность и равенство в достижении общих целей и результатов деятельности;</a:t>
          </a:r>
          <a:endParaRPr lang="ru-RU" sz="1600" dirty="0">
            <a:solidFill>
              <a:schemeClr val="tx1"/>
            </a:solidFill>
          </a:endParaRPr>
        </a:p>
      </dgm:t>
    </dgm:pt>
    <dgm:pt modelId="{FC7A2928-7E41-40AC-843B-C98F257EF034}" type="parTrans" cxnId="{4F0438FE-85DF-4201-BD80-82FECC99AA38}">
      <dgm:prSet/>
      <dgm:spPr/>
      <dgm:t>
        <a:bodyPr/>
        <a:lstStyle/>
        <a:p>
          <a:endParaRPr lang="ru-RU"/>
        </a:p>
      </dgm:t>
    </dgm:pt>
    <dgm:pt modelId="{12C305C4-A71A-4B57-95CE-B1B5F877E0C1}" type="sibTrans" cxnId="{4F0438FE-85DF-4201-BD80-82FECC99AA38}">
      <dgm:prSet/>
      <dgm:spPr/>
      <dgm:t>
        <a:bodyPr/>
        <a:lstStyle/>
        <a:p>
          <a:endParaRPr lang="ru-RU"/>
        </a:p>
      </dgm:t>
    </dgm:pt>
    <dgm:pt modelId="{10DDD6F8-7817-490A-B398-E354A5CDADAB}">
      <dgm:prSet custT="1"/>
      <dgm:spPr/>
      <dgm:t>
        <a:bodyPr/>
        <a:lstStyle/>
        <a:p>
          <a:pPr rtl="0"/>
          <a:r>
            <a:rPr lang="ru-RU" sz="1600" b="1" dirty="0" smtClean="0">
              <a:solidFill>
                <a:schemeClr val="tx1"/>
              </a:solidFill>
            </a:rPr>
            <a:t>Активность - </a:t>
          </a:r>
          <a:r>
            <a:rPr lang="ru-RU" sz="1600" dirty="0" smtClean="0">
              <a:solidFill>
                <a:schemeClr val="tx1"/>
              </a:solidFill>
            </a:rPr>
            <a:t>целенаправленность, мотивация, осознанность, владения способами и приёмами действий, эмоциональность…;</a:t>
          </a:r>
          <a:endParaRPr lang="ru-RU" sz="1600" dirty="0">
            <a:solidFill>
              <a:schemeClr val="tx1"/>
            </a:solidFill>
          </a:endParaRPr>
        </a:p>
      </dgm:t>
    </dgm:pt>
    <dgm:pt modelId="{241CC76E-3297-4057-8931-EEA90D16725E}" type="parTrans" cxnId="{5D647DDF-3753-47C7-8970-A7AA3F88DD47}">
      <dgm:prSet/>
      <dgm:spPr/>
      <dgm:t>
        <a:bodyPr/>
        <a:lstStyle/>
        <a:p>
          <a:endParaRPr lang="ru-RU"/>
        </a:p>
      </dgm:t>
    </dgm:pt>
    <dgm:pt modelId="{118826B5-21C6-464A-97A4-CE255372D4BC}" type="sibTrans" cxnId="{5D647DDF-3753-47C7-8970-A7AA3F88DD47}">
      <dgm:prSet/>
      <dgm:spPr/>
      <dgm:t>
        <a:bodyPr/>
        <a:lstStyle/>
        <a:p>
          <a:endParaRPr lang="ru-RU"/>
        </a:p>
      </dgm:t>
    </dgm:pt>
    <dgm:pt modelId="{8ACE3F02-D1D9-48F5-BEDC-457B1F060D2B}">
      <dgm:prSet/>
      <dgm:spPr/>
      <dgm:t>
        <a:bodyPr/>
        <a:lstStyle/>
        <a:p>
          <a:pPr rtl="0"/>
          <a:r>
            <a:rPr lang="ru-RU" b="1" dirty="0" err="1" smtClean="0">
              <a:solidFill>
                <a:schemeClr val="tx1"/>
              </a:solidFill>
            </a:rPr>
            <a:t>Субъектность</a:t>
          </a:r>
          <a:r>
            <a:rPr lang="ru-RU" b="1" dirty="0" smtClean="0">
              <a:solidFill>
                <a:schemeClr val="tx1"/>
              </a:solidFill>
            </a:rPr>
            <a:t> – </a:t>
          </a:r>
          <a:r>
            <a:rPr lang="ru-RU" dirty="0" smtClean="0">
              <a:solidFill>
                <a:schemeClr val="tx1"/>
              </a:solidFill>
            </a:rPr>
            <a:t>способность быть стратегом деятельности, выстраивать планы жизни , осознавать мотивы, самостоятельно выстраивать действия и оценивать их соответствие задуманному.</a:t>
          </a:r>
          <a:endParaRPr lang="ru-RU" dirty="0">
            <a:solidFill>
              <a:schemeClr val="tx1"/>
            </a:solidFill>
          </a:endParaRPr>
        </a:p>
      </dgm:t>
    </dgm:pt>
    <dgm:pt modelId="{479AFE57-3AE4-48B6-9E54-1FD2F52C2B05}" type="parTrans" cxnId="{16652A60-1E9F-4825-8187-1909C0A6E3CD}">
      <dgm:prSet/>
      <dgm:spPr/>
      <dgm:t>
        <a:bodyPr/>
        <a:lstStyle/>
        <a:p>
          <a:endParaRPr lang="ru-RU"/>
        </a:p>
      </dgm:t>
    </dgm:pt>
    <dgm:pt modelId="{D885E188-909E-4091-81C0-B1C514B49921}" type="sibTrans" cxnId="{16652A60-1E9F-4825-8187-1909C0A6E3CD}">
      <dgm:prSet/>
      <dgm:spPr/>
      <dgm:t>
        <a:bodyPr/>
        <a:lstStyle/>
        <a:p>
          <a:endParaRPr lang="ru-RU"/>
        </a:p>
      </dgm:t>
    </dgm:pt>
    <dgm:pt modelId="{2DD08B58-1B7D-4622-A57A-F785C621680C}" type="pres">
      <dgm:prSet presAssocID="{C7618574-6558-43F7-80AD-165B21698657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DE294411-82CC-462E-98BA-B3600EB85F8A}" type="pres">
      <dgm:prSet presAssocID="{8ACE3F02-D1D9-48F5-BEDC-457B1F060D2B}" presName="boxAndChildren" presStyleCnt="0"/>
      <dgm:spPr/>
    </dgm:pt>
    <dgm:pt modelId="{2F70D76C-C8CE-4767-A778-E43D1D91F1F2}" type="pres">
      <dgm:prSet presAssocID="{8ACE3F02-D1D9-48F5-BEDC-457B1F060D2B}" presName="parentTextBox" presStyleLbl="node1" presStyleIdx="0" presStyleCnt="5"/>
      <dgm:spPr/>
      <dgm:t>
        <a:bodyPr/>
        <a:lstStyle/>
        <a:p>
          <a:endParaRPr lang="ru-RU"/>
        </a:p>
      </dgm:t>
    </dgm:pt>
    <dgm:pt modelId="{15A6784C-10B5-4004-9DED-544BD57CD215}" type="pres">
      <dgm:prSet presAssocID="{118826B5-21C6-464A-97A4-CE255372D4BC}" presName="sp" presStyleCnt="0"/>
      <dgm:spPr/>
    </dgm:pt>
    <dgm:pt modelId="{2FD3E9C5-B057-432E-8F3D-416D06F17EB3}" type="pres">
      <dgm:prSet presAssocID="{10DDD6F8-7817-490A-B398-E354A5CDADAB}" presName="arrowAndChildren" presStyleCnt="0"/>
      <dgm:spPr/>
    </dgm:pt>
    <dgm:pt modelId="{9D35C4CA-B11D-4079-BF2E-D26E4CECD305}" type="pres">
      <dgm:prSet presAssocID="{10DDD6F8-7817-490A-B398-E354A5CDADAB}" presName="parentTextArrow" presStyleLbl="node1" presStyleIdx="1" presStyleCnt="5" custLinFactNeighborX="15000" custLinFactNeighborY="4001"/>
      <dgm:spPr/>
      <dgm:t>
        <a:bodyPr/>
        <a:lstStyle/>
        <a:p>
          <a:endParaRPr lang="ru-RU"/>
        </a:p>
      </dgm:t>
    </dgm:pt>
    <dgm:pt modelId="{1999DFD3-8347-4FA2-9957-49E27670DF99}" type="pres">
      <dgm:prSet presAssocID="{12C305C4-A71A-4B57-95CE-B1B5F877E0C1}" presName="sp" presStyleCnt="0"/>
      <dgm:spPr/>
    </dgm:pt>
    <dgm:pt modelId="{A6BB3471-1564-4921-8C62-7A4BA02C086F}" type="pres">
      <dgm:prSet presAssocID="{AFC4CE5F-D917-45EB-BEE2-896D20685231}" presName="arrowAndChildren" presStyleCnt="0"/>
      <dgm:spPr/>
    </dgm:pt>
    <dgm:pt modelId="{7B87C91F-56A7-401F-9CBB-970ADEA2E6D7}" type="pres">
      <dgm:prSet presAssocID="{AFC4CE5F-D917-45EB-BEE2-896D20685231}" presName="parentTextArrow" presStyleLbl="node1" presStyleIdx="2" presStyleCnt="5"/>
      <dgm:spPr/>
      <dgm:t>
        <a:bodyPr/>
        <a:lstStyle/>
        <a:p>
          <a:endParaRPr lang="ru-RU"/>
        </a:p>
      </dgm:t>
    </dgm:pt>
    <dgm:pt modelId="{615C7CE7-4A82-4435-93CF-D7199D8AB8D2}" type="pres">
      <dgm:prSet presAssocID="{BCCB68EF-73DC-41A8-BEE3-566F58E23F3E}" presName="sp" presStyleCnt="0"/>
      <dgm:spPr/>
    </dgm:pt>
    <dgm:pt modelId="{62F3C7B3-7F65-428F-826D-AFA6FCD18396}" type="pres">
      <dgm:prSet presAssocID="{11813A30-4FF6-4E6E-8D10-AD407265A747}" presName="arrowAndChildren" presStyleCnt="0"/>
      <dgm:spPr/>
    </dgm:pt>
    <dgm:pt modelId="{13266241-443F-4C30-A352-C2A15EE0F3BD}" type="pres">
      <dgm:prSet presAssocID="{11813A30-4FF6-4E6E-8D10-AD407265A747}" presName="parentTextArrow" presStyleLbl="node1" presStyleIdx="3" presStyleCnt="5"/>
      <dgm:spPr/>
      <dgm:t>
        <a:bodyPr/>
        <a:lstStyle/>
        <a:p>
          <a:endParaRPr lang="ru-RU"/>
        </a:p>
      </dgm:t>
    </dgm:pt>
    <dgm:pt modelId="{A12FF80A-B17B-4198-B5F9-94AF8D220191}" type="pres">
      <dgm:prSet presAssocID="{60C94332-B18F-454A-86A0-D1FC1A274A2D}" presName="sp" presStyleCnt="0"/>
      <dgm:spPr/>
    </dgm:pt>
    <dgm:pt modelId="{8549B7CB-350D-4A10-9C2B-774BC05FFE41}" type="pres">
      <dgm:prSet presAssocID="{92876CB2-42AB-49BC-B322-51F46B99C2E5}" presName="arrowAndChildren" presStyleCnt="0"/>
      <dgm:spPr/>
    </dgm:pt>
    <dgm:pt modelId="{7C63FEEF-C851-49C3-8E6C-1B6F6B818770}" type="pres">
      <dgm:prSet presAssocID="{92876CB2-42AB-49BC-B322-51F46B99C2E5}" presName="parentTextArrow" presStyleLbl="node1" presStyleIdx="4" presStyleCnt="5"/>
      <dgm:spPr/>
      <dgm:t>
        <a:bodyPr/>
        <a:lstStyle/>
        <a:p>
          <a:endParaRPr lang="ru-RU"/>
        </a:p>
      </dgm:t>
    </dgm:pt>
  </dgm:ptLst>
  <dgm:cxnLst>
    <dgm:cxn modelId="{5E63479A-9A9A-46AF-A977-8CB7B67D8342}" type="presOf" srcId="{C7618574-6558-43F7-80AD-165B21698657}" destId="{2DD08B58-1B7D-4622-A57A-F785C621680C}" srcOrd="0" destOrd="0" presId="urn:microsoft.com/office/officeart/2005/8/layout/process4"/>
    <dgm:cxn modelId="{CC39F68E-0664-4FFE-9937-59960DE8B923}" type="presOf" srcId="{8ACE3F02-D1D9-48F5-BEDC-457B1F060D2B}" destId="{2F70D76C-C8CE-4767-A778-E43D1D91F1F2}" srcOrd="0" destOrd="0" presId="urn:microsoft.com/office/officeart/2005/8/layout/process4"/>
    <dgm:cxn modelId="{188B24C0-D8A2-4CFB-818F-DD13A59F6BF7}" type="presOf" srcId="{AFC4CE5F-D917-45EB-BEE2-896D20685231}" destId="{7B87C91F-56A7-401F-9CBB-970ADEA2E6D7}" srcOrd="0" destOrd="0" presId="urn:microsoft.com/office/officeart/2005/8/layout/process4"/>
    <dgm:cxn modelId="{63EF0D87-131F-475A-87D2-58F54B3C3833}" srcId="{C7618574-6558-43F7-80AD-165B21698657}" destId="{11813A30-4FF6-4E6E-8D10-AD407265A747}" srcOrd="1" destOrd="0" parTransId="{ACE25FF4-08F2-4E29-91F4-007934FB1FFB}" sibTransId="{BCCB68EF-73DC-41A8-BEE3-566F58E23F3E}"/>
    <dgm:cxn modelId="{5D647DDF-3753-47C7-8970-A7AA3F88DD47}" srcId="{C7618574-6558-43F7-80AD-165B21698657}" destId="{10DDD6F8-7817-490A-B398-E354A5CDADAB}" srcOrd="3" destOrd="0" parTransId="{241CC76E-3297-4057-8931-EEA90D16725E}" sibTransId="{118826B5-21C6-464A-97A4-CE255372D4BC}"/>
    <dgm:cxn modelId="{9498E492-B8F5-4559-8162-DF31D83EBE6F}" type="presOf" srcId="{92876CB2-42AB-49BC-B322-51F46B99C2E5}" destId="{7C63FEEF-C851-49C3-8E6C-1B6F6B818770}" srcOrd="0" destOrd="0" presId="urn:microsoft.com/office/officeart/2005/8/layout/process4"/>
    <dgm:cxn modelId="{16652A60-1E9F-4825-8187-1909C0A6E3CD}" srcId="{C7618574-6558-43F7-80AD-165B21698657}" destId="{8ACE3F02-D1D9-48F5-BEDC-457B1F060D2B}" srcOrd="4" destOrd="0" parTransId="{479AFE57-3AE4-48B6-9E54-1FD2F52C2B05}" sibTransId="{D885E188-909E-4091-81C0-B1C514B49921}"/>
    <dgm:cxn modelId="{21ED83FA-C9A0-491F-8F3C-086BAD6BCA42}" type="presOf" srcId="{11813A30-4FF6-4E6E-8D10-AD407265A747}" destId="{13266241-443F-4C30-A352-C2A15EE0F3BD}" srcOrd="0" destOrd="0" presId="urn:microsoft.com/office/officeart/2005/8/layout/process4"/>
    <dgm:cxn modelId="{244354B6-98C7-42EE-91CC-4D9A4AAE218D}" type="presOf" srcId="{10DDD6F8-7817-490A-B398-E354A5CDADAB}" destId="{9D35C4CA-B11D-4079-BF2E-D26E4CECD305}" srcOrd="0" destOrd="0" presId="urn:microsoft.com/office/officeart/2005/8/layout/process4"/>
    <dgm:cxn modelId="{82799E07-F01E-4606-981C-41B92A48CA4C}" srcId="{C7618574-6558-43F7-80AD-165B21698657}" destId="{92876CB2-42AB-49BC-B322-51F46B99C2E5}" srcOrd="0" destOrd="0" parTransId="{A7CD4416-8590-4418-9933-87E41CD2371B}" sibTransId="{60C94332-B18F-454A-86A0-D1FC1A274A2D}"/>
    <dgm:cxn modelId="{4F0438FE-85DF-4201-BD80-82FECC99AA38}" srcId="{C7618574-6558-43F7-80AD-165B21698657}" destId="{AFC4CE5F-D917-45EB-BEE2-896D20685231}" srcOrd="2" destOrd="0" parTransId="{FC7A2928-7E41-40AC-843B-C98F257EF034}" sibTransId="{12C305C4-A71A-4B57-95CE-B1B5F877E0C1}"/>
    <dgm:cxn modelId="{7F1C0DFC-AA1B-4936-B4CA-934B7EE90E39}" type="presParOf" srcId="{2DD08B58-1B7D-4622-A57A-F785C621680C}" destId="{DE294411-82CC-462E-98BA-B3600EB85F8A}" srcOrd="0" destOrd="0" presId="urn:microsoft.com/office/officeart/2005/8/layout/process4"/>
    <dgm:cxn modelId="{33CE45FC-385F-4841-8A16-DB980F8F5804}" type="presParOf" srcId="{DE294411-82CC-462E-98BA-B3600EB85F8A}" destId="{2F70D76C-C8CE-4767-A778-E43D1D91F1F2}" srcOrd="0" destOrd="0" presId="urn:microsoft.com/office/officeart/2005/8/layout/process4"/>
    <dgm:cxn modelId="{EA27BF0F-B57C-431A-8168-EDDC37D49C84}" type="presParOf" srcId="{2DD08B58-1B7D-4622-A57A-F785C621680C}" destId="{15A6784C-10B5-4004-9DED-544BD57CD215}" srcOrd="1" destOrd="0" presId="urn:microsoft.com/office/officeart/2005/8/layout/process4"/>
    <dgm:cxn modelId="{858D9134-028B-4ED3-8FB9-A039990F4327}" type="presParOf" srcId="{2DD08B58-1B7D-4622-A57A-F785C621680C}" destId="{2FD3E9C5-B057-432E-8F3D-416D06F17EB3}" srcOrd="2" destOrd="0" presId="urn:microsoft.com/office/officeart/2005/8/layout/process4"/>
    <dgm:cxn modelId="{448DB588-8093-4134-BEC4-C7D7EF01A9C0}" type="presParOf" srcId="{2FD3E9C5-B057-432E-8F3D-416D06F17EB3}" destId="{9D35C4CA-B11D-4079-BF2E-D26E4CECD305}" srcOrd="0" destOrd="0" presId="urn:microsoft.com/office/officeart/2005/8/layout/process4"/>
    <dgm:cxn modelId="{1818C772-522B-4711-BAE4-80C354F900F0}" type="presParOf" srcId="{2DD08B58-1B7D-4622-A57A-F785C621680C}" destId="{1999DFD3-8347-4FA2-9957-49E27670DF99}" srcOrd="3" destOrd="0" presId="urn:microsoft.com/office/officeart/2005/8/layout/process4"/>
    <dgm:cxn modelId="{1E37B6C3-7C71-48F0-B063-19DB31D90558}" type="presParOf" srcId="{2DD08B58-1B7D-4622-A57A-F785C621680C}" destId="{A6BB3471-1564-4921-8C62-7A4BA02C086F}" srcOrd="4" destOrd="0" presId="urn:microsoft.com/office/officeart/2005/8/layout/process4"/>
    <dgm:cxn modelId="{F43A0E39-50BD-4141-BE43-6B633815573C}" type="presParOf" srcId="{A6BB3471-1564-4921-8C62-7A4BA02C086F}" destId="{7B87C91F-56A7-401F-9CBB-970ADEA2E6D7}" srcOrd="0" destOrd="0" presId="urn:microsoft.com/office/officeart/2005/8/layout/process4"/>
    <dgm:cxn modelId="{5CFCEE9F-01F9-48DE-8323-C2E0CEFA031E}" type="presParOf" srcId="{2DD08B58-1B7D-4622-A57A-F785C621680C}" destId="{615C7CE7-4A82-4435-93CF-D7199D8AB8D2}" srcOrd="5" destOrd="0" presId="urn:microsoft.com/office/officeart/2005/8/layout/process4"/>
    <dgm:cxn modelId="{B8B8580D-88BF-409F-ABC1-61349CA3B09C}" type="presParOf" srcId="{2DD08B58-1B7D-4622-A57A-F785C621680C}" destId="{62F3C7B3-7F65-428F-826D-AFA6FCD18396}" srcOrd="6" destOrd="0" presId="urn:microsoft.com/office/officeart/2005/8/layout/process4"/>
    <dgm:cxn modelId="{32C565E5-BEBC-409D-B55B-90B4D14EC275}" type="presParOf" srcId="{62F3C7B3-7F65-428F-826D-AFA6FCD18396}" destId="{13266241-443F-4C30-A352-C2A15EE0F3BD}" srcOrd="0" destOrd="0" presId="urn:microsoft.com/office/officeart/2005/8/layout/process4"/>
    <dgm:cxn modelId="{F40BEFA9-4B06-4F5D-BB76-59D7435A5282}" type="presParOf" srcId="{2DD08B58-1B7D-4622-A57A-F785C621680C}" destId="{A12FF80A-B17B-4198-B5F9-94AF8D220191}" srcOrd="7" destOrd="0" presId="urn:microsoft.com/office/officeart/2005/8/layout/process4"/>
    <dgm:cxn modelId="{1363129B-A0C6-4197-8D7D-B05C651F57AA}" type="presParOf" srcId="{2DD08B58-1B7D-4622-A57A-F785C621680C}" destId="{8549B7CB-350D-4A10-9C2B-774BC05FFE41}" srcOrd="8" destOrd="0" presId="urn:microsoft.com/office/officeart/2005/8/layout/process4"/>
    <dgm:cxn modelId="{947C65F7-E5F1-43BF-A99C-D487B57E762C}" type="presParOf" srcId="{8549B7CB-350D-4A10-9C2B-774BC05FFE41}" destId="{7C63FEEF-C851-49C3-8E6C-1B6F6B818770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F70D76C-C8CE-4767-A778-E43D1D91F1F2}">
      <dsp:nvSpPr>
        <dsp:cNvPr id="0" name=""/>
        <dsp:cNvSpPr/>
      </dsp:nvSpPr>
      <dsp:spPr>
        <a:xfrm>
          <a:off x="0" y="4575410"/>
          <a:ext cx="8229600" cy="750634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b="1" kern="1200" dirty="0" err="1" smtClean="0">
              <a:solidFill>
                <a:schemeClr val="tx1"/>
              </a:solidFill>
            </a:rPr>
            <a:t>Субъектность</a:t>
          </a:r>
          <a:r>
            <a:rPr lang="ru-RU" sz="1500" b="1" kern="1200" dirty="0" smtClean="0">
              <a:solidFill>
                <a:schemeClr val="tx1"/>
              </a:solidFill>
            </a:rPr>
            <a:t> – </a:t>
          </a:r>
          <a:r>
            <a:rPr lang="ru-RU" sz="1500" kern="1200" dirty="0" smtClean="0">
              <a:solidFill>
                <a:schemeClr val="tx1"/>
              </a:solidFill>
            </a:rPr>
            <a:t>способность быть стратегом деятельности, выстраивать планы жизни , осознавать мотивы, самостоятельно выстраивать действия и оценивать их соответствие задуманному.</a:t>
          </a:r>
          <a:endParaRPr lang="ru-RU" sz="1500" kern="1200" dirty="0">
            <a:solidFill>
              <a:schemeClr val="tx1"/>
            </a:solidFill>
          </a:endParaRPr>
        </a:p>
      </dsp:txBody>
      <dsp:txXfrm>
        <a:off x="0" y="4575410"/>
        <a:ext cx="8229600" cy="750634"/>
      </dsp:txXfrm>
    </dsp:sp>
    <dsp:sp modelId="{9D35C4CA-B11D-4079-BF2E-D26E4CECD305}">
      <dsp:nvSpPr>
        <dsp:cNvPr id="0" name=""/>
        <dsp:cNvSpPr/>
      </dsp:nvSpPr>
      <dsp:spPr>
        <a:xfrm rot="10800000">
          <a:off x="0" y="3478385"/>
          <a:ext cx="8229600" cy="1154475"/>
        </a:xfrm>
        <a:prstGeom prst="upArrowCallout">
          <a:avLst/>
        </a:prstGeom>
        <a:solidFill>
          <a:schemeClr val="accent5">
            <a:hueOff val="-2483469"/>
            <a:satOff val="9953"/>
            <a:lumOff val="2157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>
              <a:solidFill>
                <a:schemeClr val="tx1"/>
              </a:solidFill>
            </a:rPr>
            <a:t>Активность - </a:t>
          </a:r>
          <a:r>
            <a:rPr lang="ru-RU" sz="1600" kern="1200" dirty="0" smtClean="0">
              <a:solidFill>
                <a:schemeClr val="tx1"/>
              </a:solidFill>
            </a:rPr>
            <a:t>целенаправленность, мотивация, осознанность, владения способами и приёмами действий, эмоциональность…;</a:t>
          </a:r>
          <a:endParaRPr lang="ru-RU" sz="1600" kern="1200" dirty="0">
            <a:solidFill>
              <a:schemeClr val="tx1"/>
            </a:solidFill>
          </a:endParaRPr>
        </a:p>
      </dsp:txBody>
      <dsp:txXfrm rot="10800000">
        <a:off x="0" y="3478385"/>
        <a:ext cx="8229600" cy="750143"/>
      </dsp:txXfrm>
    </dsp:sp>
    <dsp:sp modelId="{7B87C91F-56A7-401F-9CBB-970ADEA2E6D7}">
      <dsp:nvSpPr>
        <dsp:cNvPr id="0" name=""/>
        <dsp:cNvSpPr/>
      </dsp:nvSpPr>
      <dsp:spPr>
        <a:xfrm rot="10800000">
          <a:off x="0" y="2288978"/>
          <a:ext cx="8229600" cy="1154475"/>
        </a:xfrm>
        <a:prstGeom prst="upArrowCallout">
          <a:avLst/>
        </a:prstGeom>
        <a:solidFill>
          <a:schemeClr val="accent5">
            <a:hueOff val="-4966938"/>
            <a:satOff val="19906"/>
            <a:lumOff val="4314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>
              <a:solidFill>
                <a:schemeClr val="tx1"/>
              </a:solidFill>
            </a:rPr>
            <a:t>Партнерства </a:t>
          </a:r>
          <a:r>
            <a:rPr lang="ru-RU" sz="1600" kern="1200" dirty="0" smtClean="0">
              <a:solidFill>
                <a:schemeClr val="tx1"/>
              </a:solidFill>
            </a:rPr>
            <a:t>- добровольная ответственность и равенство в достижении общих целей и результатов деятельности;</a:t>
          </a:r>
          <a:endParaRPr lang="ru-RU" sz="1600" kern="1200" dirty="0">
            <a:solidFill>
              <a:schemeClr val="tx1"/>
            </a:solidFill>
          </a:endParaRPr>
        </a:p>
      </dsp:txBody>
      <dsp:txXfrm rot="10800000">
        <a:off x="0" y="2288978"/>
        <a:ext cx="8229600" cy="750143"/>
      </dsp:txXfrm>
    </dsp:sp>
    <dsp:sp modelId="{13266241-443F-4C30-A352-C2A15EE0F3BD}">
      <dsp:nvSpPr>
        <dsp:cNvPr id="0" name=""/>
        <dsp:cNvSpPr/>
      </dsp:nvSpPr>
      <dsp:spPr>
        <a:xfrm rot="10800000">
          <a:off x="0" y="1145763"/>
          <a:ext cx="8229600" cy="1154475"/>
        </a:xfrm>
        <a:prstGeom prst="upArrowCallout">
          <a:avLst/>
        </a:prstGeom>
        <a:solidFill>
          <a:schemeClr val="accent5">
            <a:hueOff val="-7450407"/>
            <a:satOff val="29858"/>
            <a:lumOff val="6471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>
              <a:solidFill>
                <a:schemeClr val="tx1"/>
              </a:solidFill>
            </a:rPr>
            <a:t>Сотрудничества - </a:t>
          </a:r>
          <a:r>
            <a:rPr lang="ru-RU" sz="1600" kern="1200" dirty="0" smtClean="0">
              <a:solidFill>
                <a:schemeClr val="tx1"/>
              </a:solidFill>
            </a:rPr>
            <a:t>активная совместная учебная деятельность обучающихся и педагогов;</a:t>
          </a:r>
          <a:endParaRPr lang="ru-RU" sz="1600" kern="1200" dirty="0">
            <a:solidFill>
              <a:schemeClr val="tx1"/>
            </a:solidFill>
          </a:endParaRPr>
        </a:p>
      </dsp:txBody>
      <dsp:txXfrm rot="10800000">
        <a:off x="0" y="1145763"/>
        <a:ext cx="8229600" cy="750143"/>
      </dsp:txXfrm>
    </dsp:sp>
    <dsp:sp modelId="{7C63FEEF-C851-49C3-8E6C-1B6F6B818770}">
      <dsp:nvSpPr>
        <dsp:cNvPr id="0" name=""/>
        <dsp:cNvSpPr/>
      </dsp:nvSpPr>
      <dsp:spPr>
        <a:xfrm rot="10800000">
          <a:off x="0" y="2547"/>
          <a:ext cx="8229600" cy="1154475"/>
        </a:xfrm>
        <a:prstGeom prst="upArrowCallout">
          <a:avLst/>
        </a:prstGeom>
        <a:solidFill>
          <a:schemeClr val="accent5">
            <a:hueOff val="-9933876"/>
            <a:satOff val="39811"/>
            <a:lumOff val="862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>
              <a:solidFill>
                <a:schemeClr val="tx1"/>
              </a:solidFill>
            </a:rPr>
            <a:t>Системности -</a:t>
          </a:r>
          <a:r>
            <a:rPr lang="ru-RU" sz="1600" kern="1200" dirty="0" smtClean="0">
              <a:solidFill>
                <a:schemeClr val="tx1"/>
              </a:solidFill>
            </a:rPr>
            <a:t> обеспечение целостности, преемственности, взаимосвязи между основными компонентами организуемой деятельности с опорой на традиции и положительный опыт организации;</a:t>
          </a:r>
          <a:endParaRPr lang="ru-RU" sz="1600" kern="1200" dirty="0">
            <a:solidFill>
              <a:schemeClr val="tx1"/>
            </a:solidFill>
          </a:endParaRPr>
        </a:p>
      </dsp:txBody>
      <dsp:txXfrm rot="10800000">
        <a:off x="0" y="2547"/>
        <a:ext cx="8229600" cy="75014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01.07.2020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911827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01.07.2020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761071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01.07.2020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817505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01.07.2020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808802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01.07.2020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965678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01.07.2020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169180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01.07.2020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425519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01.07.2020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225882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01.07.2020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799408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01.07.2020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426813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01.07.2020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737279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01.07.2020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565938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arzumanyan.com.ru/files/2017/wsdoklad_12_okt_rus.pdf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60648"/>
            <a:ext cx="7772400" cy="3339803"/>
          </a:xfrm>
        </p:spPr>
        <p:txBody>
          <a:bodyPr>
            <a:normAutofit fontScale="90000"/>
          </a:bodyPr>
          <a:lstStyle/>
          <a:p>
            <a:r>
              <a:rPr lang="ru-RU" sz="2700" dirty="0">
                <a:latin typeface="Times New Roman"/>
                <a:ea typeface="Calibri"/>
              </a:rPr>
              <a:t>МОДЕЛЬ</a:t>
            </a:r>
            <a:r>
              <a:rPr lang="ru-RU" sz="2000" dirty="0">
                <a:latin typeface="Times New Roman"/>
                <a:ea typeface="Calibri"/>
              </a:rPr>
              <a:t/>
            </a:r>
            <a:br>
              <a:rPr lang="ru-RU" sz="2000" dirty="0">
                <a:latin typeface="Times New Roman"/>
                <a:ea typeface="Calibri"/>
              </a:rPr>
            </a:br>
            <a:r>
              <a:rPr lang="ru-RU" sz="2700" dirty="0">
                <a:latin typeface="Times New Roman"/>
                <a:ea typeface="Calibri"/>
              </a:rPr>
              <a:t>программы внеурочной деятельности старшей школы</a:t>
            </a:r>
            <a:r>
              <a:rPr lang="ru-RU" sz="2000" dirty="0">
                <a:latin typeface="Times New Roman"/>
                <a:ea typeface="Calibri"/>
              </a:rPr>
              <a:t/>
            </a:r>
            <a:br>
              <a:rPr lang="ru-RU" sz="2000" dirty="0">
                <a:latin typeface="Times New Roman"/>
                <a:ea typeface="Calibri"/>
              </a:rPr>
            </a:br>
            <a:r>
              <a:rPr lang="ru-RU" sz="2700" b="1" dirty="0">
                <a:latin typeface="Times New Roman"/>
                <a:ea typeface="Calibri"/>
              </a:rPr>
              <a:t>«Движение ПРО: принимай решения осознанно» </a:t>
            </a:r>
            <a:r>
              <a:rPr lang="ru-RU" sz="2000" dirty="0">
                <a:latin typeface="Times New Roman"/>
                <a:ea typeface="Calibri"/>
              </a:rPr>
              <a:t/>
            </a:r>
            <a:br>
              <a:rPr lang="ru-RU" sz="2000" dirty="0">
                <a:latin typeface="Times New Roman"/>
                <a:ea typeface="Calibri"/>
              </a:rPr>
            </a:br>
            <a:r>
              <a:rPr lang="ru-RU" sz="2700" dirty="0">
                <a:latin typeface="Times New Roman"/>
                <a:ea typeface="Calibri"/>
              </a:rPr>
              <a:t>МАОУ «Юго-Камская средняя школа</a:t>
            </a:r>
            <a:r>
              <a:rPr lang="ru-RU" sz="2700" dirty="0" smtClean="0">
                <a:latin typeface="Times New Roman"/>
                <a:ea typeface="Calibri"/>
              </a:rPr>
              <a:t>»</a:t>
            </a:r>
            <a:r>
              <a:rPr lang="ru-RU" sz="2000" dirty="0">
                <a:latin typeface="Times New Roman"/>
                <a:ea typeface="Calibri"/>
              </a:rPr>
              <a:t/>
            </a:r>
            <a:br>
              <a:rPr lang="ru-RU" sz="2000" dirty="0">
                <a:latin typeface="Times New Roman"/>
                <a:ea typeface="Calibri"/>
              </a:rPr>
            </a:br>
            <a:r>
              <a:rPr lang="ru-RU" sz="1800" dirty="0">
                <a:latin typeface="Times New Roman"/>
                <a:ea typeface="Calibri"/>
              </a:rPr>
              <a:t>в рамках реализации </a:t>
            </a:r>
            <a:r>
              <a:rPr lang="ru-RU" sz="1800" dirty="0" smtClean="0">
                <a:latin typeface="Times New Roman"/>
                <a:ea typeface="Calibri"/>
              </a:rPr>
              <a:t>межмуниципального проекта</a:t>
            </a:r>
            <a:r>
              <a:rPr lang="ru-RU" sz="1800" dirty="0">
                <a:latin typeface="Times New Roman"/>
                <a:ea typeface="Calibri"/>
              </a:rPr>
              <a:t/>
            </a:r>
            <a:br>
              <a:rPr lang="ru-RU" sz="1800" dirty="0">
                <a:latin typeface="Times New Roman"/>
                <a:ea typeface="Calibri"/>
              </a:rPr>
            </a:br>
            <a:r>
              <a:rPr lang="ru-RU" sz="1800" dirty="0">
                <a:latin typeface="Times New Roman"/>
                <a:ea typeface="Calibri"/>
              </a:rPr>
              <a:t>«</a:t>
            </a:r>
            <a:r>
              <a:rPr lang="ru-RU" sz="1800" dirty="0" err="1">
                <a:latin typeface="Times New Roman"/>
                <a:ea typeface="Calibri"/>
              </a:rPr>
              <a:t>Инновационно-образовательные</a:t>
            </a:r>
            <a:r>
              <a:rPr lang="ru-RU" sz="1800" dirty="0">
                <a:latin typeface="Times New Roman"/>
                <a:ea typeface="Calibri"/>
              </a:rPr>
              <a:t> модели внеурочной деятельности старшей школы</a:t>
            </a:r>
            <a:r>
              <a:rPr lang="ru-RU" sz="1800" dirty="0" smtClean="0">
                <a:latin typeface="Times New Roman"/>
                <a:ea typeface="Calibri"/>
              </a:rPr>
              <a:t>»</a:t>
            </a:r>
            <a:endParaRPr lang="ru-RU" sz="18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051720" y="3861048"/>
            <a:ext cx="6840760" cy="2304256"/>
          </a:xfrm>
        </p:spPr>
        <p:txBody>
          <a:bodyPr>
            <a:normAutofit fontScale="25000" lnSpcReduction="20000"/>
          </a:bodyPr>
          <a:lstStyle/>
          <a:p>
            <a:pPr algn="just">
              <a:spcAft>
                <a:spcPts val="0"/>
              </a:spcAft>
            </a:pPr>
            <a:r>
              <a:rPr lang="ru-RU" b="1" dirty="0" smtClean="0">
                <a:latin typeface="Times New Roman"/>
                <a:ea typeface="Calibri"/>
              </a:rPr>
              <a:t>                                                                                                                                                   </a:t>
            </a:r>
            <a:r>
              <a:rPr lang="ru-RU" sz="5600" b="1" dirty="0" smtClean="0">
                <a:solidFill>
                  <a:schemeClr val="tx1"/>
                </a:solidFill>
                <a:latin typeface="Times New Roman"/>
                <a:ea typeface="Calibri"/>
              </a:rPr>
              <a:t>Автор(ы</a:t>
            </a:r>
            <a:r>
              <a:rPr lang="ru-RU" sz="5600" b="1" dirty="0">
                <a:solidFill>
                  <a:schemeClr val="tx1"/>
                </a:solidFill>
                <a:latin typeface="Times New Roman"/>
                <a:ea typeface="Calibri"/>
              </a:rPr>
              <a:t>) разработчик(и</a:t>
            </a:r>
            <a:r>
              <a:rPr lang="ru-RU" sz="4800" b="1" dirty="0">
                <a:solidFill>
                  <a:schemeClr val="tx1"/>
                </a:solidFill>
                <a:latin typeface="Times New Roman"/>
                <a:ea typeface="Calibri"/>
              </a:rPr>
              <a:t>):</a:t>
            </a:r>
            <a:endParaRPr lang="ru-RU" sz="4800" dirty="0">
              <a:solidFill>
                <a:schemeClr val="tx1"/>
              </a:solidFill>
              <a:latin typeface="Times New Roman"/>
              <a:ea typeface="Calibri"/>
            </a:endParaRPr>
          </a:p>
          <a:p>
            <a:pPr algn="just">
              <a:spcAft>
                <a:spcPts val="0"/>
              </a:spcAft>
            </a:pPr>
            <a:r>
              <a:rPr lang="ru-RU" sz="5600" b="1" dirty="0">
                <a:solidFill>
                  <a:schemeClr val="tx1"/>
                </a:solidFill>
                <a:latin typeface="Times New Roman"/>
                <a:ea typeface="Calibri"/>
              </a:rPr>
              <a:t>                                                                                      </a:t>
            </a:r>
            <a:r>
              <a:rPr lang="ru-RU" sz="5600" b="1" dirty="0" err="1" smtClean="0">
                <a:solidFill>
                  <a:schemeClr val="tx1"/>
                </a:solidFill>
                <a:latin typeface="Times New Roman"/>
                <a:ea typeface="Calibri"/>
              </a:rPr>
              <a:t>Бурачкова</a:t>
            </a:r>
            <a:r>
              <a:rPr lang="ru-RU" sz="5600" b="1" dirty="0" smtClean="0">
                <a:solidFill>
                  <a:schemeClr val="tx1"/>
                </a:solidFill>
                <a:latin typeface="Times New Roman"/>
                <a:ea typeface="Calibri"/>
              </a:rPr>
              <a:t> </a:t>
            </a:r>
            <a:r>
              <a:rPr lang="ru-RU" sz="5600" b="1" dirty="0">
                <a:solidFill>
                  <a:schemeClr val="tx1"/>
                </a:solidFill>
                <a:latin typeface="Times New Roman"/>
                <a:ea typeface="Calibri"/>
              </a:rPr>
              <a:t>Ольга Николаевна</a:t>
            </a:r>
            <a:r>
              <a:rPr lang="ru-RU" sz="5600" dirty="0">
                <a:solidFill>
                  <a:schemeClr val="tx1"/>
                </a:solidFill>
                <a:latin typeface="Times New Roman"/>
                <a:ea typeface="Calibri"/>
              </a:rPr>
              <a:t>,</a:t>
            </a:r>
          </a:p>
          <a:p>
            <a:pPr algn="just"/>
            <a:r>
              <a:rPr lang="ru-RU" sz="5600" dirty="0">
                <a:solidFill>
                  <a:schemeClr val="tx1"/>
                </a:solidFill>
                <a:latin typeface="Times New Roman"/>
                <a:ea typeface="Calibri"/>
              </a:rPr>
              <a:t>                                                                                </a:t>
            </a:r>
            <a:r>
              <a:rPr lang="ru-RU" sz="5600" dirty="0" smtClean="0">
                <a:solidFill>
                  <a:schemeClr val="tx1"/>
                </a:solidFill>
                <a:latin typeface="Times New Roman"/>
                <a:ea typeface="Calibri"/>
              </a:rPr>
              <a:t>      </a:t>
            </a:r>
            <a:r>
              <a:rPr lang="ru-RU" sz="5600" dirty="0">
                <a:solidFill>
                  <a:schemeClr val="tx1"/>
                </a:solidFill>
                <a:latin typeface="Times New Roman"/>
                <a:ea typeface="Calibri"/>
              </a:rPr>
              <a:t>заместитель директора по УВР,</a:t>
            </a:r>
          </a:p>
          <a:p>
            <a:pPr algn="just"/>
            <a:r>
              <a:rPr lang="ru-RU" sz="5600" b="1" dirty="0">
                <a:solidFill>
                  <a:schemeClr val="tx1"/>
                </a:solidFill>
                <a:latin typeface="Times New Roman"/>
                <a:ea typeface="Calibri"/>
              </a:rPr>
              <a:t>                                                                                    </a:t>
            </a:r>
            <a:r>
              <a:rPr lang="ru-RU" sz="5600" b="1" dirty="0" smtClean="0">
                <a:solidFill>
                  <a:schemeClr val="tx1"/>
                </a:solidFill>
                <a:latin typeface="Times New Roman"/>
                <a:ea typeface="Calibri"/>
              </a:rPr>
              <a:t>  </a:t>
            </a:r>
            <a:r>
              <a:rPr lang="ru-RU" sz="5600" b="1" dirty="0">
                <a:solidFill>
                  <a:schemeClr val="tx1"/>
                </a:solidFill>
                <a:latin typeface="Times New Roman"/>
                <a:ea typeface="Calibri"/>
              </a:rPr>
              <a:t>Мальцева Наталья Михайловна,</a:t>
            </a:r>
          </a:p>
          <a:p>
            <a:pPr algn="just"/>
            <a:r>
              <a:rPr lang="ru-RU" sz="5600" dirty="0">
                <a:solidFill>
                  <a:schemeClr val="tx1"/>
                </a:solidFill>
                <a:latin typeface="Times New Roman"/>
                <a:ea typeface="Calibri"/>
              </a:rPr>
              <a:t>                                                                                  </a:t>
            </a:r>
            <a:r>
              <a:rPr lang="ru-RU" sz="5600" dirty="0" smtClean="0">
                <a:solidFill>
                  <a:schemeClr val="tx1"/>
                </a:solidFill>
                <a:latin typeface="Times New Roman"/>
                <a:ea typeface="Calibri"/>
              </a:rPr>
              <a:t>     </a:t>
            </a:r>
            <a:r>
              <a:rPr lang="ru-RU" sz="5600" dirty="0">
                <a:solidFill>
                  <a:schemeClr val="tx1"/>
                </a:solidFill>
                <a:latin typeface="Times New Roman"/>
                <a:ea typeface="Calibri"/>
              </a:rPr>
              <a:t>заместитель директора по УВР,</a:t>
            </a:r>
          </a:p>
          <a:p>
            <a:pPr algn="just"/>
            <a:r>
              <a:rPr lang="ru-RU" sz="5600" dirty="0">
                <a:solidFill>
                  <a:schemeClr val="tx1"/>
                </a:solidFill>
                <a:latin typeface="Times New Roman"/>
                <a:ea typeface="Calibri"/>
              </a:rPr>
              <a:t>                                                                                     </a:t>
            </a:r>
            <a:r>
              <a:rPr lang="ru-RU" sz="5600" dirty="0" smtClean="0">
                <a:solidFill>
                  <a:schemeClr val="tx1"/>
                </a:solidFill>
                <a:latin typeface="Times New Roman"/>
                <a:ea typeface="Calibri"/>
              </a:rPr>
              <a:t> </a:t>
            </a:r>
            <a:r>
              <a:rPr lang="ru-RU" sz="5600" b="1" dirty="0">
                <a:solidFill>
                  <a:schemeClr val="tx1"/>
                </a:solidFill>
                <a:latin typeface="Times New Roman"/>
                <a:ea typeface="Calibri"/>
              </a:rPr>
              <a:t>Беляева Виктория Александровна,</a:t>
            </a:r>
          </a:p>
          <a:p>
            <a:pPr algn="just"/>
            <a:r>
              <a:rPr lang="ru-RU" sz="5600" dirty="0">
                <a:solidFill>
                  <a:schemeClr val="tx1"/>
                </a:solidFill>
                <a:latin typeface="Times New Roman"/>
                <a:ea typeface="Calibri"/>
              </a:rPr>
              <a:t>                                                           </a:t>
            </a:r>
            <a:r>
              <a:rPr lang="ru-RU" sz="5600" dirty="0" smtClean="0">
                <a:solidFill>
                  <a:schemeClr val="tx1"/>
                </a:solidFill>
                <a:latin typeface="Times New Roman"/>
                <a:ea typeface="Calibri"/>
              </a:rPr>
              <a:t>                           </a:t>
            </a:r>
            <a:r>
              <a:rPr lang="ru-RU" sz="5600" dirty="0">
                <a:solidFill>
                  <a:schemeClr val="tx1"/>
                </a:solidFill>
                <a:latin typeface="Times New Roman"/>
                <a:ea typeface="Calibri"/>
              </a:rPr>
              <a:t>педагог-психолог</a:t>
            </a:r>
            <a:r>
              <a:rPr lang="ru-RU" sz="5600" b="1" dirty="0">
                <a:solidFill>
                  <a:schemeClr val="tx1"/>
                </a:solidFill>
                <a:latin typeface="Times New Roman"/>
                <a:ea typeface="Calibri"/>
              </a:rPr>
              <a:t> </a:t>
            </a:r>
            <a:endParaRPr lang="ru-RU" sz="5600" dirty="0">
              <a:solidFill>
                <a:schemeClr val="tx1"/>
              </a:solidFill>
              <a:latin typeface="Times New Roman"/>
              <a:ea typeface="Calibri"/>
            </a:endParaRPr>
          </a:p>
          <a:p>
            <a:pPr algn="just"/>
            <a:r>
              <a:rPr lang="ru-RU" sz="5600" b="1" dirty="0">
                <a:latin typeface="Times New Roman"/>
                <a:ea typeface="Calibri"/>
              </a:rPr>
              <a:t> </a:t>
            </a:r>
            <a:endParaRPr lang="ru-RU" sz="5600" dirty="0">
              <a:latin typeface="Times New Roman"/>
              <a:ea typeface="Calibri"/>
            </a:endParaRPr>
          </a:p>
          <a:p>
            <a:endParaRPr lang="ru-R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3501008"/>
            <a:ext cx="5472608" cy="2952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284021199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>
            <a:normAutofit/>
          </a:bodyPr>
          <a:lstStyle/>
          <a:p>
            <a:r>
              <a:rPr lang="ru-RU" sz="28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Ключевые понятия</a:t>
            </a:r>
            <a:endParaRPr lang="ru-RU" sz="2800" dirty="0">
              <a:solidFill>
                <a:schemeClr val="tx2">
                  <a:lumMod val="60000"/>
                  <a:lumOff val="4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764704"/>
            <a:ext cx="8579296" cy="5688632"/>
          </a:xfrm>
        </p:spPr>
        <p:txBody>
          <a:bodyPr>
            <a:noAutofit/>
          </a:bodyPr>
          <a:lstStyle/>
          <a:p>
            <a:pPr indent="450215" algn="just">
              <a:spcAft>
                <a:spcPts val="0"/>
              </a:spcAft>
            </a:pPr>
            <a:r>
              <a:rPr lang="ru-RU" sz="1400" b="1" i="1" dirty="0" err="1" smtClean="0">
                <a:latin typeface="Times New Roman"/>
                <a:ea typeface="Calibri"/>
              </a:rPr>
              <a:t>Проактивная</a:t>
            </a:r>
            <a:r>
              <a:rPr lang="ru-RU" sz="1400" b="1" i="1" dirty="0" smtClean="0">
                <a:latin typeface="Times New Roman"/>
                <a:ea typeface="Calibri"/>
              </a:rPr>
              <a:t> </a:t>
            </a:r>
            <a:r>
              <a:rPr lang="ru-RU" sz="1400" b="1" i="1" dirty="0">
                <a:latin typeface="Times New Roman"/>
                <a:ea typeface="Calibri"/>
              </a:rPr>
              <a:t>личность</a:t>
            </a:r>
            <a:r>
              <a:rPr lang="ru-RU" sz="1400" dirty="0">
                <a:latin typeface="Times New Roman"/>
                <a:ea typeface="Calibri"/>
              </a:rPr>
              <a:t> – принимающая ответственность за себя и свою жизнь, использующая свое право  и возможность свободно выбирать, осознающая  свои глубинные ценности и цели.</a:t>
            </a:r>
          </a:p>
          <a:p>
            <a:pPr indent="450215" algn="just">
              <a:spcAft>
                <a:spcPts val="0"/>
              </a:spcAft>
            </a:pPr>
            <a:r>
              <a:rPr lang="ru-RU" sz="1400" b="1" i="1" dirty="0" err="1">
                <a:latin typeface="Times New Roman"/>
                <a:ea typeface="Times New Roman"/>
              </a:rPr>
              <a:t>Метаобразование</a:t>
            </a:r>
            <a:r>
              <a:rPr lang="ru-RU" sz="1400" i="1" dirty="0">
                <a:latin typeface="Times New Roman"/>
                <a:ea typeface="Times New Roman"/>
              </a:rPr>
              <a:t> </a:t>
            </a:r>
            <a:r>
              <a:rPr lang="ru-RU" sz="1400" dirty="0">
                <a:solidFill>
                  <a:srgbClr val="000000"/>
                </a:solidFill>
                <a:latin typeface="Times New Roman"/>
                <a:ea typeface="Calibri"/>
              </a:rPr>
              <a:t>определяется как формирование целостного понимания старшеклассниками своего места, профессии, роли и образа жизни в современном мире</a:t>
            </a:r>
            <a:r>
              <a:rPr lang="ru-RU" sz="1400" dirty="0">
                <a:solidFill>
                  <a:srgbClr val="000000"/>
                </a:solidFill>
                <a:latin typeface="Arial"/>
                <a:ea typeface="Calibri"/>
              </a:rPr>
              <a:t>, </a:t>
            </a:r>
            <a:r>
              <a:rPr lang="ru-RU" sz="1400" dirty="0">
                <a:latin typeface="Times New Roman"/>
                <a:ea typeface="Times New Roman"/>
              </a:rPr>
              <a:t>Можно рассматривать как методологию непрерывного образования и воспитания.</a:t>
            </a:r>
            <a:endParaRPr lang="ru-RU" sz="1400" dirty="0">
              <a:latin typeface="Times New Roman"/>
              <a:ea typeface="Calibri"/>
            </a:endParaRPr>
          </a:p>
          <a:p>
            <a:pPr indent="450215" algn="just">
              <a:spcAft>
                <a:spcPts val="0"/>
              </a:spcAft>
            </a:pPr>
            <a:r>
              <a:rPr lang="ru-RU" sz="1400" b="1" i="1" dirty="0">
                <a:solidFill>
                  <a:srgbClr val="000000"/>
                </a:solidFill>
                <a:latin typeface="Arial"/>
                <a:ea typeface="Calibri"/>
              </a:rPr>
              <a:t> </a:t>
            </a:r>
            <a:r>
              <a:rPr lang="ru-RU" sz="1400" b="1" i="1" dirty="0">
                <a:latin typeface="Times New Roman"/>
                <a:ea typeface="Calibri"/>
              </a:rPr>
              <a:t>Контекстные/узкоспециальные навыки</a:t>
            </a:r>
            <a:r>
              <a:rPr lang="ru-RU" sz="1400" dirty="0">
                <a:latin typeface="Times New Roman"/>
                <a:ea typeface="Calibri"/>
              </a:rPr>
              <a:t> - навыки,  которые развиваются и применяются в конкретном контексте. Профессиональные навыки (программирование на конкретном языке), физические навыки (например, вождение машины) или социальные навыки (например, </a:t>
            </a:r>
            <a:r>
              <a:rPr lang="ru-RU" sz="1400" dirty="0" err="1">
                <a:latin typeface="Times New Roman"/>
                <a:ea typeface="Calibri"/>
              </a:rPr>
              <a:t>видеоблокинг</a:t>
            </a:r>
            <a:r>
              <a:rPr lang="ru-RU" sz="1400" dirty="0">
                <a:latin typeface="Times New Roman"/>
                <a:ea typeface="Calibri"/>
              </a:rPr>
              <a:t>).</a:t>
            </a:r>
          </a:p>
          <a:p>
            <a:pPr indent="450215" algn="just">
              <a:spcAft>
                <a:spcPts val="0"/>
              </a:spcAft>
            </a:pPr>
            <a:r>
              <a:rPr lang="ru-RU" sz="1400" b="1" i="1" dirty="0" err="1">
                <a:latin typeface="Times New Roman"/>
                <a:ea typeface="Calibri"/>
              </a:rPr>
              <a:t>Кроссконтекстные</a:t>
            </a:r>
            <a:r>
              <a:rPr lang="ru-RU" sz="1400" b="1" i="1" dirty="0">
                <a:latin typeface="Times New Roman"/>
                <a:ea typeface="Calibri"/>
              </a:rPr>
              <a:t> навыки</a:t>
            </a:r>
            <a:r>
              <a:rPr lang="ru-RU" sz="1400" dirty="0">
                <a:latin typeface="Times New Roman"/>
                <a:ea typeface="Calibri"/>
              </a:rPr>
              <a:t> - навыки, которые можно применять в более широких сферах социальной или личной деятельности: навыки чтения, письма, тайм-менеджмента, навыки работы в команде.</a:t>
            </a:r>
          </a:p>
          <a:p>
            <a:pPr indent="450215" algn="just">
              <a:spcAft>
                <a:spcPts val="0"/>
              </a:spcAft>
            </a:pPr>
            <a:r>
              <a:rPr lang="ru-RU" sz="1400" b="1" i="1" dirty="0">
                <a:latin typeface="Times New Roman"/>
                <a:ea typeface="Calibri"/>
              </a:rPr>
              <a:t> Экзистенциальные навыки </a:t>
            </a:r>
            <a:r>
              <a:rPr lang="ru-RU" sz="1400" dirty="0">
                <a:latin typeface="Times New Roman"/>
                <a:ea typeface="Calibri"/>
              </a:rPr>
              <a:t>– навыки, которые можно универсально применять на протяжении всей жизни и в реальных жизненных контекстах личности. Они включают способность ставить цели и достигать их (сила воли), самосознание/способность </a:t>
            </a:r>
            <a:r>
              <a:rPr lang="ru-RU" sz="1400" dirty="0" err="1">
                <a:latin typeface="Times New Roman"/>
                <a:ea typeface="Calibri"/>
              </a:rPr>
              <a:t>саморефлексии</a:t>
            </a:r>
            <a:r>
              <a:rPr lang="ru-RU" sz="1400" dirty="0">
                <a:latin typeface="Times New Roman"/>
                <a:ea typeface="Calibri"/>
              </a:rPr>
              <a:t> (осознанность, </a:t>
            </a:r>
            <a:r>
              <a:rPr lang="ru-RU" sz="1400" dirty="0" err="1">
                <a:latin typeface="Times New Roman"/>
                <a:ea typeface="Calibri"/>
              </a:rPr>
              <a:t>метапознание</a:t>
            </a:r>
            <a:r>
              <a:rPr lang="ru-RU" sz="1400" dirty="0">
                <a:latin typeface="Times New Roman"/>
                <a:ea typeface="Calibri"/>
              </a:rPr>
              <a:t>), способность учиться/ разучиваться/ переучиваться (саморазвитие).</a:t>
            </a:r>
          </a:p>
          <a:p>
            <a:pPr indent="450215" algn="just">
              <a:spcAft>
                <a:spcPts val="0"/>
              </a:spcAft>
            </a:pPr>
            <a:r>
              <a:rPr lang="ru-RU" sz="1400" b="1" i="1" dirty="0" smtClean="0">
                <a:latin typeface="Times New Roman"/>
                <a:ea typeface="Calibri"/>
              </a:rPr>
              <a:t>Образовательный </a:t>
            </a:r>
            <a:r>
              <a:rPr lang="ru-RU" sz="1400" b="1" i="1" dirty="0">
                <a:latin typeface="Times New Roman"/>
                <a:ea typeface="Calibri"/>
              </a:rPr>
              <a:t>кластер</a:t>
            </a:r>
            <a:r>
              <a:rPr lang="ru-RU" sz="800" dirty="0">
                <a:solidFill>
                  <a:srgbClr val="333333"/>
                </a:solidFill>
                <a:latin typeface="Helvetica"/>
                <a:ea typeface="Calibri"/>
              </a:rPr>
              <a:t> – </a:t>
            </a:r>
            <a:r>
              <a:rPr lang="ru-RU" sz="1400" dirty="0">
                <a:solidFill>
                  <a:srgbClr val="333333"/>
                </a:solidFill>
                <a:latin typeface="Times New Roman"/>
                <a:ea typeface="Calibri"/>
              </a:rPr>
              <a:t>гибкий тематический образовательный модуль, включающий группы взаимосвязанных форм внеурочной деятельности для решения определенных задач и достижения конкретного результата (продукта).</a:t>
            </a:r>
            <a:endParaRPr lang="ru-RU" sz="1400" dirty="0">
              <a:latin typeface="Times New Roman"/>
              <a:ea typeface="Calibri"/>
            </a:endParaRPr>
          </a:p>
          <a:p>
            <a:pPr indent="450215" algn="just">
              <a:spcAft>
                <a:spcPts val="0"/>
              </a:spcAft>
            </a:pPr>
            <a:r>
              <a:rPr lang="ru-RU" sz="1400" b="1" i="1" dirty="0">
                <a:latin typeface="Times New Roman"/>
                <a:ea typeface="Calibri"/>
              </a:rPr>
              <a:t>Большая психологическая игра</a:t>
            </a:r>
            <a:r>
              <a:rPr lang="ru-RU" sz="1400" dirty="0">
                <a:latin typeface="Times New Roman"/>
                <a:ea typeface="Calibri"/>
              </a:rPr>
              <a:t> — это целостное, законченное действие, самостоятельное с точки зрения целей и задач, имеющее свою внутреннюю систему целей и правил, задающее определенные требования к системе отношений между участниками, достаточно продолжительное по времени</a:t>
            </a:r>
            <a:r>
              <a:rPr lang="ru-RU" sz="1400" dirty="0" smtClean="0">
                <a:latin typeface="Times New Roman"/>
                <a:ea typeface="Calibri"/>
              </a:rPr>
              <a:t>.</a:t>
            </a:r>
          </a:p>
          <a:p>
            <a:pPr indent="450215" algn="just">
              <a:spcAft>
                <a:spcPts val="0"/>
              </a:spcAft>
            </a:pPr>
            <a:r>
              <a:rPr lang="ru-RU" sz="1400" b="1" i="1" dirty="0" smtClean="0">
                <a:latin typeface="Times New Roman" pitchFamily="18" charset="0"/>
                <a:cs typeface="Times New Roman" pitchFamily="18" charset="0"/>
              </a:rPr>
              <a:t>Образовательный кластер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smtClean="0"/>
              <a:t>–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гибкий тематический образовательный модуль, включающий группы взаимосвязанных форм внеурочной деятельности для решения определенных задач и достижения конкретного результата (продукта).</a:t>
            </a:r>
            <a:endParaRPr lang="ru-RU" sz="1400" dirty="0">
              <a:latin typeface="Times New Roman" pitchFamily="18" charset="0"/>
              <a:ea typeface="Calibri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465028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274638"/>
            <a:ext cx="8363272" cy="1143000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>Теоретическое обоснование модели 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528" y="1340768"/>
            <a:ext cx="8568952" cy="5184576"/>
          </a:xfrm>
        </p:spPr>
        <p:txBody>
          <a:bodyPr>
            <a:normAutofit fontScale="70000" lnSpcReduction="20000"/>
          </a:bodyPr>
          <a:lstStyle/>
          <a:p>
            <a:r>
              <a:rPr lang="ru-RU" sz="3300" dirty="0" smtClean="0"/>
              <a:t>Опираясь на научные исследования Павла Лукши о формировании навыков будущего, или так называемых «прикладных навыков», необходимых для работы в новом сложном мире, мы, вслед за автором, исходим из того, что </a:t>
            </a:r>
            <a:r>
              <a:rPr lang="ru-RU" sz="3300" b="1" dirty="0" smtClean="0"/>
              <a:t>стратегия образования старшей школы должна быть </a:t>
            </a:r>
            <a:r>
              <a:rPr lang="ru-RU" sz="3300" dirty="0" smtClean="0"/>
              <a:t>«</a:t>
            </a:r>
            <a:r>
              <a:rPr lang="ru-RU" sz="3300" b="1" dirty="0" smtClean="0"/>
              <a:t>направлена</a:t>
            </a:r>
            <a:r>
              <a:rPr lang="ru-RU" sz="3300" dirty="0" smtClean="0"/>
              <a:t> не только на передачу и развитие навыков, но и на всестороннюю </a:t>
            </a:r>
            <a:r>
              <a:rPr lang="ru-RU" sz="3300" b="1" dirty="0" smtClean="0"/>
              <a:t>поддержку становления человека как полноценного автора своей жизни» </a:t>
            </a:r>
            <a:r>
              <a:rPr lang="ru-RU" sz="3300" dirty="0" smtClean="0"/>
              <a:t>[</a:t>
            </a:r>
            <a:r>
              <a:rPr lang="ru-RU" sz="3300" u="sng" dirty="0" smtClean="0">
                <a:hlinkClick r:id="rId2"/>
              </a:rPr>
              <a:t>http://arzumanyan.com.ru/files/2017/wsdoklad_12_okt_rus.pdf</a:t>
            </a:r>
            <a:endParaRPr lang="ru-RU" sz="3300" u="sng" dirty="0" smtClean="0"/>
          </a:p>
          <a:p>
            <a:r>
              <a:rPr lang="ru-RU" sz="3300" dirty="0" smtClean="0"/>
              <a:t>Способность человека быть успешным и эффективным в этом мире определяется сегодня фундаментальными аспектами человеческой личности, её глубинными установками, которые, согласно современным исследованиям человеческого потенциала, могут быть изменены или приобретены в любом возрасте. Эти идеи  определяют и логику обучения навыкам: от внутренней позиции – к внешней, подчеркивая тем самым важность ключевой способности личности – её </a:t>
            </a:r>
            <a:r>
              <a:rPr lang="ru-RU" sz="3300" dirty="0" err="1" smtClean="0"/>
              <a:t>ПРОактивности</a:t>
            </a:r>
            <a:r>
              <a:rPr lang="ru-RU" sz="3300" dirty="0" smtClean="0"/>
              <a:t>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252535" y="0"/>
            <a:ext cx="9396536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274638"/>
            <a:ext cx="8568952" cy="1570186"/>
          </a:xfrm>
        </p:spPr>
        <p:txBody>
          <a:bodyPr>
            <a:noAutofit/>
          </a:bodyPr>
          <a:lstStyle/>
          <a:p>
            <a:pPr indent="450215">
              <a:spcAft>
                <a:spcPts val="0"/>
              </a:spcAft>
            </a:pPr>
            <a:r>
              <a:rPr lang="ru-RU" sz="1600" b="1" dirty="0">
                <a:latin typeface="Times New Roman"/>
                <a:ea typeface="Calibri"/>
              </a:rPr>
              <a:t>В основе институциональной модели внеурочной деятельности лежат 3 тематических образовательных модуля, представленных в виде кластера. Каждый образовательный кластер включает группы взаимосвязанных форм внеурочной деятельности, объединенных общей темой. Данная таблица поясняет взаимосвязь образовательного </a:t>
            </a:r>
            <a:r>
              <a:rPr lang="ru-RU" sz="1600" b="1" dirty="0" smtClean="0">
                <a:latin typeface="Times New Roman"/>
                <a:ea typeface="Calibri"/>
              </a:rPr>
              <a:t>кластера –результатов по ФГОС СОО -  «четырехслойной модели навыков».</a:t>
            </a:r>
            <a:r>
              <a:rPr lang="ru-RU" sz="1600" dirty="0">
                <a:latin typeface="Times New Roman"/>
                <a:ea typeface="Calibri"/>
              </a:rPr>
              <a:t/>
            </a:r>
            <a:br>
              <a:rPr lang="ru-RU" sz="1600" dirty="0">
                <a:latin typeface="Times New Roman"/>
                <a:ea typeface="Calibri"/>
              </a:rPr>
            </a:br>
            <a:endParaRPr lang="ru-RU" sz="1600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90738263"/>
              </p:ext>
            </p:extLst>
          </p:nvPr>
        </p:nvGraphicFramePr>
        <p:xfrm>
          <a:off x="395538" y="1988841"/>
          <a:ext cx="8352925" cy="459482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664294"/>
                <a:gridCol w="2952328"/>
                <a:gridCol w="2736303"/>
              </a:tblGrid>
              <a:tr h="144016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Модуль (образовательный кластер) </a:t>
                      </a:r>
                      <a:endParaRPr lang="ru-RU" sz="2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Образовательные результаты</a:t>
                      </a:r>
                      <a:endParaRPr lang="ru-RU" sz="2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Навык (по П. Лукша) </a:t>
                      </a:r>
                      <a:endParaRPr lang="ru-RU" sz="24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960106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Метаобразование</a:t>
                      </a:r>
                      <a:endParaRPr lang="ru-RU" sz="24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Предметные </a:t>
                      </a:r>
                      <a:endParaRPr lang="ru-RU" sz="2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Контекстные/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Узкоспециальные навыки</a:t>
                      </a:r>
                      <a:endParaRPr lang="ru-RU" sz="24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960106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Универсальное образование</a:t>
                      </a:r>
                      <a:endParaRPr lang="ru-RU" sz="24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4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Метапредметные</a:t>
                      </a:r>
                      <a:r>
                        <a:rPr lang="ru-RU" sz="2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lang="ru-RU" sz="2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4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Кроссконтекстные</a:t>
                      </a:r>
                      <a:r>
                        <a:rPr lang="ru-RU" sz="2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навыки</a:t>
                      </a:r>
                      <a:endParaRPr lang="ru-RU" sz="2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960106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Личностное образование</a:t>
                      </a:r>
                      <a:endParaRPr lang="ru-RU" sz="24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Личностные </a:t>
                      </a:r>
                      <a:endParaRPr lang="ru-RU" sz="24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Экзистенциальные навыки и </a:t>
                      </a:r>
                      <a:r>
                        <a:rPr lang="ru-RU" sz="24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метанавыки</a:t>
                      </a:r>
                      <a:endParaRPr lang="ru-RU" sz="2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70256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Принципы </a:t>
            </a:r>
            <a:endParaRPr lang="ru-RU" b="1" dirty="0"/>
          </a:p>
        </p:txBody>
      </p:sp>
      <p:graphicFrame>
        <p:nvGraphicFramePr>
          <p:cNvPr id="8" name="Содержимое 7"/>
          <p:cNvGraphicFramePr>
            <a:graphicFrameLocks noGrp="1"/>
          </p:cNvGraphicFramePr>
          <p:nvPr>
            <p:ph idx="1"/>
          </p:nvPr>
        </p:nvGraphicFramePr>
        <p:xfrm>
          <a:off x="457200" y="1340768"/>
          <a:ext cx="8229600" cy="53285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106690"/>
          </a:xfrm>
        </p:spPr>
        <p:txBody>
          <a:bodyPr>
            <a:normAutofit fontScale="90000"/>
          </a:bodyPr>
          <a:lstStyle/>
          <a:p>
            <a:pPr lvl="0" algn="l">
              <a:spcAft>
                <a:spcPts val="0"/>
              </a:spcAft>
            </a:pPr>
            <a:r>
              <a:rPr lang="ru-RU" sz="27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/>
                <a:ea typeface="Calibri"/>
              </a:rPr>
              <a:t>Цель: </a:t>
            </a:r>
            <a:r>
              <a:rPr lang="ru-RU" sz="2200" dirty="0">
                <a:latin typeface="Times New Roman"/>
                <a:ea typeface="Calibri"/>
              </a:rPr>
              <a:t/>
            </a:r>
            <a:br>
              <a:rPr lang="ru-RU" sz="2200" dirty="0">
                <a:latin typeface="Times New Roman"/>
                <a:ea typeface="Calibri"/>
              </a:rPr>
            </a:br>
            <a:r>
              <a:rPr lang="ru-RU" sz="2200" dirty="0">
                <a:latin typeface="Times New Roman"/>
                <a:ea typeface="Calibri"/>
              </a:rPr>
              <a:t>Освоение старшеклассниками навыков создания и реализации собственных идей, жизненных планов «образования через всю жизнь», ответственности за личный выбор в процессе рефлексивно-образовательных практик воспитательного пространства школы, способствующих становлению </a:t>
            </a:r>
            <a:r>
              <a:rPr lang="ru-RU" sz="2200" dirty="0" err="1">
                <a:latin typeface="Times New Roman"/>
                <a:ea typeface="Calibri"/>
              </a:rPr>
              <a:t>проактивной</a:t>
            </a:r>
            <a:r>
              <a:rPr lang="ru-RU" sz="2200" dirty="0">
                <a:latin typeface="Times New Roman"/>
                <a:ea typeface="Calibri"/>
              </a:rPr>
              <a:t> личности обучающихся</a:t>
            </a:r>
            <a:r>
              <a:rPr lang="ru-RU" sz="2200" dirty="0" smtClean="0">
                <a:latin typeface="Times New Roman"/>
                <a:ea typeface="Calibri"/>
              </a:rPr>
              <a:t>.</a:t>
            </a:r>
            <a:br>
              <a:rPr lang="ru-RU" sz="2200" dirty="0" smtClean="0">
                <a:latin typeface="Times New Roman"/>
                <a:ea typeface="Calibri"/>
              </a:rPr>
            </a:br>
            <a:r>
              <a:rPr lang="ru-RU" sz="27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/>
                <a:ea typeface="Calibri"/>
              </a:rPr>
              <a:t>Задачи: </a:t>
            </a:r>
            <a:r>
              <a:rPr lang="ru-RU" sz="2200" b="1" dirty="0" smtClean="0">
                <a:latin typeface="Times New Roman"/>
                <a:ea typeface="Calibri"/>
              </a:rPr>
              <a:t/>
            </a:r>
            <a:br>
              <a:rPr lang="ru-RU" sz="2200" b="1" dirty="0" smtClean="0">
                <a:latin typeface="Times New Roman"/>
                <a:ea typeface="Calibri"/>
              </a:rPr>
            </a:br>
            <a:r>
              <a:rPr lang="ru-RU" sz="2200" dirty="0" smtClean="0">
                <a:latin typeface="Times New Roman"/>
                <a:ea typeface="Calibri"/>
              </a:rPr>
              <a:t>1</a:t>
            </a:r>
            <a:r>
              <a:rPr lang="ru-RU" sz="2200" b="1" dirty="0" smtClean="0">
                <a:latin typeface="Times New Roman"/>
                <a:ea typeface="Calibri"/>
              </a:rPr>
              <a:t>. </a:t>
            </a:r>
            <a:r>
              <a:rPr lang="ru-RU" sz="2200" dirty="0" smtClean="0">
                <a:latin typeface="Times New Roman"/>
                <a:ea typeface="Calibri"/>
              </a:rPr>
              <a:t>Определить </a:t>
            </a:r>
            <a:r>
              <a:rPr lang="ru-RU" sz="2200" dirty="0">
                <a:latin typeface="Times New Roman"/>
                <a:ea typeface="Calibri"/>
              </a:rPr>
              <a:t>содержание и формы новых продуктивных практик в структуре образовательных кластеров. </a:t>
            </a:r>
            <a:br>
              <a:rPr lang="ru-RU" sz="2200" dirty="0">
                <a:latin typeface="Times New Roman"/>
                <a:ea typeface="Calibri"/>
              </a:rPr>
            </a:br>
            <a:r>
              <a:rPr lang="ru-RU" sz="2200" dirty="0" smtClean="0">
                <a:latin typeface="Times New Roman"/>
                <a:ea typeface="Calibri"/>
              </a:rPr>
              <a:t>2. Вовлечь </a:t>
            </a:r>
            <a:r>
              <a:rPr lang="ru-RU" sz="2200" dirty="0">
                <a:latin typeface="Times New Roman"/>
                <a:ea typeface="Calibri"/>
              </a:rPr>
              <a:t>старшеклассников в выбор рефлексивно-образовательной деятельности кластеров, развивающих необходимые им навыки.</a:t>
            </a:r>
            <a:br>
              <a:rPr lang="ru-RU" sz="2200" dirty="0">
                <a:latin typeface="Times New Roman"/>
                <a:ea typeface="Calibri"/>
              </a:rPr>
            </a:br>
            <a:r>
              <a:rPr lang="ru-RU" sz="2200" dirty="0" smtClean="0">
                <a:latin typeface="Times New Roman"/>
                <a:ea typeface="Calibri"/>
              </a:rPr>
              <a:t>3. Организовать </a:t>
            </a:r>
            <a:r>
              <a:rPr lang="ru-RU" sz="2200" dirty="0">
                <a:latin typeface="Times New Roman"/>
                <a:ea typeface="Calibri"/>
              </a:rPr>
              <a:t>сетевое сотрудничество и социальное партнёрство в социокультурной среде школы, в т. ч. с производственными предприятиями, учреждениями образования, культуры, спорта, родителями и др.</a:t>
            </a:r>
            <a:br>
              <a:rPr lang="ru-RU" sz="2200" dirty="0">
                <a:latin typeface="Times New Roman"/>
                <a:ea typeface="Calibri"/>
              </a:rPr>
            </a:br>
            <a:r>
              <a:rPr lang="ru-RU" sz="2200" dirty="0" smtClean="0">
                <a:latin typeface="Times New Roman"/>
                <a:ea typeface="Calibri"/>
              </a:rPr>
              <a:t>4. Разработать </a:t>
            </a:r>
            <a:r>
              <a:rPr lang="ru-RU" sz="2200" dirty="0">
                <a:latin typeface="Times New Roman"/>
                <a:ea typeface="Calibri"/>
              </a:rPr>
              <a:t>и апробировать систему мониторинга сформированных навыков</a:t>
            </a:r>
            <a:r>
              <a:rPr lang="ru-RU" sz="2200" dirty="0" smtClean="0">
                <a:latin typeface="Times New Roman"/>
                <a:ea typeface="Calibri"/>
              </a:rPr>
              <a:t>.</a:t>
            </a:r>
            <a:r>
              <a:rPr lang="ru-RU" dirty="0">
                <a:latin typeface="Times New Roman"/>
                <a:ea typeface="Calibri"/>
              </a:rPr>
              <a:t/>
            </a:r>
            <a:br>
              <a:rPr lang="ru-RU" dirty="0">
                <a:latin typeface="Times New Roman"/>
                <a:ea typeface="Calibri"/>
              </a:rPr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634321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latin typeface="Times New Roman"/>
                <a:ea typeface="Calibri"/>
              </a:rPr>
              <a:t>Рефлексивно-образовательные практики воспитательного пространства старшей школы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772816"/>
            <a:ext cx="8229600" cy="4608512"/>
          </a:xfrm>
        </p:spPr>
        <p:txBody>
          <a:bodyPr>
            <a:normAutofit fontScale="92500" lnSpcReduction="10000"/>
          </a:bodyPr>
          <a:lstStyle/>
          <a:p>
            <a:r>
              <a:rPr lang="ru-RU" dirty="0" smtClean="0"/>
              <a:t>Большая психологическая игра</a:t>
            </a:r>
          </a:p>
          <a:p>
            <a:r>
              <a:rPr lang="ru-RU" dirty="0" smtClean="0"/>
              <a:t>Единый </a:t>
            </a:r>
            <a:r>
              <a:rPr lang="ru-RU" dirty="0" err="1" smtClean="0"/>
              <a:t>метапредметный</a:t>
            </a:r>
            <a:r>
              <a:rPr lang="ru-RU" dirty="0" smtClean="0"/>
              <a:t> день</a:t>
            </a:r>
          </a:p>
          <a:p>
            <a:r>
              <a:rPr lang="ru-RU" dirty="0" smtClean="0"/>
              <a:t>Инженерные кейсы </a:t>
            </a:r>
          </a:p>
          <a:p>
            <a:r>
              <a:rPr lang="ru-RU" dirty="0" smtClean="0"/>
              <a:t>Деловая игра «Карьерный </a:t>
            </a:r>
            <a:r>
              <a:rPr lang="ru-RU" dirty="0" err="1" smtClean="0"/>
              <a:t>трансформер</a:t>
            </a:r>
            <a:r>
              <a:rPr lang="ru-RU" dirty="0" smtClean="0"/>
              <a:t>» </a:t>
            </a:r>
          </a:p>
          <a:p>
            <a:r>
              <a:rPr lang="ru-RU" dirty="0" smtClean="0"/>
              <a:t> </a:t>
            </a:r>
            <a:r>
              <a:rPr lang="ru-RU" dirty="0" smtClean="0"/>
              <a:t>Рефлексивные сессии</a:t>
            </a:r>
          </a:p>
          <a:p>
            <a:r>
              <a:rPr lang="ru-RU" dirty="0" smtClean="0"/>
              <a:t>Тренинги личностного роста</a:t>
            </a:r>
          </a:p>
          <a:p>
            <a:r>
              <a:rPr lang="ru-RU" dirty="0" smtClean="0"/>
              <a:t>Лабораторные практикумы</a:t>
            </a:r>
          </a:p>
          <a:p>
            <a:r>
              <a:rPr lang="en-US" dirty="0" smtClean="0"/>
              <a:t>PRO</a:t>
            </a:r>
            <a:r>
              <a:rPr lang="ru-RU" dirty="0" smtClean="0"/>
              <a:t>движение профессии (акция)</a:t>
            </a:r>
          </a:p>
          <a:p>
            <a:r>
              <a:rPr lang="ru-RU" dirty="0" smtClean="0"/>
              <a:t>Профессиональные пробы </a:t>
            </a:r>
            <a:r>
              <a:rPr lang="ru-RU" smtClean="0"/>
              <a:t>и практики</a:t>
            </a:r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вал 3"/>
          <p:cNvSpPr/>
          <p:nvPr/>
        </p:nvSpPr>
        <p:spPr>
          <a:xfrm>
            <a:off x="786942" y="2358586"/>
            <a:ext cx="4428000" cy="4428000"/>
          </a:xfrm>
          <a:prstGeom prst="ellipse">
            <a:avLst/>
          </a:prstGeom>
          <a:solidFill>
            <a:srgbClr val="33CC33">
              <a:alpha val="67843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prstClr val="white"/>
              </a:solidFill>
            </a:endParaRPr>
          </a:p>
        </p:txBody>
      </p:sp>
      <p:sp>
        <p:nvSpPr>
          <p:cNvPr id="5" name="Овал 4"/>
          <p:cNvSpPr/>
          <p:nvPr/>
        </p:nvSpPr>
        <p:spPr>
          <a:xfrm>
            <a:off x="4286248" y="2357430"/>
            <a:ext cx="4429156" cy="4429156"/>
          </a:xfrm>
          <a:prstGeom prst="ellipse">
            <a:avLst/>
          </a:prstGeom>
          <a:solidFill>
            <a:srgbClr val="FF3300">
              <a:alpha val="67843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6" name="Овал 5"/>
          <p:cNvSpPr/>
          <p:nvPr/>
        </p:nvSpPr>
        <p:spPr>
          <a:xfrm>
            <a:off x="2430016" y="71414"/>
            <a:ext cx="4428000" cy="4428000"/>
          </a:xfrm>
          <a:prstGeom prst="ellipse">
            <a:avLst/>
          </a:prstGeom>
          <a:solidFill>
            <a:srgbClr val="FFFF00">
              <a:alpha val="68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prstClr val="white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000100" y="4429132"/>
            <a:ext cx="3214710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b="1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- курсы, поддерживающие профиль (технологический, социально-экономический, гуманитарный, </a:t>
            </a:r>
            <a:r>
              <a:rPr lang="ru-RU" sz="1400" b="1" dirty="0" err="1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естественно-научный</a:t>
            </a:r>
            <a:r>
              <a:rPr lang="ru-RU" sz="1400" b="1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, универсальный)</a:t>
            </a:r>
          </a:p>
          <a:p>
            <a:pPr algn="ctr"/>
            <a:r>
              <a:rPr lang="ru-RU" sz="1400" b="1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- программы воспитания и социализации(работа в команде)</a:t>
            </a:r>
            <a:endParaRPr lang="ru-RU" sz="14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197639" y="4024815"/>
            <a:ext cx="2947052" cy="24622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400" b="1" dirty="0">
                <a:solidFill>
                  <a:prstClr val="black"/>
                </a:solidFill>
                <a:latin typeface="Times New Roman"/>
                <a:ea typeface="Calibri"/>
              </a:rPr>
              <a:t>-</a:t>
            </a:r>
            <a:r>
              <a:rPr lang="ru-RU" sz="1000" b="1" dirty="0">
                <a:solidFill>
                  <a:prstClr val="black"/>
                </a:solidFill>
                <a:latin typeface="Times New Roman"/>
                <a:ea typeface="Calibri"/>
              </a:rPr>
              <a:t>профильные занятия по углубленному изучению некоторых предметов, лабораторные практикумы  (ресурсный центр «Шаг в будущее);</a:t>
            </a:r>
          </a:p>
          <a:p>
            <a:pPr algn="just"/>
            <a:r>
              <a:rPr lang="ru-RU" sz="1000" b="1" dirty="0">
                <a:solidFill>
                  <a:prstClr val="black"/>
                </a:solidFill>
                <a:latin typeface="Times New Roman"/>
                <a:ea typeface="Calibri"/>
              </a:rPr>
              <a:t>-практико-ориентированное обучение с применением проектных методик и решение детьми реальных инженерных кейсов и изобретательских задач </a:t>
            </a:r>
            <a:r>
              <a:rPr lang="ru-RU" sz="1000" b="1" dirty="0" smtClean="0">
                <a:solidFill>
                  <a:prstClr val="black"/>
                </a:solidFill>
                <a:latin typeface="Times New Roman"/>
                <a:ea typeface="Calibri"/>
              </a:rPr>
              <a:t>(«</a:t>
            </a:r>
            <a:r>
              <a:rPr lang="ru-RU" sz="1000" b="1" dirty="0" err="1">
                <a:solidFill>
                  <a:prstClr val="black"/>
                </a:solidFill>
                <a:latin typeface="Times New Roman"/>
                <a:ea typeface="Calibri"/>
              </a:rPr>
              <a:t>Кванториум</a:t>
            </a:r>
            <a:r>
              <a:rPr lang="ru-RU" sz="1000" b="1" dirty="0">
                <a:solidFill>
                  <a:prstClr val="black"/>
                </a:solidFill>
                <a:latin typeface="Times New Roman"/>
                <a:ea typeface="Calibri"/>
              </a:rPr>
              <a:t> </a:t>
            </a:r>
            <a:r>
              <a:rPr lang="ru-RU" sz="1000" b="1" dirty="0" err="1">
                <a:solidFill>
                  <a:prstClr val="black"/>
                </a:solidFill>
                <a:latin typeface="Times New Roman"/>
                <a:ea typeface="Calibri"/>
              </a:rPr>
              <a:t>Фотоника</a:t>
            </a:r>
            <a:r>
              <a:rPr lang="ru-RU" sz="1000" b="1" dirty="0">
                <a:solidFill>
                  <a:prstClr val="black"/>
                </a:solidFill>
                <a:latin typeface="Times New Roman"/>
                <a:ea typeface="Calibri"/>
              </a:rPr>
              <a:t>»);</a:t>
            </a:r>
          </a:p>
          <a:p>
            <a:pPr algn="just"/>
            <a:r>
              <a:rPr lang="ru-RU" sz="1000" b="1" dirty="0">
                <a:solidFill>
                  <a:prstClr val="black"/>
                </a:solidFill>
                <a:latin typeface="Times New Roman"/>
                <a:ea typeface="Calibri"/>
              </a:rPr>
              <a:t>- профессиональные пробы и практики в местном </a:t>
            </a:r>
            <a:r>
              <a:rPr lang="ru-RU" sz="1000" b="1" dirty="0" smtClean="0">
                <a:solidFill>
                  <a:prstClr val="black"/>
                </a:solidFill>
                <a:latin typeface="Times New Roman"/>
                <a:ea typeface="Calibri"/>
              </a:rPr>
              <a:t>сообществе</a:t>
            </a:r>
            <a:r>
              <a:rPr lang="ru-RU" sz="1000" b="1" i="1" dirty="0" smtClean="0">
                <a:solidFill>
                  <a:prstClr val="black"/>
                </a:solidFill>
                <a:latin typeface="Times New Roman"/>
                <a:ea typeface="Calibri"/>
              </a:rPr>
              <a:t>;</a:t>
            </a:r>
            <a:endParaRPr lang="ru-RU" sz="1000" b="1" dirty="0">
              <a:solidFill>
                <a:prstClr val="black"/>
              </a:solidFill>
              <a:latin typeface="Times New Roman"/>
              <a:ea typeface="Calibri"/>
            </a:endParaRPr>
          </a:p>
          <a:p>
            <a:pPr algn="just"/>
            <a:r>
              <a:rPr lang="ru-RU" sz="1000" b="1" i="1" dirty="0">
                <a:solidFill>
                  <a:prstClr val="black"/>
                </a:solidFill>
                <a:latin typeface="Times New Roman"/>
                <a:ea typeface="Calibri"/>
              </a:rPr>
              <a:t>-</a:t>
            </a:r>
            <a:r>
              <a:rPr lang="ru-RU" sz="1000" b="1" dirty="0">
                <a:solidFill>
                  <a:prstClr val="black"/>
                </a:solidFill>
                <a:latin typeface="Times New Roman"/>
                <a:ea typeface="Calibri"/>
              </a:rPr>
              <a:t>участие в программе </a:t>
            </a:r>
            <a:r>
              <a:rPr lang="ru-RU" sz="1000" b="1" dirty="0" err="1">
                <a:solidFill>
                  <a:prstClr val="black"/>
                </a:solidFill>
                <a:latin typeface="Times New Roman"/>
                <a:ea typeface="Calibri"/>
              </a:rPr>
              <a:t>довузовской</a:t>
            </a:r>
            <a:r>
              <a:rPr lang="ru-RU" sz="1000" b="1" dirty="0">
                <a:solidFill>
                  <a:prstClr val="black"/>
                </a:solidFill>
                <a:latin typeface="Times New Roman"/>
                <a:ea typeface="Calibri"/>
              </a:rPr>
              <a:t> подготовки в ПНИПУ(по договору)</a:t>
            </a:r>
          </a:p>
          <a:p>
            <a:pPr algn="just"/>
            <a:r>
              <a:rPr lang="ru-RU" sz="1000" b="1" dirty="0">
                <a:solidFill>
                  <a:prstClr val="black"/>
                </a:solidFill>
                <a:latin typeface="Times New Roman"/>
                <a:ea typeface="Calibri"/>
              </a:rPr>
              <a:t>- массовые открытые онлайн курсы МООС (по выбору</a:t>
            </a:r>
            <a:r>
              <a:rPr lang="ru-RU" sz="1000" b="1" dirty="0" smtClean="0">
                <a:solidFill>
                  <a:prstClr val="black"/>
                </a:solidFill>
                <a:latin typeface="Times New Roman"/>
                <a:ea typeface="Calibri"/>
              </a:rPr>
              <a:t>)</a:t>
            </a:r>
            <a:endParaRPr lang="ru-RU" sz="1000" b="1" dirty="0">
              <a:solidFill>
                <a:prstClr val="black"/>
              </a:solidFill>
              <a:latin typeface="Times New Roman"/>
              <a:ea typeface="Calibri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000942" y="1214422"/>
            <a:ext cx="3285570" cy="1708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050" b="1" dirty="0">
                <a:solidFill>
                  <a:prstClr val="black"/>
                </a:solidFill>
                <a:latin typeface="Times New Roman"/>
                <a:ea typeface="Calibri"/>
              </a:rPr>
              <a:t>- курс «Индивидуальное проектирование» и рефлексивные сессии (после защиты) - проводит </a:t>
            </a:r>
            <a:r>
              <a:rPr lang="ru-RU" sz="1050" b="1" dirty="0" smtClean="0">
                <a:solidFill>
                  <a:prstClr val="black"/>
                </a:solidFill>
                <a:latin typeface="Times New Roman"/>
                <a:ea typeface="Calibri"/>
              </a:rPr>
              <a:t>психолог;</a:t>
            </a:r>
            <a:endParaRPr lang="ru-RU" sz="1050" b="1" dirty="0">
              <a:solidFill>
                <a:prstClr val="black"/>
              </a:solidFill>
              <a:latin typeface="Times New Roman"/>
              <a:ea typeface="Calibri"/>
            </a:endParaRPr>
          </a:p>
          <a:p>
            <a:pPr algn="just"/>
            <a:r>
              <a:rPr lang="ru-RU" sz="1050" b="1" dirty="0">
                <a:solidFill>
                  <a:prstClr val="black"/>
                </a:solidFill>
                <a:latin typeface="Times New Roman"/>
                <a:ea typeface="Calibri"/>
              </a:rPr>
              <a:t>- </a:t>
            </a:r>
            <a:r>
              <a:rPr lang="ru-RU" sz="1050" b="1" dirty="0" smtClean="0">
                <a:solidFill>
                  <a:prstClr val="black"/>
                </a:solidFill>
                <a:latin typeface="Times New Roman"/>
                <a:ea typeface="Calibri"/>
              </a:rPr>
              <a:t>кратковременные  </a:t>
            </a:r>
            <a:r>
              <a:rPr lang="ru-RU" sz="1050" b="1" dirty="0">
                <a:solidFill>
                  <a:prstClr val="black"/>
                </a:solidFill>
                <a:latin typeface="Times New Roman"/>
                <a:ea typeface="Calibri"/>
              </a:rPr>
              <a:t>курсы по темам: «Практики внимательности и осознанности», «Как привести в гармонию физическое и психологическое здоровье?», «Формирование </a:t>
            </a:r>
            <a:r>
              <a:rPr lang="ru-RU" sz="1050" b="1" dirty="0" err="1">
                <a:solidFill>
                  <a:prstClr val="black"/>
                </a:solidFill>
                <a:latin typeface="Times New Roman"/>
                <a:ea typeface="Calibri"/>
              </a:rPr>
              <a:t>метапозиции</a:t>
            </a:r>
            <a:r>
              <a:rPr lang="ru-RU" sz="1050" b="1" dirty="0">
                <a:solidFill>
                  <a:prstClr val="black"/>
                </a:solidFill>
                <a:latin typeface="Times New Roman"/>
                <a:ea typeface="Calibri"/>
              </a:rPr>
              <a:t> в решении проблем»;</a:t>
            </a:r>
          </a:p>
          <a:p>
            <a:r>
              <a:rPr lang="ru-RU" sz="1050" b="1" dirty="0">
                <a:solidFill>
                  <a:prstClr val="black"/>
                </a:solidFill>
                <a:latin typeface="Times New Roman"/>
                <a:ea typeface="Calibri"/>
              </a:rPr>
              <a:t>- тренинги личностного роста и развития стрессоустойчивости</a:t>
            </a:r>
            <a:endParaRPr lang="ru-RU" sz="105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 rot="3451817">
            <a:off x="5843176" y="3369880"/>
            <a:ext cx="3331263" cy="1079257"/>
          </a:xfrm>
          <a:prstGeom prst="rect">
            <a:avLst/>
          </a:prstGeom>
        </p:spPr>
        <p:txBody>
          <a:bodyPr wrap="none">
            <a:prstTxWarp prst="textArchUp">
              <a:avLst>
                <a:gd name="adj" fmla="val 9805882"/>
              </a:avLst>
            </a:prstTxWarp>
            <a:spAutoFit/>
          </a:bodyPr>
          <a:lstStyle/>
          <a:p>
            <a:pPr algn="ctr"/>
            <a:r>
              <a:rPr lang="ru-RU" sz="2000" b="1" cap="all" dirty="0" smtClean="0">
                <a:ln w="9000" cmpd="sng">
                  <a:solidFill>
                    <a:srgbClr val="002060"/>
                  </a:solidFill>
                  <a:prstDash val="solid"/>
                </a:ln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28000" endPos="45000" dist="1000" dir="5400000" sy="-100000" algn="bl" rotWithShape="0"/>
                </a:effectLst>
              </a:rPr>
              <a:t>«Открытое </a:t>
            </a:r>
            <a:r>
              <a:rPr lang="ru-RU" sz="2000" b="1" cap="all" dirty="0" smtClean="0">
                <a:ln w="9000" cmpd="sng">
                  <a:solidFill>
                    <a:srgbClr val="002060"/>
                  </a:solidFill>
                  <a:prstDash val="solid"/>
                </a:ln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образование</a:t>
            </a:r>
            <a:r>
              <a:rPr lang="ru-RU" sz="2000" b="1" cap="all" dirty="0" smtClean="0">
                <a:ln w="9000" cmpd="sng">
                  <a:solidFill>
                    <a:srgbClr val="002060"/>
                  </a:solidFill>
                  <a:prstDash val="solid"/>
                </a:ln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28000" endPos="45000" dist="1000" dir="5400000" sy="-100000" algn="bl" rotWithShape="0"/>
                </a:effectLst>
              </a:rPr>
              <a:t>»</a:t>
            </a:r>
            <a:endParaRPr lang="ru-RU" sz="2000" b="1" cap="all" dirty="0">
              <a:ln w="9000" cmpd="sng">
                <a:solidFill>
                  <a:srgbClr val="002060"/>
                </a:solidFill>
                <a:prstDash val="solid"/>
              </a:ln>
              <a:solidFill>
                <a:srgbClr val="0000C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15" name="Прямоугольник 14"/>
          <p:cNvSpPr/>
          <p:nvPr/>
        </p:nvSpPr>
        <p:spPr>
          <a:xfrm rot="17660330">
            <a:off x="424110" y="3437017"/>
            <a:ext cx="3046770" cy="1328713"/>
          </a:xfrm>
          <a:prstGeom prst="rect">
            <a:avLst/>
          </a:prstGeom>
        </p:spPr>
        <p:txBody>
          <a:bodyPr wrap="none">
            <a:prstTxWarp prst="textArchUp">
              <a:avLst>
                <a:gd name="adj" fmla="val 9142614"/>
              </a:avLst>
            </a:prstTxWarp>
            <a:spAutoFit/>
          </a:bodyPr>
          <a:lstStyle/>
          <a:p>
            <a:pPr algn="ctr"/>
            <a:r>
              <a:rPr lang="ru-RU" sz="2400" b="1" cap="all" dirty="0" smtClean="0">
                <a:ln w="9000" cmpd="sng">
                  <a:solidFill>
                    <a:srgbClr val="002060"/>
                  </a:solidFill>
                  <a:prstDash val="solid"/>
                </a:ln>
                <a:solidFill>
                  <a:srgbClr val="0000CC"/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  <a:reflection blurRad="12700" stA="28000" endPos="45000" dist="1000" dir="5400000" sy="-100000" algn="bl" rotWithShape="0"/>
                </a:effectLst>
              </a:rPr>
              <a:t>«</a:t>
            </a:r>
            <a:r>
              <a:rPr lang="ru-RU" sz="2400" b="1" cap="all" dirty="0" err="1" smtClean="0">
                <a:ln w="9000" cmpd="sng">
                  <a:solidFill>
                    <a:srgbClr val="002060"/>
                  </a:solidFill>
                  <a:prstDash val="solid"/>
                </a:ln>
                <a:solidFill>
                  <a:srgbClr val="0000CC"/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  <a:reflection blurRad="12700" stA="28000" endPos="45000" dist="1000" dir="5400000" sy="-100000" algn="bl" rotWithShape="0"/>
                </a:effectLst>
              </a:rPr>
              <a:t>Метаобразование</a:t>
            </a:r>
            <a:r>
              <a:rPr lang="ru-RU" sz="2400" b="1" cap="all" dirty="0" smtClean="0">
                <a:ln w="9000" cmpd="sng">
                  <a:solidFill>
                    <a:srgbClr val="002060"/>
                  </a:solidFill>
                  <a:prstDash val="solid"/>
                </a:ln>
                <a:solidFill>
                  <a:srgbClr val="0000CC"/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  <a:reflection blurRad="12700" stA="28000" endPos="45000" dist="1000" dir="5400000" sy="-100000" algn="bl" rotWithShape="0"/>
                </a:effectLst>
              </a:rPr>
              <a:t>»</a:t>
            </a:r>
            <a:endParaRPr lang="ru-RU" sz="2400" b="1" cap="all" dirty="0">
              <a:ln w="9000" cmpd="sng">
                <a:solidFill>
                  <a:srgbClr val="002060"/>
                </a:solidFill>
                <a:prstDash val="solid"/>
              </a:ln>
              <a:solidFill>
                <a:srgbClr val="0000CC"/>
              </a:solidFill>
              <a:effectLst>
                <a:innerShdw blurRad="63500" dist="50800" dir="13500000">
                  <a:prstClr val="black">
                    <a:alpha val="50000"/>
                  </a:prstClr>
                </a:innerShdw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3000364" y="500042"/>
            <a:ext cx="3286148" cy="1928826"/>
          </a:xfrm>
          <a:prstGeom prst="rect">
            <a:avLst/>
          </a:prstGeom>
        </p:spPr>
        <p:txBody>
          <a:bodyPr wrap="none">
            <a:prstTxWarp prst="textArchUp">
              <a:avLst>
                <a:gd name="adj" fmla="val 10755149"/>
              </a:avLst>
            </a:prstTxWarp>
            <a:spAutoFit/>
          </a:bodyPr>
          <a:lstStyle/>
          <a:p>
            <a:pPr algn="ctr"/>
            <a:r>
              <a:rPr lang="ru-RU" sz="2400" b="1" cap="all" dirty="0" smtClean="0">
                <a:ln w="9000" cmpd="sng">
                  <a:solidFill>
                    <a:srgbClr val="002060"/>
                  </a:solidFill>
                  <a:prstDash val="solid"/>
                </a:ln>
                <a:solidFill>
                  <a:srgbClr val="0000CC"/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  <a:reflection blurRad="12700" stA="28000" endPos="45000" dist="1000" dir="5400000" sy="-100000" algn="bl" rotWithShape="0"/>
                </a:effectLst>
              </a:rPr>
              <a:t>«</a:t>
            </a:r>
            <a:r>
              <a:rPr lang="ru-RU" sz="2400" b="1" cap="all" dirty="0">
                <a:ln w="9000" cmpd="sng">
                  <a:solidFill>
                    <a:srgbClr val="002060"/>
                  </a:solidFill>
                  <a:prstDash val="solid"/>
                </a:ln>
                <a:solidFill>
                  <a:srgbClr val="0000CC"/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  <a:reflection blurRad="12700" stA="28000" endPos="45000" dist="1000" dir="5400000" sy="-100000" algn="bl" rotWithShape="0"/>
                </a:effectLst>
              </a:rPr>
              <a:t>Л</a:t>
            </a:r>
            <a:r>
              <a:rPr lang="ru-RU" sz="2400" b="1" cap="all" dirty="0" smtClean="0">
                <a:ln w="9000" cmpd="sng">
                  <a:solidFill>
                    <a:srgbClr val="002060"/>
                  </a:solidFill>
                  <a:prstDash val="solid"/>
                </a:ln>
                <a:solidFill>
                  <a:srgbClr val="0000CC"/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  <a:reflection blurRad="12700" stA="28000" endPos="45000" dist="1000" dir="5400000" sy="-100000" algn="bl" rotWithShape="0"/>
                </a:effectLst>
              </a:rPr>
              <a:t>ичностное </a:t>
            </a:r>
            <a:r>
              <a:rPr lang="ru-RU" sz="2400" b="1" cap="all" dirty="0" smtClean="0">
                <a:ln w="9000" cmpd="sng">
                  <a:solidFill>
                    <a:srgbClr val="002060"/>
                  </a:solidFill>
                  <a:prstDash val="solid"/>
                </a:ln>
                <a:solidFill>
                  <a:srgbClr val="0000CC"/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</a:rPr>
              <a:t>образование</a:t>
            </a:r>
            <a:r>
              <a:rPr lang="ru-RU" sz="2400" b="1" cap="all" dirty="0" smtClean="0">
                <a:ln w="9000" cmpd="sng">
                  <a:solidFill>
                    <a:srgbClr val="002060"/>
                  </a:solidFill>
                  <a:prstDash val="solid"/>
                </a:ln>
                <a:solidFill>
                  <a:srgbClr val="0000CC"/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  <a:reflection blurRad="12700" stA="28000" endPos="45000" dist="1000" dir="5400000" sy="-100000" algn="bl" rotWithShape="0"/>
                </a:effectLst>
              </a:rPr>
              <a:t>»</a:t>
            </a:r>
            <a:endParaRPr lang="ru-RU" sz="2400" b="1" cap="all" dirty="0">
              <a:ln w="9000" cmpd="sng">
                <a:solidFill>
                  <a:srgbClr val="002060"/>
                </a:solidFill>
                <a:prstDash val="solid"/>
              </a:ln>
              <a:solidFill>
                <a:srgbClr val="0000CC"/>
              </a:solidFill>
              <a:effectLst>
                <a:innerShdw blurRad="63500" dist="50800" dir="13500000">
                  <a:prstClr val="black">
                    <a:alpha val="50000"/>
                  </a:prstClr>
                </a:innerShdw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17" name="TextBox 16"/>
          <p:cNvSpPr txBox="1"/>
          <p:nvPr/>
        </p:nvSpPr>
        <p:spPr>
          <a:xfrm rot="1981012">
            <a:off x="2135464" y="3131527"/>
            <a:ext cx="278608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dirty="0" smtClean="0">
                <a:solidFill>
                  <a:prstClr val="black"/>
                </a:solidFill>
                <a:latin typeface="Arial Black" pitchFamily="34" charset="0"/>
              </a:rPr>
              <a:t>Большие психологические игры</a:t>
            </a:r>
            <a:endParaRPr lang="ru-RU" sz="1600" dirty="0">
              <a:solidFill>
                <a:prstClr val="black"/>
              </a:solidFill>
              <a:latin typeface="Arial Black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 rot="19457869">
            <a:off x="4631179" y="2847284"/>
            <a:ext cx="262614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dirty="0" err="1" smtClean="0">
                <a:solidFill>
                  <a:prstClr val="black"/>
                </a:solidFill>
                <a:latin typeface="Arial Black" pitchFamily="34" charset="0"/>
              </a:rPr>
              <a:t>Метапредметные</a:t>
            </a:r>
            <a:r>
              <a:rPr lang="ru-RU" sz="1600" dirty="0" smtClean="0">
                <a:solidFill>
                  <a:prstClr val="black"/>
                </a:solidFill>
                <a:latin typeface="Arial Black" pitchFamily="34" charset="0"/>
              </a:rPr>
              <a:t> дни</a:t>
            </a:r>
            <a:endParaRPr lang="ru-RU" sz="1600" dirty="0">
              <a:solidFill>
                <a:prstClr val="black"/>
              </a:solidFill>
              <a:latin typeface="Arial Black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 rot="16200000">
            <a:off x="3847037" y="4857463"/>
            <a:ext cx="182099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prstClr val="black"/>
                </a:solidFill>
                <a:latin typeface="Arial Black" pitchFamily="34" charset="0"/>
              </a:rPr>
              <a:t>PRO</a:t>
            </a:r>
            <a:r>
              <a:rPr lang="ru-RU" sz="1400" dirty="0" smtClean="0">
                <a:solidFill>
                  <a:prstClr val="black"/>
                </a:solidFill>
                <a:latin typeface="Arial Black" pitchFamily="34" charset="0"/>
              </a:rPr>
              <a:t>движение профессий</a:t>
            </a:r>
            <a:endParaRPr lang="ru-RU" sz="1400" dirty="0">
              <a:solidFill>
                <a:prstClr val="black"/>
              </a:solidFill>
              <a:latin typeface="Arial Black" pitchFamily="34" charset="0"/>
            </a:endParaRPr>
          </a:p>
        </p:txBody>
      </p:sp>
      <p:pic>
        <p:nvPicPr>
          <p:cNvPr id="20" name="Рисунок 19" descr="240_F_99116573_b7achIqVm24Q9RZLVRAGMqNneWJMxJsP.jpg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40520" r="32630"/>
          <a:stretch>
            <a:fillRect/>
          </a:stretch>
        </p:blipFill>
        <p:spPr>
          <a:xfrm>
            <a:off x="4500562" y="3239452"/>
            <a:ext cx="571504" cy="1196347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6588224" y="3501008"/>
            <a:ext cx="920583" cy="4085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prstClr val="white"/>
                </a:solidFill>
              </a:rPr>
              <a:t>КН</a:t>
            </a:r>
            <a:endParaRPr lang="ru-RU" dirty="0">
              <a:solidFill>
                <a:prstClr val="white"/>
              </a:solidFill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1686872" y="3633375"/>
            <a:ext cx="920583" cy="4085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prstClr val="white"/>
                </a:solidFill>
              </a:rPr>
              <a:t>ККН</a:t>
            </a:r>
            <a:endParaRPr lang="ru-RU" dirty="0">
              <a:solidFill>
                <a:prstClr val="white"/>
              </a:solidFill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4214810" y="736132"/>
            <a:ext cx="920583" cy="4085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prstClr val="white"/>
                </a:solidFill>
              </a:rPr>
              <a:t>Э</a:t>
            </a:r>
            <a:r>
              <a:rPr lang="ru-RU" dirty="0" smtClean="0">
                <a:solidFill>
                  <a:prstClr val="white"/>
                </a:solidFill>
              </a:rPr>
              <a:t>Н</a:t>
            </a:r>
            <a:endParaRPr lang="ru-RU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99796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490066"/>
          </a:xfrm>
        </p:spPr>
        <p:txBody>
          <a:bodyPr>
            <a:noAutofit/>
          </a:bodyPr>
          <a:lstStyle/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Основные результаты и критерии результативности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79750959"/>
              </p:ext>
            </p:extLst>
          </p:nvPr>
        </p:nvGraphicFramePr>
        <p:xfrm>
          <a:off x="323528" y="764705"/>
          <a:ext cx="8568952" cy="590465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904417"/>
                <a:gridCol w="4664535"/>
              </a:tblGrid>
              <a:tr h="21822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Результат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9344" marR="59344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Критерий результативности</a:t>
                      </a:r>
                      <a:endParaRPr lang="ru-RU" sz="14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9344" marR="59344" marT="0" marB="0"/>
                </a:tc>
              </a:tr>
              <a:tr h="67520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Проведены 7 профессиональных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проб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9344" marR="5934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Наличие 7 программ прохождения профессиональных проб, рефлексивных листов участников (не менее 75%)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9344" marR="59344" marT="0" marB="0"/>
                </a:tc>
              </a:tr>
              <a:tr h="75287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Организованы не менее 3 образовательных практик (сессий) в ресурсных учреждениях района и края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9344" marR="5934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Участие в образовательных практиках не менее 50% обучающихся 10-11 классов</a:t>
                      </a:r>
                      <a:endParaRPr lang="ru-RU" sz="14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9344" marR="59344" marT="0" marB="0"/>
                </a:tc>
              </a:tr>
              <a:tr h="90027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Проведен «Карьерный трансформер» для старшекласссников с участием родителей и представителей общественности</a:t>
                      </a:r>
                      <a:endParaRPr lang="ru-RU" sz="14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9344" marR="5934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Программа образовательного события реализована, подготовлен видеоотчет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9344" marR="59344" marT="0" marB="0"/>
                </a:tc>
              </a:tr>
              <a:tr h="75287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Разработаны и апробированы 10 программ курсов по выбору, направленных на поддержку профилей</a:t>
                      </a:r>
                      <a:endParaRPr lang="ru-RU" sz="14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9344" marR="5934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Экспертиза курсов пройдена (100%)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9344" marR="59344" marT="0" marB="0"/>
                </a:tc>
              </a:tr>
              <a:tr h="50191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Проведено 2 метапредметных Дня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4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9344" marR="5934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Наличие 2 программ </a:t>
                      </a:r>
                      <a:r>
                        <a:rPr lang="ru-RU" sz="14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метапредметных</a:t>
                      </a: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Дней и видеоотчета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9344" marR="59344" marT="0" marB="0"/>
                </a:tc>
              </a:tr>
              <a:tr h="75287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Составлены подпрограммы в программе воспитания и социализации по развитию самости личности</a:t>
                      </a:r>
                      <a:endParaRPr lang="ru-RU" sz="14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9344" marR="5934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Апробация подпрограмм в 4 классных коллективах реализована, представлены аналитические материалы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9344" marR="59344" marT="0" marB="0"/>
                </a:tc>
              </a:tr>
              <a:tr h="67520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Разработаны программы 3 больших психологических игр</a:t>
                      </a:r>
                      <a:endParaRPr lang="ru-RU" sz="14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9344" marR="5934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Проведены 3 большие психологические игры в течение учебного года. Представлен отчет по результатам игр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9344" marR="59344" marT="0" marB="0"/>
                </a:tc>
              </a:tr>
              <a:tr h="67520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Разработан мониторинг эффективности модели навыков (входной и итоговый)</a:t>
                      </a:r>
                      <a:endParaRPr lang="ru-RU" sz="14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9344" marR="5934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Проведен мониторинг и представлены аналитические материалы (не менее 90% участников)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9344" marR="59344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8958608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64</TotalTime>
  <Words>683</Words>
  <Application>Microsoft Office PowerPoint</Application>
  <PresentationFormat>Экран (4:3)</PresentationFormat>
  <Paragraphs>92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Тема Office</vt:lpstr>
      <vt:lpstr>МОДЕЛЬ программы внеурочной деятельности старшей школы «Движение ПРО: принимай решения осознанно»  МАОУ «Юго-Камская средняя школа» в рамках реализации межмуниципального проекта «Инновационно-образовательные модели внеурочной деятельности старшей школы»</vt:lpstr>
      <vt:lpstr>Теоретическое обоснование модели </vt:lpstr>
      <vt:lpstr>Презентация PowerPoint</vt:lpstr>
      <vt:lpstr>В основе институциональной модели внеурочной деятельности лежат 3 тематических образовательных модуля, представленных в виде кластера. Каждый образовательный кластер включает группы взаимосвязанных форм внеурочной деятельности, объединенных общей темой. Данная таблица поясняет взаимосвязь образовательного кластера –результатов по ФГОС СОО -  «четырехслойной модели навыков». </vt:lpstr>
      <vt:lpstr>Принципы </vt:lpstr>
      <vt:lpstr>Цель:  Освоение старшеклассниками навыков создания и реализации собственных идей, жизненных планов «образования через всю жизнь», ответственности за личный выбор в процессе рефлексивно-образовательных практик воспитательного пространства школы, способствующих становлению проактивной личности обучающихся. Задачи:  1. Определить содержание и формы новых продуктивных практик в структуре образовательных кластеров.  2. Вовлечь старшеклассников в выбор рефлексивно-образовательной деятельности кластеров, развивающих необходимые им навыки. 3. Организовать сетевое сотрудничество и социальное партнёрство в социокультурной среде школы, в т. ч. с производственными предприятиями, учреждениями образования, культуры, спорта, родителями и др. 4. Разработать и апробировать систему мониторинга сформированных навыков. </vt:lpstr>
      <vt:lpstr>Рефлексивно-образовательные практики воспитательного пространства старшей школы</vt:lpstr>
      <vt:lpstr>Презентация PowerPoint</vt:lpstr>
      <vt:lpstr>Основные результаты и критерии результативности</vt:lpstr>
      <vt:lpstr>Ключевые понятия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МОДЕЛЬ программы внеурочной деятельности старшей школы «Движение ПРО: принимай решения осознанно»  МАОУ «Юго-Камская средняя школа» в рамках реализации краевого проекта «Инновационно-образовательные модели внеурочной деятельности старшей школы»</dc:title>
  <dc:creator>HOME</dc:creator>
  <cp:lastModifiedBy>HOME</cp:lastModifiedBy>
  <cp:revision>11</cp:revision>
  <dcterms:created xsi:type="dcterms:W3CDTF">2020-06-30T14:04:00Z</dcterms:created>
  <dcterms:modified xsi:type="dcterms:W3CDTF">2020-07-01T04:26:37Z</dcterms:modified>
</cp:coreProperties>
</file>