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297630-CBED-418E-A292-3745D3617535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D9703F-3564-402B-9DF4-FE2731CAF446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не более 10 часов в неделю </a:t>
          </a:r>
        </a:p>
      </dgm:t>
    </dgm:pt>
    <dgm:pt modelId="{3CE67B37-043E-4506-AE27-8E08DBCEAF47}" type="parTrans" cxnId="{1A4D6D37-A59A-437E-9B70-02C8340C39E5}">
      <dgm:prSet/>
      <dgm:spPr/>
      <dgm:t>
        <a:bodyPr/>
        <a:lstStyle/>
        <a:p>
          <a:endParaRPr lang="ru-RU" sz="1800"/>
        </a:p>
      </dgm:t>
    </dgm:pt>
    <dgm:pt modelId="{95DF776D-140D-4031-907F-BA1C6FD7A8E3}" type="sibTrans" cxnId="{1A4D6D37-A59A-437E-9B70-02C8340C39E5}">
      <dgm:prSet/>
      <dgm:spPr/>
      <dgm:t>
        <a:bodyPr/>
        <a:lstStyle/>
        <a:p>
          <a:endParaRPr lang="ru-RU" sz="1800"/>
        </a:p>
      </dgm:t>
    </dgm:pt>
    <dgm:pt modelId="{5F99CF1B-4157-4AAB-8B47-FF351D85C02A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Формы дополнительного образования </a:t>
          </a:r>
        </a:p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(возможен </a:t>
          </a:r>
          <a:r>
            <a:rPr lang="ru-RU" sz="1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перезачет</a:t>
          </a:r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на внеурочную деятельность спортивно-оздоровительной и </a:t>
          </a:r>
          <a:r>
            <a:rPr lang="ru-RU" sz="1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общеинтеллектуальной</a:t>
          </a:r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направленности по заявлению родителей)</a:t>
          </a:r>
        </a:p>
      </dgm:t>
    </dgm:pt>
    <dgm:pt modelId="{40DE0AC1-C08E-44B9-877F-54E2A85A0342}" type="parTrans" cxnId="{D137F2DE-C42B-499B-89FE-B32F34911C4B}">
      <dgm:prSet/>
      <dgm:spPr/>
      <dgm:t>
        <a:bodyPr/>
        <a:lstStyle/>
        <a:p>
          <a:endParaRPr lang="ru-RU" sz="1800"/>
        </a:p>
      </dgm:t>
    </dgm:pt>
    <dgm:pt modelId="{45888395-E479-4E32-B21A-5C69091D3752}" type="sibTrans" cxnId="{D137F2DE-C42B-499B-89FE-B32F34911C4B}">
      <dgm:prSet/>
      <dgm:spPr/>
      <dgm:t>
        <a:bodyPr/>
        <a:lstStyle/>
        <a:p>
          <a:endParaRPr lang="ru-RU" sz="1800"/>
        </a:p>
      </dgm:t>
    </dgm:pt>
    <dgm:pt modelId="{84F2BCAE-D8F2-4296-92EF-DB19BFB498B4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Воспитывающая деятельность школы (до 4-х часов):</a:t>
          </a:r>
        </a:p>
        <a:p>
          <a:pPr algn="l"/>
          <a:r>
            <a:rPr lang="ru-RU" sz="14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Клубное пространство старшеклассников: </a:t>
          </a:r>
          <a:r>
            <a:rPr lang="ru-RU" sz="14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спортивный, Лидер, ИТР , Патриот, дискуссионный клуб, Волонтер</a:t>
          </a:r>
        </a:p>
        <a:p>
          <a:pPr algn="l"/>
          <a:r>
            <a:rPr lang="ru-RU" sz="14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 </a:t>
          </a:r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Практики интерактивного неформального образования</a:t>
          </a:r>
          <a:r>
            <a:rPr lang="ru-RU" sz="14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4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интенсивы, тренинги, образовательные сессии</a:t>
          </a:r>
        </a:p>
        <a:p>
          <a:pPr algn="ctr"/>
          <a:endParaRPr lang="ru-RU" sz="14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05C903-5C4D-4A64-A127-DC449B2F42E9}" type="parTrans" cxnId="{5FCE04F2-869E-4E13-8787-4877DAF89651}">
      <dgm:prSet/>
      <dgm:spPr/>
      <dgm:t>
        <a:bodyPr/>
        <a:lstStyle/>
        <a:p>
          <a:endParaRPr lang="ru-RU" sz="1800"/>
        </a:p>
      </dgm:t>
    </dgm:pt>
    <dgm:pt modelId="{5E988D17-999D-46FE-9CA7-F75727325BD0}" type="sibTrans" cxnId="{5FCE04F2-869E-4E13-8787-4877DAF89651}">
      <dgm:prSet/>
      <dgm:spPr/>
      <dgm:t>
        <a:bodyPr/>
        <a:lstStyle/>
        <a:p>
          <a:endParaRPr lang="ru-RU" sz="1800"/>
        </a:p>
      </dgm:t>
    </dgm:pt>
    <dgm:pt modelId="{1B1BF18B-6BB0-48DD-B467-FBAF167C22C8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lnSpc>
              <a:spcPct val="90000"/>
            </a:lnSpc>
          </a:pPr>
          <a:endParaRPr lang="ru-RU" sz="14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90000"/>
            </a:lnSpc>
          </a:pPr>
          <a:endParaRPr lang="ru-RU" sz="14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90000"/>
            </a:lnSpc>
          </a:pPr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Курсы ВД по выбору: до 4-х часов в неделю </a:t>
          </a:r>
        </a:p>
        <a:p>
          <a:pPr algn="ctr">
            <a:lnSpc>
              <a:spcPct val="90000"/>
            </a:lnSpc>
          </a:pPr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метапредметной направленности</a:t>
          </a:r>
        </a:p>
        <a:p>
          <a:pPr algn="ctr">
            <a:lnSpc>
              <a:spcPct val="70000"/>
            </a:lnSpc>
          </a:pPr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1400" b="1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Майнд</a:t>
          </a:r>
          <a:r>
            <a:rPr lang="ru-RU" sz="14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карты: отличный способ привести дела в порядок», </a:t>
          </a:r>
        </a:p>
        <a:p>
          <a:pPr algn="ctr">
            <a:lnSpc>
              <a:spcPct val="70000"/>
            </a:lnSpc>
          </a:pPr>
          <a:r>
            <a:rPr lang="ru-RU" sz="14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«Тайм – менеджмент: находка для современного человека», </a:t>
          </a:r>
        </a:p>
        <a:p>
          <a:pPr algn="ctr">
            <a:lnSpc>
              <a:spcPct val="70000"/>
            </a:lnSpc>
          </a:pPr>
          <a:r>
            <a:rPr lang="ru-RU" sz="14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«Школьный музей как средство развития информационной компетентности учащихся", «Проблемный анализ ситуации", </a:t>
          </a:r>
        </a:p>
        <a:p>
          <a:pPr algn="ctr">
            <a:lnSpc>
              <a:spcPct val="70000"/>
            </a:lnSpc>
          </a:pPr>
          <a:r>
            <a:rPr lang="ru-RU" sz="14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«Социальное проектирование» </a:t>
          </a:r>
        </a:p>
        <a:p>
          <a:pPr algn="ctr">
            <a:lnSpc>
              <a:spcPct val="70000"/>
            </a:lnSpc>
          </a:pPr>
          <a:r>
            <a:rPr lang="ru-RU" sz="14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«Великолепный Я»</a:t>
          </a:r>
        </a:p>
        <a:p>
          <a:pPr algn="l">
            <a:lnSpc>
              <a:spcPct val="90000"/>
            </a:lnSpc>
          </a:pPr>
          <a:r>
            <a:rPr lang="ru-RU" sz="12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2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A55EDA-D831-4604-9189-3F49123FBC6C}" type="parTrans" cxnId="{B1F21BC6-A3D8-4673-8EF5-C5D0DEC60E25}">
      <dgm:prSet/>
      <dgm:spPr/>
      <dgm:t>
        <a:bodyPr/>
        <a:lstStyle/>
        <a:p>
          <a:endParaRPr lang="ru-RU" sz="1800"/>
        </a:p>
      </dgm:t>
    </dgm:pt>
    <dgm:pt modelId="{180EA381-67BB-4E20-8F07-61C246DD6352}" type="sibTrans" cxnId="{B1F21BC6-A3D8-4673-8EF5-C5D0DEC60E25}">
      <dgm:prSet/>
      <dgm:spPr/>
      <dgm:t>
        <a:bodyPr/>
        <a:lstStyle/>
        <a:p>
          <a:endParaRPr lang="ru-RU" sz="1800"/>
        </a:p>
      </dgm:t>
    </dgm:pt>
    <dgm:pt modelId="{808E35C5-538E-4C33-AFC2-C4505BF0863E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деятельность классного руководителя </a:t>
          </a:r>
        </a:p>
        <a:p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(до 2-х час) :</a:t>
          </a:r>
        </a:p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Проект "Профориентационный туризм - возможность успешного профессионального самоопределения" в каникулярное время</a:t>
          </a:r>
        </a:p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Индивидуальный проект старшекласника</a:t>
          </a:r>
        </a:p>
      </dgm:t>
    </dgm:pt>
    <dgm:pt modelId="{3AF76E7C-D1D9-4D2A-8D41-AAEF1091E499}" type="sibTrans" cxnId="{A878BA91-0D81-4598-A681-201092C74EEC}">
      <dgm:prSet/>
      <dgm:spPr/>
      <dgm:t>
        <a:bodyPr/>
        <a:lstStyle/>
        <a:p>
          <a:endParaRPr lang="ru-RU" sz="1800"/>
        </a:p>
      </dgm:t>
    </dgm:pt>
    <dgm:pt modelId="{26999F4D-21E7-492D-936E-D7BDA9ED463F}" type="parTrans" cxnId="{A878BA91-0D81-4598-A681-201092C74EEC}">
      <dgm:prSet/>
      <dgm:spPr/>
      <dgm:t>
        <a:bodyPr/>
        <a:lstStyle/>
        <a:p>
          <a:endParaRPr lang="ru-RU" sz="1800"/>
        </a:p>
      </dgm:t>
    </dgm:pt>
    <dgm:pt modelId="{F0CB14A8-832F-4B31-A311-420B86C16499}">
      <dgm:prSet/>
      <dgm:spPr/>
      <dgm:t>
        <a:bodyPr/>
        <a:lstStyle/>
        <a:p>
          <a:endParaRPr lang="ru-RU" sz="1800" dirty="0"/>
        </a:p>
      </dgm:t>
    </dgm:pt>
    <dgm:pt modelId="{FDD1963B-7ECF-4510-A4D6-5A5CAA035530}" type="parTrans" cxnId="{18936383-0CE5-4799-984C-70FEBD96D006}">
      <dgm:prSet/>
      <dgm:spPr/>
      <dgm:t>
        <a:bodyPr/>
        <a:lstStyle/>
        <a:p>
          <a:endParaRPr lang="ru-RU" sz="1800"/>
        </a:p>
      </dgm:t>
    </dgm:pt>
    <dgm:pt modelId="{D7B5C164-12C3-4BF1-AAA0-32520F6E6519}" type="sibTrans" cxnId="{18936383-0CE5-4799-984C-70FEBD96D006}">
      <dgm:prSet/>
      <dgm:spPr/>
      <dgm:t>
        <a:bodyPr/>
        <a:lstStyle/>
        <a:p>
          <a:endParaRPr lang="ru-RU" sz="1800"/>
        </a:p>
      </dgm:t>
    </dgm:pt>
    <dgm:pt modelId="{B607F295-C1EA-4CB5-98C5-0EC9879D513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37DD05-7A96-4887-BA79-086EF32CA795}" type="parTrans" cxnId="{77BE7801-43BE-46C2-B013-E25C33079E25}">
      <dgm:prSet/>
      <dgm:spPr/>
      <dgm:t>
        <a:bodyPr/>
        <a:lstStyle/>
        <a:p>
          <a:endParaRPr lang="ru-RU" sz="1800"/>
        </a:p>
      </dgm:t>
    </dgm:pt>
    <dgm:pt modelId="{19B7106B-2E52-4CFD-80A0-541A6C1FF8FE}" type="sibTrans" cxnId="{77BE7801-43BE-46C2-B013-E25C33079E25}">
      <dgm:prSet/>
      <dgm:spPr/>
      <dgm:t>
        <a:bodyPr/>
        <a:lstStyle/>
        <a:p>
          <a:endParaRPr lang="ru-RU" sz="1800"/>
        </a:p>
      </dgm:t>
    </dgm:pt>
    <dgm:pt modelId="{2CB22532-7259-4D57-8883-87960C2785D0}" type="pres">
      <dgm:prSet presAssocID="{C1297630-CBED-418E-A292-3745D361753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16410D-37F8-45AF-9C42-90CE1DA9E5AC}" type="pres">
      <dgm:prSet presAssocID="{C1297630-CBED-418E-A292-3745D3617535}" presName="matrix" presStyleCnt="0"/>
      <dgm:spPr/>
    </dgm:pt>
    <dgm:pt modelId="{E8DA9255-D82C-4B36-9013-A3A498DB3435}" type="pres">
      <dgm:prSet presAssocID="{C1297630-CBED-418E-A292-3745D3617535}" presName="tile1" presStyleLbl="node1" presStyleIdx="0" presStyleCnt="4" custLinFactNeighborX="0" custLinFactNeighborY="2497"/>
      <dgm:spPr/>
      <dgm:t>
        <a:bodyPr/>
        <a:lstStyle/>
        <a:p>
          <a:endParaRPr lang="ru-RU"/>
        </a:p>
      </dgm:t>
    </dgm:pt>
    <dgm:pt modelId="{296CE1AA-7B8A-49D1-9AFE-22747022D88F}" type="pres">
      <dgm:prSet presAssocID="{C1297630-CBED-418E-A292-3745D361753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49812F-B705-48A8-9CC7-FCBA0B830140}" type="pres">
      <dgm:prSet presAssocID="{C1297630-CBED-418E-A292-3745D3617535}" presName="tile2" presStyleLbl="node1" presStyleIdx="1" presStyleCnt="4" custScaleX="106013" custLinFactNeighborX="0" custLinFactNeighborY="-2985"/>
      <dgm:spPr/>
      <dgm:t>
        <a:bodyPr/>
        <a:lstStyle/>
        <a:p>
          <a:endParaRPr lang="ru-RU"/>
        </a:p>
      </dgm:t>
    </dgm:pt>
    <dgm:pt modelId="{15F094C5-4A9F-4DAD-8973-D3FAF7F323E9}" type="pres">
      <dgm:prSet presAssocID="{C1297630-CBED-418E-A292-3745D361753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C2E98-81D4-49C1-949C-AA2C64BD2F47}" type="pres">
      <dgm:prSet presAssocID="{C1297630-CBED-418E-A292-3745D3617535}" presName="tile3" presStyleLbl="node1" presStyleIdx="2" presStyleCnt="4" custLinFactNeighborX="-752"/>
      <dgm:spPr/>
      <dgm:t>
        <a:bodyPr/>
        <a:lstStyle/>
        <a:p>
          <a:endParaRPr lang="ru-RU"/>
        </a:p>
      </dgm:t>
    </dgm:pt>
    <dgm:pt modelId="{E2A1D8D4-6883-4B49-A4A4-44FD193F5F2C}" type="pres">
      <dgm:prSet presAssocID="{C1297630-CBED-418E-A292-3745D361753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3D3813-7A35-4A35-B2FB-94C8921DD63B}" type="pres">
      <dgm:prSet presAssocID="{C1297630-CBED-418E-A292-3745D3617535}" presName="tile4" presStyleLbl="node1" presStyleIdx="3" presStyleCnt="4" custLinFactNeighborY="2497"/>
      <dgm:spPr/>
      <dgm:t>
        <a:bodyPr/>
        <a:lstStyle/>
        <a:p>
          <a:endParaRPr lang="ru-RU"/>
        </a:p>
      </dgm:t>
    </dgm:pt>
    <dgm:pt modelId="{42D62E4E-7D2E-45AE-A843-D65011CAD039}" type="pres">
      <dgm:prSet presAssocID="{C1297630-CBED-418E-A292-3745D361753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EE8945-445D-4412-B518-B141C91AF06E}" type="pres">
      <dgm:prSet presAssocID="{C1297630-CBED-418E-A292-3745D3617535}" presName="centerTile" presStyleLbl="fgShp" presStyleIdx="0" presStyleCnt="1" custScaleX="76305" custScaleY="4742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D250D8B0-E2FA-4A40-B5C7-30BC33369AAE}" type="presOf" srcId="{53D9703F-3564-402B-9DF4-FE2731CAF446}" destId="{7CEE8945-445D-4412-B518-B141C91AF06E}" srcOrd="0" destOrd="0" presId="urn:microsoft.com/office/officeart/2005/8/layout/matrix1"/>
    <dgm:cxn modelId="{46BEE13C-ACA7-4FCF-A695-B12C77CE48CE}" type="presOf" srcId="{84F2BCAE-D8F2-4296-92EF-DB19BFB498B4}" destId="{E2A1D8D4-6883-4B49-A4A4-44FD193F5F2C}" srcOrd="1" destOrd="0" presId="urn:microsoft.com/office/officeart/2005/8/layout/matrix1"/>
    <dgm:cxn modelId="{51FB7E40-A139-4D6E-B74B-8D345323AF6E}" type="presOf" srcId="{1B1BF18B-6BB0-48DD-B467-FBAF167C22C8}" destId="{CB49812F-B705-48A8-9CC7-FCBA0B830140}" srcOrd="0" destOrd="0" presId="urn:microsoft.com/office/officeart/2005/8/layout/matrix1"/>
    <dgm:cxn modelId="{D137F2DE-C42B-499B-89FE-B32F34911C4B}" srcId="{53D9703F-3564-402B-9DF4-FE2731CAF446}" destId="{5F99CF1B-4157-4AAB-8B47-FF351D85C02A}" srcOrd="0" destOrd="0" parTransId="{40DE0AC1-C08E-44B9-877F-54E2A85A0342}" sibTransId="{45888395-E479-4E32-B21A-5C69091D3752}"/>
    <dgm:cxn modelId="{A878BA91-0D81-4598-A681-201092C74EEC}" srcId="{53D9703F-3564-402B-9DF4-FE2731CAF446}" destId="{808E35C5-538E-4C33-AFC2-C4505BF0863E}" srcOrd="3" destOrd="0" parTransId="{26999F4D-21E7-492D-936E-D7BDA9ED463F}" sibTransId="{3AF76E7C-D1D9-4D2A-8D41-AAEF1091E499}"/>
    <dgm:cxn modelId="{77BE7801-43BE-46C2-B013-E25C33079E25}" srcId="{53D9703F-3564-402B-9DF4-FE2731CAF446}" destId="{B607F295-C1EA-4CB5-98C5-0EC9879D5137}" srcOrd="4" destOrd="0" parTransId="{0B37DD05-7A96-4887-BA79-086EF32CA795}" sibTransId="{19B7106B-2E52-4CFD-80A0-541A6C1FF8FE}"/>
    <dgm:cxn modelId="{BAA080FA-66B5-49D1-A151-C30F2348D929}" type="presOf" srcId="{84F2BCAE-D8F2-4296-92EF-DB19BFB498B4}" destId="{CAAC2E98-81D4-49C1-949C-AA2C64BD2F47}" srcOrd="0" destOrd="0" presId="urn:microsoft.com/office/officeart/2005/8/layout/matrix1"/>
    <dgm:cxn modelId="{18936383-0CE5-4799-984C-70FEBD96D006}" srcId="{53D9703F-3564-402B-9DF4-FE2731CAF446}" destId="{F0CB14A8-832F-4B31-A311-420B86C16499}" srcOrd="5" destOrd="0" parTransId="{FDD1963B-7ECF-4510-A4D6-5A5CAA035530}" sibTransId="{D7B5C164-12C3-4BF1-AAA0-32520F6E6519}"/>
    <dgm:cxn modelId="{5FCE04F2-869E-4E13-8787-4877DAF89651}" srcId="{53D9703F-3564-402B-9DF4-FE2731CAF446}" destId="{84F2BCAE-D8F2-4296-92EF-DB19BFB498B4}" srcOrd="2" destOrd="0" parTransId="{7105C903-5C4D-4A64-A127-DC449B2F42E9}" sibTransId="{5E988D17-999D-46FE-9CA7-F75727325BD0}"/>
    <dgm:cxn modelId="{12635775-D3AF-4901-BDB3-D3B7C24AA922}" type="presOf" srcId="{C1297630-CBED-418E-A292-3745D3617535}" destId="{2CB22532-7259-4D57-8883-87960C2785D0}" srcOrd="0" destOrd="0" presId="urn:microsoft.com/office/officeart/2005/8/layout/matrix1"/>
    <dgm:cxn modelId="{FF999A8C-C629-4928-B4EF-8AC0D504E5F2}" type="presOf" srcId="{808E35C5-538E-4C33-AFC2-C4505BF0863E}" destId="{42D62E4E-7D2E-45AE-A843-D65011CAD039}" srcOrd="1" destOrd="0" presId="urn:microsoft.com/office/officeart/2005/8/layout/matrix1"/>
    <dgm:cxn modelId="{5C50ACEB-83C6-4208-A020-4528275D82A0}" type="presOf" srcId="{5F99CF1B-4157-4AAB-8B47-FF351D85C02A}" destId="{E8DA9255-D82C-4B36-9013-A3A498DB3435}" srcOrd="0" destOrd="0" presId="urn:microsoft.com/office/officeart/2005/8/layout/matrix1"/>
    <dgm:cxn modelId="{B1F21BC6-A3D8-4673-8EF5-C5D0DEC60E25}" srcId="{53D9703F-3564-402B-9DF4-FE2731CAF446}" destId="{1B1BF18B-6BB0-48DD-B467-FBAF167C22C8}" srcOrd="1" destOrd="0" parTransId="{E5A55EDA-D831-4604-9189-3F49123FBC6C}" sibTransId="{180EA381-67BB-4E20-8F07-61C246DD6352}"/>
    <dgm:cxn modelId="{E2556BD4-7FFE-4310-9CFA-8B18702EBCC8}" type="presOf" srcId="{5F99CF1B-4157-4AAB-8B47-FF351D85C02A}" destId="{296CE1AA-7B8A-49D1-9AFE-22747022D88F}" srcOrd="1" destOrd="0" presId="urn:microsoft.com/office/officeart/2005/8/layout/matrix1"/>
    <dgm:cxn modelId="{B7BCB308-FC09-4134-9D70-685F6EC49A98}" type="presOf" srcId="{1B1BF18B-6BB0-48DD-B467-FBAF167C22C8}" destId="{15F094C5-4A9F-4DAD-8973-D3FAF7F323E9}" srcOrd="1" destOrd="0" presId="urn:microsoft.com/office/officeart/2005/8/layout/matrix1"/>
    <dgm:cxn modelId="{FFC87D2B-76B5-4E25-A49E-8E1EFF068257}" type="presOf" srcId="{808E35C5-538E-4C33-AFC2-C4505BF0863E}" destId="{0C3D3813-7A35-4A35-B2FB-94C8921DD63B}" srcOrd="0" destOrd="0" presId="urn:microsoft.com/office/officeart/2005/8/layout/matrix1"/>
    <dgm:cxn modelId="{1A4D6D37-A59A-437E-9B70-02C8340C39E5}" srcId="{C1297630-CBED-418E-A292-3745D3617535}" destId="{53D9703F-3564-402B-9DF4-FE2731CAF446}" srcOrd="0" destOrd="0" parTransId="{3CE67B37-043E-4506-AE27-8E08DBCEAF47}" sibTransId="{95DF776D-140D-4031-907F-BA1C6FD7A8E3}"/>
    <dgm:cxn modelId="{8A099F0E-D98E-498C-B896-8FF36BC4D8C5}" type="presParOf" srcId="{2CB22532-7259-4D57-8883-87960C2785D0}" destId="{4216410D-37F8-45AF-9C42-90CE1DA9E5AC}" srcOrd="0" destOrd="0" presId="urn:microsoft.com/office/officeart/2005/8/layout/matrix1"/>
    <dgm:cxn modelId="{40429181-7A42-43CE-9E90-5433E9983160}" type="presParOf" srcId="{4216410D-37F8-45AF-9C42-90CE1DA9E5AC}" destId="{E8DA9255-D82C-4B36-9013-A3A498DB3435}" srcOrd="0" destOrd="0" presId="urn:microsoft.com/office/officeart/2005/8/layout/matrix1"/>
    <dgm:cxn modelId="{FE64BA00-BB7E-4723-B2D6-E67700EF0E4C}" type="presParOf" srcId="{4216410D-37F8-45AF-9C42-90CE1DA9E5AC}" destId="{296CE1AA-7B8A-49D1-9AFE-22747022D88F}" srcOrd="1" destOrd="0" presId="urn:microsoft.com/office/officeart/2005/8/layout/matrix1"/>
    <dgm:cxn modelId="{1F552282-EA65-4548-8DFE-EB29FA88AF1B}" type="presParOf" srcId="{4216410D-37F8-45AF-9C42-90CE1DA9E5AC}" destId="{CB49812F-B705-48A8-9CC7-FCBA0B830140}" srcOrd="2" destOrd="0" presId="urn:microsoft.com/office/officeart/2005/8/layout/matrix1"/>
    <dgm:cxn modelId="{A70ADC22-0BDC-4E23-88D3-B68B1513BF56}" type="presParOf" srcId="{4216410D-37F8-45AF-9C42-90CE1DA9E5AC}" destId="{15F094C5-4A9F-4DAD-8973-D3FAF7F323E9}" srcOrd="3" destOrd="0" presId="urn:microsoft.com/office/officeart/2005/8/layout/matrix1"/>
    <dgm:cxn modelId="{717068DC-D1EE-4BA2-848F-F86D5DE708E5}" type="presParOf" srcId="{4216410D-37F8-45AF-9C42-90CE1DA9E5AC}" destId="{CAAC2E98-81D4-49C1-949C-AA2C64BD2F47}" srcOrd="4" destOrd="0" presId="urn:microsoft.com/office/officeart/2005/8/layout/matrix1"/>
    <dgm:cxn modelId="{8FB0BBD7-3413-474E-B436-17CEDD021061}" type="presParOf" srcId="{4216410D-37F8-45AF-9C42-90CE1DA9E5AC}" destId="{E2A1D8D4-6883-4B49-A4A4-44FD193F5F2C}" srcOrd="5" destOrd="0" presId="urn:microsoft.com/office/officeart/2005/8/layout/matrix1"/>
    <dgm:cxn modelId="{425763CB-C705-476D-B1A3-008D77A3C43B}" type="presParOf" srcId="{4216410D-37F8-45AF-9C42-90CE1DA9E5AC}" destId="{0C3D3813-7A35-4A35-B2FB-94C8921DD63B}" srcOrd="6" destOrd="0" presId="urn:microsoft.com/office/officeart/2005/8/layout/matrix1"/>
    <dgm:cxn modelId="{4ED9E3E1-BC40-4093-A3AD-8535E278893E}" type="presParOf" srcId="{4216410D-37F8-45AF-9C42-90CE1DA9E5AC}" destId="{42D62E4E-7D2E-45AE-A843-D65011CAD039}" srcOrd="7" destOrd="0" presId="urn:microsoft.com/office/officeart/2005/8/layout/matrix1"/>
    <dgm:cxn modelId="{06E64B08-0A0E-475E-87CB-9422692AE3B8}" type="presParOf" srcId="{2CB22532-7259-4D57-8883-87960C2785D0}" destId="{7CEE8945-445D-4412-B518-B141C91AF06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DA9255-D82C-4B36-9013-A3A498DB3435}">
      <dsp:nvSpPr>
        <dsp:cNvPr id="0" name=""/>
        <dsp:cNvSpPr/>
      </dsp:nvSpPr>
      <dsp:spPr>
        <a:xfrm rot="16200000">
          <a:off x="1019180" y="-1026671"/>
          <a:ext cx="2544493" cy="4724908"/>
        </a:xfrm>
        <a:prstGeom prst="round1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Формы дополнительного образования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(возможен </a:t>
          </a:r>
          <a:r>
            <a:rPr lang="ru-RU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перезачет</a:t>
          </a: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на внеурочную деятельность спортивно-оздоровительной и </a:t>
          </a:r>
          <a:r>
            <a:rPr lang="ru-RU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общеинтеллектуальной</a:t>
          </a: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направленности по заявлению родителей)</a:t>
          </a:r>
        </a:p>
      </dsp:txBody>
      <dsp:txXfrm rot="16200000">
        <a:off x="1337242" y="-1344733"/>
        <a:ext cx="1908369" cy="4724908"/>
      </dsp:txXfrm>
    </dsp:sp>
    <dsp:sp modelId="{CB49812F-B705-48A8-9CC7-FCBA0B830140}">
      <dsp:nvSpPr>
        <dsp:cNvPr id="0" name=""/>
        <dsp:cNvSpPr/>
      </dsp:nvSpPr>
      <dsp:spPr>
        <a:xfrm>
          <a:off x="4511826" y="0"/>
          <a:ext cx="5009017" cy="2544493"/>
        </a:xfrm>
        <a:prstGeom prst="round1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Курсы ВД по выбору: до 4-х часов в неделю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метапредметной направленности</a:t>
          </a:r>
        </a:p>
        <a:p>
          <a:pPr lvl="0" algn="ctr" defTabSz="6223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1400" b="1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Майнд</a:t>
          </a:r>
          <a:r>
            <a:rPr lang="ru-RU" sz="1400" b="1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карты: отличный способ привести дела в порядок», </a:t>
          </a:r>
        </a:p>
        <a:p>
          <a:pPr lvl="0" algn="ctr" defTabSz="6223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«Тайм – менеджмент: находка для современного человека», </a:t>
          </a:r>
        </a:p>
        <a:p>
          <a:pPr lvl="0" algn="ctr" defTabSz="6223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«Школьный музей как средство развития информационной компетентности учащихся", «Проблемный анализ ситуации", </a:t>
          </a:r>
        </a:p>
        <a:p>
          <a:pPr lvl="0" algn="ctr" defTabSz="6223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«Социальное проектирование» </a:t>
          </a:r>
        </a:p>
        <a:p>
          <a:pPr lvl="0" algn="ctr" defTabSz="6223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«Великолепный Я»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2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1826" y="0"/>
        <a:ext cx="5009017" cy="1908369"/>
      </dsp:txXfrm>
    </dsp:sp>
    <dsp:sp modelId="{CAAC2E98-81D4-49C1-949C-AA2C64BD2F47}">
      <dsp:nvSpPr>
        <dsp:cNvPr id="0" name=""/>
        <dsp:cNvSpPr/>
      </dsp:nvSpPr>
      <dsp:spPr>
        <a:xfrm rot="10800000">
          <a:off x="-71027" y="2544493"/>
          <a:ext cx="4724908" cy="2544493"/>
        </a:xfrm>
        <a:prstGeom prst="round1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Воспитывающая деятельность школы (до 4-х часов):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1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Клубное пространство старшеклассников: </a:t>
          </a:r>
          <a:r>
            <a:rPr lang="ru-RU" sz="1400" b="1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спортивный, Лидер, ИТР , Патриот, дискуссионный клуб, Волонтер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 </a:t>
          </a:r>
          <a:r>
            <a:rPr lang="ru-RU" sz="1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Практики интерактивного неформального образования</a:t>
          </a:r>
          <a:r>
            <a:rPr lang="ru-RU" sz="14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400" b="1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интенсивы, тренинги, образовательные сессии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-71027" y="3180616"/>
        <a:ext cx="4724908" cy="1908369"/>
      </dsp:txXfrm>
    </dsp:sp>
    <dsp:sp modelId="{0C3D3813-7A35-4A35-B2FB-94C8921DD63B}">
      <dsp:nvSpPr>
        <dsp:cNvPr id="0" name=""/>
        <dsp:cNvSpPr/>
      </dsp:nvSpPr>
      <dsp:spPr>
        <a:xfrm rot="5400000">
          <a:off x="5744089" y="1454285"/>
          <a:ext cx="2544493" cy="4724908"/>
        </a:xfrm>
        <a:prstGeom prst="round1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деятельность классного руководителя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(до 2-х час) 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Проект "Профориентационный туризм - возможность успешного профессионального самоопределения" в каникулярное время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Индивидуальный проект старшекласника</a:t>
          </a:r>
        </a:p>
      </dsp:txBody>
      <dsp:txXfrm rot="5400000">
        <a:off x="6062150" y="1772346"/>
        <a:ext cx="1908369" cy="4724908"/>
      </dsp:txXfrm>
    </dsp:sp>
    <dsp:sp modelId="{7CEE8945-445D-4412-B518-B141C91AF06E}">
      <dsp:nvSpPr>
        <dsp:cNvPr id="0" name=""/>
        <dsp:cNvSpPr/>
      </dsp:nvSpPr>
      <dsp:spPr>
        <a:xfrm>
          <a:off x="3643306" y="2242843"/>
          <a:ext cx="2163204" cy="603299"/>
        </a:xfrm>
        <a:prstGeom prst="round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более 10 часов в неделю </a:t>
          </a:r>
        </a:p>
      </dsp:txBody>
      <dsp:txXfrm>
        <a:off x="3643306" y="2242843"/>
        <a:ext cx="2163204" cy="603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4B62CF-2221-4C41-89B1-2774FBBA9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7DB144A-EF49-4A5D-8B72-D8CE745FF4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196197E-D346-42D2-8754-C71F835F4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AE84345-24AC-414E-9AA1-6F8DB9D44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80A46AC-85FB-4F14-B63D-C06A8DC7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916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344426-E59A-4534-8975-93ED303D6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04A9A12-B2AC-4F1A-A685-DB8A3152A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4E81F37-8176-4B78-A5EC-809AF5147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19329DD-01E3-46BC-A808-25B20E6F0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8D400B6-7D4E-4C51-A12C-F32D4BBD3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362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FE0E6AE7-F746-482A-B466-95057B0F02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922E1EB-D1E7-44E4-9495-691A35F0DD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02AB617-9C2C-4A4D-90BC-41571318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41D49E5-0274-4C29-8F7D-E5397167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B2FB08C-9FE9-4F64-A5F7-678D9A4A4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950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EBE67A-ACD2-4A44-B48D-78C270E32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63761E7-99FE-4ACA-8A4C-8463F177C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EB70ECE-2102-4967-B950-C33EE3C2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5ACF09A-23F8-48D2-890D-31EBC118F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F2C9D2C-754A-4BF8-9142-4816EC825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282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2B36F5-79A8-46D8-9FB5-D353F9E26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06C7E3-FCAE-4850-977F-7301B08AB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1DEB705-3030-43C3-ACB6-126A2FD4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7A4AF07-7EE4-40DB-87C7-143E35B26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A4FFBE-58E0-4F90-90C8-F29A8B6BD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452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BDAD24-96D2-4826-812B-12B5D0D5C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3D077CE-603F-4D56-A5C5-0D60F079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ADA49B1-D144-4BA6-ABB7-F2D25422B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FA23C65-8719-4FD3-8DEF-01A414F01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AFE1BDE-F80C-47D2-BB95-97FF98B65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BD0CA7D-13A4-46AE-AE52-DBD66D78E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121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A196FA-8547-4B48-8348-FBE534CC4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E9EAD66-D1E0-49F7-A900-29F84BA2A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103D267-0F61-41F3-AB0A-B32D0731C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EA9CDAB-4A0C-41EC-A255-AFDC6F86C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68BD32F-D373-4A0F-AB37-6FB93C9917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4E02A3E-77D4-4B0D-99BB-7FD40A500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F9F08F0-242A-45C7-9970-AA8FE9B8D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CD13D53-46C3-4A3A-9B50-A9C5F8331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493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A5ED66-B633-42D1-B222-20B896F1C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02C24E0-E4E0-491F-9929-53FF608C2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1103062-6061-4773-9685-C43FB0C56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C4909EA-777B-4291-BDBE-EBB99B3B9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748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5D13532-864A-4E95-A342-AAE8D2978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5B911D1-15E0-4B3B-B7EB-D11340A6B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3610F75-355C-4022-81FA-2A840CEAF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2511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A11613-BE34-4427-9178-8FCE28225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C6F706A-DDAE-465A-A6C4-685611BD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F636F9E-9098-440D-AFC4-0FFD0C902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190C283-2732-49E7-A68B-1B5063978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8AC896C-736A-4542-ABAF-356212E5F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8B9DF0F-EDD7-4DEC-AE19-F90231D09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995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AAE089-2E20-4703-BD12-C842CEF7F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543BA55-727A-4E16-B8C2-FA84F9461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894B3EE-45D6-4F60-AA50-2CF909A63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E0A9473-845D-4AAA-96B7-44E19A2B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58574D9-7FEE-43FD-88B5-92988F497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B2CF24B-8114-405D-8809-11FEB536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3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B1D435-5B9C-4F18-9547-77009762C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A9221D1-A8F7-40DA-A28B-7F59A3456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5D3FA94-38D1-4F96-9718-DF608691A1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5DFF8-06D2-4D5B-8C1F-E8FF8C0A95BC}" type="datetimeFigureOut">
              <a:rPr lang="ru-RU" smtClean="0"/>
              <a:pPr/>
              <a:t>01.07.2020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66ED55B-9A49-48E8-80F9-F53A1FCB0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3F47168-DE18-4980-B902-BFAE183188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FA5C0-FC5D-4BEB-B2CE-B9890ACF60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962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7246CC1-1782-4420-8B6E-F3C269B58E26}"/>
              </a:ext>
            </a:extLst>
          </p:cNvPr>
          <p:cNvSpPr/>
          <p:nvPr/>
        </p:nvSpPr>
        <p:spPr>
          <a:xfrm>
            <a:off x="85725" y="1056555"/>
            <a:ext cx="12106275" cy="4744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программы внеурочной деятельности старшей школы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spcAft>
                <a:spcPts val="10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Junior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Skills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портфель жизненно важных навыков старшеклассника»</a:t>
            </a:r>
          </a:p>
          <a:p>
            <a:pPr algn="ctr">
              <a:spcAft>
                <a:spcPts val="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МБОУ СОШ № 1  г. Чайковский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форме интерактивных образовательных интенсивов </a:t>
            </a: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реализации межмуниципального проекта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«Инновационно-образовательные модели внеурочной деятельности старшей школы»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Автор(ы) разработчик(и):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Дурновцева Л.Н.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заместитель 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директора по ВР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Хоймова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Т.В.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заместитель 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директора по УВР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Чайковский, 2020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093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801F26-C6B0-41D3-B3F1-E557B8E01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4C09F6E-5F2A-4C65-BCFF-E285C2C9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1501774"/>
            <a:ext cx="11106150" cy="4991101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старшеклассников в условиях социально-гуманитарного профиля по направлениям: юридическое, дизайнерское, педагогическое, лингвистическое, технологическое, современная концепция обучения «образование через всю жизнь», сложившиеся традиции воспитательной системы школы ставят задачу поиска механизмов интеграции накопленного результативного опыта школы и требования ФГОС СОО.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программ внеурочной деятельности старшеклассников осуществляется на основе принципа командного взаимодействия, системно – деятельностного подхода, и  представляет единое пространство развития личности старшеклассников. Поэтому, для нас важно не просто обучить старшеклассников конкретным метапредметным навыкам  личностного развития, но и «встроить» эти навыки в повседневную образовательную практику. </a:t>
            </a:r>
          </a:p>
        </p:txBody>
      </p:sp>
    </p:spTree>
    <p:extLst>
      <p:ext uri="{BB962C8B-B14F-4D97-AF65-F5344CB8AC3E}">
        <p14:creationId xmlns:p14="http://schemas.microsoft.com/office/powerpoint/2010/main" xmlns="" val="234735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A2A03A-4D36-4F79-8DC3-4F993962499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Идея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5033081-C420-48A9-98AD-73C29DC0232F}"/>
              </a:ext>
            </a:extLst>
          </p:cNvPr>
          <p:cNvSpPr txBox="1">
            <a:spLocks/>
          </p:cNvSpPr>
          <p:nvPr/>
        </p:nvSpPr>
        <p:spPr>
          <a:xfrm>
            <a:off x="838200" y="2910463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3520B2F-93C6-4E90-A9E2-06362DEA0644}"/>
              </a:ext>
            </a:extLst>
          </p:cNvPr>
          <p:cNvSpPr/>
          <p:nvPr/>
        </p:nvSpPr>
        <p:spPr>
          <a:xfrm>
            <a:off x="-9525" y="1061244"/>
            <a:ext cx="1226958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 модели внеурочной деятельности старшеклассников МБОУ СОШ № 1– активные методы обучения и воспитания в развитии субъектной позиции старшеклассника в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образовательных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интенсивах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рефлексивных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практиках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через концентрированное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погружение и возможности выбора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A045FB8-924F-4EA3-901F-A3AEFDA57C65}"/>
              </a:ext>
            </a:extLst>
          </p:cNvPr>
          <p:cNvSpPr/>
          <p:nvPr/>
        </p:nvSpPr>
        <p:spPr>
          <a:xfrm>
            <a:off x="323850" y="3668494"/>
            <a:ext cx="115347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Обновление культурно-образовательного пространства личностного развития старшеклассника за счет: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широкого выбора краткосрочных метапредметных курсов и клубного движения;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продуктивной проектной деятельности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расширения взаимодействия с социальным миром профессий;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психолого-педагогического и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тьюторского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сопровождения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индивидульных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образовательных маршрутов.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414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7B8FEA-3856-4BDF-867B-68B1FE01F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B9A4D94-9C47-4D27-9238-5EF550A8A969}"/>
              </a:ext>
            </a:extLst>
          </p:cNvPr>
          <p:cNvSpPr/>
          <p:nvPr/>
        </p:nvSpPr>
        <p:spPr>
          <a:xfrm>
            <a:off x="484457" y="1690688"/>
            <a:ext cx="1122308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Обобщить опыт и традиции неформального образования 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старшей школы и систематизировать лучшие интерактивные практики метапредметной направленности;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старшеклассникам индивидуальный выбор 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пространстве клубного движения и краткосрочных курсов 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освоению жизненно важных современных практик 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успешной личности;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Организовать психолого-педагогическое,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тьюторское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сопровождение личных маршрутов самоопределения старшеклассников.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6311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0C5911-EDCF-48DA-8C9B-4DAD664B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Организационно-содержательная модель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E69DAC0E-F284-4E43-9B16-A15BC593DE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643823345"/>
              </p:ext>
            </p:extLst>
          </p:nvPr>
        </p:nvGraphicFramePr>
        <p:xfrm>
          <a:off x="1309918" y="1231915"/>
          <a:ext cx="9449817" cy="5088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97440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B46E24-4F4A-4AC6-9CB9-C1DAB4B0F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004" y="230028"/>
            <a:ext cx="1161199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результаты и критерии результативности программы внеурочной деятельности: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F41EE9AA-B7D9-44F2-9F98-A02507A60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62985913"/>
              </p:ext>
            </p:extLst>
          </p:nvPr>
        </p:nvGraphicFramePr>
        <p:xfrm>
          <a:off x="62145" y="2236954"/>
          <a:ext cx="6391922" cy="39790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629">
                  <a:extLst>
                    <a:ext uri="{9D8B030D-6E8A-4147-A177-3AD203B41FA5}">
                      <a16:colId xmlns:a16="http://schemas.microsoft.com/office/drawing/2014/main" xmlns="" val="1580256011"/>
                    </a:ext>
                  </a:extLst>
                </a:gridCol>
                <a:gridCol w="3763293">
                  <a:extLst>
                    <a:ext uri="{9D8B030D-6E8A-4147-A177-3AD203B41FA5}">
                      <a16:colId xmlns:a16="http://schemas.microsoft.com/office/drawing/2014/main" xmlns="" val="2577881638"/>
                    </a:ext>
                  </a:extLst>
                </a:gridCol>
              </a:tblGrid>
              <a:tr h="2742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 результативности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46687145"/>
                  </a:ext>
                </a:extLst>
              </a:tr>
              <a:tr h="867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Освоена технология организации  образовательного интенсива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Проведено 5 интенсивов, созданы технологические  карты, представлены результаты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32814321"/>
                  </a:ext>
                </a:extLst>
              </a:tr>
              <a:tr h="5737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Реализованы курсы внеурочной деятельности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Разработаны, утверждены  и реализованы 5 программ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46070504"/>
                  </a:ext>
                </a:extLst>
              </a:tr>
              <a:tr h="17473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Реализован проект «Профориентационный туризм в деятельности классного руководителя»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Наличие программ практик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Наличие продукта деятельности учащихся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человек прошли проб пробы, 30 человек приняли участие в проекте «День тени», 30 человек реализовали проекты, связанные с будущей профессиональной деятельностью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0833106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6D0B0B52-5664-44D5-B82D-8471BB18B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51178799"/>
              </p:ext>
            </p:extLst>
          </p:nvPr>
        </p:nvGraphicFramePr>
        <p:xfrm>
          <a:off x="6611232" y="2236954"/>
          <a:ext cx="5518623" cy="243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9491">
                  <a:extLst>
                    <a:ext uri="{9D8B030D-6E8A-4147-A177-3AD203B41FA5}">
                      <a16:colId xmlns:a16="http://schemas.microsoft.com/office/drawing/2014/main" xmlns="" val="367402934"/>
                    </a:ext>
                  </a:extLst>
                </a:gridCol>
                <a:gridCol w="3249132">
                  <a:extLst>
                    <a:ext uri="{9D8B030D-6E8A-4147-A177-3AD203B41FA5}">
                      <a16:colId xmlns:a16="http://schemas.microsoft.com/office/drawing/2014/main" xmlns="" val="28978256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 результативности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34922373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59F1B0F4-057C-4D48-8A48-2302EB270F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27242810"/>
              </p:ext>
            </p:extLst>
          </p:nvPr>
        </p:nvGraphicFramePr>
        <p:xfrm>
          <a:off x="6611232" y="2487478"/>
          <a:ext cx="5518623" cy="4342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9491">
                  <a:extLst>
                    <a:ext uri="{9D8B030D-6E8A-4147-A177-3AD203B41FA5}">
                      <a16:colId xmlns:a16="http://schemas.microsoft.com/office/drawing/2014/main" xmlns="" val="3196540089"/>
                    </a:ext>
                  </a:extLst>
                </a:gridCol>
                <a:gridCol w="3249132">
                  <a:extLst>
                    <a:ext uri="{9D8B030D-6E8A-4147-A177-3AD203B41FA5}">
                      <a16:colId xmlns:a16="http://schemas.microsoft.com/office/drawing/2014/main" xmlns="" val="2928902716"/>
                    </a:ext>
                  </a:extLst>
                </a:gridCol>
              </a:tblGrid>
              <a:tr h="20270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Реализованы индивидуальные планы внеурочной деятельности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Составлена карта запросов, определены необходимы курсы внеурочной деятельности (для каждого не менее 4), участие в клубном движении (не менее 1 клуба), образовательные события и социальные практики. План согласован между участниками образовательного процесса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3342247"/>
                  </a:ext>
                </a:extLst>
              </a:tr>
              <a:tr h="4386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Реализовано клубное творческое пространство.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наличии 6 программ клубов по направлениям деятельности.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32093856"/>
                  </a:ext>
                </a:extLst>
              </a:tr>
              <a:tr h="8924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Составлена ресурсная карта внешкольной занятости старшеклассников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Составлена карта выборов учащихся в дополнительном образовании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60244986"/>
                  </a:ext>
                </a:extLst>
              </a:tr>
              <a:tr h="8924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тьюторский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руководителей клубного пространства старшеклассников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клуб входят 5 руководителей, проведено 4 заседания, представлены положительные практики в реализации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тьюторского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сопровождения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98359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63261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C56FFF-F6CE-4DA8-B4CD-0CC31B4A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Тезаурус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0917AFF-7471-4590-BDC5-088A5A7E9F27}"/>
              </a:ext>
            </a:extLst>
          </p:cNvPr>
          <p:cNvSpPr/>
          <p:nvPr/>
        </p:nvSpPr>
        <p:spPr>
          <a:xfrm>
            <a:off x="334392" y="1355025"/>
            <a:ext cx="115232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Индивидуальный подход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воспитании предполагает организацию педагогических воздействий с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учѐтом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особенностей и уровня воспитанности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ребѐнка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также условий его жизнедеятельности.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можно рассматривать как форму, оболочку, внутри которой развивается целостный педагогический процесс, имеющий следующие уровни: цели; условия; содержание; формы, методы и средства; структуру управления воспитательной деятельностью.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Образовательная сессия (ОС)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(рабочее определение) — специально организованное пространство, в котором разворачивается образовательное событие, направленное на саморазвитие обучающихся в совместной с другими участниками образовательного процесса деятельности (познавательной, игровой, рефлексивной, проектной, исследовательской, творческой и т.д.).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Образовательное событие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это ситуация, которая переживается и осознается человеком как значимая (поворотная) в его собственном образовании.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5389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FE2EC56-1EB7-489F-AAF8-E330C4708B4B}"/>
              </a:ext>
            </a:extLst>
          </p:cNvPr>
          <p:cNvSpPr/>
          <p:nvPr/>
        </p:nvSpPr>
        <p:spPr>
          <a:xfrm>
            <a:off x="467557" y="1172341"/>
            <a:ext cx="11256885" cy="5685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Образовательный Интенсив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(рабочее понятие) – активный метод обучения старшеклассников конкретному метапредметному навыку в сжатые сроки с обязательным "встраиванием" (интериоризацией) данного навыка в  образовательную деятельность. 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Рефлексивная сессия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(рабочее понятие) -   активный метод обучения старшеклассников осознания смыслов деятельности, раскрытие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собственных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ресурсов (побуждение к действию, нахождение личных смыслов).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Жизненно важные навыки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(рабочее понятие)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 поведенческих 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навыков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обеспечивающий способность к социально адекватному поведению, позволяющий человеку продуктивно взаимодействовать с окружающими и успешно справляться с требованиями и изменениями повседневной 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жизни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Культурно – образовательная среда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это совокупность традиции и инноваций, активные формы взаимодействие между участниками образовательной деятельности.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Субъектность старшеклассника 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(по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Коджаспировой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Г. М., Коджаспирову А. Ю.) </a:t>
            </a: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это качество личности обучающегося как способность отдавать отчет собственным действиям, быть стратегом деятельности, ставить и корректировать цели, осознавать мотивы, самостоятельно выстраивать действия и оценивать их соответствие задуманному, выстраивать планы жизни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7DBD9E04-19C9-4F6F-81A8-48089EFD364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Тезаурус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0256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938F184-85AD-4E07-ADA4-4415C48E034D}"/>
              </a:ext>
            </a:extLst>
          </p:cNvPr>
          <p:cNvSpPr/>
          <p:nvPr/>
        </p:nvSpPr>
        <p:spPr>
          <a:xfrm>
            <a:off x="727968" y="1009523"/>
            <a:ext cx="11327907" cy="4838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реализации модели внеурочной деятельности участвуют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Дурновцева Лариса Николаевна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зам. директора по ВР, учитель русского языка и литературы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Демидова Ирина Борисовна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библиотекарь школы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Касимова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Ирина Михайловна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учитель музыки, классный руководитель 10 класса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Колчанова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Марина Васильевна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учитель истории и обществознания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Мерзлякова Татьяна Сергеевна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педагог - психолог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Соломенников Николай Лаврентьевич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учитель истории и обществознания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Якунина Лариса Владимировна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учитель русского языка и литературы</a:t>
            </a:r>
          </a:p>
          <a:p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Обучающиеся 10-11 классов МБОУ СОШ № 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98219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760</Words>
  <Application>Microsoft Office PowerPoint</Application>
  <PresentationFormat>Произвольный</PresentationFormat>
  <Paragraphs>93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Актуальность</vt:lpstr>
      <vt:lpstr>Слайд 3</vt:lpstr>
      <vt:lpstr>Задачи</vt:lpstr>
      <vt:lpstr>Организационно-содержательная модель  </vt:lpstr>
      <vt:lpstr>Основные результаты и критерии результативности программы внеурочной деятельности:</vt:lpstr>
      <vt:lpstr>Тезаурус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Matthew Hoimov</dc:creator>
  <cp:lastModifiedBy>Инга</cp:lastModifiedBy>
  <cp:revision>6</cp:revision>
  <dcterms:created xsi:type="dcterms:W3CDTF">2020-06-30T13:44:31Z</dcterms:created>
  <dcterms:modified xsi:type="dcterms:W3CDTF">2020-07-01T18:21:24Z</dcterms:modified>
</cp:coreProperties>
</file>