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3" r:id="rId4"/>
    <p:sldId id="274" r:id="rId5"/>
    <p:sldId id="277" r:id="rId6"/>
    <p:sldId id="27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24C41-1A75-4408-81FC-258E2C49BE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88D7-69B4-44E0-B5E1-19EE8792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EB2D0-A94F-4AC9-9205-5360E381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5D2233-0A0F-4F36-964F-BACEA4A93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272BE-B5F5-4088-A6DB-C52BB010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7A33-C52E-4827-A8EC-3AC120F45FF4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EBEBB-F39C-495D-9B52-1DBBFD44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D5EAB6-30C8-47CA-A05A-9F7D8AC0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6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5E4C1-19E9-4473-8502-FAC2B494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6CAC7D-90C0-4FAE-96CD-29B91C75D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7EA24C-85A0-46EA-AFCA-4095A32A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8961-9408-4DE1-93FB-98589AB10FD1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7BFEA-84E0-447C-9448-CD4FC703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3B0A8-8765-482D-A6F1-09AFB0E4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5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D6D9C7-21DB-484D-B123-0E6ADF408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117B95-6E9E-4AFA-B0FE-4B7E4FC29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D43A1-9DF4-44CA-BE08-5E1400A9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86AB-F68D-45EF-8AF4-A01F0D03924E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C8DBD-BB2C-43C1-98CC-DFE91E85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559CB-4AE2-460C-8C67-6D1E3267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5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1870F-F72C-4F55-A45E-9BE5D97E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44F66-0367-4484-8D8C-AD2FBE797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9A1F8-A630-4A80-9076-077DD1FB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C75D-7A24-445D-B7BB-B5E50E8DBF13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D944B-78B1-42AD-9727-3398A5C7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E62E7-43AA-4720-90C8-63EDA466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6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C33AE-ACC8-46FA-B187-561E18CF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9055A1-D882-49ED-B678-9F0FA577D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13A625-3F02-4685-AB1C-F11E0DD5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3FE1-713A-4B9E-B919-5A56A76CB457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42519-18FC-4207-BF65-008AE85D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817CF-5628-4145-963D-265CB26D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9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01A1-2102-4DB9-A514-781B1205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2550F-8BAE-430D-8EAE-988339D64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3A9B-BF9A-4EED-9E86-1B21A58C5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D2D83B-9B48-4E00-A40C-EFBC5A60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5E1D-904C-4B84-B0F3-00A2276926DE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0C0393-E784-4DC3-B4D6-ADD43591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6F7B5-8598-4522-B7D8-B70DCF7E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1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DFE51-B44B-4C94-8B29-06FA2B41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75F7D-6E98-4F9A-A374-6B1291DC1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32F298-5BFD-4AE7-B806-478ED9D36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D535B7-C58C-4C8B-8187-97A842889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F07058-F25A-4672-9311-BF6052AF8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FA2954-B99C-439F-AD2E-FF8E800F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F33B-6E94-45C8-B03D-4854FC377F10}" type="datetime1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30FF34-9CD8-4B2C-B227-A4F1F7CE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E65C39-DD81-4F48-BA79-BA50F4CE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0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3CE5E-949E-48D0-816D-241D98D9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3DBAE2-D842-4C48-912F-FD33C905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102E-289F-4D79-BDFF-ECD0E74FF10C}" type="datetime1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1C1D84-0291-4EC1-996D-05E370AC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2A5AB3-44EB-4579-9DC9-66CCD8C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9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15FA16-D988-49E0-BD8E-7F86CD67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21D7-1302-4782-85B6-63C757BE5741}" type="datetime1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5FCCD0-57EF-4B16-BC58-7C278169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3EC2B4-0096-431E-BDEF-F5771F33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5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93AB6-C32D-418E-9C1B-D54C26D1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81EF7-2CA7-45A9-91B0-A492CB5F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EF0203-7B63-4F06-B487-43C993EC9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1B4DB-F101-493E-8B79-D7AC04B0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6B98-B0B0-4030-AABB-D5BF957B699B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87DA2C-88FF-4DB4-804E-CD96044F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BE27F-22C6-4B1C-9D69-4D2F5DDD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3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B6304-6E24-4AE9-9E30-BFEBBC8E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352FFF-2CFA-4F38-A295-3327D01C0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192EEB-397C-48A0-91B0-5B4CAE290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DA1637-E5B2-48D2-92F4-C41D1B4E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A0D1-2F8C-41FC-BC65-B68BF7D279F7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D39779-6056-4242-B102-8024158E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557DB-E581-4360-ABBD-7D2923DF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1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1B6FD-37E0-47EF-AC7D-697DCBD7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478D2-DCEF-4646-9EEF-0D0BF829E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391B2-1FF4-43E9-8E13-017E5926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569A-4AEB-4400-BCBB-63BF60EB6641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38683-187B-4A0E-894C-FE904D109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C69DC-5777-4617-93A0-8BEE85CE2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6AD3-D426-4C03-83DA-FC6C3057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2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270E26-7E43-4422-94AF-24EF1314BC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6270" r="1743" b="26503"/>
          <a:stretch/>
        </p:blipFill>
        <p:spPr bwMode="auto">
          <a:xfrm rot="10800000">
            <a:off x="-230821" y="4656652"/>
            <a:ext cx="12559448" cy="23833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98175B-EA50-43D7-9C90-9E3A2248A8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6" y="-165393"/>
            <a:ext cx="12452914" cy="369311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7D925-30CD-4F18-A18B-D03D4D95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316" y="3777458"/>
            <a:ext cx="9144000" cy="41312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+mn-lt"/>
              </a:rPr>
              <a:t>Муниципальный конкурс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00CB52-BF18-4CFC-8CB9-070473395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582" y="4239540"/>
            <a:ext cx="11274641" cy="1655762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Segoe Script" panose="030B0504020000000003" pitchFamily="66" charset="0"/>
              </a:rPr>
              <a:t> 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Segoe Script" panose="030B0504020000000003" pitchFamily="66" charset="0"/>
              </a:rPr>
              <a:t>«Моя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Segoe Script" panose="030B0504020000000003" pitchFamily="66" charset="0"/>
              </a:rPr>
              <a:t>профессиональная проба»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CB8D6C-C52B-4767-8C97-8BC5FF464E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26" y="1309898"/>
            <a:ext cx="6347535" cy="2243998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244746"/>
            <a:ext cx="9898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Куединский филиал ГБПОУ «Краевой политехнический колледж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МБУ ДПО «Куединский РМЦ»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1113" y="6098315"/>
            <a:ext cx="232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13 декабря 2024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00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B2948-4D2A-4759-9CBB-1CD072EB75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6" y="-165392"/>
            <a:ext cx="12452914" cy="29884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52372-2F30-4163-98A0-E7EFAFE0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71" y="110106"/>
            <a:ext cx="10515600" cy="12606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Tunga" panose="020B0502040204020203" pitchFamily="34" charset="0"/>
              </a:rPr>
              <a:t>5 профессиональных направлений/компетенций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  <a:cs typeface="Tunga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E7621D-277B-4FD7-8820-0990FDDF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7" y="1452899"/>
            <a:ext cx="11249892" cy="25187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</a:rPr>
              <a:t>«</a:t>
            </a:r>
            <a:r>
              <a:rPr lang="ru-RU" sz="2600" b="1" dirty="0">
                <a:solidFill>
                  <a:srgbClr val="C00000"/>
                </a:solidFill>
              </a:rPr>
              <a:t>Повар» </a:t>
            </a:r>
            <a:r>
              <a:rPr lang="ru-RU" sz="2600" dirty="0"/>
              <a:t>– профессиональная проба, направленная на освоение навыков изготовления сложных холодных блюд, закусок и их эстетическое </a:t>
            </a:r>
            <a:r>
              <a:rPr lang="ru-RU" sz="2600" dirty="0" smtClean="0"/>
              <a:t>оформления.</a:t>
            </a:r>
            <a:endParaRPr lang="ru-RU" sz="26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</a:rPr>
              <a:t>«</a:t>
            </a:r>
            <a:r>
              <a:rPr lang="ru-RU" sz="2600" b="1" dirty="0">
                <a:solidFill>
                  <a:srgbClr val="C00000"/>
                </a:solidFill>
              </a:rPr>
              <a:t>Документоведение» </a:t>
            </a:r>
            <a:r>
              <a:rPr lang="ru-RU" sz="2600" dirty="0"/>
              <a:t>– профессиональная проба, направленная на освоение навыков оформления документов претендента на </a:t>
            </a:r>
            <a:r>
              <a:rPr lang="ru-RU" sz="2600" dirty="0" smtClean="0"/>
              <a:t>работу.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</a:rPr>
              <a:t>«Электромонтаж» </a:t>
            </a:r>
            <a:r>
              <a:rPr lang="ru-RU" sz="2600" dirty="0"/>
              <a:t>– профессиональная проба, направленная на освоение навыков монтажа электроприборов и приведения их в работоспособное состояние</a:t>
            </a:r>
            <a:r>
              <a:rPr lang="ru-RU" sz="2600" dirty="0" smtClean="0"/>
              <a:t>.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E6620-ABDB-4208-8809-D9C316A2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89" t="15923" r="38981" b="15081"/>
          <a:stretch/>
        </p:blipFill>
        <p:spPr>
          <a:xfrm>
            <a:off x="9326542" y="3971635"/>
            <a:ext cx="2642327" cy="2574699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60E7621D-277B-4FD7-8820-0990FDDF8751}"/>
              </a:ext>
            </a:extLst>
          </p:cNvPr>
          <p:cNvSpPr txBox="1">
            <a:spLocks/>
          </p:cNvSpPr>
          <p:nvPr/>
        </p:nvSpPr>
        <p:spPr>
          <a:xfrm>
            <a:off x="517237" y="3736108"/>
            <a:ext cx="8719127" cy="2810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«Монтаж оборудования систем газоснабжения» </a:t>
            </a:r>
            <a:r>
              <a:rPr lang="ru-RU" sz="2400" dirty="0" smtClean="0">
                <a:solidFill>
                  <a:srgbClr val="C00000"/>
                </a:solidFill>
              </a:rPr>
              <a:t>– </a:t>
            </a:r>
            <a:r>
              <a:rPr lang="ru-RU" sz="2400" dirty="0" smtClean="0"/>
              <a:t>профессиональная проба, направленная на освоение навыков организации и выполнения работ по монтажу систем газораспределения и </a:t>
            </a:r>
            <a:r>
              <a:rPr lang="ru-RU" sz="2400" dirty="0" err="1" smtClean="0"/>
              <a:t>газопотребления</a:t>
            </a:r>
            <a:r>
              <a:rPr lang="ru-RU" sz="2400" dirty="0" smtClean="0"/>
              <a:t> в соответствии с правилами и нормами по охране труда, требованиями пожарной безопасности и охраны окружающей среды.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«Техническое обслуживание и ремонт автомобиля» </a:t>
            </a:r>
            <a:r>
              <a:rPr lang="ru-RU" sz="2400" dirty="0" smtClean="0"/>
              <a:t>– профессиональная проба, направленная на освоение навыков технического обслуживания автомобиля и ремонта двигателя.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7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DB2948-4D2A-4759-9CBB-1CD072EB75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6" y="-165392"/>
            <a:ext cx="12452914" cy="29884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09" y="475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3 этапа Конкурса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22763"/>
            <a:ext cx="10515600" cy="415419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Первый </a:t>
            </a:r>
            <a:r>
              <a:rPr lang="ru-RU" sz="3200" b="1" i="1" dirty="0">
                <a:solidFill>
                  <a:srgbClr val="C00000"/>
                </a:solidFill>
              </a:rPr>
              <a:t>этап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– </a:t>
            </a:r>
            <a:r>
              <a:rPr lang="ru-RU" sz="3200" dirty="0" smtClean="0"/>
              <a:t>теоретический – тестирование </a:t>
            </a:r>
            <a:r>
              <a:rPr lang="ru-RU" sz="3200" dirty="0"/>
              <a:t>и мастер-классы от </a:t>
            </a:r>
            <a:r>
              <a:rPr lang="ru-RU" sz="3200" dirty="0" smtClean="0"/>
              <a:t>экспертов (13 декабря). </a:t>
            </a:r>
            <a:endParaRPr lang="ru-RU" sz="3200" dirty="0"/>
          </a:p>
          <a:p>
            <a:r>
              <a:rPr lang="ru-RU" sz="3200" b="1" i="1" dirty="0">
                <a:solidFill>
                  <a:srgbClr val="C00000"/>
                </a:solidFill>
              </a:rPr>
              <a:t>Второй этап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– </a:t>
            </a:r>
            <a:r>
              <a:rPr lang="ru-RU" sz="3200" dirty="0" smtClean="0"/>
              <a:t>практический – выполнение </a:t>
            </a:r>
            <a:r>
              <a:rPr lang="ru-RU" sz="3200" dirty="0"/>
              <a:t>профессиональной пробы в соответствии с технологической </a:t>
            </a:r>
            <a:r>
              <a:rPr lang="ru-RU" sz="3200" dirty="0" smtClean="0"/>
              <a:t>картой (17 января).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Третий </a:t>
            </a:r>
            <a:r>
              <a:rPr lang="ru-RU" sz="3200" b="1" i="1" dirty="0">
                <a:solidFill>
                  <a:srgbClr val="C00000"/>
                </a:solidFill>
              </a:rPr>
              <a:t>этап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– финальное испытание – интеллектуальная игра. Участвуют </a:t>
            </a:r>
            <a:r>
              <a:rPr lang="ru-RU" sz="3200" u="sng" dirty="0"/>
              <a:t>победители</a:t>
            </a:r>
            <a:r>
              <a:rPr lang="ru-RU" sz="3200" dirty="0"/>
              <a:t> профессиональных </a:t>
            </a:r>
            <a:r>
              <a:rPr lang="ru-RU" sz="3200" dirty="0" smtClean="0"/>
              <a:t>направлений (17 января).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B2948-4D2A-4759-9CBB-1CD072EB75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58" y="-174628"/>
            <a:ext cx="12452914" cy="29884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358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1 этап – тестирование 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21516"/>
              </p:ext>
            </p:extLst>
          </p:nvPr>
        </p:nvGraphicFramePr>
        <p:xfrm>
          <a:off x="821702" y="1561379"/>
          <a:ext cx="10532097" cy="3755009"/>
        </p:xfrm>
        <a:graphic>
          <a:graphicData uri="http://schemas.openxmlformats.org/drawingml/2006/table">
            <a:tbl>
              <a:tblPr firstRow="1" firstCol="1" bandRow="1"/>
              <a:tblGrid>
                <a:gridCol w="785122">
                  <a:extLst>
                    <a:ext uri="{9D8B030D-6E8A-4147-A177-3AD203B41FA5}">
                      <a16:colId xmlns:a16="http://schemas.microsoft.com/office/drawing/2014/main" val="1258133296"/>
                    </a:ext>
                  </a:extLst>
                </a:gridCol>
                <a:gridCol w="6758483">
                  <a:extLst>
                    <a:ext uri="{9D8B030D-6E8A-4147-A177-3AD203B41FA5}">
                      <a16:colId xmlns:a16="http://schemas.microsoft.com/office/drawing/2014/main" val="2732872466"/>
                    </a:ext>
                  </a:extLst>
                </a:gridCol>
                <a:gridCol w="2988492">
                  <a:extLst>
                    <a:ext uri="{9D8B030D-6E8A-4147-A177-3AD203B41FA5}">
                      <a16:colId xmlns:a16="http://schemas.microsoft.com/office/drawing/2014/main" val="101414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16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«Повар»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212, 213 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032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«Документоведение»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205, 209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66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«Электромонтаж»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209, 210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042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«Монтаж оборудования систем газоснабжения»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205, 210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494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«Техническое обслуживание и ремонт автомобиля»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212, 213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42527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00107" y="5701207"/>
            <a:ext cx="707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 выполнение работы отводится 35 </a:t>
            </a:r>
            <a:r>
              <a:rPr lang="ru-RU" sz="2800" b="1" dirty="0" smtClean="0">
                <a:solidFill>
                  <a:srgbClr val="C00000"/>
                </a:solidFill>
              </a:rPr>
              <a:t>минут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3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B2948-4D2A-4759-9CBB-1CD072EB75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58" y="-174628"/>
            <a:ext cx="12452914" cy="29884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358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Мастер-классы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617099"/>
              </p:ext>
            </p:extLst>
          </p:nvPr>
        </p:nvGraphicFramePr>
        <p:xfrm>
          <a:off x="821702" y="1561379"/>
          <a:ext cx="10532097" cy="3755009"/>
        </p:xfrm>
        <a:graphic>
          <a:graphicData uri="http://schemas.openxmlformats.org/drawingml/2006/table">
            <a:tbl>
              <a:tblPr firstRow="1" firstCol="1" bandRow="1"/>
              <a:tblGrid>
                <a:gridCol w="785122">
                  <a:extLst>
                    <a:ext uri="{9D8B030D-6E8A-4147-A177-3AD203B41FA5}">
                      <a16:colId xmlns:a16="http://schemas.microsoft.com/office/drawing/2014/main" val="1258133296"/>
                    </a:ext>
                  </a:extLst>
                </a:gridCol>
                <a:gridCol w="6758483">
                  <a:extLst>
                    <a:ext uri="{9D8B030D-6E8A-4147-A177-3AD203B41FA5}">
                      <a16:colId xmlns:a16="http://schemas.microsoft.com/office/drawing/2014/main" val="2732872466"/>
                    </a:ext>
                  </a:extLst>
                </a:gridCol>
                <a:gridCol w="2988492">
                  <a:extLst>
                    <a:ext uri="{9D8B030D-6E8A-4147-A177-3AD203B41FA5}">
                      <a16:colId xmlns:a16="http://schemas.microsoft.com/office/drawing/2014/main" val="101414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16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«Повар»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Столовая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032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«Документоведение»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66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«Электромонтаж»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042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«Монтаж оборудования систем газоснабжения»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494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«Техническое обслуживание и ремонт автомобиля»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42527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94798" y="5574759"/>
            <a:ext cx="5201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Продолжительность – 30 минут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8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270E26-7E43-4422-94AF-24EF1314BC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6270" r="1743" b="26503"/>
          <a:stretch/>
        </p:blipFill>
        <p:spPr bwMode="auto">
          <a:xfrm rot="10800000">
            <a:off x="-230821" y="5526156"/>
            <a:ext cx="12559448" cy="15138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DB2948-4D2A-4759-9CBB-1CD072EB75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58" y="-174628"/>
            <a:ext cx="12452914" cy="29884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Желаем удачи!</a:t>
            </a:r>
          </a:p>
          <a:p>
            <a:pPr marL="0" indent="0" algn="ctr">
              <a:buNone/>
            </a:pPr>
            <a:r>
              <a:rPr lang="ru-RU" sz="7200" b="1" smtClean="0">
                <a:solidFill>
                  <a:schemeClr val="accent5">
                    <a:lumMod val="50000"/>
                  </a:schemeClr>
                </a:solidFill>
                <a:latin typeface="Segoe Script" panose="030B0504020000000003" pitchFamily="66" charset="0"/>
              </a:rPr>
              <a:t>Верьте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Segoe Script" panose="030B0504020000000003" pitchFamily="66" charset="0"/>
              </a:rPr>
              <a:t>в свои силы!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CB8D6C-C52B-4767-8C97-8BC5FF464E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13" y="4216437"/>
            <a:ext cx="6347535" cy="22439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AD3-D426-4C03-83DA-FC6C30572D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50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312</Words>
  <Application>Microsoft Office PowerPoint</Application>
  <PresentationFormat>Широкоэкранный</PresentationFormat>
  <Paragraphs>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Segoe Script</vt:lpstr>
      <vt:lpstr>Times New Roman</vt:lpstr>
      <vt:lpstr>Tunga</vt:lpstr>
      <vt:lpstr>Wingdings</vt:lpstr>
      <vt:lpstr>Тема Office</vt:lpstr>
      <vt:lpstr>Муниципальный конкурс</vt:lpstr>
      <vt:lpstr>5 профессиональных направлений/компетенций</vt:lpstr>
      <vt:lpstr>3 этапа Конкурса</vt:lpstr>
      <vt:lpstr>1 этап – тестирование </vt:lpstr>
      <vt:lpstr>Мастер-классы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</dc:title>
  <dc:creator>РМЦ</dc:creator>
  <cp:lastModifiedBy>РМЦ</cp:lastModifiedBy>
  <cp:revision>19</cp:revision>
  <dcterms:created xsi:type="dcterms:W3CDTF">2024-06-10T12:11:58Z</dcterms:created>
  <dcterms:modified xsi:type="dcterms:W3CDTF">2024-12-26T02:35:25Z</dcterms:modified>
</cp:coreProperties>
</file>