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73" r:id="rId2"/>
    <p:sldId id="257" r:id="rId3"/>
    <p:sldId id="258" r:id="rId4"/>
    <p:sldId id="259" r:id="rId5"/>
    <p:sldId id="274" r:id="rId6"/>
    <p:sldId id="262" r:id="rId7"/>
    <p:sldId id="264" r:id="rId8"/>
    <p:sldId id="268" r:id="rId9"/>
    <p:sldId id="272" r:id="rId10"/>
    <p:sldId id="270" r:id="rId11"/>
    <p:sldId id="269" r:id="rId12"/>
    <p:sldId id="278" r:id="rId13"/>
    <p:sldId id="267" r:id="rId14"/>
    <p:sldId id="271" r:id="rId15"/>
    <p:sldId id="265" r:id="rId16"/>
    <p:sldId id="277" r:id="rId17"/>
    <p:sldId id="266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8A24661-0C70-4A62-8167-DE8E97E6F773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E26B1E-4E52-4EB6-9804-A10AF615A2B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06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4661-0C70-4A62-8167-DE8E97E6F773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6B1E-4E52-4EB6-9804-A10AF615A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88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4661-0C70-4A62-8167-DE8E97E6F773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6B1E-4E52-4EB6-9804-A10AF615A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83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4661-0C70-4A62-8167-DE8E97E6F773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6B1E-4E52-4EB6-9804-A10AF615A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7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4661-0C70-4A62-8167-DE8E97E6F773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6B1E-4E52-4EB6-9804-A10AF615A2B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07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4661-0C70-4A62-8167-DE8E97E6F773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6B1E-4E52-4EB6-9804-A10AF615A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53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4661-0C70-4A62-8167-DE8E97E6F773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6B1E-4E52-4EB6-9804-A10AF615A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98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4661-0C70-4A62-8167-DE8E97E6F773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6B1E-4E52-4EB6-9804-A10AF615A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1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4661-0C70-4A62-8167-DE8E97E6F773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6B1E-4E52-4EB6-9804-A10AF615A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64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4661-0C70-4A62-8167-DE8E97E6F773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6B1E-4E52-4EB6-9804-A10AF615A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7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24661-0C70-4A62-8167-DE8E97E6F773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26B1E-4E52-4EB6-9804-A10AF615A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85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8A24661-0C70-4A62-8167-DE8E97E6F773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1E26B1E-4E52-4EB6-9804-A10AF615A2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0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04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73002" y="798491"/>
            <a:ext cx="77058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ВЗАИМОДЕЙСТВИЯ С СЕМЬЯМИ </a:t>
            </a:r>
            <a:r>
              <a:rPr lang="ru-RU" sz="28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ВОСПИТАННИКОВ С ЗПР В РАМКАХ СЕМЕЙНОГО КЛУБА </a:t>
            </a:r>
            <a:r>
              <a:rPr lang="ru-RU" sz="28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ПАТРИОТИЧЕСКОМУ ВОСПИТАНИЮ </a:t>
            </a:r>
            <a:r>
              <a:rPr lang="ru-RU" sz="28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«ТЕАТРАЛЬНЫЕ ПОДМОСТКИ»</a:t>
            </a:r>
            <a:endParaRPr lang="ru-RU" sz="2800" b="1" dirty="0">
              <a:solidFill>
                <a:srgbClr val="0033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40968" y="4958366"/>
            <a:ext cx="29106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pPr algn="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Милоголова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</a:p>
          <a:p>
            <a:pPr algn="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Коротаева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14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95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9" y="151326"/>
            <a:ext cx="5756859" cy="4317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76" y="2086377"/>
            <a:ext cx="5984383" cy="4488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126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4089"/>
            <a:ext cx="12193057" cy="68098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/>
          <a:stretch/>
        </p:blipFill>
        <p:spPr>
          <a:xfrm>
            <a:off x="206061" y="218940"/>
            <a:ext cx="5494457" cy="4514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167267"/>
            <a:ext cx="5855595" cy="4391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18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362" name="Picture 2" descr="https://sun9-21.userapi.com/impg/zgEV36oqn3wHP6Xqxx58ZRTon90VTOnBinEUZQ/4AVd7fpXI3k.jpg?size=1280x960&amp;quality=96&amp;sign=b141aedc08468abdcbfbeee03b3946c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0" y="337109"/>
            <a:ext cx="5388943" cy="4041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23.userapi.com/impg/aib6mjdox7lz5wx9Lq6yUw3YcppOG8OkeMpuLQ/CUMbKcYxXa8.jpg?size=1280x960&amp;quality=96&amp;sign=e6d7ff90b3072162ee0fd452248dd1c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48" y="1797922"/>
            <a:ext cx="5766471" cy="4324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60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9510"/>
          </a:xfrm>
          <a:prstGeom prst="rect">
            <a:avLst/>
          </a:prstGeom>
        </p:spPr>
      </p:pic>
      <p:pic>
        <p:nvPicPr>
          <p:cNvPr id="2" name="Рисунок 1" descr="C:\Users\Ольга\AppData\Local\Microsoft\Windows\Temporary Internet Files\Content.Word\IMG_20190328_1606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5" y="193904"/>
            <a:ext cx="5947915" cy="4455368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3" name="Рисунок 2" descr="C:\Users\Ольга\AppData\Local\Microsoft\Windows\Temporary Internet Files\Content.Word\IMG_20190328_16085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3"/>
          <a:stretch/>
        </p:blipFill>
        <p:spPr bwMode="auto">
          <a:xfrm>
            <a:off x="6244085" y="1874150"/>
            <a:ext cx="5746146" cy="4384981"/>
          </a:xfrm>
          <a:prstGeom prst="round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01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95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147748"/>
            <a:ext cx="4023039" cy="5364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38" y="1599303"/>
            <a:ext cx="3634928" cy="4846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64" y="147749"/>
            <a:ext cx="4023038" cy="5364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5194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4089"/>
            <a:ext cx="12193057" cy="6809822"/>
          </a:xfrm>
          <a:prstGeom prst="rect">
            <a:avLst/>
          </a:prstGeom>
        </p:spPr>
      </p:pic>
      <p:pic>
        <p:nvPicPr>
          <p:cNvPr id="2" name="Picture 2" descr="E:\Бершеть\IMG_20190313_1129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5"/>
          <a:stretch/>
        </p:blipFill>
        <p:spPr bwMode="auto">
          <a:xfrm rot="20689687">
            <a:off x="441275" y="487479"/>
            <a:ext cx="5368525" cy="50713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Бершеть\IMG_20190313_0935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 bwMode="auto">
          <a:xfrm rot="1069968">
            <a:off x="6601389" y="1364700"/>
            <a:ext cx="4645108" cy="489974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135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 descr="https://sun9-40.userapi.com/impf/c846018/v846018664/1cb599/4kZdy8hCZO0.jpg?size=1280x848&amp;quality=96&amp;sign=42de460fa60dc5170b28a99b409f320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9" y="186643"/>
            <a:ext cx="5744615" cy="3805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49.userapi.com/impf/c854420/v854420631/94e7/IC6haabTJR8.jpg?size=1280x848&amp;quality=96&amp;sign=048d63e12d23b99b1fbc1cb28d7f1332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6485"/>
            <a:ext cx="5897879" cy="3907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614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9510"/>
          </a:xfrm>
          <a:prstGeom prst="rect">
            <a:avLst/>
          </a:prstGeom>
        </p:spPr>
      </p:pic>
      <p:pic>
        <p:nvPicPr>
          <p:cNvPr id="2" name="Рисунок 1" descr="C:\Users\Ольга\AppData\Local\Microsoft\Windows\Temporary Internet Files\Content.Word\IMG_20190301_0905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83" y="175760"/>
            <a:ext cx="4946280" cy="6199281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3" name="Рисунок 2" descr="C:\Users\Ольга\AppData\Local\Microsoft\Windows\Temporary Internet Files\Content.Word\IMG_20190301_0906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14" y="175761"/>
            <a:ext cx="5007534" cy="6199280"/>
          </a:xfrm>
          <a:prstGeom prst="round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301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 descr="https://sun9-40.userapi.com/impf/c846018/v846018664/1cb599/4kZdy8hCZO0.jpg?size=1280x848&amp;quality=96&amp;sign=42de460fa60dc5170b28a99b409f320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9" y="186643"/>
            <a:ext cx="5744615" cy="3805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49.userapi.com/impf/c854420/v854420631/94e7/IC6haabTJR8.jpg?size=1280x848&amp;quality=96&amp;sign=048d63e12d23b99b1fbc1cb28d7f1332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6485"/>
            <a:ext cx="5897879" cy="3907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pic>
        <p:nvPicPr>
          <p:cNvPr id="6" name="Picture 2" descr="https://sun9-2.userapi.com/impg/e9xYtvq5MgSnbQI9d5OjxbPpSdZ3zIYiL9UAgg/9NQDomAVUEw.jpg?size=810x1080&amp;quality=96&amp;sign=beb9ae3bfff12648ed0b46dba59dec54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01" y="240182"/>
            <a:ext cx="4573555" cy="6098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33.userapi.com/impg/NFaWLdblObIlhMJmWQfF8PCR8QxzE0Zj6HOtBw/kK_rPe2Xios.jpg?size=1280x960&amp;quality=96&amp;sign=ddda8fe34833780d54b5a2b1a260bf3a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862" y="1768697"/>
            <a:ext cx="6497251" cy="4872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25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95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206062"/>
            <a:ext cx="9875520" cy="1197735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  <a:endParaRPr lang="ru-RU" sz="54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761" y="1825625"/>
            <a:ext cx="1130765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нравственный </a:t>
            </a:r>
            <a:r>
              <a:rPr lang="ru-RU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политический принцип, социальное чувство, содержанием которого является любовь к </a:t>
            </a:r>
            <a:r>
              <a:rPr lang="ru-RU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Отечеству </a:t>
            </a:r>
            <a:r>
              <a:rPr lang="ru-RU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готовность подчинить его интересам свои частные </a:t>
            </a:r>
            <a:r>
              <a:rPr lang="ru-RU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интересы</a:t>
            </a:r>
            <a:endParaRPr lang="ru-RU" sz="36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251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95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83" y="115911"/>
            <a:ext cx="11835685" cy="8628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ПАТРИОТИЧЕСКОГО ВОСПИТАНИЯ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276" y="837127"/>
            <a:ext cx="11153104" cy="5782613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преемственность поколений, сохранение, распространение и развитие национальной культуры, воспитание бережного отношения к историческому и культурному наследию народов России;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патриотов России, граждан правового, демократического государства, способных к социализации в условиях гражданского общества, уважающих права и свободы личности, обладающих высокой нравственностью и проявляющих национальную и религиозную терпимость, уважительное отношение к языкам, традициям и культуре других народов;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ребенка любви и привязанности к своей семье, дому, детскому саду, улице, городу;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доброжелательного внимания к окружающим, стремление оказать помощь, поддержку другому человеку;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отношение к окружающей природе, результатам труда других людей, чужим и своим вещам.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знаний о правах человека;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символами государства (герб, флаг, гимн);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чувства ответственности и гордости за достижения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773501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95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71" y="0"/>
            <a:ext cx="11487955" cy="13522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СРЕДСТВА </a:t>
            </a:r>
            <a:br>
              <a:rPr 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 ВОСПИТАНИЯ В ДОУ </a:t>
            </a:r>
            <a:endParaRPr lang="ru-RU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124" y="1223492"/>
            <a:ext cx="10941676" cy="54477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условий в группе;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отбор объектов.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взрослых.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виды деятельности.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Досуговая деятельность.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всех видов фольклора.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народной декоративной росписью.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воспитанников.</a:t>
            </a:r>
            <a:endParaRPr lang="ru-RU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0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02" name="Picture 6" descr="Фон занавес для презентации - Img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" y="107288"/>
            <a:ext cx="11732653" cy="675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13148" y="563347"/>
            <a:ext cx="66369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Пермский муниципальный район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Култаевский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«Колокольчик»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79572" y="2060620"/>
            <a:ext cx="4018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КЛУБ </a:t>
            </a:r>
            <a:endParaRPr lang="ru-RU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62896" y="2537239"/>
            <a:ext cx="704474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rgbClr val="9900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«ТЕАТРАЛЬНЫЕ ПОДМОСТКИ</a:t>
            </a:r>
            <a:r>
              <a:rPr lang="ru-RU" sz="3200" b="1" dirty="0" smtClean="0">
                <a:ln w="6600">
                  <a:solidFill>
                    <a:srgbClr val="9900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ЭФФЕКТИВНАЯ ФОРМА ВЗАИМОДЕЙСТВИЯ </a:t>
            </a:r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С СЕМЬЯМИ ДОШКОЛЬНИКОВ С ЗПР </a:t>
            </a:r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ПАТРИОТИЧЕСКОМУ ВОСПИТАНИЮ</a:t>
            </a:r>
          </a:p>
          <a:p>
            <a:pPr algn="ctr"/>
            <a:endParaRPr lang="ru-RU" sz="3200" b="1" dirty="0">
              <a:ln w="6600">
                <a:solidFill>
                  <a:srgbClr val="990000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n w="6600">
                <a:solidFill>
                  <a:srgbClr val="990000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 w="6600">
                  <a:solidFill>
                    <a:srgbClr val="9900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ln w="6600">
                <a:solidFill>
                  <a:srgbClr val="990000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921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4089"/>
            <a:ext cx="12193057" cy="68098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15911"/>
            <a:ext cx="10018713" cy="7340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761" y="850007"/>
            <a:ext cx="11281894" cy="580837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возрождать </a:t>
            </a:r>
            <a:r>
              <a:rPr lang="ru-RU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совместного проведения семейного досуга и лучших традиций домашнего </a:t>
            </a: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 по патриотическому воспитанию;</a:t>
            </a:r>
            <a:endParaRPr lang="ru-RU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способности, речь, воображение всех участников семейного клуба в детском саду;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</a:t>
            </a:r>
            <a:r>
              <a:rPr lang="ru-RU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созданию ППРС для театрализованной деятельности;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перевести </a:t>
            </a:r>
            <a:r>
              <a:rPr lang="ru-RU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от наблюдателей за игровыми действиями к прямому включению в процесс данного вида деятельности в детском саду;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</a:t>
            </a:r>
            <a:r>
              <a:rPr lang="ru-RU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педагогическую культуру родителей.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054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95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35" y="260798"/>
            <a:ext cx="11706895" cy="10270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ПЕРСПЕКТИВНЫЙ ПЛАН РАБОТЫ СЕМЕЙНОГО КЛУБА (ФРАГМЕНТ)</a:t>
            </a:r>
            <a:endParaRPr lang="ru-RU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3054276"/>
              </p:ext>
            </p:extLst>
          </p:nvPr>
        </p:nvGraphicFramePr>
        <p:xfrm>
          <a:off x="90152" y="1443505"/>
          <a:ext cx="11990231" cy="5282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1863">
                  <a:extLst>
                    <a:ext uri="{9D8B030D-6E8A-4147-A177-3AD203B41FA5}">
                      <a16:colId xmlns:a16="http://schemas.microsoft.com/office/drawing/2014/main" val="17652608"/>
                    </a:ext>
                  </a:extLst>
                </a:gridCol>
                <a:gridCol w="9728368">
                  <a:extLst>
                    <a:ext uri="{9D8B030D-6E8A-4147-A177-3AD203B41FA5}">
                      <a16:colId xmlns:a16="http://schemas.microsoft.com/office/drawing/2014/main" val="2194999569"/>
                    </a:ext>
                  </a:extLst>
                </a:gridCol>
              </a:tblGrid>
              <a:tr h="59387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Проводимые мероприятия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677786"/>
                  </a:ext>
                </a:extLst>
              </a:tr>
              <a:tr h="1693726">
                <a:tc rowSpan="2"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2800" dirty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Интервьюирование детей и родителей «Что такое Родина</a:t>
                      </a:r>
                      <a:r>
                        <a:rPr lang="ru-RU" sz="2800" i="1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280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Обсуждение за круглым столом. Просмотр </a:t>
                      </a:r>
                      <a:r>
                        <a:rPr lang="ru-RU" sz="2800" dirty="0" err="1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видеоспектакля</a:t>
                      </a:r>
                      <a:r>
                        <a:rPr lang="ru-RU" sz="2800" baseline="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800" dirty="0" smtClean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«Пермь</a:t>
                      </a:r>
                      <a:r>
                        <a:rPr lang="ru-RU" sz="2800" baseline="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Великая</a:t>
                      </a:r>
                      <a:r>
                        <a:rPr lang="ru-RU" sz="280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992256"/>
                  </a:ext>
                </a:extLst>
              </a:tr>
              <a:tr h="102503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Семейный конкурс чтецов «Моя малая Родина». Проведение мероприятия совместно с библиотекой села Култаево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807342"/>
                  </a:ext>
                </a:extLst>
              </a:tr>
              <a:tr h="593870">
                <a:tc rowSpan="2"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2800" dirty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Утренник для родителей и детей в фольклорном стиле</a:t>
                      </a:r>
                      <a:r>
                        <a:rPr lang="ru-RU" sz="2800" baseline="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 бабушки в деревне»</a:t>
                      </a:r>
                      <a:endParaRPr lang="ru-RU" sz="2800" dirty="0" smtClean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003334"/>
                  </a:ext>
                </a:extLst>
              </a:tr>
              <a:tr h="102503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00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«капустника» (показ домашних мини-спектакле)</a:t>
                      </a:r>
                    </a:p>
                    <a:p>
                      <a:endParaRPr lang="ru-RU" sz="2800" dirty="0">
                        <a:solidFill>
                          <a:srgbClr val="00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223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088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4089"/>
            <a:ext cx="12193057" cy="68098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5" y="164205"/>
            <a:ext cx="5924282" cy="4443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97" y="2133062"/>
            <a:ext cx="6007994" cy="4505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0854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4089"/>
            <a:ext cx="12193057" cy="6809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94" y="6777615"/>
            <a:ext cx="4465348" cy="2513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0" y="245489"/>
            <a:ext cx="5932334" cy="4449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0" name="Picture 2" descr="https://sun9-27.userapi.com/impf/c846218/v846218959/1f89e4/Fi20WxGQWWk.jpg?size=1280x957&amp;quality=96&amp;sign=3a5c8116a8e8e4819e13f999ede07530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921" y="2324568"/>
            <a:ext cx="5324799" cy="4011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3103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622</TotalTime>
  <Words>360</Words>
  <Application>Microsoft Office PowerPoint</Application>
  <PresentationFormat>Широкоэкранный</PresentationFormat>
  <Paragraphs>51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Calibri</vt:lpstr>
      <vt:lpstr>Corbel</vt:lpstr>
      <vt:lpstr>Times New Roman</vt:lpstr>
      <vt:lpstr>Wingdings</vt:lpstr>
      <vt:lpstr>Базис</vt:lpstr>
      <vt:lpstr>Презентация PowerPoint</vt:lpstr>
      <vt:lpstr>ПАТРИОТИЗМ</vt:lpstr>
      <vt:lpstr> ЗАДАЧИ ПАТРИОТИЧЕСКОГО ВОСПИТАНИЯ </vt:lpstr>
      <vt:lpstr>ОСНОВНЫЕ СРЕДСТВА  ПАТРИОТИЧЕСКОГО ВОСПИТАНИЯ В ДОУ </vt:lpstr>
      <vt:lpstr>Презентация PowerPoint</vt:lpstr>
      <vt:lpstr>ЗАДАЧИ</vt:lpstr>
      <vt:lpstr>ПЕРСПЕКТИВНЫЙ ПЛАН РАБОТЫ СЕМЕЙНОГО КЛУБА (ФРАГМЕНТ)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ВЗАИМОДЕЙСТВИЯ С СЕМЬЯМИ  ВОСПИТАННИКОВ С ЗПР В РАМКАХ СЕМЕЙНОГО КЛУБА  ПО ПАТРИОТИЧЕСКОМУ ВОСПИТАНИЮ  «ТЕАТРАЛЬНЫЕ ПОДМОСТКИ»</dc:title>
  <dc:creator>Ольга</dc:creator>
  <cp:lastModifiedBy>Ольга</cp:lastModifiedBy>
  <cp:revision>35</cp:revision>
  <dcterms:created xsi:type="dcterms:W3CDTF">2021-10-17T10:37:50Z</dcterms:created>
  <dcterms:modified xsi:type="dcterms:W3CDTF">2021-10-21T05:28:30Z</dcterms:modified>
</cp:coreProperties>
</file>