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4" r:id="rId11"/>
    <p:sldId id="265" r:id="rId12"/>
    <p:sldId id="267" r:id="rId13"/>
    <p:sldId id="269" r:id="rId14"/>
    <p:sldId id="268" r:id="rId15"/>
    <p:sldId id="270" r:id="rId16"/>
  </p:sldIdLst>
  <p:sldSz cx="12192000" cy="6858000"/>
  <p:notesSz cx="6858000" cy="9144000"/>
  <p:custDataLst>
    <p:tags r:id="rId17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-684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5"/>
  <c:chart>
    <c:autoTitleDeleted val="1"/>
    <c:view3D>
      <c:perspective val="30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ГМО</c:v>
                </c:pt>
              </c:strCache>
            </c:strRef>
          </c:tx>
          <c:dLbls>
            <c:showVal val="1"/>
          </c:dLbls>
          <c:cat>
            <c:strRef>
              <c:f>Лист1!$A$2:$A$8</c:f>
              <c:strCache>
                <c:ptCount val="4"/>
                <c:pt idx="0">
                  <c:v>2014-2015</c:v>
                </c:pt>
                <c:pt idx="1">
                  <c:v>2015-2016</c:v>
                </c:pt>
                <c:pt idx="2">
                  <c:v>2016-2017</c:v>
                </c:pt>
                <c:pt idx="3">
                  <c:v>2017-2018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165</c:v>
                </c:pt>
                <c:pt idx="1">
                  <c:v>187</c:v>
                </c:pt>
                <c:pt idx="2">
                  <c:v>195</c:v>
                </c:pt>
                <c:pt idx="3">
                  <c:v>247</c:v>
                </c:pt>
              </c:numCache>
            </c:numRef>
          </c:val>
        </c:ser>
        <c:gapWidth val="100"/>
        <c:shape val="pyramid"/>
        <c:axId val="179845760"/>
        <c:axId val="179847552"/>
        <c:axId val="0"/>
      </c:bar3DChart>
      <c:catAx>
        <c:axId val="179845760"/>
        <c:scaling>
          <c:orientation val="minMax"/>
        </c:scaling>
        <c:axPos val="b"/>
        <c:tickLblPos val="nextTo"/>
        <c:crossAx val="179847552"/>
        <c:crosses val="autoZero"/>
        <c:auto val="1"/>
        <c:lblAlgn val="ctr"/>
        <c:lblOffset val="100"/>
      </c:catAx>
      <c:valAx>
        <c:axId val="179847552"/>
        <c:scaling>
          <c:orientation val="minMax"/>
        </c:scaling>
        <c:axPos val="l"/>
        <c:majorGridlines/>
        <c:numFmt formatCode="General" sourceLinked="1"/>
        <c:tickLblPos val="nextTo"/>
        <c:crossAx val="17984576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image" Target="../media/image47.emf"/><Relationship Id="rId1" Type="http://schemas.openxmlformats.org/officeDocument/2006/relationships/image" Target="../media/image4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38199" y="665163"/>
            <a:ext cx="470816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38199" y="3602038"/>
            <a:ext cx="470816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21.10.2018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619020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21.10.2018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5393265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4933013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21.10.2018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5230857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21.10.2018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бъект 2"/>
          <p:cNvSpPr>
            <a:spLocks noGrp="1"/>
          </p:cNvSpPr>
          <p:nvPr>
            <p:ph idx="13"/>
          </p:nvPr>
        </p:nvSpPr>
        <p:spPr>
          <a:xfrm>
            <a:off x="719528" y="1825625"/>
            <a:ext cx="5087912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0047232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11977" y="765358"/>
            <a:ext cx="4916670" cy="285273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511976" y="4589463"/>
            <a:ext cx="4835473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21.10.2018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2600715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83367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21.10.2018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4129224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72200" y="365125"/>
            <a:ext cx="5183188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21.10.2018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6446179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9547" y="260194"/>
            <a:ext cx="5087911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21.10.2018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1908365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21.10.2018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2615333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586651" cy="140158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80682" y="457201"/>
            <a:ext cx="4774706" cy="564379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58665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21.10.2018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6147055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610662" y="987425"/>
            <a:ext cx="4744726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21.10.2018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005754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65888" y="365125"/>
            <a:ext cx="508791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reezing" dir="t"/>
            </a:scene3d>
            <a:sp3d extrusionH="57150" contourW="12700" prstMaterial="dkEdge">
              <a:bevelT w="38100" h="38100"/>
              <a:contourClr>
                <a:schemeClr val="accent4">
                  <a:lumMod val="50000"/>
                </a:schemeClr>
              </a:contourClr>
            </a:sp3d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65888" y="1825625"/>
            <a:ext cx="508791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46D937-DF1D-41E6-B9D6-316CB067AABE}" type="datetimeFigureOut">
              <a:rPr lang="ru-RU" smtClean="0"/>
              <a:pPr/>
              <a:t>21.10.2018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65766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ln w="6350">
            <a:solidFill>
              <a:srgbClr val="0070C0"/>
            </a:solidFill>
          </a:ln>
          <a:solidFill>
            <a:schemeClr val="accent1">
              <a:lumMod val="50000"/>
            </a:schemeClr>
          </a:solidFill>
          <a:effectLst/>
          <a:latin typeface="Arial Black" panose="020B0A040201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1.png"/><Relationship Id="rId4" Type="http://schemas.openxmlformats.org/officeDocument/2006/relationships/image" Target="../media/image4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9.png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Relationship Id="rId9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Городское методическое объединение</a:t>
            </a:r>
            <a:br>
              <a:rPr lang="ru-RU" sz="2000" dirty="0" smtClean="0"/>
            </a:br>
            <a:r>
              <a:rPr lang="ru-RU" sz="2000" dirty="0" smtClean="0"/>
              <a:t>«Организация образовательного процесса с детьми раннего и младшего дошкольного возраста»</a:t>
            </a:r>
            <a:br>
              <a:rPr lang="ru-RU" sz="2000" dirty="0" smtClean="0"/>
            </a:br>
            <a:r>
              <a:rPr lang="ru-RU" sz="2000" dirty="0" smtClean="0"/>
              <a:t>г. Пермь</a:t>
            </a:r>
            <a:endParaRPr lang="ru-RU" sz="2000" dirty="0"/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 smtClean="0">
                <a:latin typeface="Monotype Corsiva" pitchFamily="66" charset="0"/>
              </a:rPr>
              <a:t>Руководитель:</a:t>
            </a:r>
          </a:p>
          <a:p>
            <a:r>
              <a:rPr lang="ru-RU" b="1" dirty="0" smtClean="0">
                <a:latin typeface="Monotype Corsiva" pitchFamily="66" charset="0"/>
              </a:rPr>
              <a:t>Фания Гарафовна Дресвянкина</a:t>
            </a:r>
            <a:endParaRPr lang="ru-RU" b="1" dirty="0">
              <a:latin typeface="Monotype Corsiva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010400" y="607107"/>
            <a:ext cx="4050785" cy="2673122"/>
          </a:xfrm>
          <a:prstGeom prst="rect">
            <a:avLst/>
          </a:prstGeom>
          <a:noFill/>
        </p:spPr>
        <p:txBody>
          <a:bodyPr wrap="square" rtlCol="0">
            <a:prstTxWarp prst="textWave2">
              <a:avLst>
                <a:gd name="adj1" fmla="val 6165"/>
                <a:gd name="adj2" fmla="val 1151"/>
              </a:avLst>
            </a:prstTxWarp>
            <a:spAutoFit/>
          </a:bodyPr>
          <a:lstStyle/>
          <a:p>
            <a:pPr algn="ctr"/>
            <a:r>
              <a:rPr lang="ru-RU" sz="1100" b="1" i="1" dirty="0" smtClean="0">
                <a:latin typeface="Monotype Corsiva" pitchFamily="66" charset="0"/>
              </a:rPr>
              <a:t>Дайте детству наиграться,</a:t>
            </a:r>
            <a:br>
              <a:rPr lang="ru-RU" sz="1100" b="1" i="1" dirty="0" smtClean="0">
                <a:latin typeface="Monotype Corsiva" pitchFamily="66" charset="0"/>
              </a:rPr>
            </a:br>
            <a:r>
              <a:rPr lang="ru-RU" sz="1100" b="1" i="1" dirty="0" smtClean="0">
                <a:latin typeface="Monotype Corsiva" pitchFamily="66" charset="0"/>
              </a:rPr>
              <a:t>Насмеяться, наскакаться,</a:t>
            </a:r>
            <a:br>
              <a:rPr lang="ru-RU" sz="1100" b="1" i="1" dirty="0" smtClean="0">
                <a:latin typeface="Monotype Corsiva" pitchFamily="66" charset="0"/>
              </a:rPr>
            </a:br>
            <a:r>
              <a:rPr lang="ru-RU" sz="1100" b="1" i="1" dirty="0" smtClean="0">
                <a:latin typeface="Monotype Corsiva" pitchFamily="66" charset="0"/>
              </a:rPr>
              <a:t>Дайте радостно проснуться,</a:t>
            </a:r>
            <a:br>
              <a:rPr lang="ru-RU" sz="1100" b="1" i="1" dirty="0" smtClean="0">
                <a:latin typeface="Monotype Corsiva" pitchFamily="66" charset="0"/>
              </a:rPr>
            </a:br>
            <a:r>
              <a:rPr lang="ru-RU" sz="1100" b="1" i="1" dirty="0" smtClean="0">
                <a:latin typeface="Monotype Corsiva" pitchFamily="66" charset="0"/>
              </a:rPr>
              <a:t>Дайте в ласку окунуться.</a:t>
            </a:r>
            <a:br>
              <a:rPr lang="ru-RU" sz="1100" b="1" i="1" dirty="0" smtClean="0">
                <a:latin typeface="Monotype Corsiva" pitchFamily="66" charset="0"/>
              </a:rPr>
            </a:br>
            <a:r>
              <a:rPr lang="ru-RU" sz="1100" b="1" i="1" dirty="0" smtClean="0">
                <a:latin typeface="Monotype Corsiva" pitchFamily="66" charset="0"/>
              </a:rPr>
              <a:t>Дайте детству удержаться,</a:t>
            </a:r>
            <a:br>
              <a:rPr lang="ru-RU" sz="1100" b="1" i="1" dirty="0" smtClean="0">
                <a:latin typeface="Monotype Corsiva" pitchFamily="66" charset="0"/>
              </a:rPr>
            </a:br>
            <a:r>
              <a:rPr lang="ru-RU" sz="1100" b="1" i="1" dirty="0" smtClean="0">
                <a:latin typeface="Monotype Corsiva" pitchFamily="66" charset="0"/>
              </a:rPr>
              <a:t>Дайте верой надышаться,</a:t>
            </a:r>
            <a:br>
              <a:rPr lang="ru-RU" sz="1100" b="1" i="1" dirty="0" smtClean="0">
                <a:latin typeface="Monotype Corsiva" pitchFamily="66" charset="0"/>
              </a:rPr>
            </a:br>
            <a:r>
              <a:rPr lang="ru-RU" sz="1100" b="1" i="1" dirty="0" smtClean="0">
                <a:latin typeface="Monotype Corsiva" pitchFamily="66" charset="0"/>
              </a:rPr>
              <a:t>Дайте в рост ему подняться,</a:t>
            </a:r>
            <a:br>
              <a:rPr lang="ru-RU" sz="1100" b="1" i="1" dirty="0" smtClean="0">
                <a:latin typeface="Monotype Corsiva" pitchFamily="66" charset="0"/>
              </a:rPr>
            </a:br>
            <a:r>
              <a:rPr lang="ru-RU" sz="1100" b="1" i="1" dirty="0" smtClean="0">
                <a:latin typeface="Monotype Corsiva" pitchFamily="66" charset="0"/>
              </a:rPr>
              <a:t>Дайте детству состояться</a:t>
            </a:r>
            <a:r>
              <a:rPr lang="ru-RU" b="1" i="1" dirty="0" smtClean="0"/>
              <a:t>!</a:t>
            </a:r>
            <a:endParaRPr lang="ru-RU" b="1" i="1" dirty="0"/>
          </a:p>
        </p:txBody>
      </p:sp>
      <p:pic>
        <p:nvPicPr>
          <p:cNvPr id="6" name="Рисунок 5" descr="F:\ГМО\ГМО - копия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81454" y="3546764"/>
            <a:ext cx="3186545" cy="2618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75592744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37310" y="568037"/>
            <a:ext cx="4916795" cy="646331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Сотрудничество с Педагогическим факультетом </a:t>
            </a:r>
          </a:p>
          <a:p>
            <a:pPr algn="ctr"/>
            <a:r>
              <a:rPr lang="ru-RU" dirty="0" smtClean="0"/>
              <a:t>РИНО ПГНИУ</a:t>
            </a:r>
            <a:endParaRPr lang="ru-RU" dirty="0"/>
          </a:p>
        </p:txBody>
      </p:sp>
      <p:pic>
        <p:nvPicPr>
          <p:cNvPr id="1026" name="Picture 2" descr="https://pp.userapi.com/c639828/v639828800/e4b6/jlgULKU1iI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4234" y="2215717"/>
            <a:ext cx="4601485" cy="30628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28" name="Picture 4" descr="https://pp.userapi.com/c639828/v639828800/e25b/dFns2Nkj_d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60902" y="525463"/>
            <a:ext cx="4206017" cy="279963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30" name="Picture 6" descr="https://pp.userapi.com/c639828/v639828800/e2eb/0-l0mbBikd8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4" cstate="print"/>
          <a:srcRect l="17597" r="17597"/>
          <a:stretch>
            <a:fillRect/>
          </a:stretch>
        </p:blipFill>
        <p:spPr bwMode="auto">
          <a:xfrm>
            <a:off x="7792978" y="3190298"/>
            <a:ext cx="2855827" cy="293341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288776936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1891" y="1922317"/>
            <a:ext cx="5312686" cy="34532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304800" y="471055"/>
            <a:ext cx="5999206" cy="646331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Проведение краевого конкурса «Педагогическая мозаика»</a:t>
            </a:r>
          </a:p>
          <a:p>
            <a:pPr algn="ctr"/>
            <a:r>
              <a:rPr lang="ru-RU" dirty="0" smtClean="0"/>
              <a:t>Совместно с ЦРСО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497781" y="484908"/>
            <a:ext cx="5235985" cy="646331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Содружество педагогов в социальных сетях </a:t>
            </a:r>
          </a:p>
          <a:p>
            <a:pPr algn="ctr"/>
            <a:r>
              <a:rPr lang="ru-RU" dirty="0" smtClean="0"/>
              <a:t>Методическое и информационное сопровождение</a:t>
            </a:r>
            <a:endParaRPr lang="ru-RU" dirty="0"/>
          </a:p>
        </p:txBody>
      </p:sp>
      <p:pic>
        <p:nvPicPr>
          <p:cNvPr id="23555" name="Picture 3" descr="C:\Users\user\Desktop\2018-10-15 22-37-08 Скриншот экран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37374" y="1399308"/>
            <a:ext cx="4197276" cy="229206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3556" name="Picture 4" descr="C:\Users\user\Desktop\2018-10-15 22-37-49 Скриншот экрана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88583" y="3896738"/>
            <a:ext cx="2299423" cy="151692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3558" name="Picture 6" descr="C:\Users\user\Desktop\2018-10-15 22-39-06 Скриншот экрана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75714" y="4641273"/>
            <a:ext cx="2684318" cy="173181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Рабочий стол март 2018\ГМО 21 марта 2018\фото ГМО 21 марта 2018\гмо март\гмо март\IMG_20180321_1443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0906" y="3373253"/>
            <a:ext cx="3685748" cy="276431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1773382" y="471055"/>
            <a:ext cx="3380509" cy="646331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Серия Мастер-классов</a:t>
            </a:r>
          </a:p>
          <a:p>
            <a:pPr algn="ctr"/>
            <a:r>
              <a:rPr lang="ru-RU" dirty="0" smtClean="0"/>
              <a:t>Лучший опыт </a:t>
            </a:r>
            <a:endParaRPr lang="ru-RU" dirty="0"/>
          </a:p>
        </p:txBody>
      </p:sp>
      <p:pic>
        <p:nvPicPr>
          <p:cNvPr id="1026" name="Picture 2" descr="C:\Users\user\Desktop\Рабочий стол март 2018\ГМО 21 марта 2018\фото ГМО 21 марта 2018\гмо март\гмо март\IMG_20180321_1418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6412" y="1419434"/>
            <a:ext cx="2218952" cy="295860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75418" y="540328"/>
            <a:ext cx="2286000" cy="304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11928" y="3699001"/>
            <a:ext cx="3530266" cy="26477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65838" y="540327"/>
            <a:ext cx="3615990" cy="92333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Создание участниками ГМО банка </a:t>
            </a:r>
          </a:p>
          <a:p>
            <a:pPr algn="ctr"/>
            <a:r>
              <a:rPr lang="ru-RU" dirty="0" smtClean="0"/>
              <a:t>сенсорных игр для детей 2-4 лет и</a:t>
            </a:r>
          </a:p>
          <a:p>
            <a:pPr algn="ctr"/>
            <a:r>
              <a:rPr lang="ru-RU" dirty="0" smtClean="0"/>
              <a:t>игр-экспериментирований</a:t>
            </a:r>
            <a:endParaRPr lang="ru-RU" dirty="0"/>
          </a:p>
        </p:txBody>
      </p:sp>
      <p:pic>
        <p:nvPicPr>
          <p:cNvPr id="2050" name="Picture 2" descr="C:\Users\user\Desktop\2018-10-16 19-35-02 Скриншот экран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946" y="1887350"/>
            <a:ext cx="4714007" cy="1994087"/>
          </a:xfrm>
          <a:prstGeom prst="rect">
            <a:avLst/>
          </a:prstGeom>
          <a:noFill/>
        </p:spPr>
      </p:pic>
      <p:pic>
        <p:nvPicPr>
          <p:cNvPr id="2051" name="Picture 3" descr="C:\Users\user\Desktop\2018-10-16 19-35-45 Скриншот экран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1891" y="4186589"/>
            <a:ext cx="4668983" cy="1976084"/>
          </a:xfrm>
          <a:prstGeom prst="rect">
            <a:avLst/>
          </a:prstGeom>
          <a:noFill/>
        </p:spPr>
      </p:pic>
      <p:pic>
        <p:nvPicPr>
          <p:cNvPr id="2052" name="Picture 4" descr="C:\Users\user\Desktop\2018-10-16 19-41-52 Скриншот экрана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77107" y="637307"/>
            <a:ext cx="5180171" cy="2396837"/>
          </a:xfrm>
          <a:prstGeom prst="rect">
            <a:avLst/>
          </a:prstGeom>
          <a:noFill/>
        </p:spPr>
      </p:pic>
      <p:pic>
        <p:nvPicPr>
          <p:cNvPr id="2053" name="Picture 5" descr="C:\Users\user\Desktop\2018-10-16 20-33-46 Скриншот экрана.png"/>
          <p:cNvPicPr>
            <a:picLocks noChangeAspect="1" noChangeArrowheads="1"/>
          </p:cNvPicPr>
          <p:nvPr/>
        </p:nvPicPr>
        <p:blipFill>
          <a:blip r:embed="rId5" cstate="print"/>
          <a:srcRect l="5160"/>
          <a:stretch>
            <a:fillRect/>
          </a:stretch>
        </p:blipFill>
        <p:spPr bwMode="auto">
          <a:xfrm>
            <a:off x="6608618" y="3205169"/>
            <a:ext cx="5189393" cy="221455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46909" y="678873"/>
            <a:ext cx="3743845" cy="369332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Каждому опыту –достойная оценка!</a:t>
            </a:r>
            <a:endParaRPr lang="ru-RU" dirty="0"/>
          </a:p>
        </p:txBody>
      </p:sp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858981" y="1394692"/>
          <a:ext cx="2526723" cy="3579524"/>
        </p:xfrm>
        <a:graphic>
          <a:graphicData uri="http://schemas.openxmlformats.org/presentationml/2006/ole">
            <p:oleObj spid="_x0000_s3075" name="Acrobat Document" r:id="rId3" imgW="4000172" imgH="5667018" progId="AcroExch.Document.DC">
              <p:embed/>
            </p:oleObj>
          </a:graphicData>
        </a:graphic>
      </p:graphicFrame>
      <p:graphicFrame>
        <p:nvGraphicFramePr>
          <p:cNvPr id="3078" name="Object 6"/>
          <p:cNvGraphicFramePr>
            <a:graphicFrameLocks noChangeAspect="1"/>
          </p:cNvGraphicFramePr>
          <p:nvPr/>
        </p:nvGraphicFramePr>
        <p:xfrm>
          <a:off x="1895932" y="1984664"/>
          <a:ext cx="2501153" cy="3543300"/>
        </p:xfrm>
        <a:graphic>
          <a:graphicData uri="http://schemas.openxmlformats.org/presentationml/2006/ole">
            <p:oleObj spid="_x0000_s3078" name="Acrobat Document" r:id="rId4" imgW="4000172" imgH="5667018" progId="AcroExch.Document.DC">
              <p:embed/>
            </p:oleObj>
          </a:graphicData>
        </a:graphic>
      </p:graphicFrame>
      <p:graphicFrame>
        <p:nvGraphicFramePr>
          <p:cNvPr id="3080" name="Object 8"/>
          <p:cNvGraphicFramePr>
            <a:graphicFrameLocks noChangeAspect="1"/>
          </p:cNvGraphicFramePr>
          <p:nvPr/>
        </p:nvGraphicFramePr>
        <p:xfrm>
          <a:off x="2964871" y="2691246"/>
          <a:ext cx="2540577" cy="3599151"/>
        </p:xfrm>
        <a:graphic>
          <a:graphicData uri="http://schemas.openxmlformats.org/presentationml/2006/ole">
            <p:oleObj spid="_x0000_s3080" name="Acrobat Document" r:id="rId5" imgW="4000172" imgH="5667018" progId="AcroExch.Document.DC">
              <p:embed/>
            </p:oleObj>
          </a:graphicData>
        </a:graphic>
      </p:graphicFrame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57332" y="537690"/>
            <a:ext cx="3912581" cy="5530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6661" y="623454"/>
            <a:ext cx="4586651" cy="722707"/>
          </a:xfrm>
        </p:spPr>
        <p:txBody>
          <a:bodyPr/>
          <a:lstStyle/>
          <a:p>
            <a:pPr algn="l"/>
            <a:r>
              <a:rPr lang="en-US" dirty="0" smtClean="0"/>
              <a:t>P.S.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i="1" dirty="0" smtClean="0">
                <a:latin typeface="Monotype Corsiva" pitchFamily="66" charset="0"/>
              </a:rPr>
              <a:t>		</a:t>
            </a:r>
            <a:r>
              <a:rPr lang="ru-RU" b="1" i="1" dirty="0" smtClean="0">
                <a:solidFill>
                  <a:srgbClr val="002060"/>
                </a:solidFill>
                <a:latin typeface="Monotype Corsiva" pitchFamily="66" charset="0"/>
              </a:rPr>
              <a:t>Методическая деятельность по руководству городским методическим объединением позволила мне проявить себя, повысить собственный профессиональный уровень, выявить свои профессиональные возможности, стимулировала дальнейший интерес к выбранной профессии.</a:t>
            </a:r>
          </a:p>
          <a:p>
            <a:pPr>
              <a:buNone/>
            </a:pPr>
            <a:r>
              <a:rPr lang="ru-RU" b="1" i="1" dirty="0" smtClean="0">
                <a:solidFill>
                  <a:srgbClr val="002060"/>
                </a:solidFill>
                <a:latin typeface="Monotype Corsiva" pitchFamily="66" charset="0"/>
              </a:rPr>
              <a:t>		Я, как и любой другой человек, хочу быть удовлетворена результатами своего труда И когда меня благодарят - я счастлива.  Я радуюсь каждой встрече с коллегами, единомышленниками, каждой беседе. И я счастлива от их доверия. </a:t>
            </a:r>
          </a:p>
          <a:p>
            <a:pPr>
              <a:buNone/>
            </a:pPr>
            <a:r>
              <a:rPr lang="ru-RU" b="1" i="1" dirty="0" smtClean="0">
                <a:solidFill>
                  <a:srgbClr val="002060"/>
                </a:solidFill>
                <a:latin typeface="Monotype Corsiva" pitchFamily="66" charset="0"/>
              </a:rPr>
              <a:t>		А иметь возможность быть счастливым и от работы - это дорогого стоит!</a:t>
            </a:r>
          </a:p>
          <a:p>
            <a:pPr algn="r">
              <a:buNone/>
            </a:pPr>
            <a:r>
              <a:rPr lang="ru-RU" b="1" i="1" dirty="0" smtClean="0">
                <a:solidFill>
                  <a:srgbClr val="002060"/>
                </a:solidFill>
                <a:latin typeface="Monotype Corsiva" pitchFamily="66" charset="0"/>
              </a:rPr>
              <a:t>Фания Гарафовна Дресвянкина</a:t>
            </a:r>
            <a:endParaRPr lang="ru-RU" b="1" i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4098" name="Picture 2" descr="https://pp.userapi.com/c824501/v824501277/9f110/brbs7xi7EC4.jpg"/>
          <p:cNvPicPr>
            <a:picLocks noChangeAspect="1" noChangeArrowheads="1"/>
          </p:cNvPicPr>
          <p:nvPr/>
        </p:nvPicPr>
        <p:blipFill>
          <a:blip r:embed="rId2" cstate="print"/>
          <a:srcRect l="9509" t="18969" r="27237" b="6890"/>
          <a:stretch>
            <a:fillRect/>
          </a:stretch>
        </p:blipFill>
        <p:spPr bwMode="auto">
          <a:xfrm>
            <a:off x="983673" y="1981199"/>
            <a:ext cx="4239491" cy="372687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Мы растем!</a:t>
            </a:r>
            <a:br>
              <a:rPr lang="ru-RU" sz="2800" dirty="0" smtClean="0"/>
            </a:br>
            <a:r>
              <a:rPr lang="ru-RU" sz="1600" dirty="0" smtClean="0"/>
              <a:t>Количество педагогов, участников ГМО</a:t>
            </a:r>
            <a:endParaRPr lang="ru-RU" sz="1600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515269" y="1714789"/>
            <a:ext cx="5087912" cy="4351338"/>
          </a:xfrm>
        </p:spPr>
        <p:txBody>
          <a:bodyPr/>
          <a:lstStyle/>
          <a:p>
            <a:pPr>
              <a:buNone/>
            </a:pPr>
            <a:endParaRPr lang="ru-RU" dirty="0"/>
          </a:p>
          <a:p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pPr marL="0" indent="0" algn="r">
              <a:buNone/>
            </a:pPr>
            <a:r>
              <a:rPr lang="ru-RU" sz="2400" b="1" i="1" dirty="0" smtClean="0">
                <a:latin typeface="Georgia" pitchFamily="18" charset="0"/>
              </a:rPr>
              <a:t>Историческая справка:</a:t>
            </a:r>
          </a:p>
          <a:p>
            <a:pPr marL="0" indent="0" algn="r">
              <a:buNone/>
            </a:pPr>
            <a:r>
              <a:rPr lang="ru-RU" sz="1400" b="1" i="1" dirty="0" smtClean="0">
                <a:latin typeface="Georgia" pitchFamily="18" charset="0"/>
              </a:rPr>
              <a:t>Год рождения – 2014 год</a:t>
            </a:r>
          </a:p>
          <a:p>
            <a:pPr marL="0" indent="0" algn="r">
              <a:buNone/>
            </a:pPr>
            <a:r>
              <a:rPr lang="ru-RU" sz="1400" b="1" i="1" dirty="0" smtClean="0">
                <a:latin typeface="Georgia" pitchFamily="18" charset="0"/>
              </a:rPr>
              <a:t>Место рождения: </a:t>
            </a:r>
          </a:p>
          <a:p>
            <a:pPr marL="0" indent="0" algn="r">
              <a:buNone/>
            </a:pPr>
            <a:r>
              <a:rPr lang="ru-RU" sz="1400" b="1" i="1" dirty="0" smtClean="0">
                <a:latin typeface="Georgia" pitchFamily="18" charset="0"/>
              </a:rPr>
              <a:t>МАДОУ «Детский сад № 71» г. Перми</a:t>
            </a:r>
          </a:p>
          <a:p>
            <a:pPr marL="0" indent="0" algn="r">
              <a:buNone/>
            </a:pPr>
            <a:r>
              <a:rPr lang="ru-RU" sz="1400" b="1" i="1" dirty="0" smtClean="0">
                <a:latin typeface="Georgia" pitchFamily="18" charset="0"/>
              </a:rPr>
              <a:t>Учредители:</a:t>
            </a:r>
          </a:p>
          <a:p>
            <a:pPr marL="0" indent="0" algn="r">
              <a:buNone/>
            </a:pPr>
            <a:r>
              <a:rPr lang="ru-RU" sz="1400" b="1" i="1" dirty="0" smtClean="0">
                <a:latin typeface="Georgia" pitchFamily="18" charset="0"/>
              </a:rPr>
              <a:t>МАОУ ДПО «Центр развития системы образования» города Перми</a:t>
            </a:r>
          </a:p>
          <a:p>
            <a:pPr marL="0" indent="0" algn="r">
              <a:buNone/>
            </a:pPr>
            <a:r>
              <a:rPr lang="ru-RU" sz="1400" b="1" i="1" dirty="0" smtClean="0">
                <a:latin typeface="Georgia" pitchFamily="18" charset="0"/>
              </a:rPr>
              <a:t>Создатели:</a:t>
            </a:r>
          </a:p>
          <a:p>
            <a:pPr marL="0" indent="0" algn="r">
              <a:buNone/>
            </a:pPr>
            <a:r>
              <a:rPr lang="ru-RU" sz="1400" b="1" i="1" dirty="0" err="1" smtClean="0">
                <a:latin typeface="Georgia" pitchFamily="18" charset="0"/>
              </a:rPr>
              <a:t>Латыпова</a:t>
            </a:r>
            <a:r>
              <a:rPr lang="ru-RU" sz="1400" b="1" i="1" dirty="0" smtClean="0">
                <a:latin typeface="Georgia" pitchFamily="18" charset="0"/>
              </a:rPr>
              <a:t> Вера Павловна</a:t>
            </a:r>
          </a:p>
          <a:p>
            <a:pPr marL="0" indent="0" algn="r">
              <a:buNone/>
            </a:pPr>
            <a:r>
              <a:rPr lang="ru-RU" sz="1400" b="1" i="1" dirty="0" smtClean="0">
                <a:latin typeface="Georgia" pitchFamily="18" charset="0"/>
              </a:rPr>
              <a:t>Дресвянкина Фания Гарафовна</a:t>
            </a:r>
          </a:p>
          <a:p>
            <a:pPr marL="0" indent="0" algn="r">
              <a:buNone/>
            </a:pPr>
            <a:r>
              <a:rPr lang="ru-RU" sz="1400" b="1" i="1" dirty="0" smtClean="0">
                <a:latin typeface="Georgia" pitchFamily="18" charset="0"/>
              </a:rPr>
              <a:t>Участники: </a:t>
            </a:r>
          </a:p>
          <a:p>
            <a:pPr marL="0" indent="0" algn="r">
              <a:buNone/>
            </a:pPr>
            <a:r>
              <a:rPr lang="ru-RU" sz="1400" b="1" i="1" dirty="0" smtClean="0">
                <a:latin typeface="Georgia" pitchFamily="18" charset="0"/>
              </a:rPr>
              <a:t>педагоги групп раннего и младшего дошкольного возраста г. Перми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8144" y="306398"/>
            <a:ext cx="2796887" cy="1195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Содержимое 3"/>
          <p:cNvGraphicFramePr>
            <a:graphicFrameLocks/>
          </p:cNvGraphicFramePr>
          <p:nvPr/>
        </p:nvGraphicFramePr>
        <p:xfrm>
          <a:off x="6899564" y="1704110"/>
          <a:ext cx="4475018" cy="42696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332764640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8144" y="306398"/>
            <a:ext cx="2796887" cy="1195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803564" y="2842644"/>
            <a:ext cx="451658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ЦЕЛЬ:</a:t>
            </a:r>
          </a:p>
          <a:p>
            <a:r>
              <a:rPr lang="ru-RU" dirty="0" smtClean="0">
                <a:latin typeface="Georgia" pitchFamily="18" charset="0"/>
              </a:rPr>
              <a:t>Развитие профессионально-значимых компетенций педагогов в современных технологиях развития детей раннего  и младшего дошкольного возраста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442363" y="1704109"/>
            <a:ext cx="5264728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7030A0"/>
                </a:solidFill>
                <a:latin typeface="Georgia" pitchFamily="18" charset="0"/>
              </a:rPr>
              <a:t>. </a:t>
            </a:r>
            <a:br>
              <a:rPr lang="ru-RU" sz="1400" dirty="0" smtClean="0">
                <a:solidFill>
                  <a:srgbClr val="7030A0"/>
                </a:solidFill>
                <a:latin typeface="Georgia" pitchFamily="18" charset="0"/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Задачи:</a:t>
            </a:r>
            <a:r>
              <a:rPr lang="ru-RU" dirty="0" smtClean="0">
                <a:latin typeface="Georgia" pitchFamily="18" charset="0"/>
              </a:rPr>
              <a:t/>
            </a:r>
            <a:br>
              <a:rPr lang="ru-RU" dirty="0" smtClean="0">
                <a:latin typeface="Georgia" pitchFamily="18" charset="0"/>
              </a:rPr>
            </a:br>
            <a:r>
              <a:rPr lang="ru-RU" dirty="0" smtClean="0">
                <a:latin typeface="Georgia" pitchFamily="18" charset="0"/>
              </a:rPr>
              <a:t>1. Совершенствовать профессиональные умения педагогов для организации образовательного процесса с детьми 2-4 лет.</a:t>
            </a:r>
            <a:br>
              <a:rPr lang="ru-RU" dirty="0" smtClean="0">
                <a:latin typeface="Georgia" pitchFamily="18" charset="0"/>
              </a:rPr>
            </a:br>
            <a:r>
              <a:rPr lang="ru-RU" dirty="0" smtClean="0">
                <a:latin typeface="Georgia" pitchFamily="18" charset="0"/>
              </a:rPr>
              <a:t>2. Создать условия для обобщения и распространения  педагогического опыта воспитателей раннего и младшего дошкольного возраста.</a:t>
            </a:r>
            <a:br>
              <a:rPr lang="ru-RU" dirty="0" smtClean="0">
                <a:latin typeface="Georgia" pitchFamily="18" charset="0"/>
              </a:rPr>
            </a:br>
            <a:r>
              <a:rPr lang="ru-RU" dirty="0" smtClean="0">
                <a:latin typeface="Georgia" pitchFamily="18" charset="0"/>
              </a:rPr>
              <a:t>3. Оказать методическую и практическую помощь воспитателям. </a:t>
            </a:r>
            <a:br>
              <a:rPr lang="ru-RU" dirty="0" smtClean="0">
                <a:latin typeface="Georgia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04066490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31419" y="4225636"/>
            <a:ext cx="2900219" cy="21751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6172200" y="1371600"/>
            <a:ext cx="5181600" cy="4805363"/>
          </a:xfrm>
        </p:spPr>
        <p:txBody>
          <a:bodyPr>
            <a:noAutofit/>
          </a:bodyPr>
          <a:lstStyle/>
          <a:p>
            <a:r>
              <a:rPr lang="ru-RU" sz="1600" b="1" dirty="0" smtClean="0">
                <a:latin typeface="Georgia" pitchFamily="18" charset="0"/>
              </a:rPr>
              <a:t>Организация и использование развивающей предметно-пространственной среды в группах раннего и младшего дошкольного возраста в соответствии с ФГОС ДО</a:t>
            </a:r>
          </a:p>
          <a:p>
            <a:r>
              <a:rPr lang="ru-RU" sz="1600" b="1" dirty="0" smtClean="0">
                <a:latin typeface="Georgia" pitchFamily="18" charset="0"/>
              </a:rPr>
              <a:t>Адаптация детей к детскому саду</a:t>
            </a:r>
          </a:p>
          <a:p>
            <a:r>
              <a:rPr lang="ru-RU" sz="1600" b="1" dirty="0" smtClean="0">
                <a:latin typeface="Georgia" pitchFamily="18" charset="0"/>
              </a:rPr>
              <a:t>Выстраивание партнерского взаимодействия с родителями (законными представителями) детей раннего и младшего дошкольного возраста</a:t>
            </a:r>
          </a:p>
          <a:p>
            <a:r>
              <a:rPr lang="ru-RU" sz="1600" b="1" dirty="0" smtClean="0">
                <a:latin typeface="Georgia" pitchFamily="18" charset="0"/>
              </a:rPr>
              <a:t> Эмоциональный мир малышей</a:t>
            </a:r>
          </a:p>
          <a:p>
            <a:r>
              <a:rPr lang="ru-RU" sz="1600" b="1" dirty="0" smtClean="0">
                <a:latin typeface="Georgia" pitchFamily="18" charset="0"/>
              </a:rPr>
              <a:t>Речевое развитие детей раннего и младшего дошкольного возраста: основы, проблемы, практика.</a:t>
            </a:r>
          </a:p>
          <a:p>
            <a:r>
              <a:rPr lang="ru-RU" sz="1600" b="1" dirty="0" smtClean="0">
                <a:latin typeface="Georgia" pitchFamily="18" charset="0"/>
              </a:rPr>
              <a:t>Познавательное развитие детей раннего возраста и др.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78436" y="637309"/>
            <a:ext cx="19304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Темы встреч:</a:t>
            </a:r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146" name="Picture 2" descr="https://pp.userapi.com/c631517/v631517379/1714e/f9qJGo6Q9Y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9768" y="568036"/>
            <a:ext cx="2807854" cy="210589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148" name="Picture 4" descr="https://pp.userapi.com/c636422/v636422800/6fb6e/pA8XHeFF3o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843" y="2231953"/>
            <a:ext cx="2769080" cy="207681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97635" y="5377162"/>
            <a:ext cx="2796887" cy="1195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09548698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s://pp.userapi.com/c636422/v636422800/6fbb4/_uYde3IEqq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7454" y="3953379"/>
            <a:ext cx="2923310" cy="219248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6296891" y="378836"/>
            <a:ext cx="5183188" cy="823912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Формы организации встреч:</a:t>
            </a:r>
          </a:p>
          <a:p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sz="quarter" idx="4"/>
          </p:nvPr>
        </p:nvSpPr>
        <p:spPr>
          <a:xfrm>
            <a:off x="6338455" y="1050347"/>
            <a:ext cx="5183188" cy="3684588"/>
          </a:xfrm>
        </p:spPr>
        <p:txBody>
          <a:bodyPr>
            <a:noAutofit/>
          </a:bodyPr>
          <a:lstStyle/>
          <a:p>
            <a:r>
              <a:rPr lang="ru-RU" sz="1600" b="1" dirty="0" smtClean="0">
                <a:latin typeface="Georgia" pitchFamily="18" charset="0"/>
              </a:rPr>
              <a:t>Лекторий</a:t>
            </a:r>
          </a:p>
          <a:p>
            <a:r>
              <a:rPr lang="ru-RU" sz="1600" b="1" dirty="0" smtClean="0">
                <a:latin typeface="Georgia" pitchFamily="18" charset="0"/>
              </a:rPr>
              <a:t>Семинары</a:t>
            </a:r>
          </a:p>
          <a:p>
            <a:r>
              <a:rPr lang="ru-RU" sz="1600" b="1" dirty="0" smtClean="0">
                <a:latin typeface="Georgia" pitchFamily="18" charset="0"/>
              </a:rPr>
              <a:t>Семинары-практикумы</a:t>
            </a:r>
          </a:p>
          <a:p>
            <a:r>
              <a:rPr lang="ru-RU" sz="1600" b="1" dirty="0" smtClean="0">
                <a:latin typeface="Georgia" pitchFamily="18" charset="0"/>
              </a:rPr>
              <a:t>Выставки</a:t>
            </a:r>
          </a:p>
          <a:p>
            <a:r>
              <a:rPr lang="ru-RU" sz="1600" b="1" dirty="0" smtClean="0">
                <a:latin typeface="Georgia" pitchFamily="18" charset="0"/>
              </a:rPr>
              <a:t>Сезон мастер-классов</a:t>
            </a:r>
          </a:p>
          <a:p>
            <a:r>
              <a:rPr lang="ru-RU" sz="1600" b="1" dirty="0" smtClean="0">
                <a:latin typeface="Georgia" pitchFamily="18" charset="0"/>
              </a:rPr>
              <a:t>Презентационные площадки</a:t>
            </a:r>
          </a:p>
          <a:p>
            <a:r>
              <a:rPr lang="ru-RU" sz="1600" b="1" dirty="0" smtClean="0">
                <a:latin typeface="Georgia" pitchFamily="18" charset="0"/>
              </a:rPr>
              <a:t>Временные творческие коллективы</a:t>
            </a:r>
          </a:p>
          <a:p>
            <a:r>
              <a:rPr lang="ru-RU" sz="1600" b="1" dirty="0" smtClean="0">
                <a:latin typeface="Georgia" pitchFamily="18" charset="0"/>
              </a:rPr>
              <a:t>Сообщество в социальных сетях</a:t>
            </a:r>
          </a:p>
          <a:p>
            <a:r>
              <a:rPr lang="ru-RU" sz="1600" b="1" dirty="0" smtClean="0">
                <a:latin typeface="Georgia" pitchFamily="18" charset="0"/>
              </a:rPr>
              <a:t>Интерактивные игры</a:t>
            </a:r>
          </a:p>
          <a:p>
            <a:r>
              <a:rPr lang="ru-RU" sz="1600" b="1" dirty="0" err="1" smtClean="0">
                <a:latin typeface="Georgia" pitchFamily="18" charset="0"/>
              </a:rPr>
              <a:t>Видеопрактикумы</a:t>
            </a:r>
            <a:endParaRPr lang="ru-RU" sz="1600" b="1" dirty="0" smtClean="0">
              <a:latin typeface="Georgia" pitchFamily="18" charset="0"/>
            </a:endParaRPr>
          </a:p>
          <a:p>
            <a:r>
              <a:rPr lang="ru-RU" sz="1600" b="1" dirty="0" smtClean="0">
                <a:latin typeface="Georgia" pitchFamily="18" charset="0"/>
              </a:rPr>
              <a:t>Конкурсы</a:t>
            </a:r>
          </a:p>
          <a:p>
            <a:r>
              <a:rPr lang="ru-RU" sz="1600" b="1" dirty="0" smtClean="0">
                <a:latin typeface="Georgia" pitchFamily="18" charset="0"/>
              </a:rPr>
              <a:t>Методическое консультирование</a:t>
            </a:r>
            <a:endParaRPr lang="ru-RU" sz="1600" b="1" dirty="0">
              <a:latin typeface="Georgia" pitchFamily="18" charset="0"/>
            </a:endParaRPr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3655" y="598221"/>
            <a:ext cx="2915390" cy="218654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0009" y="2350657"/>
            <a:ext cx="2848319" cy="21362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80762" y="5321744"/>
            <a:ext cx="2796887" cy="1195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43850340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Наши достижения:</a:t>
            </a:r>
            <a:endParaRPr lang="ru-RU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6497782" y="665018"/>
            <a:ext cx="4955587" cy="646331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Участие педагогов на Международной Ярмарке </a:t>
            </a:r>
          </a:p>
          <a:p>
            <a:r>
              <a:rPr lang="ru-RU" dirty="0" smtClean="0"/>
              <a:t>Социально-педагогических инноваций</a:t>
            </a:r>
            <a:endParaRPr lang="ru-RU" dirty="0"/>
          </a:p>
        </p:txBody>
      </p:sp>
      <p:pic>
        <p:nvPicPr>
          <p:cNvPr id="4100" name="Picture 4" descr="https://pp.userapi.com/c847217/v847217887/1983b/Q8SA9I5SrY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4899" y="1352838"/>
            <a:ext cx="2674144" cy="35655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098" name="Picture 2" descr="https://pp.userapi.com/c639727/v639727596/5a0d4/spEAQz9p6y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7824" y="3632344"/>
            <a:ext cx="3506548" cy="262991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 cstate="print"/>
          <a:srcRect t="15617" b="4794"/>
          <a:stretch>
            <a:fillRect/>
          </a:stretch>
        </p:blipFill>
        <p:spPr bwMode="auto">
          <a:xfrm>
            <a:off x="6692425" y="1579419"/>
            <a:ext cx="2477306" cy="35052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44692" y="3239986"/>
            <a:ext cx="3566552" cy="267491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90433098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08364" y="581891"/>
            <a:ext cx="4110036" cy="646331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Победители </a:t>
            </a:r>
            <a:r>
              <a:rPr lang="en-US" dirty="0" smtClean="0"/>
              <a:t>II</a:t>
            </a:r>
            <a:r>
              <a:rPr lang="ru-RU" dirty="0" smtClean="0"/>
              <a:t> Краевого кинофестиваля </a:t>
            </a:r>
          </a:p>
          <a:p>
            <a:pPr algn="ctr"/>
            <a:r>
              <a:rPr lang="ru-RU" dirty="0" smtClean="0"/>
              <a:t>«Детство ради детства</a:t>
            </a:r>
            <a:endParaRPr lang="ru-RU" dirty="0"/>
          </a:p>
        </p:txBody>
      </p:sp>
      <p:pic>
        <p:nvPicPr>
          <p:cNvPr id="3074" name="Picture 2" descr="https://pp.userapi.com/c849224/v849224723/8883b/7apLRDYzWj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7861" y="1597746"/>
            <a:ext cx="2925265" cy="21657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076" name="Picture 4" descr="https://pp.userapi.com/c849224/v849224723/88844/T28BM-uhnNQ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37025" y="3937145"/>
            <a:ext cx="3044729" cy="228354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6262255" y="598162"/>
            <a:ext cx="5458691" cy="646331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Участие во Всероссийской научно-практической конференции«Детство в современном мире»,ПГГПУ</a:t>
            </a:r>
            <a:endParaRPr lang="ru-RU" dirty="0"/>
          </a:p>
        </p:txBody>
      </p:sp>
      <p:pic>
        <p:nvPicPr>
          <p:cNvPr id="3078" name="Picture 6" descr="https://pp.userapi.com/c846218/v846218535/10ae02/VHyOPDZMme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16165" y="1588366"/>
            <a:ext cx="1778141" cy="316374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080" name="Picture 8" descr="https://pp.userapi.com/c846218/v846218535/10adf8/4J3ysqYAUT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04199" y="4315258"/>
            <a:ext cx="3017982" cy="169761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082" name="Picture 10" descr="https://pp.userapi.com/c846521/v846521834/10887c/BlOnzWeCLn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684777" y="1863002"/>
            <a:ext cx="2706833" cy="20301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133064134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900546" y="540327"/>
            <a:ext cx="4704558" cy="92333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Выставка «Сенсорная сказка» на базе МАОУ ДПО «Центр развития системы образования» города Перми</a:t>
            </a:r>
            <a:endParaRPr lang="ru-RU" dirty="0"/>
          </a:p>
        </p:txBody>
      </p:sp>
      <p:pic>
        <p:nvPicPr>
          <p:cNvPr id="2054" name="Picture 6" descr="https://pp.userapi.com/c636422/v636422800/6fb50/1RktjUUvCD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319" y="1637291"/>
            <a:ext cx="3931419" cy="29485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050" name="Picture 2" descr="https://pp.userapi.com/c636422/v636422800/6fbaa/5PETDESpgd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67345" y="3574473"/>
            <a:ext cx="3591501" cy="26936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056" name="Picture 8" descr="https://pp.userapi.com/c636422/v636422800/6fc74/fwp6OuRgpA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19638" y="3546765"/>
            <a:ext cx="3731490" cy="279861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058" name="Picture 10" descr="https://pp.userapi.com/c636422/v636422800/6fcf6/nwacr2QXuDk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2073" y="540327"/>
            <a:ext cx="3602182" cy="270163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060" name="Picture 12" descr="https://pp.userapi.com/c636422/v636422800/6fbc8/Qqz2vlCYPOo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4228811" y="1731818"/>
            <a:ext cx="1607127" cy="12053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62" name="Picture 14" descr="https://pp.userapi.com/c636422/v636422800/6fbfa/olwQ8PSywjk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10091013" y="4331566"/>
            <a:ext cx="1520753" cy="20276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64" name="Picture 16" descr="https://pp.userapi.com/c636422/v636422800/6fc1c/oR9cCwoCxQA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66849" y="4782273"/>
            <a:ext cx="2010254" cy="15076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66" name="Picture 18" descr="https://pp.userapi.com/c636422/v636422800/6fa10/W6uwieRh1bQ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68701" y="2759507"/>
            <a:ext cx="2047201" cy="15354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404702268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65564" y="346363"/>
            <a:ext cx="2992614" cy="369332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Выставка «Речевая копилка»</a:t>
            </a:r>
            <a:endParaRPr lang="ru-RU" dirty="0"/>
          </a:p>
        </p:txBody>
      </p:sp>
      <p:pic>
        <p:nvPicPr>
          <p:cNvPr id="22530" name="Picture 2" descr="https://pp.userapi.com/c831408/v831408653/b18d1/tSD1FIrEnL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4010" y="1088954"/>
            <a:ext cx="3480281" cy="26102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2532" name="Picture 4" descr="https://pp.userapi.com/c831408/v831408653/b1859/C-xuXXzADC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8909" y="3285981"/>
            <a:ext cx="3688484" cy="27663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2534" name="Picture 6" descr="https://pp.userapi.com/c831408/v831408653/b197b/76siSRZUwK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97138" y="653618"/>
            <a:ext cx="3451127" cy="258834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2536" name="Picture 8" descr="https://pp.userapi.com/c831408/v831408653/b19d7/9ruRge8K1b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94991" y="3355253"/>
            <a:ext cx="3580439" cy="268532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087d3e56a164e66ed1047327a9618ca5b89435"/>
</p:tagLst>
</file>

<file path=ppt/theme/theme1.xml><?xml version="1.0" encoding="utf-8"?>
<a:theme xmlns:a="http://schemas.openxmlformats.org/drawingml/2006/main" name="листание 5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листание 4" id="{DC9A3EBD-EFBB-4E35-B9D9-ACE369662A00}" vid="{55953BCE-0291-4281-8BA7-4D678A7526D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листание 5</Template>
  <TotalTime>416</TotalTime>
  <Words>278</Words>
  <Application>Microsoft Office PowerPoint</Application>
  <PresentationFormat>Произвольный</PresentationFormat>
  <Paragraphs>64</Paragraphs>
  <Slides>15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листание 5</vt:lpstr>
      <vt:lpstr>Acrobat Document</vt:lpstr>
      <vt:lpstr>Городское методическое объединение «Организация образовательного процесса с детьми раннего и младшего дошкольного возраста» г. Пермь</vt:lpstr>
      <vt:lpstr>Мы растем! Количество педагогов, участников ГМО</vt:lpstr>
      <vt:lpstr>Слайд 3</vt:lpstr>
      <vt:lpstr>Слайд 4</vt:lpstr>
      <vt:lpstr>Слайд 5</vt:lpstr>
      <vt:lpstr>Наши достижения: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P.S.: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Фаина</cp:lastModifiedBy>
  <cp:revision>80</cp:revision>
  <dcterms:created xsi:type="dcterms:W3CDTF">2016-11-15T09:14:47Z</dcterms:created>
  <dcterms:modified xsi:type="dcterms:W3CDTF">2018-10-21T15:14:42Z</dcterms:modified>
</cp:coreProperties>
</file>