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89" r:id="rId3"/>
    <p:sldId id="258" r:id="rId4"/>
    <p:sldId id="272" r:id="rId5"/>
    <p:sldId id="273" r:id="rId6"/>
    <p:sldId id="280" r:id="rId7"/>
    <p:sldId id="286" r:id="rId8"/>
    <p:sldId id="287" r:id="rId9"/>
    <p:sldId id="288" r:id="rId10"/>
    <p:sldId id="283" r:id="rId11"/>
    <p:sldId id="282" r:id="rId12"/>
    <p:sldId id="274" r:id="rId13"/>
    <p:sldId id="276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103" d="100"/>
          <a:sy n="103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7466-D88F-459F-9DAA-B53243ADA809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5245-25EB-4FC4-BCC8-F2CBDEC4D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D5245-25EB-4FC4-BCC8-F2CBDEC4DAC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4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4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3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26976"/>
            <a:ext cx="7635840" cy="1656184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0265"/>
            <a:ext cx="7848871" cy="792088"/>
          </a:xfrm>
        </p:spPr>
        <p:txBody>
          <a:bodyPr>
            <a:noAutofit/>
          </a:bodyPr>
          <a:lstStyle/>
          <a:p>
            <a:pPr marL="1129665" marR="1270" algn="l">
              <a:spcBef>
                <a:spcPts val="415"/>
              </a:spcBef>
              <a:tabLst>
                <a:tab pos="594106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717032"/>
            <a:ext cx="5968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1619672" y="152027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3136" y="1528227"/>
            <a:ext cx="7344816" cy="6082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«Особенности реализации ФОП в младенческом и раннем возрасте»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проведения краевых августовских мероприятий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(ГАУ ДПО «ИРО ПК»)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ФОП ДО «Ключ на старт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Рузанкина </a:t>
            </a:r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Жанна Вильгельмовна,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2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</a:t>
            </a:r>
            <a:r>
              <a:rPr lang="ru-RU" sz="12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 </a:t>
            </a:r>
          </a:p>
          <a:p>
            <a:pPr algn="r"/>
            <a:r>
              <a:rPr lang="ru-RU" sz="12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квартал»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Почетный работник воспитания </a:t>
            </a:r>
          </a:p>
          <a:p>
            <a:pPr algn="r"/>
            <a:r>
              <a:rPr lang="ru-RU" sz="12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просвещения Российской Федерации, </a:t>
            </a:r>
            <a:endParaRPr lang="ru-RU" sz="1200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2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Соликамск, 2023</a:t>
            </a:r>
            <a:endParaRPr lang="ru-RU" dirty="0" smtClean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5"/>
          <a:stretch/>
        </p:blipFill>
        <p:spPr>
          <a:xfrm>
            <a:off x="6768470" y="22030"/>
            <a:ext cx="2340033" cy="114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-1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98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5"/>
          <a:stretch/>
        </p:blipFill>
        <p:spPr bwMode="auto">
          <a:xfrm>
            <a:off x="5442733" y="2872852"/>
            <a:ext cx="3656033" cy="311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6133"/>
            <a:ext cx="3960440" cy="55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" y="-29294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894" y="92076"/>
            <a:ext cx="5578212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циклограмма деятельности воспитателя</a:t>
            </a:r>
            <a:endParaRPr lang="ru-RU" sz="16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75533"/>
              </p:ext>
            </p:extLst>
          </p:nvPr>
        </p:nvGraphicFramePr>
        <p:xfrm>
          <a:off x="1331640" y="917357"/>
          <a:ext cx="7704853" cy="577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780">
                  <a:extLst>
                    <a:ext uri="{9D8B030D-6E8A-4147-A177-3AD203B41FA5}">
                      <a16:colId xmlns:a16="http://schemas.microsoft.com/office/drawing/2014/main" xmlns="" val="3036753786"/>
                    </a:ext>
                  </a:extLst>
                </a:gridCol>
                <a:gridCol w="2520882">
                  <a:extLst>
                    <a:ext uri="{9D8B030D-6E8A-4147-A177-3AD203B41FA5}">
                      <a16:colId xmlns:a16="http://schemas.microsoft.com/office/drawing/2014/main" xmlns="" val="2915801315"/>
                    </a:ext>
                  </a:extLst>
                </a:gridCol>
                <a:gridCol w="1397884">
                  <a:extLst>
                    <a:ext uri="{9D8B030D-6E8A-4147-A177-3AD203B41FA5}">
                      <a16:colId xmlns:a16="http://schemas.microsoft.com/office/drawing/2014/main" xmlns="" val="3937038016"/>
                    </a:ext>
                  </a:extLst>
                </a:gridCol>
                <a:gridCol w="2459307">
                  <a:extLst>
                    <a:ext uri="{9D8B030D-6E8A-4147-A177-3AD203B41FA5}">
                      <a16:colId xmlns:a16="http://schemas.microsoft.com/office/drawing/2014/main" xmlns="" val="3596810780"/>
                    </a:ext>
                  </a:extLst>
                </a:gridCol>
              </a:tblGrid>
              <a:tr h="248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недели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Режимный момент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324910"/>
                  </a:ext>
                </a:extLst>
              </a:tr>
              <a:tr h="248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Утро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Прогулка в группе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Вечер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3425641936"/>
                  </a:ext>
                </a:extLst>
              </a:tr>
              <a:tr h="83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Игры-забавы (развлечения), эмоциональное общение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Двигательные игры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Познавательно-исследовательская деятельность, игры на звукоподражание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4018211783"/>
                  </a:ext>
                </a:extLst>
              </a:tr>
              <a:tr h="849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Вторник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Игры-забавы (развлечения), эмоциональное общение,  игры с предметами – орудиями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Двигательные игры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Тактильные игры, игры на ориентацию в окружающей действительности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3945999827"/>
                  </a:ext>
                </a:extLst>
              </a:tr>
              <a:tr h="92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Игры-забавы (развлечения), эмоциональное общение, тактильные игры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Двигательные игры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Познавательно-исследовательская деятельность, восприятие музыки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649391776"/>
                  </a:ext>
                </a:extLst>
              </a:tr>
              <a:tr h="113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Четверг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Игры-забавы (развлечения), эмоциональное общение, игры на ориентацию в окружающей действительности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Двигательные игры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Восприятие музыки и художественного слова (</a:t>
                      </a:r>
                      <a:r>
                        <a:rPr lang="ru-RU" sz="1400" dirty="0" err="1">
                          <a:effectLst/>
                        </a:rPr>
                        <a:t>потешек</a:t>
                      </a:r>
                      <a:r>
                        <a:rPr lang="ru-RU" sz="1400" dirty="0">
                          <a:effectLst/>
                        </a:rPr>
                        <a:t>, фольклора)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910333749"/>
                  </a:ext>
                </a:extLst>
              </a:tr>
              <a:tr h="109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Пятница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Игры-забавы (развлечения), эмоциональное общение, игры с дидактической игрушкой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Двигательные игры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 с предметами – орудиями, игры на звукоподражание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807" marR="40807" marT="0" marB="0"/>
                </a:tc>
                <a:extLst>
                  <a:ext uri="{0D108BD9-81ED-4DB2-BD59-A6C34878D82A}">
                    <a16:rowId xmlns:a16="http://schemas.microsoft.com/office/drawing/2014/main" xmlns="" val="2510010148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98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966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68994"/>
            <a:ext cx="6408712" cy="371774"/>
          </a:xfrm>
        </p:spPr>
        <p:txBody>
          <a:bodyPr>
            <a:noAutofit/>
          </a:bodyPr>
          <a:lstStyle/>
          <a:p>
            <a:pPr algn="l" fontAlgn="base">
              <a:lnSpc>
                <a:spcPts val="18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изменения в локально-нормативные </a:t>
            </a:r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акты:</a:t>
            </a:r>
            <a:r>
              <a:rPr lang="ru-RU" sz="18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программа развития</a:t>
            </a:r>
            <a:b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должностные инструкции педагогов </a:t>
            </a:r>
            <a:b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договоры с социальными партнерами</a:t>
            </a:r>
            <a:b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распределение обязанностей между сотрудниками групп</a:t>
            </a:r>
            <a:b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план медико-педагогических совещаний</a:t>
            </a:r>
            <a:endParaRPr lang="ru-RU" sz="18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1" b="15635"/>
          <a:stretch/>
        </p:blipFill>
        <p:spPr bwMode="auto">
          <a:xfrm>
            <a:off x="2267744" y="3367279"/>
            <a:ext cx="2160240" cy="30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 b="17291"/>
          <a:stretch/>
        </p:blipFill>
        <p:spPr bwMode="auto">
          <a:xfrm>
            <a:off x="5316542" y="3367279"/>
            <a:ext cx="2063770" cy="30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985" y="812597"/>
            <a:ext cx="8147248" cy="1368152"/>
          </a:xfrm>
        </p:spPr>
        <p:txBody>
          <a:bodyPr>
            <a:norm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позволяющая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 развивать каждого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5636"/>
          <a:stretch/>
        </p:blipFill>
        <p:spPr bwMode="auto">
          <a:xfrm>
            <a:off x="1691680" y="2250109"/>
            <a:ext cx="2912331" cy="41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 b="15289"/>
          <a:stretch/>
        </p:blipFill>
        <p:spPr bwMode="auto">
          <a:xfrm>
            <a:off x="5292081" y="2250110"/>
            <a:ext cx="2808311" cy="41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9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6" y="1340768"/>
            <a:ext cx="8147248" cy="66859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7" y="1223806"/>
            <a:ext cx="3393352" cy="2538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7" y="3914684"/>
            <a:ext cx="3393352" cy="2538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85" y="1223806"/>
            <a:ext cx="3972672" cy="5310172"/>
          </a:xfrm>
          <a:prstGeom prst="rect">
            <a:avLst/>
          </a:prstGeom>
        </p:spPr>
      </p:pic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0"/>
            <a:ext cx="9144000" cy="6857999"/>
          </a:xfrm>
          <a:prstGeom prst="rect">
            <a:avLst/>
          </a:prstGeom>
          <a:noFill/>
        </p:spPr>
      </p:pic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6995654" cy="792087"/>
          </a:xfrm>
        </p:spPr>
        <p:txBody>
          <a:bodyPr>
            <a:noAutofit/>
          </a:bodyPr>
          <a:lstStyle/>
          <a:p>
            <a:pPr marL="1129665" marR="1270" algn="l">
              <a:spcBef>
                <a:spcPts val="415"/>
              </a:spcBef>
              <a:tabLst>
                <a:tab pos="594106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«АДРЕС ДЕТСТВА - СОВРЕМЕННЫЙ ДЕТСКИЙ САД» -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«ДЕТСКИЙ САД «ДЕТСКИЙ КВАРТАЛ»</a:t>
            </a:r>
          </a:p>
          <a:p>
            <a:pPr marL="1129665" marR="1270" algn="ctr">
              <a:spcBef>
                <a:spcPts val="415"/>
              </a:spcBef>
              <a:tabLst>
                <a:tab pos="5941060" algn="l"/>
              </a:tabLst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2154"/>
          <a:stretch/>
        </p:blipFill>
        <p:spPr bwMode="auto">
          <a:xfrm>
            <a:off x="3059832" y="1825148"/>
            <a:ext cx="3227101" cy="455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29"/>
            <a:ext cx="9144000" cy="685799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904" y="404664"/>
            <a:ext cx="4680520" cy="63561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6" b="10323"/>
          <a:stretch/>
        </p:blipFill>
        <p:spPr bwMode="auto">
          <a:xfrm>
            <a:off x="1259632" y="3717032"/>
            <a:ext cx="2304256" cy="30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16" y="1340768"/>
            <a:ext cx="8147248" cy="66859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 младенческого возраста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поддержкой для семей, в том числе льготных категорий,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обеспечении их помощью в уходе за детьми раннего возраста, их воспитании и развитии,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трудоустройства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 b="17291"/>
          <a:stretch/>
        </p:blipFill>
        <p:spPr bwMode="auto">
          <a:xfrm>
            <a:off x="1530367" y="2924944"/>
            <a:ext cx="26005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 b="31455"/>
          <a:stretch/>
        </p:blipFill>
        <p:spPr bwMode="auto">
          <a:xfrm>
            <a:off x="5103493" y="2924944"/>
            <a:ext cx="3024336" cy="36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28" y="4869"/>
            <a:ext cx="9144000" cy="6857999"/>
          </a:xfrm>
          <a:prstGeom prst="rect">
            <a:avLst/>
          </a:prstGeom>
          <a:noFill/>
        </p:spPr>
      </p:pic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106019" y="0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8141"/>
              </p:ext>
            </p:extLst>
          </p:nvPr>
        </p:nvGraphicFramePr>
        <p:xfrm>
          <a:off x="1428728" y="1461195"/>
          <a:ext cx="7416822" cy="5462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3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3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69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6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72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8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8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Прием пищи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день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70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Завтрак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Каша пшеничная молочная жидкая с маслом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ячневая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Каша манная молочная жидкая с маслом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пшенная молочная жидкая с маслом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кукурузная молочная жидкая с маслом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рисовая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пшеничная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геркулесовая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манная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молочная «Дружба» с маслом жидкая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Желток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Желток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Молочная смесь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II </a:t>
                      </a:r>
                      <a:r>
                        <a:rPr lang="ru-RU" sz="800">
                          <a:effectLst/>
                        </a:rPr>
                        <a:t>Завтрак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Фруктовое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Фруктовое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Фруктовое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Фруктовое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Сок фруктовый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34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рисовая гарнирная жидкая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Картофельное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гречневая гарнирная жидкая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Овощное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Картофельное пюре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гречневая гарнирная жидкая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Картофельное пюре с морковью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рисовая гарнирная жидкая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Овощное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Картофельное пюре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 из свинины и куры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Пюре из мяса куры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Пюре из мяса куры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Мясное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смеси сух-в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кураги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свежих яблок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кураги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смеси сух-в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изюма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свежих яблок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смеси сух-в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кураги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Компот из изюма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Полдник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Молочная смесь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6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Ужин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Овощное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геркулес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Овощное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Суп молочный с крупой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Творожок детский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Суп молочный с макаронными изделиями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Творожок детский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Овощное пюре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Каша ячневая молочная жидкая с маслом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Творожок детский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6" marR="5501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481" y="500042"/>
            <a:ext cx="55007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10-дневное меню для питания детей в возрасте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6</a:t>
            </a:r>
            <a:r>
              <a:rPr lang="ru-RU" altLang="ru-RU" sz="1800" b="1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 месяцев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4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36712"/>
            <a:ext cx="6858048" cy="668592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10-дневное меню для питания детей 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возрасте с 9</a:t>
            </a: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12 месяцев</a:t>
            </a:r>
            <a:endParaRPr lang="ru-RU" altLang="ru-RU" sz="11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28625"/>
              </p:ext>
            </p:extLst>
          </p:nvPr>
        </p:nvGraphicFramePr>
        <p:xfrm>
          <a:off x="1475656" y="1916832"/>
          <a:ext cx="7416824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8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9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98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94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78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785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78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Прием пищи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день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05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Завтрак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пшеничная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ячневая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Каша манная молочная жидкая с маслом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пшенная молочная жидкая с маслом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кукурузная молочная жидкая с маслом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рисовая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пшеничная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геркулесовая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манная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молочная «Дружба» с маслом жидкая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Желток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Желток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Желток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Желток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II </a:t>
                      </a:r>
                      <a:r>
                        <a:rPr lang="ru-RU" sz="700">
                          <a:effectLst/>
                        </a:rPr>
                        <a:t>Завтрак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Фруктовое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Фруктовое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Фруктовое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Фруктовое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Сок фруктовый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26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Обед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рисовая гарнирная жидкая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Картофельное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гречневая гарнирная жидкая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Овощное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Картофельное пюре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гречневая гарнирная жидкая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Картофельное пюре с морковью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рисовая гарнирная жидкая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Овощное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Картофельное пюре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 из свинины и куры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Пюре из мяса куры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Рыбное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Пюре из мяса куры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Мясное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Рыбное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смеси сух-в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кураги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свежих яблок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кураги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смеси сух-в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изюма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свежих яблок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смеси сух-в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кураги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Компот из изюма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Хлеб пшеничный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Полдник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Кисломолочный продукт (кефир)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Кисломолочный продукт (кефир)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Молочная смесь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Печенье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Печенье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Печенье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Печенье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68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Ужин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Овощное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геркулес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Овощное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Суп молочный с крупой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Творожок детский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Суп молочный с мак. изд-ми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Творожок детский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Овощное пюре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Каша ячневая молочная жидкая с маслом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Творожок детский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-78808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452" t="1687"/>
          <a:stretch/>
        </p:blipFill>
        <p:spPr>
          <a:xfrm rot="20587661">
            <a:off x="2789090" y="2959658"/>
            <a:ext cx="1805990" cy="296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20">
            <a:off x="4545002" y="3673806"/>
            <a:ext cx="2018932" cy="2936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5058" b="5973"/>
          <a:stretch/>
        </p:blipFill>
        <p:spPr>
          <a:xfrm rot="20575481">
            <a:off x="6587732" y="3034704"/>
            <a:ext cx="1962680" cy="314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3992" y="72081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и особенности организации образовательной деятельности в группе младенческого возраста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049">
            <a:off x="1197064" y="3853746"/>
            <a:ext cx="1846618" cy="26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04664"/>
            <a:ext cx="5941347" cy="62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72984"/>
            <a:ext cx="5941347" cy="6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3626973_6-p-fon-dlya-ofitsialnoi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8" y="-15416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E:\Педсовет 2020 август\BcnWJi65Yy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r="28482"/>
          <a:stretch/>
        </p:blipFill>
        <p:spPr bwMode="auto">
          <a:xfrm>
            <a:off x="7079021" y="1"/>
            <a:ext cx="203798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29694"/>
            <a:ext cx="5941347" cy="46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806</Words>
  <Application>Microsoft Office PowerPoint</Application>
  <PresentationFormat>Экран (4:3)</PresentationFormat>
  <Paragraphs>281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         </vt:lpstr>
      <vt:lpstr>Презентация PowerPoint</vt:lpstr>
      <vt:lpstr>Открытие групп младенческого возраста является поддержкой для семей, в том числе льготных категорий,  в обеспечении их помощью в уходе за детьми раннего возраста, их воспитании и развитии, в возможности трудоустройства</vt:lpstr>
      <vt:lpstr>Примерное 10-дневное меню для питания детей в возрасте с 6 до 9 месяцев </vt:lpstr>
      <vt:lpstr>Примерное 10-дневное меню для питания детей  в возрасте с 9 до 12 месяцев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Внесены изменения в локально-нормативные акты:  - программа развития - должностные инструкции педагогов  -  договоры с социальными партнерами - распределение обязанностей между сотрудниками групп - план медико-педагогических совещаний</vt:lpstr>
      <vt:lpstr>Создана развивающая предметно – пространственная среда,  позволяющая всесторонне развивать каждого ребёнка</vt:lpstr>
      <vt:lpstr>Презентация PowerPoint</vt:lpstr>
      <vt:lpstr>   «АДРЕС ДЕТСТВА - СОВРЕМЕННЫЙ ДЕТСКИЙ САД» -   МАДОУ «ДЕТСКИЙ САД «ДЕТСКИЙ КВАРТАЛ»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№18»</dc:title>
  <dc:creator>Пользователь</dc:creator>
  <cp:lastModifiedBy>User</cp:lastModifiedBy>
  <cp:revision>98</cp:revision>
  <dcterms:created xsi:type="dcterms:W3CDTF">2021-08-15T18:32:58Z</dcterms:created>
  <dcterms:modified xsi:type="dcterms:W3CDTF">2023-08-28T08:55:01Z</dcterms:modified>
</cp:coreProperties>
</file>