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46" r:id="rId2"/>
    <p:sldId id="257" r:id="rId3"/>
    <p:sldId id="258" r:id="rId4"/>
    <p:sldId id="348" r:id="rId5"/>
    <p:sldId id="339" r:id="rId6"/>
    <p:sldId id="341" r:id="rId7"/>
    <p:sldId id="332" r:id="rId8"/>
    <p:sldId id="352" r:id="rId9"/>
    <p:sldId id="319" r:id="rId10"/>
    <p:sldId id="320" r:id="rId11"/>
    <p:sldId id="321" r:id="rId12"/>
    <p:sldId id="323" r:id="rId13"/>
    <p:sldId id="322" r:id="rId14"/>
    <p:sldId id="324" r:id="rId15"/>
    <p:sldId id="325" r:id="rId16"/>
    <p:sldId id="326" r:id="rId17"/>
    <p:sldId id="327" r:id="rId18"/>
    <p:sldId id="328" r:id="rId19"/>
    <p:sldId id="35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E91AA220-6928-48DE-B670-FC2483D26EFF}">
          <p14:sldIdLst>
            <p14:sldId id="346"/>
            <p14:sldId id="358"/>
            <p14:sldId id="354"/>
            <p14:sldId id="355"/>
            <p14:sldId id="359"/>
            <p14:sldId id="357"/>
            <p14:sldId id="360"/>
            <p14:sldId id="361"/>
            <p14:sldId id="362"/>
            <p14:sldId id="363"/>
            <p14:sldId id="257"/>
            <p14:sldId id="258"/>
            <p14:sldId id="348"/>
            <p14:sldId id="339"/>
            <p14:sldId id="341"/>
            <p14:sldId id="332"/>
            <p14:sldId id="352"/>
            <p14:sldId id="319"/>
            <p14:sldId id="320"/>
            <p14:sldId id="321"/>
            <p14:sldId id="323"/>
            <p14:sldId id="322"/>
            <p14:sldId id="324"/>
            <p14:sldId id="325"/>
            <p14:sldId id="326"/>
            <p14:sldId id="327"/>
            <p14:sldId id="328"/>
          </p14:sldIdLst>
        </p14:section>
        <p14:section name="Раздел без заголовка" id="{0B0C98D9-B659-4ED2-8A03-FF45BA97B451}">
          <p14:sldIdLst>
            <p14:sldId id="35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39471D"/>
    <a:srgbClr val="34411B"/>
    <a:srgbClr val="FF9900"/>
    <a:srgbClr val="642F04"/>
    <a:srgbClr val="351413"/>
    <a:srgbClr val="212911"/>
    <a:srgbClr val="1A210D"/>
    <a:srgbClr val="460046"/>
    <a:srgbClr val="800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12" autoAdjust="0"/>
    <p:restoredTop sz="94660"/>
  </p:normalViewPr>
  <p:slideViewPr>
    <p:cSldViewPr>
      <p:cViewPr varScale="1">
        <p:scale>
          <a:sx n="103" d="100"/>
          <a:sy n="103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660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2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3376765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9007808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3310466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905212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23281511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23004231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31526920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27769315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18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33915288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19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4108036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1472742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1899398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399973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845217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1870958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15776711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9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30849480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1901684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05.10.2018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slide" Target="slide3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slide" Target="slide3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slide" Target="slide3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slide" Target="slide3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slide" Target="slide3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slide" Target="slide3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slide" Target="slide3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slide" Target="slide3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slide" Target="slide3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3;&#1086;&#1074;&#1072;&#1103;%20&#1087;&#1072;&#1087;&#1082;&#1072;%20(3)\Horoshkina_LG\Zvuk_-_Gong_(xMusic.me).mp3" TargetMode="Externa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3;&#1086;&#1074;&#1072;&#1103;%20&#1087;&#1072;&#1087;&#1082;&#1072;%20(3)\Horoshkina_LG\Peredacha_Schastlivyj_sluchaj_-_Zastavka.mp3" TargetMode="External"/><Relationship Id="rId6" Type="http://schemas.openxmlformats.org/officeDocument/2006/relationships/image" Target="../media/image5.png"/><Relationship Id="rId5" Type="http://schemas.openxmlformats.org/officeDocument/2006/relationships/slide" Target="slide3.xml"/><Relationship Id="rId10" Type="http://schemas.openxmlformats.org/officeDocument/2006/relationships/image" Target="../media/image8.png"/><Relationship Id="rId4" Type="http://schemas.openxmlformats.org/officeDocument/2006/relationships/image" Target="../media/image4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17.xml"/><Relationship Id="rId18" Type="http://schemas.openxmlformats.org/officeDocument/2006/relationships/image" Target="../media/image11.png"/><Relationship Id="rId3" Type="http://schemas.openxmlformats.org/officeDocument/2006/relationships/notesSlide" Target="../notesSlides/notesSlide2.xml"/><Relationship Id="rId7" Type="http://schemas.openxmlformats.org/officeDocument/2006/relationships/slide" Target="slide11.xml"/><Relationship Id="rId12" Type="http://schemas.openxmlformats.org/officeDocument/2006/relationships/slide" Target="slide16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.png"/><Relationship Id="rId20" Type="http://schemas.openxmlformats.org/officeDocument/2006/relationships/image" Target="../media/image12.png"/><Relationship Id="rId1" Type="http://schemas.openxmlformats.org/officeDocument/2006/relationships/audio" Target="file:///C:\Users\Admin\Desktop\&#1053;&#1086;&#1074;&#1072;&#1103;%20&#1087;&#1072;&#1087;&#1082;&#1072;%20(3)\Horoshkina_LG\Zvuk_-_Gong_(xMusic.me).mp3" TargetMode="Externa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5" Type="http://schemas.openxmlformats.org/officeDocument/2006/relationships/slide" Target="slide4.xml"/><Relationship Id="rId10" Type="http://schemas.openxmlformats.org/officeDocument/2006/relationships/slide" Target="slide14.xml"/><Relationship Id="rId19" Type="http://schemas.openxmlformats.org/officeDocument/2006/relationships/image" Target="../media/image2.png"/><Relationship Id="rId4" Type="http://schemas.openxmlformats.org/officeDocument/2006/relationships/image" Target="../media/image4.jpeg"/><Relationship Id="rId9" Type="http://schemas.openxmlformats.org/officeDocument/2006/relationships/slide" Target="slide12.xml"/><Relationship Id="rId14" Type="http://schemas.openxmlformats.org/officeDocument/2006/relationships/slide" Target="slide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3;&#1086;&#1074;&#1072;&#1103;%20&#1087;&#1072;&#1087;&#1082;&#1072;%20(3)\Horoshkina_LG\Zvuk_-_Gong_(xMusic.me).mp3" TargetMode="Externa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slide" Target="slide5.xml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3;&#1086;&#1074;&#1072;&#1103;%20&#1087;&#1072;&#1087;&#1082;&#1072;%20(3)\Horoshkina_LG\Zvuk_-_Gong_(xMusic.me).mp3" TargetMode="External"/><Relationship Id="rId6" Type="http://schemas.openxmlformats.org/officeDocument/2006/relationships/slide" Target="slide6.xml"/><Relationship Id="rId11" Type="http://schemas.openxmlformats.org/officeDocument/2006/relationships/image" Target="../media/image20.png"/><Relationship Id="rId5" Type="http://schemas.openxmlformats.org/officeDocument/2006/relationships/image" Target="../media/image17.png"/><Relationship Id="rId10" Type="http://schemas.openxmlformats.org/officeDocument/2006/relationships/image" Target="../media/image10.png"/><Relationship Id="rId4" Type="http://schemas.openxmlformats.org/officeDocument/2006/relationships/image" Target="../media/image16.jpeg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slide" Target="slide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3;&#1086;&#1074;&#1072;&#1103;%20&#1087;&#1072;&#1087;&#1082;&#1072;%20(3)\Horoshkina_LG\Zvuk_-_Gong_(xMusic.me).mp3" TargetMode="External"/><Relationship Id="rId6" Type="http://schemas.openxmlformats.org/officeDocument/2006/relationships/slide" Target="slide8.xml"/><Relationship Id="rId11" Type="http://schemas.openxmlformats.org/officeDocument/2006/relationships/image" Target="../media/image2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3;&#1086;&#1074;&#1072;&#1103;%20&#1087;&#1072;&#1087;&#1082;&#1072;%20(3)\Horoshkina_LG\Zvuk_-_Gong_(xMusic.me)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slide" Target="slide19.xml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slide" Target="slide3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2" descr="http://lengda.ru/img/pochki-berezi-lechenie-prostatita-5438.jpg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899592" y="260648"/>
            <a:ext cx="9058200" cy="1143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 дошкольное образовательное учреждение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Детский сад №8 «Солнышко»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4" name="AutoShape 6" descr="http://lengda.ru/img/pochki-berezi-lechenie-prostatita-543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76" name="AutoShape 8" descr="http://lengda.ru/img/pochki-berezi-lechenie-prostatita-543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78" name="AutoShape 10" descr="http://lengda.ru/img/pochki-berezi-lechenie-prostatita-543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80" name="AutoShape 12" descr="http://lengda.ru/img/pochki-berezi-lechenie-prostatita-543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382" name="AutoShape 14" descr="http://lengda.ru/img/pochki-berezi-lechenie-prostatita-543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Содержимое 21"/>
          <p:cNvSpPr>
            <a:spLocks noGrp="1"/>
          </p:cNvSpPr>
          <p:nvPr>
            <p:ph idx="1"/>
          </p:nvPr>
        </p:nvSpPr>
        <p:spPr>
          <a:xfrm>
            <a:off x="1187624" y="980728"/>
            <a:ext cx="7776864" cy="566298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500" i="1" dirty="0" smtClean="0">
              <a:solidFill>
                <a:srgbClr val="34411B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500" i="1" dirty="0" smtClean="0">
              <a:solidFill>
                <a:srgbClr val="34411B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500" i="1" dirty="0" smtClean="0">
              <a:solidFill>
                <a:srgbClr val="34411B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                                           </a:t>
            </a:r>
          </a:p>
          <a:p>
            <a:pPr>
              <a:buNone/>
            </a:pPr>
            <a:r>
              <a:rPr lang="ru-RU" sz="1900" i="1" dirty="0" smtClean="0">
                <a:solidFill>
                  <a:srgbClr val="34411B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г.Оса 2018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  <p:pic>
        <p:nvPicPr>
          <p:cNvPr id="11" name="Picture 1" descr="Новый рисуно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1357290" y="2357430"/>
            <a:ext cx="7200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34411B"/>
                </a:solidFill>
                <a:latin typeface="Times New Roman" pitchFamily="18" charset="0"/>
                <a:cs typeface="Times New Roman" pitchFamily="18" charset="0"/>
              </a:rPr>
              <a:t>Педагогический ринг</a:t>
            </a:r>
          </a:p>
          <a:p>
            <a:pPr algn="ctr"/>
            <a:r>
              <a:rPr lang="ru-RU" sz="44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«Аттестация педагогических работников: </a:t>
            </a:r>
          </a:p>
          <a:p>
            <a:pPr algn="ctr"/>
            <a:r>
              <a:rPr lang="ru-RU" sz="44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что важно знать!»</a:t>
            </a:r>
          </a:p>
          <a:p>
            <a:r>
              <a:rPr lang="ru-RU" sz="4400" dirty="0" smtClean="0">
                <a:solidFill>
                  <a:srgbClr val="8A0000"/>
                </a:solidFill>
              </a:rPr>
              <a:t> </a:t>
            </a:r>
          </a:p>
          <a:p>
            <a:pPr algn="ctr"/>
            <a:endParaRPr lang="ru-RU" sz="4400" b="1" dirty="0"/>
          </a:p>
        </p:txBody>
      </p:sp>
      <p:pic>
        <p:nvPicPr>
          <p:cNvPr id="47105" name="Рисунок 8" descr="http://900igr.net/datas/pedagogika/Attestatsija-rabotnikov/0001-001-Attestatsija.jpg"/>
          <p:cNvPicPr>
            <a:picLocks noChangeAspect="1" noChangeArrowheads="1"/>
          </p:cNvPicPr>
          <p:nvPr/>
        </p:nvPicPr>
        <p:blipFill>
          <a:blip r:embed="rId3" cstate="print"/>
          <a:srcRect t="18430" b="11810"/>
          <a:stretch>
            <a:fillRect/>
          </a:stretch>
        </p:blipFill>
        <p:spPr bwMode="auto">
          <a:xfrm>
            <a:off x="7092280" y="1268760"/>
            <a:ext cx="14192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28662" y="5072074"/>
            <a:ext cx="763284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Федеральными органами власти</a:t>
            </a:r>
            <a:endParaRPr lang="ru-RU" sz="4400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57158" y="2000241"/>
            <a:ext cx="678661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Порядок проведения аттестации педагогов на соответствие занимаемой должности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устанавливается: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федеральными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органами власти;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б)региональными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органами власти;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в)муниципальными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органами власти;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г)образовательным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учреждением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020272" y="1556792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830997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Нормативно-правовые основания аттестации педагогов </a:t>
            </a:r>
            <a:endParaRPr lang="ru-RU" sz="24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" descr="Новый рисуно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95536" y="4149080"/>
            <a:ext cx="81659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Существует два вида аттестации - обязательная аттестация на соответствие занимаемой должности и добровольная аттестация на установление первой и высшей категории.</a:t>
            </a:r>
            <a:endParaRPr lang="ru-RU" sz="2400" b="1" i="1" dirty="0" smtClean="0">
              <a:solidFill>
                <a:srgbClr val="34411B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00034" y="1928802"/>
            <a:ext cx="67866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Назовите виды аттестации</a:t>
            </a:r>
            <a:endParaRPr lang="ru-RU" sz="40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43768" y="1500174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830997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Нормативно-правовые основания аттестации педагогов </a:t>
            </a:r>
            <a:endParaRPr lang="ru-RU" sz="24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" descr="Новый рисуно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4857760"/>
            <a:ext cx="7200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Порядок аттестации не предусматривает такую форму оформления результатов аттестации как аттестационный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лист.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57158" y="1928802"/>
            <a:ext cx="68580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какой срок требуется заполнение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атте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тационных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листов при проведении аттестации в целях подтверждения соответствия занимаемой должности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215206" y="1857364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830997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Нормативно-правовые основания аттестации педагогов </a:t>
            </a:r>
            <a:endParaRPr lang="ru-RU" sz="24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" descr="Новый рисуно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67544" y="4653136"/>
            <a:ext cx="7272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Педагогический работник может претендовать на первую квалификационную категорию, если он не проходил аттестацию на подтверждение соответствия  занимаемой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должности.</a:t>
            </a:r>
            <a:endParaRPr lang="ru-RU" sz="2400" i="1" dirty="0" smtClean="0">
              <a:solidFill>
                <a:srgbClr val="34411B"/>
              </a:solidFill>
              <a:latin typeface="Georgia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487816" y="164305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830997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Нормативно-правовые основания аттестации педагогов </a:t>
            </a:r>
            <a:endParaRPr lang="ru-RU" sz="24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95536" y="2071678"/>
            <a:ext cx="7200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Может ли педагогический работник претендовать на первую квалификационную категорию, если он не проходил аттестацию на подтверждение соответствия занимаемой должности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" descr="Новый рисуно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83568" y="3933056"/>
            <a:ext cx="737787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Конкурсы профессионального мастерства. Экспериментальная и инновационная деятельность педагога, в том числе разработка программно-методического сопровождения образовательного процесса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67544" y="2071678"/>
            <a:ext cx="67687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Какой (какие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пункты добавлены 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 высшую категорию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 smtClean="0">
              <a:solidFill>
                <a:srgbClr val="3947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1323439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Структура и содержание материалов, подтверждающих результативность профессиональной деятельности работников Пермского края</a:t>
            </a:r>
            <a:endParaRPr lang="ru-RU" sz="20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236296" y="1124744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Новый рисуно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71538" y="4572008"/>
            <a:ext cx="76328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через 50 дней.</a:t>
            </a:r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85786" y="2214554"/>
            <a:ext cx="66967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Доступ к Материалам  на сайте для педагогического работника открывается через …. Дней.</a:t>
            </a:r>
            <a:endParaRPr lang="ru-RU" sz="2800" b="1" dirty="0" smtClean="0">
              <a:solidFill>
                <a:srgbClr val="3947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286644" y="128586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1323439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Структура и содержание материалов, подтверждающих результативность профессиональной деятельности работников Пермского края</a:t>
            </a:r>
            <a:endParaRPr lang="ru-RU" sz="20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Новый рисуно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67544" y="4437112"/>
            <a:ext cx="604867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Педагог-психолог, </a:t>
            </a:r>
          </a:p>
          <a:p>
            <a:pPr algn="ctr">
              <a:spcBef>
                <a:spcPct val="20000"/>
              </a:spcBef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социальный педагог.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2071678"/>
            <a:ext cx="74441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каких должностей педагогических работников ДОУ нет пункта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«5.3. Развитие у обучающихся способностей к творческой, физкультурно-спортивной деятельности (результаты участия воспитанников в конкурсах, фестивалях, соревнованиях)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 smtClean="0">
              <a:solidFill>
                <a:srgbClr val="3947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215206" y="135729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60648"/>
            <a:ext cx="5832648" cy="1323439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Структура и содержание материалов, подтверждающих результативность профессиональной деятельности работников Пермского края</a:t>
            </a:r>
            <a:endParaRPr lang="ru-RU" sz="20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Новый рисуно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785786" y="4941168"/>
            <a:ext cx="645051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i="1" dirty="0" smtClean="0"/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иллюстрирующей ее содержательную ценность</a:t>
            </a:r>
            <a:endParaRPr lang="ru-RU" sz="40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9512" y="2285992"/>
            <a:ext cx="73448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целях проведения объективной качественной экспертизы Материалов педагогического работника, обязательным требованием, предъявляемым к Материалам педагога, является одновременное предоставление информации, подтверждающей факт проведения мероприятия, и информации…?</a:t>
            </a:r>
            <a:endParaRPr lang="ru-RU" sz="2400" b="1" dirty="0" smtClean="0">
              <a:solidFill>
                <a:srgbClr val="3947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286644" y="207167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1323439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Структура и содержание материалов, подтверждающих результативность профессиональной деятельности работников Пермского края</a:t>
            </a:r>
            <a:endParaRPr lang="ru-RU" sz="20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Новый рисуно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755576" y="4221088"/>
            <a:ext cx="763284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2.1. «Активное участие в работе методических объединений педагогических работников организаций, проблемных групп, временных творческих коллективов и др.»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39552" y="2060848"/>
            <a:ext cx="7416824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 какой пункт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поместим позицию </a:t>
            </a:r>
          </a:p>
          <a:p>
            <a:pPr algn="ctr">
              <a:spcBef>
                <a:spcPct val="2000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«Организация практики студентов?»</a:t>
            </a:r>
            <a:endParaRPr lang="ru-RU" sz="3200" dirty="0" smtClean="0">
              <a:solidFill>
                <a:srgbClr val="3947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7236296" y="1196752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1323439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Структура и содержание материалов, подтверждающих результативность профессиональной деятельности работников Пермского края</a:t>
            </a:r>
            <a:endParaRPr lang="ru-RU" sz="20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Новый рисуно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00100" y="2857496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</p:txBody>
      </p:sp>
      <p:pic>
        <p:nvPicPr>
          <p:cNvPr id="8" name="Picture 1" descr="Новый рисунок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2052" name="AutoShape 4" descr="https://ds02.infourok.ru/uploads/ex/0b6a/0005fed9-1c7d1ace/hello_html_m428f09f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Zvuk_-_Gong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-828600" y="2060848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47664" y="2492896"/>
            <a:ext cx="6762750" cy="3981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882206"/>
            <a:ext cx="522854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жюри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14546" y="1214422"/>
            <a:ext cx="635798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Аттестация педагогических работников: </a:t>
            </a:r>
          </a:p>
          <a:p>
            <a:pPr algn="ctr"/>
            <a:r>
              <a:rPr lang="ru-RU" sz="3200" b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что важно знать!»</a:t>
            </a:r>
          </a:p>
          <a:p>
            <a:pPr algn="ctr"/>
            <a:endParaRPr lang="ru-RU" sz="2800" b="1" i="1" dirty="0">
              <a:solidFill>
                <a:srgbClr val="8A0000"/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pic>
        <p:nvPicPr>
          <p:cNvPr id="12" name="Рисунок 11" descr="Рисунок19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1403648" y="6237312"/>
            <a:ext cx="2700300" cy="3600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71670" y="571480"/>
            <a:ext cx="676875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solidFill>
                  <a:srgbClr val="34411B"/>
                </a:solidFill>
                <a:latin typeface="Times New Roman" pitchFamily="18" charset="0"/>
                <a:cs typeface="Times New Roman" pitchFamily="18" charset="0"/>
              </a:rPr>
              <a:t>Педагогический ринг</a:t>
            </a:r>
          </a:p>
        </p:txBody>
      </p:sp>
      <p:pic>
        <p:nvPicPr>
          <p:cNvPr id="1026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60232" y="2924944"/>
            <a:ext cx="1174526" cy="2160240"/>
          </a:xfrm>
          <a:prstGeom prst="rect">
            <a:avLst/>
          </a:prstGeom>
          <a:noFill/>
        </p:spPr>
      </p:pic>
      <p:pic>
        <p:nvPicPr>
          <p:cNvPr id="8" name="Picture 2" descr="C:\Users\Елена\Desktop\Безимени-1.png"/>
          <p:cNvPicPr>
            <a:picLocks noChangeAspect="1" noChangeArrowheads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1979712" y="2924944"/>
            <a:ext cx="1174526" cy="2160240"/>
          </a:xfrm>
          <a:prstGeom prst="rect">
            <a:avLst/>
          </a:prstGeom>
          <a:noFill/>
        </p:spPr>
      </p:pic>
      <p:pic>
        <p:nvPicPr>
          <p:cNvPr id="57345" name="Picture 1" descr="Новый рисунок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058790" cy="206084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5" name="Picture 2" descr="http://polyana-skazok.com/sites/default/files/1358800449_podkova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3068960"/>
            <a:ext cx="2664296" cy="3185836"/>
          </a:xfrm>
          <a:prstGeom prst="rect">
            <a:avLst/>
          </a:prstGeom>
          <a:noFill/>
        </p:spPr>
      </p:pic>
      <p:pic>
        <p:nvPicPr>
          <p:cNvPr id="14" name="Peredacha_Schastlivyj_sluchaj_-_Zastav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-304800" y="37890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8719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Рисунок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21688" cy="6858000"/>
          </a:xfrm>
          <a:prstGeom prst="rect">
            <a:avLst/>
          </a:prstGeom>
        </p:spPr>
      </p:pic>
      <p:sp>
        <p:nvSpPr>
          <p:cNvPr id="3119" name="AutoShape 4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292080" y="314096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3121" name="AutoShape 4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012160" y="314096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3122" name="AutoShape 50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04248" y="314096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3123" name="AutoShape 51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524328" y="314096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3124" name="AutoShape 52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8316416" y="314096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/>
              <a:t>5</a:t>
            </a:r>
            <a:endParaRPr lang="ru-RU" sz="2800" b="1" dirty="0"/>
          </a:p>
        </p:txBody>
      </p:sp>
      <p:sp>
        <p:nvSpPr>
          <p:cNvPr id="3125" name="AutoShape 53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364088" y="429309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3126" name="AutoShape 54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084168" y="429309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3127" name="AutoShape 55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876256" y="429309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3128" name="AutoShape 56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596336" y="429309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3129" name="AutoShape 57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8316416" y="429309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 smtClean="0"/>
              <a:t>5</a:t>
            </a:r>
            <a:endParaRPr lang="ru-RU" sz="2800" b="1" dirty="0"/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827584" y="2996952"/>
            <a:ext cx="4248472" cy="86308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1200" b="1" cap="all" dirty="0" smtClean="0">
                <a:latin typeface="Times New Roman" pitchFamily="18" charset="0"/>
                <a:cs typeface="Times New Roman" pitchFamily="18" charset="0"/>
              </a:rPr>
              <a:t>Нормативно-правовые основания </a:t>
            </a:r>
          </a:p>
          <a:p>
            <a:pPr algn="ctr"/>
            <a:r>
              <a:rPr lang="ru-RU" sz="1200" b="1" cap="all" dirty="0" smtClean="0">
                <a:latin typeface="Times New Roman" pitchFamily="18" charset="0"/>
                <a:cs typeface="Times New Roman" pitchFamily="18" charset="0"/>
              </a:rPr>
              <a:t>аттестации педагогов </a:t>
            </a:r>
            <a:endParaRPr lang="ru-RU" sz="12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827584" y="4077072"/>
            <a:ext cx="4248472" cy="1368152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1200" b="1" cap="all" dirty="0" smtClean="0">
                <a:latin typeface="Times New Roman" pitchFamily="18" charset="0"/>
                <a:cs typeface="Times New Roman" pitchFamily="18" charset="0"/>
              </a:rPr>
              <a:t>Структура и содержание </a:t>
            </a:r>
          </a:p>
          <a:p>
            <a:pPr algn="ctr"/>
            <a:r>
              <a:rPr lang="ru-RU" sz="1200" b="1" cap="all" dirty="0" smtClean="0">
                <a:latin typeface="Times New Roman" pitchFamily="18" charset="0"/>
                <a:cs typeface="Times New Roman" pitchFamily="18" charset="0"/>
              </a:rPr>
              <a:t>Материалов, подтверждающих </a:t>
            </a:r>
          </a:p>
          <a:p>
            <a:pPr algn="ctr"/>
            <a:r>
              <a:rPr lang="ru-RU" sz="1200" b="1" cap="all" dirty="0" smtClean="0">
                <a:latin typeface="Times New Roman" pitchFamily="18" charset="0"/>
                <a:cs typeface="Times New Roman" pitchFamily="18" charset="0"/>
              </a:rPr>
              <a:t>результативность  </a:t>
            </a:r>
          </a:p>
          <a:p>
            <a:pPr algn="ctr"/>
            <a:r>
              <a:rPr lang="ru-RU" sz="1200" b="1" cap="all" dirty="0" smtClean="0">
                <a:latin typeface="Times New Roman" pitchFamily="18" charset="0"/>
                <a:cs typeface="Times New Roman" pitchFamily="18" charset="0"/>
              </a:rPr>
              <a:t>профессиональной </a:t>
            </a:r>
          </a:p>
          <a:p>
            <a:pPr algn="ctr"/>
            <a:r>
              <a:rPr lang="ru-RU" sz="1200" b="1" cap="all" dirty="0" smtClean="0">
                <a:latin typeface="Times New Roman" pitchFamily="18" charset="0"/>
                <a:cs typeface="Times New Roman" pitchFamily="18" charset="0"/>
              </a:rPr>
              <a:t>Деятельности работников Пермского края</a:t>
            </a:r>
            <a:endParaRPr lang="ru-RU" sz="12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Рисунок 37" descr="Рисунок40.png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screen"/>
          <a:srcRect/>
          <a:stretch>
            <a:fillRect/>
          </a:stretch>
        </p:blipFill>
        <p:spPr>
          <a:xfrm>
            <a:off x="1430504" y="6381328"/>
            <a:ext cx="1152128" cy="300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3494982" y="404664"/>
            <a:ext cx="293984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ГЕЙМ 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17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63888" y="2204864"/>
            <a:ext cx="2736304" cy="578044"/>
          </a:xfrm>
          <a:prstGeom prst="rect">
            <a:avLst/>
          </a:prstGeom>
          <a:noFill/>
        </p:spPr>
      </p:pic>
      <p:pic>
        <p:nvPicPr>
          <p:cNvPr id="37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18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V="1">
            <a:off x="3635896" y="5301208"/>
            <a:ext cx="2880320" cy="608468"/>
          </a:xfrm>
          <a:prstGeom prst="rect">
            <a:avLst/>
          </a:prstGeom>
          <a:noFill/>
        </p:spPr>
      </p:pic>
      <p:pic>
        <p:nvPicPr>
          <p:cNvPr id="39" name="Picture 1" descr="Новый рисунок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2" name="Zvuk_-_Gong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0" cstate="print"/>
          <a:stretch>
            <a:fillRect/>
          </a:stretch>
        </p:blipFill>
        <p:spPr>
          <a:xfrm>
            <a:off x="-468560" y="26369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08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0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6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2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8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4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9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0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5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6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2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8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4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audio>
              <p:cMediaNode>
                <p:cTn id="7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Рисунок 37" descr="Рисунок40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907704" y="6306050"/>
            <a:ext cx="1152128" cy="300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483768" y="260648"/>
            <a:ext cx="590097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ГЕЙМ</a:t>
            </a:r>
          </a:p>
          <a:p>
            <a:pPr algn="ctr"/>
            <a:r>
              <a:rPr lang="ru-RU" sz="4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6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23928" y="1988840"/>
            <a:ext cx="2736304" cy="578044"/>
          </a:xfrm>
          <a:prstGeom prst="rect">
            <a:avLst/>
          </a:prstGeom>
          <a:noFill/>
        </p:spPr>
      </p:pic>
      <p:pic>
        <p:nvPicPr>
          <p:cNvPr id="37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7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V="1">
            <a:off x="3779912" y="6021288"/>
            <a:ext cx="2880320" cy="608468"/>
          </a:xfrm>
          <a:prstGeom prst="rect">
            <a:avLst/>
          </a:prstGeom>
          <a:noFill/>
        </p:spPr>
      </p:pic>
      <p:pic>
        <p:nvPicPr>
          <p:cNvPr id="39" name="Picture 1" descr="Новый рисунок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61442" name="Picture 2" descr="http://i.jeuxactus.com/datas/jeux/d/o/donkey-kong-country-returns/xl/donkey-kong-country-4e263d8e3ab14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348880"/>
            <a:ext cx="3672408" cy="3672408"/>
          </a:xfrm>
          <a:prstGeom prst="rect">
            <a:avLst/>
          </a:prstGeom>
          <a:noFill/>
        </p:spPr>
      </p:pic>
      <p:pic>
        <p:nvPicPr>
          <p:cNvPr id="61446" name="Picture 6" descr="https://cdn.riastatic.com/photosnew/general/adv_photos/na-rabotu-v-polshu-trebuyutsya-dannye-spetsyalnosty__59061377m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032" r="10825"/>
          <a:stretch>
            <a:fillRect/>
          </a:stretch>
        </p:blipFill>
        <p:spPr bwMode="auto">
          <a:xfrm>
            <a:off x="6228184" y="3068960"/>
            <a:ext cx="2356377" cy="2233035"/>
          </a:xfrm>
          <a:prstGeom prst="rect">
            <a:avLst/>
          </a:prstGeom>
          <a:noFill/>
        </p:spPr>
      </p:pic>
      <p:pic>
        <p:nvPicPr>
          <p:cNvPr id="18" name="Picture 6" descr="https://cdn.riastatic.com/photosnew/general/adv_photos/na-rabotu-v-polshu-trebuyutsya-dannye-spetsyalnosty__59061377m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032" r="10825"/>
          <a:stretch>
            <a:fillRect/>
          </a:stretch>
        </p:blipFill>
        <p:spPr bwMode="auto">
          <a:xfrm>
            <a:off x="683568" y="3068960"/>
            <a:ext cx="2431532" cy="2304256"/>
          </a:xfrm>
          <a:prstGeom prst="rect">
            <a:avLst/>
          </a:prstGeom>
          <a:noFill/>
        </p:spPr>
      </p:pic>
      <p:pic>
        <p:nvPicPr>
          <p:cNvPr id="10" name="Zvuk_-_Gong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-756592" y="22768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08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43608" y="558924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Паутина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6516216" y="242088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https://ds04.infourok.ru/uploads/ex/008c/000334db-aa59fece/640/img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4175" t="22050" r="23220" b="10226"/>
          <a:stretch>
            <a:fillRect/>
          </a:stretch>
        </p:blipFill>
        <p:spPr bwMode="auto">
          <a:xfrm>
            <a:off x="1907704" y="1988840"/>
            <a:ext cx="4615211" cy="3744416"/>
          </a:xfrm>
          <a:prstGeom prst="rect">
            <a:avLst/>
          </a:prstGeom>
          <a:noFill/>
        </p:spPr>
      </p:pic>
      <p:pic>
        <p:nvPicPr>
          <p:cNvPr id="13" name="Picture 1" descr="Новый рисунок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2923193" y="188640"/>
            <a:ext cx="422743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ГЕЙМ 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Чёрный ящик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10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851920" y="1700808"/>
            <a:ext cx="2736304" cy="578044"/>
          </a:xfrm>
          <a:prstGeom prst="rect">
            <a:avLst/>
          </a:prstGeom>
          <a:noFill/>
        </p:spPr>
      </p:pic>
      <p:pic>
        <p:nvPicPr>
          <p:cNvPr id="16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10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0800000">
            <a:off x="4139952" y="5589240"/>
            <a:ext cx="2736304" cy="578044"/>
          </a:xfrm>
          <a:prstGeom prst="rect">
            <a:avLst/>
          </a:prstGeom>
          <a:noFill/>
        </p:spPr>
      </p:pic>
      <p:pic>
        <p:nvPicPr>
          <p:cNvPr id="12" name="Zvuk_-_Gong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-1044624" y="27089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08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6929454" y="207167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ЧЁРНЫЙ ЯЩИК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642F04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spc="50" dirty="0">
              <a:ln w="11430">
                <a:solidFill>
                  <a:srgbClr val="642F04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" descr="Новый рисуно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6" name="Овал 15"/>
          <p:cNvSpPr/>
          <p:nvPr/>
        </p:nvSpPr>
        <p:spPr>
          <a:xfrm>
            <a:off x="2339752" y="1916832"/>
            <a:ext cx="720080" cy="648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3419872" y="1916832"/>
            <a:ext cx="720080" cy="648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355976" y="2492896"/>
            <a:ext cx="720080" cy="648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4644008" y="3429000"/>
            <a:ext cx="720080" cy="648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4644008" y="4365104"/>
            <a:ext cx="720080" cy="648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3923928" y="5085184"/>
            <a:ext cx="720080" cy="648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2987824" y="5157192"/>
            <a:ext cx="720080" cy="648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1979712" y="5013176"/>
            <a:ext cx="720080" cy="648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1259632" y="4365104"/>
            <a:ext cx="720080" cy="648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1043608" y="3429000"/>
            <a:ext cx="720080" cy="648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1475656" y="2492896"/>
            <a:ext cx="720080" cy="648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2843808" y="2564904"/>
            <a:ext cx="1296144" cy="252028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123728" y="2996952"/>
            <a:ext cx="2016224" cy="2088232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2195736" y="3068960"/>
            <a:ext cx="1008112" cy="216024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3203848" y="2564904"/>
            <a:ext cx="576064" cy="2664296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35" idx="3"/>
          </p:cNvCxnSpPr>
          <p:nvPr/>
        </p:nvCxnSpPr>
        <p:spPr>
          <a:xfrm flipH="1">
            <a:off x="2483768" y="3046060"/>
            <a:ext cx="1977661" cy="1967116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35" idx="3"/>
            <a:endCxn id="41" idx="7"/>
          </p:cNvCxnSpPr>
          <p:nvPr/>
        </p:nvCxnSpPr>
        <p:spPr>
          <a:xfrm flipH="1">
            <a:off x="1874259" y="3046060"/>
            <a:ext cx="2587170" cy="1413952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36" idx="2"/>
            <a:endCxn id="41" idx="7"/>
          </p:cNvCxnSpPr>
          <p:nvPr/>
        </p:nvCxnSpPr>
        <p:spPr>
          <a:xfrm flipH="1">
            <a:off x="1874259" y="3753036"/>
            <a:ext cx="2769749" cy="706976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stCxn id="36" idx="2"/>
            <a:endCxn id="42" idx="6"/>
          </p:cNvCxnSpPr>
          <p:nvPr/>
        </p:nvCxnSpPr>
        <p:spPr>
          <a:xfrm flipH="1">
            <a:off x="1763688" y="3753036"/>
            <a:ext cx="2880320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42" idx="6"/>
          </p:cNvCxnSpPr>
          <p:nvPr/>
        </p:nvCxnSpPr>
        <p:spPr>
          <a:xfrm>
            <a:off x="1763688" y="3753036"/>
            <a:ext cx="2880320" cy="756084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Овал 66"/>
          <p:cNvSpPr/>
          <p:nvPr/>
        </p:nvSpPr>
        <p:spPr>
          <a:xfrm>
            <a:off x="1979712" y="2636912"/>
            <a:ext cx="2304256" cy="2304256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285984" y="3000372"/>
            <a:ext cx="1719808" cy="1728192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2627784" y="3356992"/>
            <a:ext cx="991344" cy="952872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-1764704" y="4797152"/>
            <a:ext cx="7632848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i="1" dirty="0" smtClean="0">
                <a:latin typeface="Georgia" pitchFamily="18" charset="0"/>
              </a:rPr>
              <a:t>Конкурс</a:t>
            </a:r>
          </a:p>
          <a:p>
            <a:pPr algn="ctr">
              <a:spcBef>
                <a:spcPct val="20000"/>
              </a:spcBef>
            </a:pPr>
            <a:r>
              <a:rPr lang="ru-RU" sz="2800" b="1" i="1" dirty="0" smtClean="0">
                <a:latin typeface="Georgia" pitchFamily="18" charset="0"/>
              </a:rPr>
              <a:t> капитанов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5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48264" y="2420888"/>
            <a:ext cx="1421279" cy="2614078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99792" y="188640"/>
            <a:ext cx="496995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ГЕЙМ 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Тёмная лошадка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4" descr="http://images.easyfreeclipart.com/628/animated-horse-pictures-628164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907704" y="836712"/>
            <a:ext cx="5400600" cy="5400600"/>
          </a:xfrm>
          <a:prstGeom prst="rect">
            <a:avLst/>
          </a:prstGeom>
          <a:noFill/>
        </p:spPr>
      </p:pic>
      <p:pic>
        <p:nvPicPr>
          <p:cNvPr id="14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9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0800000">
            <a:off x="4139952" y="6093296"/>
            <a:ext cx="2736304" cy="578044"/>
          </a:xfrm>
          <a:prstGeom prst="rect">
            <a:avLst/>
          </a:prstGeom>
          <a:noFill/>
        </p:spPr>
      </p:pic>
      <p:pic>
        <p:nvPicPr>
          <p:cNvPr id="13" name="Zvuk_-_Gong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-972616" y="2852936"/>
            <a:ext cx="304800" cy="304800"/>
          </a:xfrm>
          <a:prstGeom prst="rect">
            <a:avLst/>
          </a:prstGeom>
        </p:spPr>
      </p:pic>
      <p:pic>
        <p:nvPicPr>
          <p:cNvPr id="15" name="Picture 1" descr="Новый рисунок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08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71472" y="2357430"/>
            <a:ext cx="792961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Профессиональный рост, категория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высшая,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первая,</a:t>
            </a:r>
            <a:r>
              <a:rPr lang="ru-RU" sz="4000" dirty="0" smtClean="0"/>
              <a:t> </a:t>
            </a:r>
            <a:endParaRPr lang="ru-RU" sz="4000" dirty="0" smtClean="0"/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самообразование,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профессиональное мастерство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0"/>
            <a:ext cx="496488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гейм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Профессионалы 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" descr="Новый рисунок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3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7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131840" y="1700808"/>
            <a:ext cx="2736304" cy="578044"/>
          </a:xfrm>
          <a:prstGeom prst="rect">
            <a:avLst/>
          </a:prstGeom>
          <a:noFill/>
        </p:spPr>
      </p:pic>
      <p:pic>
        <p:nvPicPr>
          <p:cNvPr id="14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8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V="1">
            <a:off x="3635896" y="6249532"/>
            <a:ext cx="2880320" cy="608468"/>
          </a:xfrm>
          <a:prstGeom prst="rect">
            <a:avLst/>
          </a:prstGeom>
          <a:noFill/>
        </p:spPr>
      </p:pic>
      <p:pic>
        <p:nvPicPr>
          <p:cNvPr id="12" name="Zvuk_-_Gong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-1404664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08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42976" y="4572008"/>
            <a:ext cx="76328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«Порядок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60648"/>
            <a:ext cx="5832648" cy="830997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Нормативно-правовые основания аттестации педагогов </a:t>
            </a:r>
            <a:endParaRPr lang="ru-RU" sz="24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876256" y="1556792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Новый рисуно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986854" cy="19888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23528" y="2204864"/>
            <a:ext cx="65527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правильно называется документ, где определяется процедура прохождения аттестации педагогических работников?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2047</TotalTime>
  <Words>517</Words>
  <Application>Microsoft Office PowerPoint</Application>
  <PresentationFormat>Экран (4:3)</PresentationFormat>
  <Paragraphs>125</Paragraphs>
  <Slides>19</Slides>
  <Notes>18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бюджетное  дошкольное образовательное учреждение  Детский сад №8 «Солнышко»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98</cp:revision>
  <dcterms:created xsi:type="dcterms:W3CDTF">2014-01-06T16:00:12Z</dcterms:created>
  <dcterms:modified xsi:type="dcterms:W3CDTF">2018-10-05T15:09:54Z</dcterms:modified>
</cp:coreProperties>
</file>