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9" r:id="rId7"/>
    <p:sldId id="264" r:id="rId8"/>
    <p:sldId id="270" r:id="rId9"/>
    <p:sldId id="266" r:id="rId10"/>
    <p:sldId id="271" r:id="rId11"/>
    <p:sldId id="261" r:id="rId12"/>
    <p:sldId id="263" r:id="rId13"/>
    <p:sldId id="267" r:id="rId14"/>
    <p:sldId id="272" r:id="rId15"/>
    <p:sldId id="262" r:id="rId16"/>
    <p:sldId id="268" r:id="rId17"/>
    <p:sldId id="265" r:id="rId18"/>
  </p:sldIdLst>
  <p:sldSz cx="14630400" cy="8229600"/>
  <p:notesSz cx="8229600" cy="14630400"/>
  <p:embeddedFontLst>
    <p:embeddedFont>
      <p:font typeface="Arial Black" panose="020B0A04020102020204" pitchFamily="34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ontserrat Bold" panose="020B0604020202020204" charset="-52"/>
      <p:bold r:id="rId25"/>
    </p:embeddedFont>
    <p:embeddedFont>
      <p:font typeface="Source Sans Pro" panose="020B0503030403020204" pitchFamily="34" charset="0"/>
      <p:regular r:id="rId26"/>
      <p:bold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3CCF"/>
    <a:srgbClr val="3333CC"/>
    <a:srgbClr val="6600FF"/>
    <a:srgbClr val="6666FF"/>
    <a:srgbClr val="FBF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0058" autoAdjust="0"/>
  </p:normalViewPr>
  <p:slideViewPr>
    <p:cSldViewPr snapToGrid="0" snapToObjects="1">
      <p:cViewPr varScale="1">
        <p:scale>
          <a:sx n="83" d="100"/>
          <a:sy n="83" d="100"/>
        </p:scale>
        <p:origin x="10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/>
              <a:t>Как ты оцениваешь в целом свое пребывание на  летней площадке (по шкале от 1 до 10)?</a:t>
            </a:r>
          </a:p>
          <a:p>
            <a:pPr>
              <a:defRPr/>
            </a:pPr>
            <a:endParaRPr lang="ru-RU" sz="1400" dirty="0"/>
          </a:p>
        </c:rich>
      </c:tx>
      <c:layout>
        <c:manualLayout>
          <c:xMode val="edge"/>
          <c:yMode val="edge"/>
          <c:x val="0.12662251599723109"/>
          <c:y val="4.18281744702560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0215667156291681"/>
          <c:y val="0.30266867046677276"/>
          <c:w val="0.4039530888584984"/>
          <c:h val="0.6304062503808176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74A-4A40-8C98-DA3777B9BB8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74A-4A40-8C98-DA3777B9BB8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74A-4A40-8C98-DA3777B9BB8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74A-4A40-8C98-DA3777B9BB8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74A-4A40-8C98-DA3777B9BB84}"/>
              </c:ext>
            </c:extLst>
          </c:dPt>
          <c:dLbls>
            <c:delete val="1"/>
          </c:dLbls>
          <c:cat>
            <c:strRef>
              <c:f>Лист1!$A$2:$A$6</c:f>
              <c:strCache>
                <c:ptCount val="5"/>
                <c:pt idx="0">
                  <c:v>5 баллов</c:v>
                </c:pt>
                <c:pt idx="1">
                  <c:v>6 баллов </c:v>
                </c:pt>
                <c:pt idx="2">
                  <c:v>8 баллов</c:v>
                </c:pt>
                <c:pt idx="3">
                  <c:v>9 баллов </c:v>
                </c:pt>
                <c:pt idx="4">
                  <c:v>10 баллов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</c:v>
                </c:pt>
                <c:pt idx="1">
                  <c:v>1</c:v>
                </c:pt>
                <c:pt idx="2">
                  <c:v>4</c:v>
                </c:pt>
                <c:pt idx="3">
                  <c:v>2</c:v>
                </c:pt>
                <c:pt idx="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74A-4A40-8C98-DA3777B9BB8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477375947593237"/>
          <c:y val="0.32346023737983043"/>
          <c:w val="0.17996272940620306"/>
          <c:h val="0.4272659096096443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BFAFF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/>
              <a:t>Насколько полезной для тебя была программа профильного отряда (по шкале от 1 до 10)?</a:t>
            </a:r>
          </a:p>
        </c:rich>
      </c:tx>
      <c:layout>
        <c:manualLayout>
          <c:xMode val="edge"/>
          <c:yMode val="edge"/>
          <c:x val="8.1679403431780526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5717790276341564"/>
          <c:y val="0.22122481055360671"/>
          <c:w val="0.4276539844615781"/>
          <c:h val="0.6334242767714747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AEE-4F3D-9337-64A7CBD409F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AEE-4F3D-9337-64A7CBD409F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AEE-4F3D-9337-64A7CBD409F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AEE-4F3D-9337-64A7CBD409F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AEE-4F3D-9337-64A7CBD409F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AEE-4F3D-9337-64A7CBD409FC}"/>
              </c:ext>
            </c:extLst>
          </c:dPt>
          <c:dLbls>
            <c:delete val="1"/>
          </c:dLbls>
          <c:cat>
            <c:strRef>
              <c:f>Лист1!$A$2:$A$7</c:f>
              <c:strCache>
                <c:ptCount val="6"/>
                <c:pt idx="0">
                  <c:v>5 баллов</c:v>
                </c:pt>
                <c:pt idx="1">
                  <c:v>6 баллов</c:v>
                </c:pt>
                <c:pt idx="2">
                  <c:v>7 баллов</c:v>
                </c:pt>
                <c:pt idx="3">
                  <c:v>8 баллов</c:v>
                </c:pt>
                <c:pt idx="4">
                  <c:v>9 баллов</c:v>
                </c:pt>
                <c:pt idx="5">
                  <c:v>10 баллов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3">
                  <c:v>2</c:v>
                </c:pt>
                <c:pt idx="4">
                  <c:v>3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AEE-4F3D-9337-64A7CBD409F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981730229644747"/>
          <c:y val="0.29387932322577454"/>
          <c:w val="0.18905333304912564"/>
          <c:h val="0.4883843931557352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/>
              <a:t>Оцени уровень своей вовлеченности в проектную 
деятельность отряда (по шкале от 1 до 10).</a:t>
            </a:r>
            <a:r>
              <a:rPr lang="ru-RU" dirty="0"/>
              <a:t>
</a:t>
            </a:r>
          </a:p>
        </c:rich>
      </c:tx>
      <c:layout>
        <c:manualLayout>
          <c:xMode val="edge"/>
          <c:yMode val="edge"/>
          <c:x val="0.12584701120087738"/>
          <c:y val="2.3607044937032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Оцени уровень своей вовлеченности в проектную 
деятельность отряда (по шкале от 1 до 10).
</c:v>
                </c:pt>
              </c:strCache>
            </c:strRef>
          </c:tx>
          <c:spPr>
            <a:ln w="0"/>
          </c:spPr>
          <c:dPt>
            <c:idx val="0"/>
            <c:bubble3D val="0"/>
            <c:spPr>
              <a:solidFill>
                <a:schemeClr val="accent1"/>
              </a:solidFill>
              <a:ln w="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ED8-4F8C-9D36-786A245B940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ED8-4F8C-9D36-786A245B9404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ED8-4F8C-9D36-786A245B9404}"/>
              </c:ext>
            </c:extLst>
          </c:dPt>
          <c:cat>
            <c:strRef>
              <c:f>Лист1!$A$2:$A$4</c:f>
              <c:strCache>
                <c:ptCount val="3"/>
                <c:pt idx="0">
                  <c:v>1-3 балла (ниже среднего)</c:v>
                </c:pt>
                <c:pt idx="1">
                  <c:v>4-7 баллов (средний)</c:v>
                </c:pt>
                <c:pt idx="2">
                  <c:v>8-10 баллов (выше среднего)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</c:v>
                </c:pt>
                <c:pt idx="1">
                  <c:v>7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ED8-4F8C-9D36-786A245B94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786333251237676"/>
          <c:y val="0.4112076615423072"/>
          <c:w val="0.34136598800746204"/>
          <c:h val="0.289788431469513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79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5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06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1353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76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4655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chemeClr val="bg1">
            <a:lumMod val="95000"/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701804" y="2462269"/>
            <a:ext cx="8564871" cy="1570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ru-RU" sz="4450" b="1" dirty="0">
                <a:solidFill>
                  <a:srgbClr val="403CC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</a:t>
            </a:r>
            <a:r>
              <a:rPr lang="ru-RU" sz="8000" b="1" dirty="0">
                <a:solidFill>
                  <a:srgbClr val="403CCF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ПРОФРАЗВЕДКА</a:t>
            </a:r>
          </a:p>
          <a:p>
            <a:pPr marL="0" indent="0" algn="ctr">
              <a:lnSpc>
                <a:spcPts val="5550"/>
              </a:lnSpc>
              <a:buNone/>
            </a:pPr>
            <a:r>
              <a:rPr lang="ru-RU" sz="4450" b="1" dirty="0">
                <a:solidFill>
                  <a:srgbClr val="403CCF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в школьном летнем лагере</a:t>
            </a:r>
          </a:p>
        </p:txBody>
      </p:sp>
      <p:sp>
        <p:nvSpPr>
          <p:cNvPr id="4" name="Text 1"/>
          <p:cNvSpPr/>
          <p:nvPr/>
        </p:nvSpPr>
        <p:spPr>
          <a:xfrm>
            <a:off x="975241" y="4196859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9813428" y="5250295"/>
            <a:ext cx="4689650" cy="15392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ea typeface="Source Sans Pro Bold" pitchFamily="34" charset="-122"/>
                <a:cs typeface="Arial" panose="020B0604020202020204" pitchFamily="34" charset="0"/>
              </a:rPr>
              <a:t>Беляева</a:t>
            </a:r>
            <a:r>
              <a:rPr lang="ru-RU" dirty="0">
                <a:latin typeface="Arial" panose="020B0604020202020204" pitchFamily="34" charset="0"/>
                <a:ea typeface="Source Sans Pro Bold" pitchFamily="34" charset="-122"/>
                <a:cs typeface="Arial" panose="020B0604020202020204" pitchFamily="34" charset="0"/>
              </a:rPr>
              <a:t> Виктория Александровна, 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ea typeface="Source Sans Pro Bold" pitchFamily="34" charset="-122"/>
                <a:cs typeface="Arial" panose="020B0604020202020204" pitchFamily="34" charset="0"/>
              </a:rPr>
              <a:t>учитель английского языка,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Симонова Наталья Павловна,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учитель русского языка и литературы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EDB137-58C2-4FC7-9EBE-499F0CB38774}"/>
              </a:ext>
            </a:extLst>
          </p:cNvPr>
          <p:cNvSpPr txBox="1"/>
          <p:nvPr/>
        </p:nvSpPr>
        <p:spPr>
          <a:xfrm>
            <a:off x="2701804" y="489685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МАОУ «Юго-Камская средняя школа» 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5186EBC-4CFB-49D4-8269-DE6653B0D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45635"/>
            <a:ext cx="14630400" cy="58839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906FE6-A903-4E5F-A57F-F891696EE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06929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70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1924764"/>
            <a:ext cx="648283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4"/>
          <p:cNvSpPr/>
          <p:nvPr/>
        </p:nvSpPr>
        <p:spPr>
          <a:xfrm>
            <a:off x="10228421" y="55960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18495B8-4798-4BAB-B5E7-91655A119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194" y="498498"/>
            <a:ext cx="5041024" cy="718329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770E4CC-B977-4443-9AD7-BA6E29846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107" y="498498"/>
            <a:ext cx="5041024" cy="723260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7ADE42-CDF7-4737-819A-86CE2CFBB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1924764"/>
            <a:ext cx="648283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4"/>
          <p:cNvSpPr/>
          <p:nvPr/>
        </p:nvSpPr>
        <p:spPr>
          <a:xfrm>
            <a:off x="10228421" y="55960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3E3F5D-3F80-42E6-A96D-3912EA35E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784" y="252248"/>
            <a:ext cx="5391807" cy="736775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A6A17D-F8D8-4221-BB44-F0BCBAE55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809" y="252248"/>
            <a:ext cx="5394871" cy="736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95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2E5593-F5B1-4877-90B1-08C90E677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28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37450" y="485894"/>
            <a:ext cx="697777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00" b="1" dirty="0">
                <a:solidFill>
                  <a:srgbClr val="403CCF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Критерии результатов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992207" y="1525013"/>
            <a:ext cx="396835" cy="396835"/>
          </a:xfrm>
          <a:prstGeom prst="roundRect">
            <a:avLst>
              <a:gd name="adj" fmla="val 24007"/>
            </a:avLst>
          </a:prstGeom>
          <a:solidFill>
            <a:srgbClr val="EAE8F3"/>
          </a:solidFill>
          <a:ln w="7620">
            <a:solidFill>
              <a:srgbClr val="D0CED9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502215" y="15250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9495A"/>
                </a:solidFill>
                <a:latin typeface="Arial Black" panose="020B0A04020102020204" pitchFamily="34" charset="0"/>
                <a:ea typeface="Montserrat Bold" pitchFamily="34" charset="-122"/>
                <a:cs typeface="Arial" panose="020B0604020202020204" pitchFamily="34" charset="0"/>
              </a:rPr>
              <a:t>Ресурсные карты</a:t>
            </a:r>
            <a:endParaRPr lang="en-U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389042" y="1977151"/>
            <a:ext cx="357270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Созданы 5 ресурсных карт локальных организаций (с приложением видеороликов).</a:t>
            </a:r>
            <a:endParaRPr lang="en-US" sz="2000" dirty="0"/>
          </a:p>
        </p:txBody>
      </p:sp>
      <p:sp>
        <p:nvSpPr>
          <p:cNvPr id="6" name="Shape 4"/>
          <p:cNvSpPr/>
          <p:nvPr/>
        </p:nvSpPr>
        <p:spPr>
          <a:xfrm>
            <a:off x="5146080" y="1526046"/>
            <a:ext cx="396835" cy="396835"/>
          </a:xfrm>
          <a:prstGeom prst="roundRect">
            <a:avLst>
              <a:gd name="adj" fmla="val 24007"/>
            </a:avLst>
          </a:prstGeom>
          <a:solidFill>
            <a:srgbClr val="EAE8F3"/>
          </a:solidFill>
          <a:ln w="7620">
            <a:solidFill>
              <a:srgbClr val="D0CED9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707736" y="1546265"/>
            <a:ext cx="29882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9495A"/>
                </a:solidFill>
                <a:latin typeface="Arial Black" panose="020B0A04020102020204" pitchFamily="34" charset="0"/>
                <a:ea typeface="Montserrat Bold" pitchFamily="34" charset="-122"/>
                <a:cs typeface="Arial" panose="020B0604020202020204" pitchFamily="34" charset="0"/>
              </a:rPr>
              <a:t>Участники проекта</a:t>
            </a:r>
            <a:endParaRPr lang="en-U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727245" y="1927336"/>
            <a:ext cx="357270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Проектной деятельностью охвачены 20 подростков.</a:t>
            </a:r>
            <a:endParaRPr lang="en-US" sz="2000" dirty="0"/>
          </a:p>
        </p:txBody>
      </p:sp>
      <p:sp>
        <p:nvSpPr>
          <p:cNvPr id="9" name="Shape 7"/>
          <p:cNvSpPr/>
          <p:nvPr/>
        </p:nvSpPr>
        <p:spPr>
          <a:xfrm>
            <a:off x="9441715" y="1580316"/>
            <a:ext cx="396835" cy="396835"/>
          </a:xfrm>
          <a:prstGeom prst="roundRect">
            <a:avLst>
              <a:gd name="adj" fmla="val 24007"/>
            </a:avLst>
          </a:prstGeom>
          <a:solidFill>
            <a:srgbClr val="EAE8F3"/>
          </a:solidFill>
          <a:ln w="7620">
            <a:solidFill>
              <a:srgbClr val="D0CED9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0198935" y="15462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9495A"/>
                </a:solidFill>
                <a:latin typeface="Arial Black" panose="020B0A04020102020204" pitchFamily="34" charset="0"/>
                <a:ea typeface="Montserrat Bold" pitchFamily="34" charset="-122"/>
                <a:cs typeface="Arial" panose="020B0604020202020204" pitchFamily="34" charset="0"/>
              </a:rPr>
              <a:t>Терминология</a:t>
            </a:r>
            <a:endParaRPr lang="en-U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10233087" y="1927336"/>
            <a:ext cx="3572708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На понятийном уровне отработаны термины «профессиограмма», «профессиональные среды», «специальности», «должности».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641648" y="4189299"/>
            <a:ext cx="396835" cy="396835"/>
          </a:xfrm>
          <a:prstGeom prst="roundRect">
            <a:avLst>
              <a:gd name="adj" fmla="val 24007"/>
            </a:avLst>
          </a:prstGeom>
          <a:solidFill>
            <a:srgbClr val="EAE8F3"/>
          </a:solidFill>
          <a:ln w="7620">
            <a:solidFill>
              <a:srgbClr val="D0CED9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1247595" y="42223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9495A"/>
                </a:solidFill>
                <a:latin typeface="Arial Black" panose="020B0A04020102020204" pitchFamily="34" charset="0"/>
                <a:ea typeface="Montserrat Bold" pitchFamily="34" charset="-122"/>
                <a:cs typeface="Arial" panose="020B0604020202020204" pitchFamily="34" charset="0"/>
              </a:rPr>
              <a:t>Партнерство</a:t>
            </a:r>
            <a:endParaRPr lang="en-U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190623" y="4800839"/>
            <a:ext cx="578441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Привлечены к партнерскому сотрудничеству в профориентационной работе 5 местных организаций.</a:t>
            </a:r>
            <a:endParaRPr lang="en-US" sz="2000" dirty="0"/>
          </a:p>
        </p:txBody>
      </p:sp>
      <p:sp>
        <p:nvSpPr>
          <p:cNvPr id="15" name="Shape 13"/>
          <p:cNvSpPr/>
          <p:nvPr/>
        </p:nvSpPr>
        <p:spPr>
          <a:xfrm>
            <a:off x="8299132" y="4135339"/>
            <a:ext cx="396835" cy="396835"/>
          </a:xfrm>
          <a:prstGeom prst="roundRect">
            <a:avLst>
              <a:gd name="adj" fmla="val 24007"/>
            </a:avLst>
          </a:prstGeom>
          <a:solidFill>
            <a:srgbClr val="EAE8F3"/>
          </a:solidFill>
          <a:ln w="7620">
            <a:solidFill>
              <a:srgbClr val="D0CED9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8936464" y="41346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9495A"/>
                </a:solidFill>
                <a:latin typeface="Arial Black" panose="020B0A04020102020204" pitchFamily="34" charset="0"/>
                <a:ea typeface="Montserrat Bold" pitchFamily="34" charset="-122"/>
                <a:cs typeface="Arial" panose="020B0604020202020204" pitchFamily="34" charset="0"/>
              </a:rPr>
              <a:t>Обратная связь</a:t>
            </a:r>
            <a:endParaRPr lang="en-U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8325585" y="4806185"/>
            <a:ext cx="578441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Положительная обратная связь получена от 80% участников проекта (подростков).</a:t>
            </a:r>
            <a:endParaRPr lang="en-US" sz="2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1924764"/>
            <a:ext cx="648283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4"/>
          <p:cNvSpPr/>
          <p:nvPr/>
        </p:nvSpPr>
        <p:spPr>
          <a:xfrm>
            <a:off x="10228421" y="55960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04374373-F381-4A45-8E88-6710DA5B59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8394814"/>
              </p:ext>
            </p:extLst>
          </p:nvPr>
        </p:nvGraphicFramePr>
        <p:xfrm>
          <a:off x="1102800" y="1014761"/>
          <a:ext cx="4738320" cy="3036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A9347E6B-29D0-4014-B636-1D89ADFB9E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3223557"/>
              </p:ext>
            </p:extLst>
          </p:nvPr>
        </p:nvGraphicFramePr>
        <p:xfrm>
          <a:off x="8463776" y="915742"/>
          <a:ext cx="4738319" cy="3199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5F22F8C9-A144-45A8-B299-C25AA9C83D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861250"/>
              </p:ext>
            </p:extLst>
          </p:nvPr>
        </p:nvGraphicFramePr>
        <p:xfrm>
          <a:off x="4661209" y="4727838"/>
          <a:ext cx="6224729" cy="3199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2BDF028-F8E2-43CB-9523-D9485B332E5E}"/>
              </a:ext>
            </a:extLst>
          </p:cNvPr>
          <p:cNvSpPr txBox="1"/>
          <p:nvPr/>
        </p:nvSpPr>
        <p:spPr>
          <a:xfrm>
            <a:off x="266218" y="227286"/>
            <a:ext cx="14005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Самооценка участников отряда </a:t>
            </a:r>
          </a:p>
        </p:txBody>
      </p:sp>
    </p:spTree>
    <p:extLst>
      <p:ext uri="{BB962C8B-B14F-4D97-AF65-F5344CB8AC3E}">
        <p14:creationId xmlns:p14="http://schemas.microsoft.com/office/powerpoint/2010/main" val="3574643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205902" y="29494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00" b="1" dirty="0">
                <a:solidFill>
                  <a:srgbClr val="403CCF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Заключение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474563" y="1563804"/>
            <a:ext cx="8035684" cy="25509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ru-RU" sz="2400" b="1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    </a:t>
            </a:r>
            <a:r>
              <a:rPr lang="en-US" sz="2400" b="1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Проект</a:t>
            </a:r>
            <a:r>
              <a:rPr lang="en-US" sz="2400" b="1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«</a:t>
            </a:r>
            <a:r>
              <a:rPr lang="ru-RU" sz="2400" b="1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Профразведка</a:t>
            </a:r>
            <a:r>
              <a:rPr lang="en-US" sz="2400" b="1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» – </a:t>
            </a:r>
            <a:r>
              <a:rPr lang="en-US" sz="2400" b="1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это</a:t>
            </a:r>
            <a:r>
              <a:rPr lang="ru-RU" sz="2400" b="1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ru-RU" sz="24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: </a:t>
            </a:r>
          </a:p>
          <a:p>
            <a:pPr marL="342900" indent="-342900">
              <a:lnSpc>
                <a:spcPts val="285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ru-RU" sz="24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успешная апробация новой профориентационной практики во внешкольном пространстве;</a:t>
            </a:r>
          </a:p>
          <a:p>
            <a:pPr marL="342900" indent="-342900">
              <a:lnSpc>
                <a:spcPts val="285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важный</a:t>
            </a:r>
            <a:r>
              <a:rPr lang="en-US" sz="24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шаг в развитии профориентационной работы в  </a:t>
            </a:r>
            <a:r>
              <a:rPr lang="en-US" sz="2400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школе</a:t>
            </a:r>
            <a:r>
              <a:rPr lang="ru-RU" sz="24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;</a:t>
            </a:r>
          </a:p>
          <a:p>
            <a:pPr marL="342900" indent="-342900">
              <a:lnSpc>
                <a:spcPts val="285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возможность </a:t>
            </a:r>
            <a:r>
              <a:rPr lang="en-US" sz="24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младшим подросткам получить ценный опыт, расширить кругозор и </a:t>
            </a:r>
            <a:r>
              <a:rPr lang="en-US" sz="2400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сделать</a:t>
            </a:r>
            <a:r>
              <a:rPr lang="en-US" sz="24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ru-RU" sz="24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первые </a:t>
            </a:r>
            <a:r>
              <a:rPr lang="en-US" sz="24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шаги в выборе будущей профессии.</a:t>
            </a:r>
            <a:endParaRPr lang="en-US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FE34BE-8F6C-4A8F-B80E-4FDB8D3BF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9531" y="294945"/>
            <a:ext cx="5309926" cy="73935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chemeClr val="bg1">
            <a:lumMod val="95000"/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564612" y="608111"/>
            <a:ext cx="694777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00" b="1" dirty="0">
                <a:solidFill>
                  <a:srgbClr val="403CCF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Актуальность проекта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14277" y="2211972"/>
            <a:ext cx="59697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403CCF"/>
                </a:solidFill>
                <a:latin typeface="Arial Black" panose="020B0A04020102020204" pitchFamily="34" charset="0"/>
                <a:ea typeface="Montserrat Bold" pitchFamily="34" charset="-122"/>
                <a:cs typeface="Montserrat Bold" pitchFamily="34" charset="-120"/>
              </a:rPr>
              <a:t>Профессиональное самоопределение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14277" y="2727007"/>
            <a:ext cx="1336947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400" dirty="0">
                <a:solidFill>
                  <a:srgbClr val="49495A"/>
                </a:solidFill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Проект отвечает на актуальную потребность в усилении внимания к профессиональному самоопределению школьников.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14277" y="4582596"/>
            <a:ext cx="380488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403CCF"/>
                </a:solidFill>
                <a:latin typeface="Arial Black" panose="020B0A04020102020204" pitchFamily="34" charset="0"/>
                <a:ea typeface="Montserrat Bold" pitchFamily="34" charset="-122"/>
                <a:cs typeface="Montserrat Bold" pitchFamily="34" charset="-120"/>
              </a:rPr>
              <a:t>Локальный рынок труда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76819" y="5219905"/>
            <a:ext cx="13506929" cy="1307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400" dirty="0">
                <a:solidFill>
                  <a:srgbClr val="49495A"/>
                </a:solidFill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Исследование локального рынка труда во время </a:t>
            </a:r>
            <a:r>
              <a:rPr lang="en-US" sz="2400" dirty="0" err="1">
                <a:solidFill>
                  <a:srgbClr val="49495A"/>
                </a:solidFill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каникул</a:t>
            </a:r>
            <a:r>
              <a:rPr lang="en-US" sz="2400" dirty="0">
                <a:solidFill>
                  <a:srgbClr val="49495A"/>
                </a:solidFill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49495A"/>
                </a:solidFill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 активизирует процесс профессионального выбора  младших подростков и </a:t>
            </a:r>
            <a:r>
              <a:rPr lang="en-US" sz="2400" dirty="0" err="1">
                <a:solidFill>
                  <a:srgbClr val="49495A"/>
                </a:solidFill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да</a:t>
            </a:r>
            <a:r>
              <a:rPr lang="ru-RU" sz="2400" dirty="0">
                <a:solidFill>
                  <a:srgbClr val="49495A"/>
                </a:solidFill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е</a:t>
            </a:r>
            <a:r>
              <a:rPr lang="en-US" sz="2400" dirty="0">
                <a:solidFill>
                  <a:srgbClr val="49495A"/>
                </a:solidFill>
                <a:latin typeface="Arial" panose="020B0604020202020204" pitchFamily="34" charset="0"/>
                <a:ea typeface="Source Sans Pro" pitchFamily="34" charset="-122"/>
                <a:cs typeface="Arial" panose="020B0604020202020204" pitchFamily="34" charset="0"/>
              </a:rPr>
              <a:t>т толчок к освоению мира профессий в целом.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5"/>
          <p:cNvSpPr/>
          <p:nvPr/>
        </p:nvSpPr>
        <p:spPr>
          <a:xfrm>
            <a:off x="815716" y="1689653"/>
            <a:ext cx="462796" cy="462796"/>
          </a:xfrm>
          <a:prstGeom prst="roundRect">
            <a:avLst>
              <a:gd name="adj" fmla="val 18667"/>
            </a:avLst>
          </a:prstGeom>
          <a:solidFill>
            <a:srgbClr val="EAE8F3"/>
          </a:solidFill>
          <a:ln w="7620">
            <a:solidFill>
              <a:srgbClr val="D0CED9"/>
            </a:solidFill>
            <a:prstDash val="solid"/>
          </a:ln>
        </p:spPr>
      </p:sp>
      <p:sp>
        <p:nvSpPr>
          <p:cNvPr id="3" name="Text 0"/>
          <p:cNvSpPr/>
          <p:nvPr/>
        </p:nvSpPr>
        <p:spPr>
          <a:xfrm>
            <a:off x="1365031" y="602815"/>
            <a:ext cx="6515933" cy="642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050"/>
              </a:lnSpc>
              <a:buNone/>
            </a:pPr>
            <a:r>
              <a:rPr lang="en-US" sz="4400" b="1" dirty="0">
                <a:solidFill>
                  <a:srgbClr val="403CCF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Цели и задачи проекта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4702484" y="1693775"/>
            <a:ext cx="430567" cy="459866"/>
          </a:xfrm>
          <a:prstGeom prst="roundRect">
            <a:avLst>
              <a:gd name="adj" fmla="val 18667"/>
            </a:avLst>
          </a:prstGeom>
          <a:solidFill>
            <a:srgbClr val="EAE8F3"/>
          </a:solidFill>
          <a:ln w="7620">
            <a:solidFill>
              <a:srgbClr val="D0CED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20528" y="1799145"/>
            <a:ext cx="251287" cy="293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9495A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1381751" y="1594485"/>
            <a:ext cx="3080980" cy="9636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9495A"/>
                </a:solidFill>
                <a:latin typeface="Arial Black" panose="020B0A04020102020204" pitchFamily="34" charset="0"/>
                <a:ea typeface="Montserrat Bold" pitchFamily="34" charset="-122"/>
                <a:cs typeface="Montserrat Bold" pitchFamily="34" charset="-120"/>
              </a:rPr>
              <a:t>Вовлечение в </a:t>
            </a:r>
            <a:r>
              <a:rPr lang="en-US" sz="2400" b="1" dirty="0">
                <a:solidFill>
                  <a:srgbClr val="49495A"/>
                </a:solidFill>
                <a:latin typeface="Arial Black" panose="020B0A04020102020204" pitchFamily="34" charset="0"/>
                <a:ea typeface="Montserrat Bold" pitchFamily="34" charset="-122"/>
                <a:cs typeface="Montserrat Bold" pitchFamily="34" charset="-120"/>
              </a:rPr>
              <a:t>практическую</a:t>
            </a:r>
            <a:r>
              <a:rPr lang="en-US" sz="2000" b="1" dirty="0">
                <a:solidFill>
                  <a:srgbClr val="49495A"/>
                </a:solidFill>
                <a:latin typeface="Arial Black" panose="020B0A04020102020204" pitchFamily="34" charset="0"/>
                <a:ea typeface="Montserrat Bold" pitchFamily="34" charset="-122"/>
                <a:cs typeface="Montserrat Bold" pitchFamily="34" charset="-120"/>
              </a:rPr>
              <a:t> деятельность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343472" y="2587362"/>
            <a:ext cx="3080980" cy="3277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Вовлечение младших подростков в практическую, проектную и познавательную деятельность по сбору, анализу и представлению актуальной информации о профессиональных организациях поселка Юго-Камский.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4815245" y="1759227"/>
            <a:ext cx="182047" cy="883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9495A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5388085" y="1613416"/>
            <a:ext cx="3080980" cy="12849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49495A"/>
                </a:solidFill>
                <a:latin typeface="Arial Black" panose="020B0A04020102020204" pitchFamily="34" charset="0"/>
                <a:ea typeface="Montserrat Bold" pitchFamily="34" charset="-122"/>
                <a:cs typeface="Montserrat Bold" pitchFamily="34" charset="-120"/>
              </a:rPr>
              <a:t>Повышение привлекательности местного рынка труда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349806" y="2960593"/>
            <a:ext cx="3080980" cy="1316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Повышение привлекательности местного рынка труда как ресурса для будущего трудоустройства.</a:t>
            </a:r>
            <a:endParaRPr lang="en-US" sz="2000" dirty="0"/>
          </a:p>
        </p:txBody>
      </p:sp>
      <p:sp>
        <p:nvSpPr>
          <p:cNvPr id="12" name="Shape 9"/>
          <p:cNvSpPr/>
          <p:nvPr/>
        </p:nvSpPr>
        <p:spPr>
          <a:xfrm>
            <a:off x="628471" y="6193671"/>
            <a:ext cx="462796" cy="462796"/>
          </a:xfrm>
          <a:prstGeom prst="roundRect">
            <a:avLst>
              <a:gd name="adj" fmla="val 18667"/>
            </a:avLst>
          </a:prstGeom>
          <a:solidFill>
            <a:srgbClr val="EAE8F3"/>
          </a:solidFill>
          <a:ln w="7620">
            <a:solidFill>
              <a:srgbClr val="D0CED9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 rot="10800000" flipH="1" flipV="1">
            <a:off x="769347" y="6294930"/>
            <a:ext cx="222851" cy="309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9495A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3</a:t>
            </a: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1276638" y="6218716"/>
            <a:ext cx="4071818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49495A"/>
                </a:solidFill>
                <a:latin typeface="Arial Black" panose="020B0A04020102020204" pitchFamily="34" charset="0"/>
                <a:ea typeface="Montserrat Bold" pitchFamily="34" charset="-122"/>
                <a:cs typeface="Montserrat Bold" pitchFamily="34" charset="-120"/>
              </a:rPr>
              <a:t>Развитие проектных умений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269803" y="6616184"/>
            <a:ext cx="7035879" cy="658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00" dirty="0">
                <a:solidFill>
                  <a:srgbClr val="49495A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Развитие проектных умений в сфере разрешения профориентационных задач.</a:t>
            </a:r>
            <a:endParaRPr lang="en-US" sz="20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603A3F1-8A44-4887-BB0C-A4F2C447E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2949" y="0"/>
            <a:ext cx="5535415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240598" y="558615"/>
            <a:ext cx="4384358" cy="5479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300"/>
              </a:lnSpc>
              <a:buNone/>
            </a:pPr>
            <a:r>
              <a:rPr lang="en-US" sz="4400" b="1" dirty="0">
                <a:solidFill>
                  <a:srgbClr val="403CCF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Этапы проекта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865346" y="1427202"/>
            <a:ext cx="22860" cy="6186011"/>
          </a:xfrm>
          <a:prstGeom prst="roundRect">
            <a:avLst>
              <a:gd name="adj" fmla="val 322211"/>
            </a:avLst>
          </a:prstGeom>
          <a:solidFill>
            <a:srgbClr val="D0CED9"/>
          </a:solidFill>
          <a:ln/>
        </p:spPr>
      </p:sp>
      <p:sp>
        <p:nvSpPr>
          <p:cNvPr id="5" name="Shape 2"/>
          <p:cNvSpPr/>
          <p:nvPr/>
        </p:nvSpPr>
        <p:spPr>
          <a:xfrm>
            <a:off x="1051203" y="1810345"/>
            <a:ext cx="613767" cy="22860"/>
          </a:xfrm>
          <a:prstGeom prst="roundRect">
            <a:avLst>
              <a:gd name="adj" fmla="val 322211"/>
            </a:avLst>
          </a:prstGeom>
          <a:solidFill>
            <a:srgbClr val="D0CED9"/>
          </a:solidFill>
          <a:ln/>
        </p:spPr>
      </p:sp>
      <p:sp>
        <p:nvSpPr>
          <p:cNvPr id="6" name="Shape 3"/>
          <p:cNvSpPr/>
          <p:nvPr/>
        </p:nvSpPr>
        <p:spPr>
          <a:xfrm>
            <a:off x="679490" y="1624489"/>
            <a:ext cx="394573" cy="394573"/>
          </a:xfrm>
          <a:prstGeom prst="roundRect">
            <a:avLst>
              <a:gd name="adj" fmla="val 18668"/>
            </a:avLst>
          </a:prstGeom>
          <a:solidFill>
            <a:srgbClr val="EAE8F3"/>
          </a:solidFill>
          <a:ln w="7620">
            <a:solidFill>
              <a:srgbClr val="D0CED9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25222" y="1690211"/>
            <a:ext cx="103108" cy="2630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050" b="1" dirty="0">
                <a:solidFill>
                  <a:srgbClr val="49495A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1841302" y="1602462"/>
            <a:ext cx="2880003" cy="273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b="1" dirty="0">
                <a:solidFill>
                  <a:srgbClr val="49495A"/>
                </a:solidFill>
                <a:latin typeface="Arial Black" panose="020B0A04020102020204" pitchFamily="34" charset="0"/>
                <a:ea typeface="Montserrat Bold" pitchFamily="34" charset="-122"/>
                <a:cs typeface="Montserrat Bold" pitchFamily="34" charset="-120"/>
              </a:rPr>
              <a:t>Подготовительный этап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841302" y="1981557"/>
            <a:ext cx="11923752" cy="1122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Рекламная кампания по набору школьников в </a:t>
            </a:r>
            <a:r>
              <a:rPr lang="en-US" sz="2000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профориентационный</a:t>
            </a: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000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отряд</a:t>
            </a: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</a:t>
            </a:r>
            <a:endParaRPr lang="ru-RU" sz="2000" dirty="0">
              <a:solidFill>
                <a:srgbClr val="49495A"/>
              </a:solidFill>
              <a:ea typeface="Source Sans Pro" pitchFamily="34" charset="-122"/>
              <a:cs typeface="Source Sans Pro" pitchFamily="34" charset="-120"/>
            </a:endParaRPr>
          </a:p>
          <a:p>
            <a:pPr marL="342900" indent="-342900" algn="l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встречи</a:t>
            </a: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с руководителями профессиональных </a:t>
            </a:r>
            <a:r>
              <a:rPr lang="en-US" sz="2000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организаций</a:t>
            </a: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000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поселка</a:t>
            </a: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</a:t>
            </a:r>
            <a:endParaRPr lang="ru-RU" sz="2000" dirty="0">
              <a:solidFill>
                <a:srgbClr val="49495A"/>
              </a:solidFill>
              <a:ea typeface="Source Sans Pro" pitchFamily="34" charset="-122"/>
              <a:cs typeface="Source Sans Pro" pitchFamily="34" charset="-120"/>
            </a:endParaRPr>
          </a:p>
          <a:p>
            <a:pPr marL="342900" indent="-342900" algn="l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достижение</a:t>
            </a: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договоренности о партнерстве в </a:t>
            </a:r>
            <a:r>
              <a:rPr lang="en-US" sz="2000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проекте</a:t>
            </a: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</a:t>
            </a:r>
            <a:endParaRPr lang="ru-RU" sz="2000" dirty="0">
              <a:solidFill>
                <a:srgbClr val="49495A"/>
              </a:solidFill>
              <a:ea typeface="Source Sans Pro" pitchFamily="34" charset="-122"/>
              <a:cs typeface="Source Sans Pro" pitchFamily="34" charset="-120"/>
            </a:endParaRPr>
          </a:p>
          <a:p>
            <a:pPr marL="342900" indent="-342900" algn="l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защита</a:t>
            </a: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плана проекта на экспертном </a:t>
            </a:r>
            <a:r>
              <a:rPr lang="en-US" sz="2000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совете</a:t>
            </a: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000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школы</a:t>
            </a:r>
            <a:endParaRPr lang="en-US" sz="2000" dirty="0"/>
          </a:p>
        </p:txBody>
      </p:sp>
      <p:sp>
        <p:nvSpPr>
          <p:cNvPr id="10" name="Shape 7"/>
          <p:cNvSpPr/>
          <p:nvPr/>
        </p:nvSpPr>
        <p:spPr>
          <a:xfrm>
            <a:off x="1051203" y="3837265"/>
            <a:ext cx="613767" cy="22860"/>
          </a:xfrm>
          <a:prstGeom prst="roundRect">
            <a:avLst>
              <a:gd name="adj" fmla="val 322211"/>
            </a:avLst>
          </a:prstGeom>
          <a:solidFill>
            <a:srgbClr val="D0CED9"/>
          </a:solidFill>
          <a:ln/>
        </p:spPr>
      </p:sp>
      <p:sp>
        <p:nvSpPr>
          <p:cNvPr id="11" name="Shape 8"/>
          <p:cNvSpPr/>
          <p:nvPr/>
        </p:nvSpPr>
        <p:spPr>
          <a:xfrm>
            <a:off x="679490" y="3651409"/>
            <a:ext cx="394573" cy="394573"/>
          </a:xfrm>
          <a:prstGeom prst="roundRect">
            <a:avLst>
              <a:gd name="adj" fmla="val 18668"/>
            </a:avLst>
          </a:prstGeom>
          <a:solidFill>
            <a:srgbClr val="EAE8F3"/>
          </a:solidFill>
          <a:ln w="7620">
            <a:solidFill>
              <a:srgbClr val="D0CED9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99148" y="3717131"/>
            <a:ext cx="155258" cy="2630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050" b="1" dirty="0">
                <a:solidFill>
                  <a:srgbClr val="49495A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</a:t>
            </a:r>
            <a:endParaRPr lang="en-US" sz="2050" dirty="0"/>
          </a:p>
        </p:txBody>
      </p:sp>
      <p:sp>
        <p:nvSpPr>
          <p:cNvPr id="13" name="Text 10"/>
          <p:cNvSpPr/>
          <p:nvPr/>
        </p:nvSpPr>
        <p:spPr>
          <a:xfrm>
            <a:off x="1841302" y="3629382"/>
            <a:ext cx="2192179" cy="273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b="1" dirty="0">
                <a:solidFill>
                  <a:srgbClr val="49495A"/>
                </a:solidFill>
                <a:latin typeface="Arial Black" panose="020B0A04020102020204" pitchFamily="34" charset="0"/>
                <a:ea typeface="Montserrat Bold" pitchFamily="34" charset="-122"/>
                <a:cs typeface="Montserrat Bold" pitchFamily="34" charset="-120"/>
              </a:rPr>
              <a:t>Основной этап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841302" y="4008477"/>
            <a:ext cx="11971108" cy="14025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Организация деятельности отряда в рамках летнего лагеря: </a:t>
            </a:r>
            <a:endParaRPr lang="ru-RU" sz="2000" dirty="0">
              <a:solidFill>
                <a:srgbClr val="49495A"/>
              </a:solidFill>
              <a:ea typeface="Source Sans Pro" pitchFamily="34" charset="-122"/>
              <a:cs typeface="Source Sans Pro" pitchFamily="34" charset="-120"/>
            </a:endParaRPr>
          </a:p>
          <a:p>
            <a:pPr marL="342900" indent="-342900" algn="l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десанты</a:t>
            </a: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на предприятия (в организации) с проведением интервью, наблюдением </a:t>
            </a:r>
            <a:r>
              <a:rPr lang="en-US" sz="2000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за</a:t>
            </a: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000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процессом</a:t>
            </a: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изучением рабочего пространства и </a:t>
            </a:r>
            <a:r>
              <a:rPr lang="en-US" sz="2000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т.д</a:t>
            </a: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.</a:t>
            </a:r>
            <a:endParaRPr lang="ru-RU" sz="2000" dirty="0">
              <a:solidFill>
                <a:srgbClr val="49495A"/>
              </a:solidFill>
              <a:ea typeface="Source Sans Pro" pitchFamily="34" charset="-122"/>
              <a:cs typeface="Source Sans Pro" pitchFamily="34" charset="-120"/>
            </a:endParaRPr>
          </a:p>
          <a:p>
            <a:pPr marL="342900" indent="-342900" algn="l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работа с профессиограммами, с атласом профессий, </a:t>
            </a:r>
            <a:r>
              <a:rPr lang="en-US" sz="2000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уточнение</a:t>
            </a: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000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терминологий</a:t>
            </a:r>
            <a:endParaRPr lang="ru-RU" sz="2000" dirty="0">
              <a:solidFill>
                <a:srgbClr val="49495A"/>
              </a:solidFill>
              <a:ea typeface="Source Sans Pro" pitchFamily="34" charset="-122"/>
              <a:cs typeface="Source Sans Pro" pitchFamily="34" charset="-120"/>
            </a:endParaRPr>
          </a:p>
          <a:p>
            <a:pPr marL="342900" indent="-342900" algn="l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организация консультаций специалистов «Точки роста» по цифровой обработке медиа и </a:t>
            </a:r>
            <a:r>
              <a:rPr lang="en-US" sz="2000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видеоматериалов</a:t>
            </a:r>
            <a:endParaRPr lang="en-US" sz="2000" dirty="0"/>
          </a:p>
        </p:txBody>
      </p:sp>
      <p:sp>
        <p:nvSpPr>
          <p:cNvPr id="15" name="Shape 12"/>
          <p:cNvSpPr/>
          <p:nvPr/>
        </p:nvSpPr>
        <p:spPr>
          <a:xfrm>
            <a:off x="1051203" y="6144697"/>
            <a:ext cx="613767" cy="22860"/>
          </a:xfrm>
          <a:prstGeom prst="roundRect">
            <a:avLst>
              <a:gd name="adj" fmla="val 322211"/>
            </a:avLst>
          </a:prstGeom>
          <a:solidFill>
            <a:srgbClr val="D0CED9"/>
          </a:solidFill>
          <a:ln/>
        </p:spPr>
      </p:sp>
      <p:sp>
        <p:nvSpPr>
          <p:cNvPr id="16" name="Shape 13"/>
          <p:cNvSpPr/>
          <p:nvPr/>
        </p:nvSpPr>
        <p:spPr>
          <a:xfrm>
            <a:off x="679490" y="5958840"/>
            <a:ext cx="394573" cy="394573"/>
          </a:xfrm>
          <a:prstGeom prst="roundRect">
            <a:avLst>
              <a:gd name="adj" fmla="val 18668"/>
            </a:avLst>
          </a:prstGeom>
          <a:solidFill>
            <a:srgbClr val="EAE8F3"/>
          </a:solidFill>
          <a:ln w="7620">
            <a:solidFill>
              <a:srgbClr val="D0CED9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98909" y="6024563"/>
            <a:ext cx="155734" cy="2630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050" b="1" dirty="0">
                <a:solidFill>
                  <a:srgbClr val="49495A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3</a:t>
            </a:r>
            <a:endParaRPr lang="en-US" sz="2050" dirty="0"/>
          </a:p>
        </p:txBody>
      </p:sp>
      <p:sp>
        <p:nvSpPr>
          <p:cNvPr id="18" name="Text 15"/>
          <p:cNvSpPr/>
          <p:nvPr/>
        </p:nvSpPr>
        <p:spPr>
          <a:xfrm>
            <a:off x="1841302" y="5936813"/>
            <a:ext cx="2666881" cy="273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b="1" dirty="0">
                <a:solidFill>
                  <a:srgbClr val="49495A"/>
                </a:solidFill>
                <a:latin typeface="Arial Black" panose="020B0A04020102020204" pitchFamily="34" charset="0"/>
                <a:ea typeface="Montserrat Bold" pitchFamily="34" charset="-122"/>
                <a:cs typeface="Montserrat Bold" pitchFamily="34" charset="-120"/>
              </a:rPr>
              <a:t>Заключительный этап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1841302" y="6315908"/>
            <a:ext cx="13037576" cy="1122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Подведение итогов работы </a:t>
            </a:r>
            <a:r>
              <a:rPr lang="en-US" sz="2000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над</a:t>
            </a: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000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проектом</a:t>
            </a:r>
            <a:r>
              <a:rPr lang="ru-RU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:</a:t>
            </a:r>
          </a:p>
          <a:p>
            <a:pPr marL="342900" indent="-342900" algn="l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ru-RU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п</a:t>
            </a:r>
            <a:r>
              <a:rPr lang="en-US" sz="2000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олучение</a:t>
            </a: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000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обратной</a:t>
            </a: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000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связи</a:t>
            </a:r>
            <a:r>
              <a:rPr lang="ru-RU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от учащихся</a:t>
            </a:r>
          </a:p>
          <a:p>
            <a:pPr marL="342900" indent="-342900" algn="l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ru-RU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к</a:t>
            </a:r>
            <a:r>
              <a:rPr lang="en-US" sz="2000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руглый</a:t>
            </a: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стол с партнерами/представителями профессиональных </a:t>
            </a:r>
            <a:r>
              <a:rPr lang="en-US" sz="2000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организаций</a:t>
            </a: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000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поселка</a:t>
            </a:r>
            <a:endParaRPr lang="ru-RU" sz="2000" dirty="0">
              <a:solidFill>
                <a:srgbClr val="49495A"/>
              </a:solidFill>
              <a:ea typeface="Source Sans Pro" pitchFamily="34" charset="-122"/>
              <a:cs typeface="Source Sans Pro" pitchFamily="34" charset="-120"/>
            </a:endParaRPr>
          </a:p>
          <a:p>
            <a:pPr marL="342900" indent="-342900" algn="l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ru-RU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п</a:t>
            </a:r>
            <a:r>
              <a:rPr lang="en-US" sz="2000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редставление</a:t>
            </a: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000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ресурсных</a:t>
            </a: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000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карт</a:t>
            </a:r>
            <a:endParaRPr lang="ru-RU" sz="2000" dirty="0">
              <a:solidFill>
                <a:srgbClr val="49495A"/>
              </a:solidFill>
              <a:ea typeface="Source Sans Pro" pitchFamily="34" charset="-122"/>
              <a:cs typeface="Source Sans Pro" pitchFamily="34" charset="-120"/>
            </a:endParaRPr>
          </a:p>
          <a:p>
            <a:pPr marL="342900" indent="-342900" algn="l">
              <a:lnSpc>
                <a:spcPts val="22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ru-RU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н</a:t>
            </a:r>
            <a:r>
              <a:rPr lang="en-US" sz="2000" dirty="0" err="1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аписание</a:t>
            </a:r>
            <a:r>
              <a:rPr lang="en-US" sz="2000" dirty="0">
                <a:solidFill>
                  <a:srgbClr val="49495A"/>
                </a:solidFill>
                <a:ea typeface="Source Sans Pro" pitchFamily="34" charset="-122"/>
                <a:cs typeface="Source Sans Pro" pitchFamily="34" charset="-120"/>
              </a:rPr>
              <a:t> поста о результатах проекта на официальной странице школы в ВК</a:t>
            </a:r>
            <a:endParaRPr lang="en-US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2670B0-8F98-40F4-BE85-E4BF105F1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2634"/>
            <a:ext cx="14608886" cy="6506966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73599A1-9F25-4801-954D-65FD72FBD2D0}"/>
              </a:ext>
            </a:extLst>
          </p:cNvPr>
          <p:cNvSpPr/>
          <p:nvPr/>
        </p:nvSpPr>
        <p:spPr>
          <a:xfrm>
            <a:off x="3330336" y="2106516"/>
            <a:ext cx="3120147" cy="13841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 0"/>
          <p:cNvSpPr/>
          <p:nvPr/>
        </p:nvSpPr>
        <p:spPr>
          <a:xfrm>
            <a:off x="4319470" y="159677"/>
            <a:ext cx="5362813" cy="670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250"/>
              </a:lnSpc>
              <a:buNone/>
            </a:pPr>
            <a:r>
              <a:rPr lang="en-US" sz="4400" b="1" dirty="0">
                <a:solidFill>
                  <a:srgbClr val="403CCF"/>
                </a:solidFill>
                <a:latin typeface="Arial" panose="020B0604020202020204" pitchFamily="34" charset="0"/>
                <a:ea typeface="Montserrat Bold" pitchFamily="34" charset="-122"/>
                <a:cs typeface="Arial" panose="020B0604020202020204" pitchFamily="34" charset="0"/>
              </a:rPr>
              <a:t>Средовой подход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72741" y="2147649"/>
            <a:ext cx="2966442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4901327" y="2147649"/>
            <a:ext cx="2681407" cy="335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4968037" y="2592313"/>
            <a:ext cx="3270052" cy="44623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endParaRPr lang="en-US" sz="16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C59325-F4C2-4A22-BEE4-FBC58D8C3AC8}"/>
              </a:ext>
            </a:extLst>
          </p:cNvPr>
          <p:cNvSpPr txBox="1"/>
          <p:nvPr/>
        </p:nvSpPr>
        <p:spPr>
          <a:xfrm>
            <a:off x="3510694" y="2109814"/>
            <a:ext cx="2697732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 Black" panose="020B0A04020102020204" pitchFamily="34" charset="0"/>
              </a:rPr>
              <a:t>Здоровая </a:t>
            </a:r>
          </a:p>
          <a:p>
            <a:pPr algn="ctr"/>
            <a:r>
              <a:rPr lang="ru-RU" sz="2000" dirty="0"/>
              <a:t>Медицинские профессии, работа с пациентами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6D3AF93-140C-47E5-BF27-8B8204762505}"/>
              </a:ext>
            </a:extLst>
          </p:cNvPr>
          <p:cNvSpPr/>
          <p:nvPr/>
        </p:nvSpPr>
        <p:spPr>
          <a:xfrm>
            <a:off x="11360667" y="5898995"/>
            <a:ext cx="2946348" cy="1260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Индустриальная</a:t>
            </a:r>
          </a:p>
          <a:p>
            <a:r>
              <a:rPr lang="ru-RU" sz="2000" dirty="0">
                <a:solidFill>
                  <a:schemeClr val="tx1"/>
                </a:solidFill>
              </a:rPr>
              <a:t>Промышленность, производство, инженерные профессии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6D3C4B8-7455-4175-B58A-CBE99A82E66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586117" y="1849063"/>
            <a:ext cx="2824074" cy="135534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2056841-1257-4033-A5DD-C31C874C6CB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41483" y="4019764"/>
            <a:ext cx="2985268" cy="143270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D0B0757-731E-4E8C-BC29-3093662198A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1574" y="4195590"/>
            <a:ext cx="2714650" cy="130282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F2AD2FA-037F-48E9-A653-D6DF0D361DA4}"/>
              </a:ext>
            </a:extLst>
          </p:cNvPr>
          <p:cNvSpPr txBox="1"/>
          <p:nvPr/>
        </p:nvSpPr>
        <p:spPr>
          <a:xfrm>
            <a:off x="327990" y="4195590"/>
            <a:ext cx="26382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 Black" panose="020B0A04020102020204" pitchFamily="34" charset="0"/>
              </a:rPr>
              <a:t>Аграрная </a:t>
            </a:r>
          </a:p>
          <a:p>
            <a:pPr algn="ctr"/>
            <a:r>
              <a:rPr lang="ru-RU" sz="2000" dirty="0"/>
              <a:t>Агрономия,</a:t>
            </a:r>
          </a:p>
          <a:p>
            <a:pPr algn="ctr"/>
            <a:r>
              <a:rPr lang="ru-RU" sz="2000" dirty="0"/>
              <a:t> работа с растениями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9C469-61DA-431D-94F7-FA0C4E12817D}"/>
              </a:ext>
            </a:extLst>
          </p:cNvPr>
          <p:cNvSpPr txBox="1"/>
          <p:nvPr/>
        </p:nvSpPr>
        <p:spPr>
          <a:xfrm>
            <a:off x="11586117" y="1966409"/>
            <a:ext cx="28240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 Black" panose="020B0A04020102020204" pitchFamily="34" charset="0"/>
              </a:rPr>
              <a:t>Социальная</a:t>
            </a:r>
          </a:p>
          <a:p>
            <a:pPr algn="ctr"/>
            <a:r>
              <a:rPr lang="ru-RU" sz="2000" dirty="0"/>
              <a:t>Сфера услуг, косметология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68B026-FA0B-4F1D-9B30-AAC79B96B72C}"/>
              </a:ext>
            </a:extLst>
          </p:cNvPr>
          <p:cNvSpPr txBox="1"/>
          <p:nvPr/>
        </p:nvSpPr>
        <p:spPr>
          <a:xfrm>
            <a:off x="7482218" y="4114800"/>
            <a:ext cx="31884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 Black" panose="020B0A04020102020204" pitchFamily="34" charset="0"/>
              </a:rPr>
              <a:t>Умная</a:t>
            </a:r>
          </a:p>
          <a:p>
            <a:pPr algn="ctr"/>
            <a:r>
              <a:rPr lang="ru-RU" sz="2000" dirty="0"/>
              <a:t>Педагогика, воспитание, </a:t>
            </a:r>
          </a:p>
          <a:p>
            <a:pPr algn="ctr"/>
            <a:r>
              <a:rPr lang="ru-RU" sz="2000" dirty="0"/>
              <a:t>работа с детьми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BA7F00-E460-4080-92DB-C34AD21EEA14}"/>
              </a:ext>
            </a:extLst>
          </p:cNvPr>
          <p:cNvSpPr txBox="1"/>
          <p:nvPr/>
        </p:nvSpPr>
        <p:spPr>
          <a:xfrm>
            <a:off x="327990" y="855374"/>
            <a:ext cx="14213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/>
              <a:t>Профессиональная среда - совокупность условий, необходимых для осуществления профессиональной деятельности в обществе или в конкретном учреждении, коллективе.</a:t>
            </a:r>
          </a:p>
        </p:txBody>
      </p:sp>
      <p:sp>
        <p:nvSpPr>
          <p:cNvPr id="7" name="Сердце 6">
            <a:extLst>
              <a:ext uri="{FF2B5EF4-FFF2-40B4-BE49-F238E27FC236}">
                <a16:creationId xmlns:a16="http://schemas.microsoft.com/office/drawing/2014/main" id="{2CB3D99E-1586-4CD2-B9F2-2DCC5126B1C6}"/>
              </a:ext>
            </a:extLst>
          </p:cNvPr>
          <p:cNvSpPr/>
          <p:nvPr/>
        </p:nvSpPr>
        <p:spPr>
          <a:xfrm>
            <a:off x="167268" y="3880624"/>
            <a:ext cx="160722" cy="234176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EEE3B3-DDAB-4093-BDC4-50CD637FEA13}"/>
              </a:ext>
            </a:extLst>
          </p:cNvPr>
          <p:cNvSpPr txBox="1"/>
          <p:nvPr/>
        </p:nvSpPr>
        <p:spPr>
          <a:xfrm>
            <a:off x="379180" y="3838904"/>
            <a:ext cx="22636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Питомник растений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567325-D275-46C9-BAB6-3CE1F471C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399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7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08252"/>
            <a:ext cx="567487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028224" y="4469130"/>
            <a:ext cx="167283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5370785" y="4518779"/>
            <a:ext cx="619958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060056" y="5602009"/>
            <a:ext cx="542032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6279DBA-9F36-4A36-B0FE-9DF4B33E7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63" y="469496"/>
            <a:ext cx="5467955" cy="72906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9FF628A-5F45-41DC-8D99-923AC24FC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983" y="469497"/>
            <a:ext cx="5445627" cy="729060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411128-0FCD-49D3-952D-8D9C26DB4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22"/>
            <a:ext cx="14630400" cy="820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64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1924764"/>
            <a:ext cx="648283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4"/>
          <p:cNvSpPr/>
          <p:nvPr/>
        </p:nvSpPr>
        <p:spPr>
          <a:xfrm>
            <a:off x="10228421" y="55960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D7D628-37E5-4242-A9C6-8E25F12BA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846" y="430924"/>
            <a:ext cx="5391808" cy="73677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26F367-7B19-49DA-A894-C3D960423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78" y="430925"/>
            <a:ext cx="5261077" cy="736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83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</TotalTime>
  <Words>512</Words>
  <Application>Microsoft Office PowerPoint</Application>
  <PresentationFormat>Произвольный</PresentationFormat>
  <Paragraphs>90</Paragraphs>
  <Slides>17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 Black</vt:lpstr>
      <vt:lpstr>Montserrat Bold</vt:lpstr>
      <vt:lpstr>Wingdings</vt:lpstr>
      <vt:lpstr>Calibri</vt:lpstr>
      <vt:lpstr>Arial</vt:lpstr>
      <vt:lpstr>Source Sans Pro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PC</cp:lastModifiedBy>
  <cp:revision>10</cp:revision>
  <dcterms:created xsi:type="dcterms:W3CDTF">2024-12-29T18:08:06Z</dcterms:created>
  <dcterms:modified xsi:type="dcterms:W3CDTF">2025-01-01T16:36:30Z</dcterms:modified>
</cp:coreProperties>
</file>