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4" r:id="rId3"/>
    <p:sldId id="295" r:id="rId4"/>
    <p:sldId id="315" r:id="rId5"/>
    <p:sldId id="296" r:id="rId6"/>
    <p:sldId id="314" r:id="rId7"/>
    <p:sldId id="31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11" r:id="rId20"/>
    <p:sldId id="310" r:id="rId21"/>
    <p:sldId id="312" r:id="rId22"/>
    <p:sldId id="313" r:id="rId23"/>
    <p:sldId id="257" r:id="rId24"/>
    <p:sldId id="280" r:id="rId25"/>
    <p:sldId id="308" r:id="rId26"/>
    <p:sldId id="309" r:id="rId27"/>
    <p:sldId id="291" r:id="rId28"/>
    <p:sldId id="279" r:id="rId29"/>
    <p:sldId id="285" r:id="rId30"/>
    <p:sldId id="286" r:id="rId31"/>
    <p:sldId id="287" r:id="rId32"/>
    <p:sldId id="288" r:id="rId33"/>
    <p:sldId id="290" r:id="rId34"/>
    <p:sldId id="284" r:id="rId35"/>
    <p:sldId id="292" r:id="rId36"/>
    <p:sldId id="293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E08"/>
    <a:srgbClr val="B92D14"/>
    <a:srgbClr val="35759D"/>
    <a:srgbClr val="35B19D"/>
    <a:srgbClr val="000000"/>
    <a:srgbClr val="FFFF00"/>
    <a:srgbClr val="491403"/>
    <a:srgbClr val="3A1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536" autoAdjust="0"/>
    <p:restoredTop sz="95596" autoAdjust="0"/>
  </p:normalViewPr>
  <p:slideViewPr>
    <p:cSldViewPr>
      <p:cViewPr varScale="1">
        <p:scale>
          <a:sx n="84" d="100"/>
          <a:sy n="84" d="100"/>
        </p:scale>
        <p:origin x="78" y="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DF113A-90BB-4E2F-B56C-24CBB45F1B1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3804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1BC61D-DC30-409F-B1DB-BFEFD68107CB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8709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32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3457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33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3779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36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2182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AEAF-6E39-4D68-B2FD-793603F2696A}" type="slidenum">
              <a:rPr lang="en-US" altLang="ru-RU"/>
              <a:pPr/>
              <a:t>23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743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AEAF-6E39-4D68-B2FD-793603F2696A}" type="slidenum">
              <a:rPr lang="en-US" altLang="ru-RU"/>
              <a:pPr/>
              <a:t>24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989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AEAF-6E39-4D68-B2FD-793603F2696A}" type="slidenum">
              <a:rPr lang="en-US" altLang="ru-RU"/>
              <a:pPr/>
              <a:t>25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588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AEAF-6E39-4D68-B2FD-793603F2696A}" type="slidenum">
              <a:rPr lang="en-US" altLang="ru-RU"/>
              <a:pPr/>
              <a:t>26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328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28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0094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29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6639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30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4799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E575A4-421B-4B00-8BC6-843860CEA041}" type="slidenum">
              <a:rPr lang="en-US" altLang="ru-RU"/>
              <a:pPr/>
              <a:t>31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223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5334000"/>
            <a:ext cx="65532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6019800"/>
            <a:ext cx="65532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69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7451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7451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280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44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71896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5814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5814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54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87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130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586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34865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9495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82296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600200"/>
            <a:ext cx="7315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ru-RU" b="1" dirty="0" smtClean="0">
                <a:solidFill>
                  <a:srgbClr val="0070C0"/>
                </a:solidFill>
              </a:rPr>
              <a:t>EFFECTIVE SPEAKING</a:t>
            </a:r>
            <a:endParaRPr lang="ru-RU" altLang="ru-RU" b="1" dirty="0">
              <a:solidFill>
                <a:srgbClr val="0070C0"/>
              </a:solidFill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274852" y="6038850"/>
            <a:ext cx="6553200" cy="685800"/>
          </a:xfrm>
        </p:spPr>
        <p:txBody>
          <a:bodyPr/>
          <a:lstStyle/>
          <a:p>
            <a:pPr algn="r"/>
            <a:r>
              <a:rPr lang="en-US" altLang="ru-RU" dirty="0" smtClean="0"/>
              <a:t>N.N. </a:t>
            </a:r>
            <a:r>
              <a:rPr lang="en-US" altLang="ru-RU" dirty="0" err="1" smtClean="0"/>
              <a:t>Korelina</a:t>
            </a:r>
            <a:endParaRPr lang="en-US" altLang="ru-RU" dirty="0" smtClean="0"/>
          </a:p>
          <a:p>
            <a:r>
              <a:rPr lang="en-US" altLang="ru-RU" dirty="0" smtClean="0"/>
              <a:t>201</a:t>
            </a:r>
            <a:r>
              <a:rPr lang="ru-RU" altLang="ru-RU" dirty="0" smtClean="0"/>
              <a:t>9</a:t>
            </a:r>
            <a:r>
              <a:rPr lang="en-US" altLang="ru-RU" dirty="0" smtClean="0"/>
              <a:t> – 2020 </a:t>
            </a:r>
            <a:endParaRPr lang="en-US" altLang="ru-RU" dirty="0"/>
          </a:p>
          <a:p>
            <a:pPr algn="r"/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</a:rPr>
              <a:t>Типичные ошибки</a:t>
            </a:r>
            <a:endParaRPr lang="ru-RU" sz="4000" dirty="0"/>
          </a:p>
          <a:p>
            <a:r>
              <a:rPr lang="ru-RU" sz="4000" dirty="0"/>
              <a:t>если отсутствие артикля влияет на смысл высказывания, то в этом случае, вопрос не принимается, например</a:t>
            </a:r>
            <a:r>
              <a:rPr lang="en-US" sz="4000" dirty="0"/>
              <a:t>: </a:t>
            </a:r>
            <a:r>
              <a:rPr lang="en-US" sz="4000" i="1" dirty="0">
                <a:solidFill>
                  <a:srgbClr val="B92D14"/>
                </a:solidFill>
              </a:rPr>
              <a:t>What are dental programs?/ What is time?</a:t>
            </a:r>
            <a:r>
              <a:rPr lang="en-US" sz="4000" dirty="0">
                <a:solidFill>
                  <a:srgbClr val="B92D14"/>
                </a:solidFill>
              </a:rPr>
              <a:t>  </a:t>
            </a:r>
            <a:r>
              <a:rPr lang="ru-RU" sz="4000" dirty="0">
                <a:solidFill>
                  <a:schemeClr val="tx1"/>
                </a:solidFill>
              </a:rPr>
              <a:t>Вместо</a:t>
            </a:r>
            <a:r>
              <a:rPr lang="ru-RU" sz="4000" dirty="0">
                <a:solidFill>
                  <a:srgbClr val="B92D14"/>
                </a:solidFill>
              </a:rPr>
              <a:t> </a:t>
            </a:r>
            <a:r>
              <a:rPr lang="en-US" sz="4000" i="1" dirty="0">
                <a:solidFill>
                  <a:schemeClr val="tx1"/>
                </a:solidFill>
              </a:rPr>
              <a:t>What are the dental programs</a:t>
            </a:r>
            <a:r>
              <a:rPr lang="ru-RU" sz="4000" i="1" dirty="0">
                <a:solidFill>
                  <a:schemeClr val="tx1"/>
                </a:solidFill>
              </a:rPr>
              <a:t>?/ </a:t>
            </a:r>
            <a:r>
              <a:rPr lang="en-US" sz="4000" i="1" dirty="0">
                <a:solidFill>
                  <a:schemeClr val="tx1"/>
                </a:solidFill>
              </a:rPr>
              <a:t>What</a:t>
            </a:r>
            <a:r>
              <a:rPr lang="ru-RU" sz="4000" i="1" dirty="0">
                <a:solidFill>
                  <a:schemeClr val="tx1"/>
                </a:solidFill>
              </a:rPr>
              <a:t>’</a:t>
            </a:r>
            <a:r>
              <a:rPr lang="en-US" sz="4000" i="1" dirty="0">
                <a:solidFill>
                  <a:schemeClr val="tx1"/>
                </a:solidFill>
              </a:rPr>
              <a:t>s the time</a:t>
            </a:r>
            <a:r>
              <a:rPr lang="ru-RU" sz="4000" i="1" dirty="0">
                <a:solidFill>
                  <a:schemeClr val="tx1"/>
                </a:solidFill>
              </a:rPr>
              <a:t>?</a:t>
            </a:r>
            <a:r>
              <a:rPr lang="ru-RU" sz="4000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Типичные ошибки</a:t>
            </a:r>
            <a:endParaRPr lang="ru-RU" sz="3600" dirty="0"/>
          </a:p>
          <a:p>
            <a:r>
              <a:rPr lang="ru-RU" sz="3600" dirty="0"/>
              <a:t>использует местоимение </a:t>
            </a:r>
            <a:r>
              <a:rPr lang="en-US" sz="3600" i="1" dirty="0">
                <a:solidFill>
                  <a:srgbClr val="B92D14"/>
                </a:solidFill>
              </a:rPr>
              <a:t>they</a:t>
            </a:r>
            <a:r>
              <a:rPr lang="ru-RU" sz="3600" dirty="0"/>
              <a:t> вместо </a:t>
            </a:r>
            <a:r>
              <a:rPr lang="en-US" sz="3600" i="1" dirty="0"/>
              <a:t>you</a:t>
            </a:r>
            <a:r>
              <a:rPr lang="ru-RU" sz="3600" dirty="0"/>
              <a:t>, например:  </a:t>
            </a:r>
            <a:r>
              <a:rPr lang="en-US" sz="3600" i="1" dirty="0"/>
              <a:t>Do </a:t>
            </a:r>
            <a:r>
              <a:rPr lang="en-US" sz="3600" i="1" dirty="0">
                <a:solidFill>
                  <a:srgbClr val="B92D14"/>
                </a:solidFill>
              </a:rPr>
              <a:t>they</a:t>
            </a:r>
            <a:r>
              <a:rPr lang="ru-RU" sz="3600" dirty="0"/>
              <a:t> (нужно </a:t>
            </a:r>
            <a:r>
              <a:rPr lang="en-US" sz="3600" b="1" i="1" dirty="0"/>
              <a:t>you</a:t>
            </a:r>
            <a:r>
              <a:rPr lang="ru-RU" sz="3600" dirty="0"/>
              <a:t>) </a:t>
            </a:r>
            <a:r>
              <a:rPr lang="en-US" sz="3600" i="1" dirty="0"/>
              <a:t>have music</a:t>
            </a:r>
            <a:r>
              <a:rPr lang="ru-RU" sz="3600" dirty="0"/>
              <a:t>? - вопрос не принимается и оценивается в 0 баллов, но в случае, если встречается подобная ошибка еще раз, то она считается повторяющейся и не учитывается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44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1</a:t>
            </a:r>
            <a:r>
              <a:rPr lang="en-US" sz="4000" dirty="0">
                <a:solidFill>
                  <a:schemeClr val="tx1"/>
                </a:solidFill>
              </a:rPr>
              <a:t>)</a:t>
            </a:r>
            <a:r>
              <a:rPr lang="ru-RU" sz="4000" dirty="0">
                <a:solidFill>
                  <a:schemeClr val="tx1"/>
                </a:solidFill>
              </a:rPr>
              <a:t>. </a:t>
            </a:r>
            <a:r>
              <a:rPr lang="en-US" sz="4000" dirty="0">
                <a:solidFill>
                  <a:srgbClr val="FF0000"/>
                </a:solidFill>
              </a:rPr>
              <a:t>location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Where is your new open-air summer café located?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Where is your new open-air summer café situated?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What’s the address of your new open-air summer café?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3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2) </a:t>
            </a:r>
            <a:r>
              <a:rPr lang="en-US" sz="4000" dirty="0">
                <a:solidFill>
                  <a:srgbClr val="FF0000"/>
                </a:solidFill>
              </a:rPr>
              <a:t>opening hours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When is it open?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What are the opening hours?</a:t>
            </a:r>
            <a:endParaRPr lang="ru-RU" sz="4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5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3) </a:t>
            </a:r>
            <a:r>
              <a:rPr lang="en-US" sz="3600" dirty="0">
                <a:solidFill>
                  <a:srgbClr val="FF0000"/>
                </a:solidFill>
              </a:rPr>
              <a:t>vegetarian menu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Is there a vegetarian menu in your café?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Is there a menu for vegetarians in your café?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Do you have a vegetarian menu?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Have you got a vegetarian menu?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There is a vegetarian menu, isn’t there?</a:t>
            </a:r>
            <a:endParaRPr lang="ru-RU" sz="3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4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4) </a:t>
            </a:r>
            <a:r>
              <a:rPr lang="en-US" sz="4000" dirty="0">
                <a:solidFill>
                  <a:srgbClr val="FF0000"/>
                </a:solidFill>
              </a:rPr>
              <a:t>Wi-Fi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Is Wi-Fi available (in the café)?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Can I use Wi-Fi there?</a:t>
            </a:r>
          </a:p>
          <a:p>
            <a:pPr marL="0" indent="0">
              <a:buNone/>
            </a:pP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5) </a:t>
            </a:r>
            <a:r>
              <a:rPr lang="en-US" sz="4000" dirty="0">
                <a:solidFill>
                  <a:srgbClr val="FF0000"/>
                </a:solidFill>
              </a:rPr>
              <a:t>type of live music played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What type of live music is played in the café?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tx1"/>
                </a:solidFill>
              </a:rPr>
              <a:t>What kind of live music is played in the café?</a:t>
            </a:r>
          </a:p>
          <a:p>
            <a:pPr marL="0" indent="0">
              <a:buNone/>
            </a:pP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46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dirty="0" smtClean="0"/>
              <a:t>Задание</a:t>
            </a:r>
            <a:r>
              <a:rPr lang="en-US" dirty="0"/>
              <a:t> 3</a:t>
            </a:r>
            <a:r>
              <a:rPr lang="ru-RU" dirty="0"/>
              <a:t>. </a:t>
            </a:r>
            <a:r>
              <a:rPr lang="ru-RU" i="1" dirty="0"/>
              <a:t>Описание фотографии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</a:rPr>
              <a:t>Типичные ошибки</a:t>
            </a:r>
          </a:p>
          <a:p>
            <a:r>
              <a:rPr lang="ru-RU" sz="4000" dirty="0">
                <a:solidFill>
                  <a:schemeClr val="tx1"/>
                </a:solidFill>
              </a:rPr>
              <a:t>не могут описать действия, запечатленные на фотографии (пункт </a:t>
            </a:r>
            <a:r>
              <a:rPr lang="ru-RU" sz="4000" dirty="0" err="1">
                <a:solidFill>
                  <a:srgbClr val="B92D14"/>
                </a:solidFill>
              </a:rPr>
              <a:t>what</a:t>
            </a:r>
            <a:r>
              <a:rPr lang="ru-RU" sz="4000" dirty="0">
                <a:solidFill>
                  <a:srgbClr val="B92D14"/>
                </a:solidFill>
              </a:rPr>
              <a:t> </a:t>
            </a:r>
            <a:r>
              <a:rPr lang="ru-RU" sz="4000" dirty="0" err="1">
                <a:solidFill>
                  <a:srgbClr val="B92D14"/>
                </a:solidFill>
              </a:rPr>
              <a:t>is</a:t>
            </a:r>
            <a:r>
              <a:rPr lang="ru-RU" sz="4000" dirty="0">
                <a:solidFill>
                  <a:srgbClr val="B92D14"/>
                </a:solidFill>
              </a:rPr>
              <a:t> </a:t>
            </a:r>
            <a:r>
              <a:rPr lang="ru-RU" sz="4000" dirty="0" err="1">
                <a:solidFill>
                  <a:srgbClr val="B92D14"/>
                </a:solidFill>
              </a:rPr>
              <a:t>happening</a:t>
            </a:r>
            <a:r>
              <a:rPr lang="ru-RU" sz="4000" dirty="0">
                <a:solidFill>
                  <a:schemeClr val="tx1"/>
                </a:solidFill>
              </a:rPr>
              <a:t>)</a:t>
            </a:r>
          </a:p>
          <a:p>
            <a:r>
              <a:rPr lang="ru-RU" sz="4000" dirty="0">
                <a:solidFill>
                  <a:schemeClr val="tx1"/>
                </a:solidFill>
              </a:rPr>
              <a:t>воспроизведение заученных кусков текста вместо спонтанной речи (особенно в длинных вступлениях и заключениях)</a:t>
            </a:r>
          </a:p>
          <a:p>
            <a:pPr marL="0" indent="0">
              <a:buNone/>
            </a:pP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dirty="0" smtClean="0"/>
              <a:t>Задание</a:t>
            </a:r>
            <a:r>
              <a:rPr lang="en-US" dirty="0"/>
              <a:t> 3</a:t>
            </a:r>
            <a:r>
              <a:rPr lang="ru-RU" dirty="0"/>
              <a:t>. </a:t>
            </a:r>
            <a:r>
              <a:rPr lang="ru-RU" i="1" dirty="0"/>
              <a:t>Описание фотографии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</a:rPr>
              <a:t>Типичные ошибки</a:t>
            </a:r>
          </a:p>
          <a:p>
            <a:r>
              <a:rPr lang="ru-RU" sz="4000" dirty="0">
                <a:solidFill>
                  <a:schemeClr val="tx1"/>
                </a:solidFill>
              </a:rPr>
              <a:t>неполное или неточное освещение пунктов плана</a:t>
            </a:r>
          </a:p>
          <a:p>
            <a:r>
              <a:rPr lang="ru-RU" sz="4000" dirty="0">
                <a:solidFill>
                  <a:schemeClr val="tx1"/>
                </a:solidFill>
              </a:rPr>
              <a:t>отсутствие обращения к другу</a:t>
            </a:r>
          </a:p>
          <a:p>
            <a:r>
              <a:rPr lang="ru-RU" sz="4000" dirty="0">
                <a:solidFill>
                  <a:schemeClr val="tx1"/>
                </a:solidFill>
              </a:rPr>
              <a:t>логические ошибки </a:t>
            </a:r>
          </a:p>
          <a:p>
            <a:r>
              <a:rPr lang="ru-RU" sz="4000" dirty="0">
                <a:solidFill>
                  <a:schemeClr val="tx1"/>
                </a:solidFill>
              </a:rPr>
              <a:t>неправильное использование средств логической связи</a:t>
            </a:r>
          </a:p>
        </p:txBody>
      </p:sp>
    </p:spTree>
    <p:extLst>
      <p:ext uri="{BB962C8B-B14F-4D97-AF65-F5344CB8AC3E}">
        <p14:creationId xmlns:p14="http://schemas.microsoft.com/office/powerpoint/2010/main" val="213471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sz="4000" dirty="0" smtClean="0"/>
              <a:t>Задание</a:t>
            </a:r>
            <a:r>
              <a:rPr lang="en-US" sz="4000" dirty="0"/>
              <a:t> 3</a:t>
            </a:r>
            <a:r>
              <a:rPr lang="ru-RU" sz="4000" dirty="0"/>
              <a:t>. </a:t>
            </a:r>
            <a:r>
              <a:rPr lang="ru-RU" sz="4000" i="1" dirty="0"/>
              <a:t>Описание фотографии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400600"/>
          </a:xfrm>
        </p:spPr>
      </p:pic>
    </p:spTree>
    <p:extLst>
      <p:ext uri="{BB962C8B-B14F-4D97-AF65-F5344CB8AC3E}">
        <p14:creationId xmlns:p14="http://schemas.microsoft.com/office/powerpoint/2010/main" val="83109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1. </a:t>
            </a:r>
            <a:r>
              <a:rPr lang="ru-RU" i="1" dirty="0"/>
              <a:t>Чтение текста вслух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Типичные ошибки</a:t>
            </a:r>
          </a:p>
          <a:p>
            <a:r>
              <a:rPr lang="ru-RU" dirty="0"/>
              <a:t>слова произносят не по правилу</a:t>
            </a:r>
          </a:p>
          <a:p>
            <a:r>
              <a:rPr lang="ru-RU" dirty="0"/>
              <a:t>добавляют окончания там, где их нет </a:t>
            </a:r>
          </a:p>
          <a:p>
            <a:r>
              <a:rPr lang="ru-RU" dirty="0"/>
              <a:t>не дочитывают окончания</a:t>
            </a:r>
          </a:p>
          <a:p>
            <a:r>
              <a:rPr lang="ru-RU" dirty="0"/>
              <a:t>не умеют делить предложения на синтагмы </a:t>
            </a:r>
          </a:p>
          <a:p>
            <a:r>
              <a:rPr lang="ru-RU" dirty="0"/>
              <a:t>не владеют интонационными навыками</a:t>
            </a:r>
          </a:p>
          <a:p>
            <a:r>
              <a:rPr lang="ru-RU" dirty="0"/>
              <a:t>нарушают ударение в самых простых словах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4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sz="4000" dirty="0" smtClean="0"/>
              <a:t>Задание</a:t>
            </a:r>
            <a:r>
              <a:rPr lang="en-US" sz="4000" dirty="0"/>
              <a:t> 3</a:t>
            </a:r>
            <a:r>
              <a:rPr lang="ru-RU" sz="4000" dirty="0"/>
              <a:t>. </a:t>
            </a:r>
            <a:r>
              <a:rPr lang="ru-RU" sz="4000" i="1" dirty="0"/>
              <a:t>Описание фотографии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036496" cy="5544616"/>
          </a:xfrm>
        </p:spPr>
      </p:pic>
    </p:spTree>
    <p:extLst>
      <p:ext uri="{BB962C8B-B14F-4D97-AF65-F5344CB8AC3E}">
        <p14:creationId xmlns:p14="http://schemas.microsoft.com/office/powerpoint/2010/main" val="380159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sz="4000" dirty="0" smtClean="0"/>
              <a:t>Задание</a:t>
            </a:r>
            <a:r>
              <a:rPr lang="en-US" sz="4000" dirty="0"/>
              <a:t> 3</a:t>
            </a:r>
            <a:r>
              <a:rPr lang="ru-RU" sz="4000" dirty="0"/>
              <a:t>. </a:t>
            </a:r>
            <a:r>
              <a:rPr lang="ru-RU" sz="4000" i="1" dirty="0"/>
              <a:t>Описание фотографии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9036496" cy="5400600"/>
          </a:xfrm>
        </p:spPr>
      </p:pic>
    </p:spTree>
    <p:extLst>
      <p:ext uri="{BB962C8B-B14F-4D97-AF65-F5344CB8AC3E}">
        <p14:creationId xmlns:p14="http://schemas.microsoft.com/office/powerpoint/2010/main" val="20953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68760"/>
          </a:xfrm>
        </p:spPr>
        <p:txBody>
          <a:bodyPr/>
          <a:lstStyle/>
          <a:p>
            <a:pPr algn="r"/>
            <a:r>
              <a:rPr lang="ru-RU" sz="4000" dirty="0" smtClean="0"/>
              <a:t>Задание</a:t>
            </a:r>
            <a:r>
              <a:rPr lang="en-US" sz="4000" dirty="0"/>
              <a:t> 3</a:t>
            </a:r>
            <a:r>
              <a:rPr lang="ru-RU" sz="4000" dirty="0"/>
              <a:t>. </a:t>
            </a:r>
            <a:r>
              <a:rPr lang="ru-RU" sz="4000" i="1" dirty="0"/>
              <a:t>Описание фотографии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400600"/>
          </a:xfrm>
        </p:spPr>
      </p:pic>
    </p:spTree>
    <p:extLst>
      <p:ext uri="{BB962C8B-B14F-4D97-AF65-F5344CB8AC3E}">
        <p14:creationId xmlns:p14="http://schemas.microsoft.com/office/powerpoint/2010/main" val="276061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74638"/>
            <a:ext cx="8229600" cy="715962"/>
          </a:xfrm>
        </p:spPr>
        <p:txBody>
          <a:bodyPr/>
          <a:lstStyle/>
          <a:p>
            <a:r>
              <a:rPr lang="ru-RU" altLang="ru-RU" sz="4000" dirty="0" smtClean="0"/>
              <a:t>Задание 4. </a:t>
            </a:r>
            <a:r>
              <a:rPr lang="ru-RU" altLang="ru-RU" sz="4000" i="1" dirty="0" smtClean="0"/>
              <a:t>Сравнение двух фотографий</a:t>
            </a:r>
            <a:endParaRPr lang="ru-RU" altLang="ru-RU" sz="4000" i="1" dirty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1520" y="1628800"/>
            <a:ext cx="8712968" cy="4896544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4000" b="1" u="sng" dirty="0" smtClean="0">
                <a:solidFill>
                  <a:srgbClr val="7030A0"/>
                </a:solidFill>
              </a:rPr>
              <a:t>Монолог</a:t>
            </a:r>
            <a:r>
              <a:rPr lang="ru-RU" altLang="ru-RU" sz="4000" b="1" dirty="0" smtClean="0">
                <a:solidFill>
                  <a:srgbClr val="7030A0"/>
                </a:solidFill>
              </a:rPr>
              <a:t> – сравнение двух фотографий по предложенному плану:</a:t>
            </a:r>
          </a:p>
          <a:p>
            <a:pPr>
              <a:lnSpc>
                <a:spcPct val="80000"/>
              </a:lnSpc>
            </a:pPr>
            <a:r>
              <a:rPr lang="ru-RU" altLang="ru-RU" sz="4000" dirty="0"/>
              <a:t>ф</a:t>
            </a:r>
            <a:r>
              <a:rPr lang="ru-RU" altLang="ru-RU" sz="4000" dirty="0" smtClean="0"/>
              <a:t>отографии демонстрируют два варианта чего-либо (2 способа провести свободное время, делать покупки)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74638"/>
            <a:ext cx="8229600" cy="715962"/>
          </a:xfrm>
        </p:spPr>
        <p:txBody>
          <a:bodyPr/>
          <a:lstStyle/>
          <a:p>
            <a:r>
              <a:rPr lang="ru-RU" altLang="ru-RU" sz="4000" dirty="0" smtClean="0"/>
              <a:t>Задание 4. </a:t>
            </a:r>
            <a:r>
              <a:rPr lang="ru-RU" altLang="ru-RU" sz="4000" i="1" dirty="0" smtClean="0"/>
              <a:t>Сравнение двух фотографий</a:t>
            </a:r>
            <a:endParaRPr lang="ru-RU" altLang="ru-RU" sz="4000" i="1" dirty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512" y="1268760"/>
            <a:ext cx="8735888" cy="54006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rgbClr val="7030A0"/>
                </a:solidFill>
              </a:rPr>
              <a:t>Чем отличается задание 4 от задания 3:</a:t>
            </a:r>
          </a:p>
          <a:p>
            <a:pPr>
              <a:lnSpc>
                <a:spcPct val="80000"/>
              </a:lnSpc>
            </a:pPr>
            <a:r>
              <a:rPr lang="ru-RU" altLang="ru-RU" sz="3600" dirty="0" smtClean="0"/>
              <a:t>способность рассуждать, сравнивать, находить сходство и различия между фотографиями;</a:t>
            </a:r>
          </a:p>
          <a:p>
            <a:pPr>
              <a:lnSpc>
                <a:spcPct val="80000"/>
              </a:lnSpc>
            </a:pPr>
            <a:r>
              <a:rPr lang="ru-RU" sz="3600" dirty="0"/>
              <a:t>использовать более широкий репертуар лексических единиц, грамматических форм</a:t>
            </a:r>
            <a:r>
              <a:rPr lang="ru-RU" sz="3600" dirty="0" smtClean="0"/>
              <a:t>;</a:t>
            </a:r>
            <a:endParaRPr lang="ru-RU" altLang="ru-RU" sz="3600" dirty="0" smtClean="0"/>
          </a:p>
          <a:p>
            <a:pPr>
              <a:lnSpc>
                <a:spcPct val="80000"/>
              </a:lnSpc>
            </a:pPr>
            <a:r>
              <a:rPr lang="ru-RU" altLang="ru-RU" sz="3600" dirty="0" smtClean="0"/>
              <a:t>описывать фотографии на английском языке.</a:t>
            </a: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393872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74638"/>
            <a:ext cx="8229600" cy="715962"/>
          </a:xfrm>
        </p:spPr>
        <p:txBody>
          <a:bodyPr/>
          <a:lstStyle/>
          <a:p>
            <a:r>
              <a:rPr lang="ru-RU" altLang="ru-RU" sz="4000" dirty="0" smtClean="0"/>
              <a:t>Задание 4. </a:t>
            </a:r>
            <a:r>
              <a:rPr lang="ru-RU" altLang="ru-RU" sz="4000" i="1" dirty="0" smtClean="0"/>
              <a:t>Сравнение двух фотографий</a:t>
            </a:r>
            <a:endParaRPr lang="ru-RU" altLang="ru-RU" sz="4000" i="1" dirty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512" y="1268760"/>
            <a:ext cx="8735888" cy="54006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4000" dirty="0">
                <a:solidFill>
                  <a:srgbClr val="FF0000"/>
                </a:solidFill>
              </a:rPr>
              <a:t>Типичные ошибки</a:t>
            </a:r>
          </a:p>
          <a:p>
            <a:pPr>
              <a:lnSpc>
                <a:spcPct val="80000"/>
              </a:lnSpc>
            </a:pPr>
            <a:r>
              <a:rPr lang="ru-RU" altLang="ru-RU" sz="4000" dirty="0"/>
              <a:t>описывают обе фотографии, но только по одному из  элементов (</a:t>
            </a:r>
            <a:r>
              <a:rPr lang="ru-RU" altLang="ru-RU" sz="4000" dirty="0" err="1">
                <a:solidFill>
                  <a:srgbClr val="B92D14"/>
                </a:solidFill>
              </a:rPr>
              <a:t>location</a:t>
            </a:r>
            <a:r>
              <a:rPr lang="ru-RU" altLang="ru-RU" sz="4000" dirty="0">
                <a:solidFill>
                  <a:srgbClr val="B92D14"/>
                </a:solidFill>
              </a:rPr>
              <a:t>, </a:t>
            </a:r>
            <a:r>
              <a:rPr lang="ru-RU" altLang="ru-RU" sz="4000" dirty="0" err="1">
                <a:solidFill>
                  <a:srgbClr val="B92D14"/>
                </a:solidFill>
              </a:rPr>
              <a:t>action</a:t>
            </a:r>
            <a:r>
              <a:rPr lang="ru-RU" altLang="ru-RU" sz="4000" dirty="0"/>
              <a:t>)</a:t>
            </a:r>
          </a:p>
          <a:p>
            <a:pPr>
              <a:lnSpc>
                <a:spcPct val="80000"/>
              </a:lnSpc>
            </a:pPr>
            <a:r>
              <a:rPr lang="ru-RU" altLang="ru-RU" sz="4000" dirty="0"/>
              <a:t>повторяют идею и лексику пункта 1 плана в последующих пунктах</a:t>
            </a:r>
          </a:p>
          <a:p>
            <a:pPr>
              <a:lnSpc>
                <a:spcPct val="80000"/>
              </a:lnSpc>
            </a:pPr>
            <a:r>
              <a:rPr lang="ru-RU" altLang="ru-RU" sz="4000" dirty="0"/>
              <a:t>воспроизводят  заученные куски текста вместо спонтанной речи 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384986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74638"/>
            <a:ext cx="8229600" cy="715962"/>
          </a:xfrm>
        </p:spPr>
        <p:txBody>
          <a:bodyPr/>
          <a:lstStyle/>
          <a:p>
            <a:r>
              <a:rPr lang="ru-RU" altLang="ru-RU" sz="4000" dirty="0" smtClean="0"/>
              <a:t>Задание 4. </a:t>
            </a:r>
            <a:r>
              <a:rPr lang="ru-RU" altLang="ru-RU" sz="4000" i="1" dirty="0" smtClean="0"/>
              <a:t>Сравнение двух фотографий</a:t>
            </a:r>
            <a:endParaRPr lang="ru-RU" altLang="ru-RU" sz="4000" i="1" dirty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512" y="1268760"/>
            <a:ext cx="8735888" cy="54006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4000" dirty="0">
                <a:solidFill>
                  <a:srgbClr val="FF0000"/>
                </a:solidFill>
              </a:rPr>
              <a:t>Типичные ошибки</a:t>
            </a:r>
          </a:p>
          <a:p>
            <a:pPr>
              <a:lnSpc>
                <a:spcPct val="80000"/>
              </a:lnSpc>
            </a:pPr>
            <a:r>
              <a:rPr lang="ru-RU" altLang="ru-RU" sz="4000" dirty="0"/>
              <a:t>не учитывают разные формулировки глагольных форм в  пункте 4 плана: </a:t>
            </a:r>
            <a:r>
              <a:rPr lang="ru-RU" altLang="ru-RU" sz="4000" dirty="0" err="1">
                <a:solidFill>
                  <a:srgbClr val="B92D14"/>
                </a:solidFill>
              </a:rPr>
              <a:t>you’d</a:t>
            </a:r>
            <a:r>
              <a:rPr lang="ru-RU" altLang="ru-RU" sz="4000" dirty="0">
                <a:solidFill>
                  <a:srgbClr val="B92D14"/>
                </a:solidFill>
              </a:rPr>
              <a:t> </a:t>
            </a:r>
            <a:r>
              <a:rPr lang="ru-RU" altLang="ru-RU" sz="4000" dirty="0" err="1">
                <a:solidFill>
                  <a:srgbClr val="B92D14"/>
                </a:solidFill>
              </a:rPr>
              <a:t>prefer</a:t>
            </a:r>
            <a:r>
              <a:rPr lang="ru-RU" altLang="ru-RU" sz="4000" dirty="0">
                <a:solidFill>
                  <a:srgbClr val="B92D14"/>
                </a:solidFill>
              </a:rPr>
              <a:t>, </a:t>
            </a:r>
            <a:r>
              <a:rPr lang="ru-RU" altLang="ru-RU" sz="4000" dirty="0" err="1">
                <a:solidFill>
                  <a:srgbClr val="B92D14"/>
                </a:solidFill>
              </a:rPr>
              <a:t>you</a:t>
            </a:r>
            <a:r>
              <a:rPr lang="ru-RU" altLang="ru-RU" sz="4000" dirty="0">
                <a:solidFill>
                  <a:srgbClr val="B92D14"/>
                </a:solidFill>
              </a:rPr>
              <a:t> </a:t>
            </a:r>
            <a:r>
              <a:rPr lang="ru-RU" altLang="ru-RU" sz="4000" dirty="0" err="1">
                <a:solidFill>
                  <a:srgbClr val="B92D14"/>
                </a:solidFill>
              </a:rPr>
              <a:t>prefer</a:t>
            </a:r>
            <a:r>
              <a:rPr lang="ru-RU" altLang="ru-RU" sz="4000" dirty="0">
                <a:solidFill>
                  <a:srgbClr val="B92D14"/>
                </a:solidFill>
              </a:rPr>
              <a:t>, </a:t>
            </a:r>
            <a:r>
              <a:rPr lang="ru-RU" altLang="ru-RU" sz="4000" dirty="0" err="1">
                <a:solidFill>
                  <a:srgbClr val="B92D14"/>
                </a:solidFill>
              </a:rPr>
              <a:t>you</a:t>
            </a:r>
            <a:r>
              <a:rPr lang="ru-RU" altLang="ru-RU" sz="4000" dirty="0">
                <a:solidFill>
                  <a:srgbClr val="B92D14"/>
                </a:solidFill>
              </a:rPr>
              <a:t> </a:t>
            </a:r>
            <a:r>
              <a:rPr lang="ru-RU" altLang="ru-RU" sz="4000" dirty="0" err="1">
                <a:solidFill>
                  <a:srgbClr val="B92D14"/>
                </a:solidFill>
              </a:rPr>
              <a:t>preferred</a:t>
            </a:r>
            <a:r>
              <a:rPr lang="ru-RU" altLang="ru-RU" sz="4000" dirty="0"/>
              <a:t> в ответах (непонимание коммуникативной задачи)</a:t>
            </a:r>
          </a:p>
        </p:txBody>
      </p:sp>
    </p:spTree>
    <p:extLst>
      <p:ext uri="{BB962C8B-B14F-4D97-AF65-F5344CB8AC3E}">
        <p14:creationId xmlns:p14="http://schemas.microsoft.com/office/powerpoint/2010/main" val="36103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836712"/>
            <a:ext cx="7886700" cy="3725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5" y="3245932"/>
            <a:ext cx="8280918" cy="335142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give a brief description of the photos (</a:t>
            </a:r>
            <a:r>
              <a:rPr lang="en-US" dirty="0" smtClean="0">
                <a:solidFill>
                  <a:srgbClr val="FF0000"/>
                </a:solidFill>
              </a:rPr>
              <a:t>action, location</a:t>
            </a:r>
            <a:r>
              <a:rPr lang="en-US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say what the pictures have in common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say in what way the pictures are different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say which of the ways of shopping presented in the pictures you’d prefer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explain why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42" y="5572"/>
            <a:ext cx="8097221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3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861175" cy="68580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7030A0"/>
                </a:solidFill>
              </a:rPr>
              <a:t>Монологическое высказывание предполагает </a:t>
            </a:r>
            <a:r>
              <a:rPr lang="ru-RU" altLang="ru-RU" sz="2800" u="sng" dirty="0" smtClean="0">
                <a:solidFill>
                  <a:srgbClr val="7030A0"/>
                </a:solidFill>
              </a:rPr>
              <a:t>вступление</a:t>
            </a:r>
            <a:r>
              <a:rPr lang="ru-RU" altLang="ru-RU" sz="2800" dirty="0" smtClean="0">
                <a:solidFill>
                  <a:srgbClr val="7030A0"/>
                </a:solidFill>
              </a:rPr>
              <a:t> или </a:t>
            </a:r>
            <a:r>
              <a:rPr lang="ru-RU" altLang="ru-RU" sz="2800" u="sng" dirty="0" smtClean="0">
                <a:solidFill>
                  <a:srgbClr val="7030A0"/>
                </a:solidFill>
              </a:rPr>
              <a:t>вступительную фразу</a:t>
            </a:r>
            <a:r>
              <a:rPr lang="ru-RU" altLang="ru-RU" sz="2800" dirty="0" smtClean="0">
                <a:solidFill>
                  <a:srgbClr val="7030A0"/>
                </a:solidFill>
              </a:rPr>
              <a:t>:</a:t>
            </a:r>
            <a:r>
              <a:rPr lang="en-US" altLang="ru-RU" sz="2800" dirty="0" smtClean="0">
                <a:solidFill>
                  <a:srgbClr val="7030A0"/>
                </a:solidFill>
              </a:rPr>
              <a:t/>
            </a:r>
            <a:br>
              <a:rPr lang="en-US" altLang="ru-RU" sz="2800" dirty="0" smtClean="0">
                <a:solidFill>
                  <a:srgbClr val="7030A0"/>
                </a:solidFill>
              </a:rPr>
            </a:br>
            <a:endParaRPr lang="en-US" altLang="ru-RU" sz="2800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1916832"/>
            <a:ext cx="7151712" cy="42672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endParaRPr lang="ru-RU" altLang="ru-RU" sz="2000" dirty="0" smtClean="0"/>
          </a:p>
          <a:p>
            <a:pPr marL="0" indent="0">
              <a:buNone/>
            </a:pPr>
            <a:r>
              <a:rPr lang="en-US" altLang="ru-RU" sz="4000" i="1" dirty="0" smtClean="0">
                <a:solidFill>
                  <a:srgbClr val="040E08"/>
                </a:solidFill>
              </a:rPr>
              <a:t>I’d like to compare and contrast these two pictures.</a:t>
            </a:r>
            <a:endParaRPr lang="ru-RU" altLang="ru-RU" sz="4000" i="1" dirty="0" smtClean="0">
              <a:solidFill>
                <a:srgbClr val="040E08"/>
              </a:solidFill>
            </a:endParaRPr>
          </a:p>
          <a:p>
            <a:pPr>
              <a:lnSpc>
                <a:spcPct val="80000"/>
              </a:lnSpc>
            </a:pPr>
            <a:endParaRPr lang="en-US" alt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6861175" cy="125916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7030A0"/>
                </a:solidFill>
              </a:rPr>
              <a:t>1 пункт плана – краткое описание фотографии</a:t>
            </a:r>
            <a:r>
              <a:rPr lang="en-US" altLang="ru-RU" sz="2800" dirty="0" smtClean="0">
                <a:solidFill>
                  <a:srgbClr val="7030A0"/>
                </a:solidFill>
              </a:rPr>
              <a:t/>
            </a:r>
            <a:br>
              <a:rPr lang="en-US" altLang="ru-RU" sz="2800" dirty="0" smtClean="0">
                <a:solidFill>
                  <a:srgbClr val="7030A0"/>
                </a:solidFill>
              </a:rPr>
            </a:br>
            <a:endParaRPr lang="en-US" altLang="ru-RU" sz="2800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1680" y="1916832"/>
            <a:ext cx="7272808" cy="42672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endParaRPr lang="ru-RU" altLang="ru-RU" sz="2000" dirty="0" smtClean="0"/>
          </a:p>
          <a:p>
            <a:pPr marL="0" indent="0">
              <a:buNone/>
            </a:pPr>
            <a:r>
              <a:rPr lang="en-US" altLang="ru-RU" sz="4000" i="1" dirty="0" smtClean="0">
                <a:solidFill>
                  <a:srgbClr val="040E08"/>
                </a:solidFill>
              </a:rPr>
              <a:t>If we look at </a:t>
            </a:r>
            <a:r>
              <a:rPr lang="en-US" altLang="ru-RU" sz="4000" i="1" u="sng" dirty="0" smtClean="0">
                <a:solidFill>
                  <a:srgbClr val="040E08"/>
                </a:solidFill>
              </a:rPr>
              <a:t>the first picture</a:t>
            </a:r>
            <a:r>
              <a:rPr lang="en-US" altLang="ru-RU" sz="4000" i="1" dirty="0" smtClean="0">
                <a:solidFill>
                  <a:srgbClr val="040E08"/>
                </a:solidFill>
              </a:rPr>
              <a:t>, we can see two girls shopping in a supermarket. In </a:t>
            </a:r>
            <a:r>
              <a:rPr lang="en-US" altLang="ru-RU" sz="4000" i="1" u="sng" dirty="0" smtClean="0">
                <a:solidFill>
                  <a:srgbClr val="040E08"/>
                </a:solidFill>
              </a:rPr>
              <a:t>the second picture </a:t>
            </a:r>
            <a:r>
              <a:rPr lang="en-US" altLang="ru-RU" sz="4000" i="1" dirty="0" smtClean="0">
                <a:solidFill>
                  <a:srgbClr val="040E08"/>
                </a:solidFill>
              </a:rPr>
              <a:t>there is a girl  shopping online at home.</a:t>
            </a:r>
            <a:endParaRPr lang="en-US" altLang="ru-RU" sz="4000" i="1" dirty="0">
              <a:solidFill>
                <a:srgbClr val="040E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2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1. </a:t>
            </a:r>
            <a:r>
              <a:rPr lang="ru-RU" i="1" dirty="0"/>
              <a:t>Чтение текста вслух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Полезные упражнения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con</a:t>
            </a:r>
            <a:r>
              <a:rPr lang="en-US" dirty="0">
                <a:solidFill>
                  <a:schemeClr val="tx1"/>
                </a:solidFill>
              </a:rPr>
              <a:t>test – to con</a:t>
            </a:r>
            <a:r>
              <a:rPr lang="en-US" dirty="0">
                <a:solidFill>
                  <a:srgbClr val="FF0000"/>
                </a:solidFill>
              </a:rPr>
              <a:t>test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pro</a:t>
            </a:r>
            <a:r>
              <a:rPr lang="en-US" dirty="0">
                <a:solidFill>
                  <a:schemeClr val="tx1"/>
                </a:solidFill>
              </a:rPr>
              <a:t>test – to pro</a:t>
            </a:r>
            <a:r>
              <a:rPr lang="en-US" dirty="0">
                <a:solidFill>
                  <a:srgbClr val="FF0000"/>
                </a:solidFill>
              </a:rPr>
              <a:t>test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re</a:t>
            </a:r>
            <a:r>
              <a:rPr lang="en-US" dirty="0">
                <a:solidFill>
                  <a:schemeClr val="tx1"/>
                </a:solidFill>
              </a:rPr>
              <a:t>bel – to re</a:t>
            </a:r>
            <a:r>
              <a:rPr lang="en-US" dirty="0">
                <a:solidFill>
                  <a:srgbClr val="FF0000"/>
                </a:solidFill>
              </a:rPr>
              <a:t>bel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im</a:t>
            </a:r>
            <a:r>
              <a:rPr lang="en-US" dirty="0">
                <a:solidFill>
                  <a:schemeClr val="tx1"/>
                </a:solidFill>
              </a:rPr>
              <a:t>port – to im</a:t>
            </a:r>
            <a:r>
              <a:rPr lang="en-US" dirty="0">
                <a:solidFill>
                  <a:srgbClr val="FF0000"/>
                </a:solidFill>
              </a:rPr>
              <a:t>port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pre</a:t>
            </a:r>
            <a:r>
              <a:rPr lang="en-US" dirty="0">
                <a:solidFill>
                  <a:schemeClr val="tx1"/>
                </a:solidFill>
              </a:rPr>
              <a:t>sent – to pre</a:t>
            </a:r>
            <a:r>
              <a:rPr lang="en-US" dirty="0">
                <a:solidFill>
                  <a:srgbClr val="FF0000"/>
                </a:solidFill>
              </a:rPr>
              <a:t>sent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sub</a:t>
            </a:r>
            <a:r>
              <a:rPr lang="en-US" dirty="0">
                <a:solidFill>
                  <a:schemeClr val="tx1"/>
                </a:solidFill>
              </a:rPr>
              <a:t>ject – to sub</a:t>
            </a:r>
            <a:r>
              <a:rPr lang="en-US" dirty="0">
                <a:solidFill>
                  <a:srgbClr val="FF0000"/>
                </a:solidFill>
              </a:rPr>
              <a:t>ject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pro</a:t>
            </a:r>
            <a:r>
              <a:rPr lang="en-US" dirty="0">
                <a:solidFill>
                  <a:schemeClr val="tx1"/>
                </a:solidFill>
              </a:rPr>
              <a:t>duce – to pro</a:t>
            </a:r>
            <a:r>
              <a:rPr lang="en-US" dirty="0">
                <a:solidFill>
                  <a:srgbClr val="FF0000"/>
                </a:solidFill>
              </a:rPr>
              <a:t>duc</a:t>
            </a:r>
            <a:r>
              <a:rPr lang="en-US" dirty="0">
                <a:solidFill>
                  <a:schemeClr val="tx1"/>
                </a:solidFill>
              </a:rPr>
              <a:t>e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5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6861175" cy="1259160"/>
          </a:xfrm>
        </p:spPr>
        <p:txBody>
          <a:bodyPr/>
          <a:lstStyle/>
          <a:p>
            <a:r>
              <a:rPr lang="ru-RU" altLang="ru-RU" sz="2800" b="1" dirty="0">
                <a:solidFill>
                  <a:srgbClr val="7030A0"/>
                </a:solidFill>
              </a:rPr>
              <a:t>2</a:t>
            </a:r>
            <a:r>
              <a:rPr lang="ru-RU" altLang="ru-RU" sz="2800" b="1" dirty="0" smtClean="0">
                <a:solidFill>
                  <a:srgbClr val="7030A0"/>
                </a:solidFill>
              </a:rPr>
              <a:t> пункт плана – нечто общее между фотографиями</a:t>
            </a:r>
            <a:r>
              <a:rPr lang="en-US" altLang="ru-RU" sz="2800" b="1" dirty="0" smtClean="0">
                <a:solidFill>
                  <a:srgbClr val="7030A0"/>
                </a:solidFill>
              </a:rPr>
              <a:t/>
            </a:r>
            <a:br>
              <a:rPr lang="en-US" altLang="ru-RU" sz="2800" b="1" dirty="0" smtClean="0">
                <a:solidFill>
                  <a:srgbClr val="7030A0"/>
                </a:solidFill>
              </a:rPr>
            </a:br>
            <a:endParaRPr lang="en-US" altLang="ru-RU" sz="2800" b="1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447800"/>
            <a:ext cx="7583760" cy="4736232"/>
          </a:xfrm>
        </p:spPr>
        <p:txBody>
          <a:bodyPr/>
          <a:lstStyle/>
          <a:p>
            <a:pPr marL="0" indent="0">
              <a:buNone/>
            </a:pPr>
            <a:r>
              <a:rPr lang="en-US" altLang="ru-RU" sz="3600" i="1" u="sng" dirty="0" smtClean="0">
                <a:solidFill>
                  <a:srgbClr val="040E08"/>
                </a:solidFill>
              </a:rPr>
              <a:t>As for the similarities between the two pictures, firstly I can say that both photos demonstrate </a:t>
            </a:r>
            <a:r>
              <a:rPr lang="en-US" altLang="ru-RU" sz="3600" i="1" dirty="0" smtClean="0">
                <a:solidFill>
                  <a:srgbClr val="040E08"/>
                </a:solidFill>
              </a:rPr>
              <a:t>ways of shopping. </a:t>
            </a:r>
            <a:r>
              <a:rPr lang="en-US" altLang="ru-RU" sz="3600" i="1" u="sng" dirty="0" smtClean="0">
                <a:solidFill>
                  <a:srgbClr val="040E08"/>
                </a:solidFill>
              </a:rPr>
              <a:t>Both pictures show us </a:t>
            </a:r>
            <a:r>
              <a:rPr lang="en-US" altLang="ru-RU" sz="3600" i="1" dirty="0" smtClean="0">
                <a:solidFill>
                  <a:srgbClr val="040E08"/>
                </a:solidFill>
              </a:rPr>
              <a:t>people choosing necessary goods, thinking over if they need to buy them or not. </a:t>
            </a:r>
            <a:endParaRPr lang="ru-RU" altLang="ru-RU" sz="3600" i="1" dirty="0" smtClean="0">
              <a:solidFill>
                <a:srgbClr val="040E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1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6861175" cy="1259160"/>
          </a:xfrm>
        </p:spPr>
        <p:txBody>
          <a:bodyPr/>
          <a:lstStyle/>
          <a:p>
            <a:r>
              <a:rPr lang="en-US" altLang="ru-RU" sz="2800" b="1" dirty="0" smtClean="0">
                <a:solidFill>
                  <a:srgbClr val="7030A0"/>
                </a:solidFill>
              </a:rPr>
              <a:t>3</a:t>
            </a:r>
            <a:r>
              <a:rPr lang="ru-RU" altLang="ru-RU" sz="2800" b="1" dirty="0" smtClean="0">
                <a:solidFill>
                  <a:srgbClr val="7030A0"/>
                </a:solidFill>
              </a:rPr>
              <a:t> пункт плана – описание различий между двумя снимками</a:t>
            </a:r>
            <a:r>
              <a:rPr lang="en-US" altLang="ru-RU" sz="2800" b="1" dirty="0" smtClean="0">
                <a:solidFill>
                  <a:srgbClr val="7030A0"/>
                </a:solidFill>
              </a:rPr>
              <a:t/>
            </a:r>
            <a:br>
              <a:rPr lang="en-US" altLang="ru-RU" sz="2800" b="1" dirty="0" smtClean="0">
                <a:solidFill>
                  <a:srgbClr val="7030A0"/>
                </a:solidFill>
              </a:rPr>
            </a:br>
            <a:endParaRPr lang="en-US" altLang="ru-RU" sz="2800" b="1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196752"/>
            <a:ext cx="7583760" cy="5400600"/>
          </a:xfrm>
        </p:spPr>
        <p:txBody>
          <a:bodyPr/>
          <a:lstStyle/>
          <a:p>
            <a:pPr marL="0" indent="0">
              <a:buNone/>
            </a:pPr>
            <a:r>
              <a:rPr lang="en-US" altLang="ru-RU" sz="3600" i="1" u="sng" dirty="0" smtClean="0">
                <a:solidFill>
                  <a:srgbClr val="040E08"/>
                </a:solidFill>
              </a:rPr>
              <a:t>As for the differences between these two photos, in the first picture we can see </a:t>
            </a:r>
            <a:r>
              <a:rPr lang="en-US" altLang="ru-RU" sz="3600" i="1" dirty="0" smtClean="0">
                <a:solidFill>
                  <a:srgbClr val="040E08"/>
                </a:solidFill>
              </a:rPr>
              <a:t>shopping in a supermarket. This is the most typical of everyday shopping for many people. </a:t>
            </a:r>
            <a:r>
              <a:rPr lang="en-US" altLang="ru-RU" sz="3600" i="1" u="sng" dirty="0" smtClean="0">
                <a:solidFill>
                  <a:srgbClr val="040E08"/>
                </a:solidFill>
              </a:rPr>
              <a:t>The second picture shows us </a:t>
            </a:r>
            <a:r>
              <a:rPr lang="en-US" altLang="ru-RU" sz="3600" i="1" dirty="0" smtClean="0">
                <a:solidFill>
                  <a:srgbClr val="040E08"/>
                </a:solidFill>
              </a:rPr>
              <a:t>shopping online, which is getting more and more popular as most people use the Internet every day. </a:t>
            </a:r>
            <a:endParaRPr lang="ru-RU" altLang="ru-RU" sz="3600" i="1" dirty="0" smtClean="0">
              <a:solidFill>
                <a:srgbClr val="040E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6861175" cy="1259160"/>
          </a:xfrm>
        </p:spPr>
        <p:txBody>
          <a:bodyPr/>
          <a:lstStyle/>
          <a:p>
            <a:r>
              <a:rPr lang="ru-RU" altLang="ru-RU" sz="2800" b="1" dirty="0" smtClean="0">
                <a:solidFill>
                  <a:srgbClr val="7030A0"/>
                </a:solidFill>
              </a:rPr>
              <a:t>4 и 5 пункты плана – сделать свой выбор и объяснить свое решение</a:t>
            </a:r>
            <a:r>
              <a:rPr lang="en-US" altLang="ru-RU" sz="2800" b="1" dirty="0" smtClean="0">
                <a:solidFill>
                  <a:srgbClr val="7030A0"/>
                </a:solidFill>
              </a:rPr>
              <a:t/>
            </a:r>
            <a:br>
              <a:rPr lang="en-US" altLang="ru-RU" sz="2800" b="1" dirty="0" smtClean="0">
                <a:solidFill>
                  <a:srgbClr val="7030A0"/>
                </a:solidFill>
              </a:rPr>
            </a:br>
            <a:endParaRPr lang="en-US" altLang="ru-RU" sz="2800" b="1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196752"/>
            <a:ext cx="7583760" cy="5400600"/>
          </a:xfrm>
        </p:spPr>
        <p:txBody>
          <a:bodyPr/>
          <a:lstStyle/>
          <a:p>
            <a:pPr marL="0" indent="0">
              <a:buNone/>
            </a:pPr>
            <a:r>
              <a:rPr lang="en-US" altLang="ru-RU" sz="3600" i="1" u="sng" dirty="0" smtClean="0">
                <a:solidFill>
                  <a:srgbClr val="040E08"/>
                </a:solidFill>
              </a:rPr>
              <a:t>As for  me, I’d prefer </a:t>
            </a:r>
            <a:r>
              <a:rPr lang="en-US" altLang="ru-RU" sz="3600" i="1" dirty="0" smtClean="0">
                <a:solidFill>
                  <a:srgbClr val="040E08"/>
                </a:solidFill>
              </a:rPr>
              <a:t>shopping  in a supermarket. Shopping online, you can’t see the actual product and make sure it’s good quality.</a:t>
            </a:r>
            <a:endParaRPr lang="ru-RU" altLang="ru-RU" sz="3600" i="1" dirty="0" smtClean="0">
              <a:solidFill>
                <a:srgbClr val="040E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861175" cy="68580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7030A0"/>
                </a:solidFill>
              </a:rPr>
              <a:t>Монологическое высказывание предполагает подходящую завершающую фразу:</a:t>
            </a:r>
            <a:r>
              <a:rPr lang="en-US" altLang="ru-RU" sz="2800" dirty="0" smtClean="0">
                <a:solidFill>
                  <a:srgbClr val="7030A0"/>
                </a:solidFill>
              </a:rPr>
              <a:t/>
            </a:r>
            <a:br>
              <a:rPr lang="en-US" altLang="ru-RU" sz="2800" dirty="0" smtClean="0">
                <a:solidFill>
                  <a:srgbClr val="7030A0"/>
                </a:solidFill>
              </a:rPr>
            </a:br>
            <a:endParaRPr lang="en-US" altLang="ru-RU" sz="2800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1916832"/>
            <a:ext cx="7151712" cy="42672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endParaRPr lang="ru-RU" altLang="ru-RU" sz="2000" dirty="0" smtClean="0"/>
          </a:p>
          <a:p>
            <a:pPr marL="0" indent="0">
              <a:buNone/>
            </a:pPr>
            <a:r>
              <a:rPr lang="en-US" altLang="ru-RU" sz="3600" i="1" dirty="0" smtClean="0">
                <a:solidFill>
                  <a:srgbClr val="040E08"/>
                </a:solidFill>
              </a:rPr>
              <a:t>That’s all I wanted to say./I hope I’ve managed to compare and contrast these two photographs.</a:t>
            </a:r>
            <a:endParaRPr lang="en-US" altLang="ru-RU" sz="4000" dirty="0"/>
          </a:p>
        </p:txBody>
      </p:sp>
    </p:spTree>
    <p:extLst>
      <p:ext uri="{BB962C8B-B14F-4D97-AF65-F5344CB8AC3E}">
        <p14:creationId xmlns:p14="http://schemas.microsoft.com/office/powerpoint/2010/main" val="338211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4328"/>
            <a:ext cx="7886700" cy="36688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3429000"/>
            <a:ext cx="8892480" cy="31683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</a:t>
            </a:r>
            <a:r>
              <a:rPr lang="en-US" dirty="0" smtClean="0"/>
              <a:t>ive a brief description of the photos (action, location)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ay what the pictures have in common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ay in what way the pictures are different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ay which of the ways of spending free time presented in the pictures you’d prefer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</a:t>
            </a:r>
            <a:r>
              <a:rPr lang="en-US" dirty="0" smtClean="0"/>
              <a:t>xplain why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71" y="-1755576"/>
            <a:ext cx="889248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7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6263"/>
            <a:ext cx="7886700" cy="28527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861048"/>
            <a:ext cx="7886700" cy="299695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give a brief description of the photos (action, location)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say what the pictures have in common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say in what way the pictures are different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say which of the ways of </a:t>
            </a:r>
            <a:r>
              <a:rPr lang="en-US" dirty="0" smtClean="0"/>
              <a:t>helping our planet </a:t>
            </a:r>
            <a:r>
              <a:rPr lang="en-US" dirty="0"/>
              <a:t>presented in the pictures you’d prefer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explain why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78" y="576263"/>
            <a:ext cx="8280920" cy="31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5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861175" cy="68580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7030A0"/>
                </a:solidFill>
              </a:rPr>
              <a:t>В презентации использованы материалы:</a:t>
            </a:r>
            <a:endParaRPr lang="en-US" altLang="ru-RU" sz="2800" dirty="0">
              <a:solidFill>
                <a:srgbClr val="7030A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1916832"/>
            <a:ext cx="7151712" cy="4267200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altLang="ru-RU" sz="2000" i="1" dirty="0" smtClean="0"/>
              <a:t>Effective Speaking: </a:t>
            </a:r>
            <a:r>
              <a:rPr lang="ru-RU" altLang="ru-RU" sz="2000" i="1" dirty="0" smtClean="0"/>
              <a:t>устная часть ЕГЭ по английскому языку: 10 – 11 классы: базовый и углубленный уровни: пособие для учащихся общеобразовательных организаций/</a:t>
            </a:r>
            <a:r>
              <a:rPr lang="ru-RU" altLang="ru-RU" sz="2000" i="1" dirty="0" err="1" smtClean="0"/>
              <a:t>М.В.Вербицкая</a:t>
            </a:r>
            <a:r>
              <a:rPr lang="ru-RU" altLang="ru-RU" sz="2000" i="1" dirty="0" smtClean="0"/>
              <a:t>, </a:t>
            </a:r>
            <a:r>
              <a:rPr lang="ru-RU" altLang="ru-RU" sz="2000" i="1" dirty="0" err="1" smtClean="0"/>
              <a:t>О.С.Миндрул</a:t>
            </a:r>
            <a:r>
              <a:rPr lang="ru-RU" altLang="ru-RU" sz="2000" i="1" dirty="0" smtClean="0"/>
              <a:t>, </a:t>
            </a:r>
            <a:r>
              <a:rPr lang="ru-RU" altLang="ru-RU" sz="2000" i="1" dirty="0" err="1" smtClean="0"/>
              <a:t>Е.Н.Нечаева</a:t>
            </a:r>
            <a:r>
              <a:rPr lang="ru-RU" altLang="ru-RU" sz="2000" i="1" dirty="0" smtClean="0"/>
              <a:t>; под редакцией </a:t>
            </a:r>
            <a:r>
              <a:rPr lang="ru-RU" altLang="ru-RU" sz="2000" i="1" dirty="0" err="1" smtClean="0"/>
              <a:t>М.В.Вербицкой</a:t>
            </a:r>
            <a:r>
              <a:rPr lang="ru-RU" altLang="ru-RU" sz="2000" i="1" dirty="0" smtClean="0"/>
              <a:t>, - М.: </a:t>
            </a:r>
            <a:r>
              <a:rPr lang="ru-RU" altLang="ru-RU" sz="2000" i="1" dirty="0" err="1" smtClean="0"/>
              <a:t>Вентана</a:t>
            </a:r>
            <a:r>
              <a:rPr lang="ru-RU" altLang="ru-RU" sz="2000" i="1" dirty="0" smtClean="0"/>
              <a:t>-Граф, 2016</a:t>
            </a:r>
            <a:endParaRPr lang="en-US" altLang="ru-RU" sz="2000" i="1" dirty="0" smtClean="0"/>
          </a:p>
          <a:p>
            <a:pPr marL="457200" indent="-457200">
              <a:buAutoNum type="arabicPeriod"/>
            </a:pPr>
            <a:r>
              <a:rPr lang="ru-RU" altLang="ru-RU" sz="2000" i="1" dirty="0" smtClean="0"/>
              <a:t>ЕГЭ по английскому языку: практическая подготовка/</a:t>
            </a:r>
          </a:p>
          <a:p>
            <a:pPr marL="0" indent="0">
              <a:buNone/>
            </a:pPr>
            <a:r>
              <a:rPr lang="ru-RU" altLang="ru-RU" sz="2000" i="1" dirty="0"/>
              <a:t> </a:t>
            </a:r>
            <a:r>
              <a:rPr lang="ru-RU" altLang="ru-RU" sz="2000" i="1" dirty="0" smtClean="0"/>
              <a:t>     Малколм Манн, Стив Тейлор-</a:t>
            </a:r>
            <a:r>
              <a:rPr lang="ru-RU" altLang="ru-RU" sz="2000" i="1" dirty="0" err="1" smtClean="0"/>
              <a:t>Ноулз</a:t>
            </a:r>
            <a:r>
              <a:rPr lang="en-US" altLang="ru-RU" sz="2000" i="1" dirty="0"/>
              <a:t> </a:t>
            </a:r>
            <a:r>
              <a:rPr lang="en-US" altLang="ru-RU" sz="2000" i="1" dirty="0" smtClean="0"/>
              <a:t>– Macmillan </a:t>
            </a:r>
          </a:p>
          <a:p>
            <a:pPr marL="0" indent="0">
              <a:buNone/>
            </a:pPr>
            <a:r>
              <a:rPr lang="en-US" altLang="ru-RU" sz="2000" i="1" dirty="0"/>
              <a:t> </a:t>
            </a:r>
            <a:r>
              <a:rPr lang="en-US" altLang="ru-RU" sz="2000" i="1" dirty="0" smtClean="0"/>
              <a:t>     Education, 2017</a:t>
            </a:r>
            <a:endParaRPr lang="ru-RU" altLang="ru-RU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5654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036496" cy="1008112"/>
          </a:xfrm>
        </p:spPr>
        <p:txBody>
          <a:bodyPr/>
          <a:lstStyle/>
          <a:p>
            <a:pPr lvl="0" algn="r">
              <a:spcBef>
                <a:spcPct val="20000"/>
              </a:spcBef>
            </a:pPr>
            <a:r>
              <a:rPr lang="ru-RU" sz="4000" dirty="0"/>
              <a:t>Задание 1. </a:t>
            </a:r>
            <a:r>
              <a:rPr lang="ru-RU" sz="4000" i="1" dirty="0"/>
              <a:t>Чтение текста </a:t>
            </a:r>
            <a:r>
              <a:rPr lang="ru-RU" sz="4000" i="1" dirty="0" smtClean="0"/>
              <a:t>вслух</a:t>
            </a:r>
            <a:r>
              <a:rPr lang="en-US" sz="4000" i="1" dirty="0" smtClean="0"/>
              <a:t/>
            </a:r>
            <a:br>
              <a:rPr lang="en-US" sz="4000" i="1" dirty="0" smtClean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733256"/>
          </a:xfrm>
        </p:spPr>
        <p:txBody>
          <a:bodyPr/>
          <a:lstStyle/>
          <a:p>
            <a:pPr marL="514350" indent="-514350" algn="ctr">
              <a:buAutoNum type="arabicPeriod"/>
            </a:pPr>
            <a:r>
              <a:rPr lang="en-US" sz="3600" dirty="0" smtClean="0">
                <a:solidFill>
                  <a:schemeClr val="tx1"/>
                </a:solidFill>
              </a:rPr>
              <a:t>combine, combination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e</a:t>
            </a:r>
            <a:r>
              <a:rPr lang="en-US" sz="3600" dirty="0" smtClean="0">
                <a:solidFill>
                  <a:schemeClr val="tx1"/>
                </a:solidFill>
              </a:rPr>
              <a:t>xperiment, experimentation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g</a:t>
            </a:r>
            <a:r>
              <a:rPr lang="en-US" sz="3600" dirty="0" smtClean="0">
                <a:solidFill>
                  <a:schemeClr val="tx1"/>
                </a:solidFill>
              </a:rPr>
              <a:t>eography, geographical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i</a:t>
            </a:r>
            <a:r>
              <a:rPr lang="en-US" sz="3600" dirty="0" smtClean="0">
                <a:solidFill>
                  <a:schemeClr val="tx1"/>
                </a:solidFill>
              </a:rPr>
              <a:t>nvestigate, investigation</a:t>
            </a:r>
          </a:p>
          <a:p>
            <a:pPr marL="514350" indent="-514350" algn="ctr">
              <a:buAutoNum type="arabicPeriod"/>
            </a:pPr>
            <a:r>
              <a:rPr lang="en-US" sz="3600" dirty="0" smtClean="0">
                <a:solidFill>
                  <a:schemeClr val="tx1"/>
                </a:solidFill>
              </a:rPr>
              <a:t>maintain, maintenance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p</a:t>
            </a:r>
            <a:r>
              <a:rPr lang="en-US" sz="3600" dirty="0" smtClean="0">
                <a:solidFill>
                  <a:schemeClr val="tx1"/>
                </a:solidFill>
              </a:rPr>
              <a:t>hotograph, photography, photographer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r</a:t>
            </a:r>
            <a:r>
              <a:rPr lang="en-US" sz="3600" dirty="0" smtClean="0">
                <a:solidFill>
                  <a:schemeClr val="tx1"/>
                </a:solidFill>
              </a:rPr>
              <a:t>eveal, revelation</a:t>
            </a:r>
          </a:p>
          <a:p>
            <a:pPr marL="514350" indent="-514350" algn="ctr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s</a:t>
            </a:r>
            <a:r>
              <a:rPr lang="en-US" sz="3600" dirty="0" smtClean="0">
                <a:solidFill>
                  <a:schemeClr val="tx1"/>
                </a:solidFill>
              </a:rPr>
              <a:t>cience, scientific, scientist</a:t>
            </a:r>
          </a:p>
          <a:p>
            <a:pPr marL="514350" indent="-514350" algn="ctr"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ctr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ege-guide-track-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7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1. </a:t>
            </a:r>
            <a:r>
              <a:rPr lang="ru-RU" i="1" dirty="0"/>
              <a:t>Чтение текста вслух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Полезные упражнения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563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five hundred and sixty-three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5,550,000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five million five hundred and fifty thousand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10,2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ten point two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14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October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the fourteenth of October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6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1. </a:t>
            </a:r>
            <a:r>
              <a:rPr lang="ru-RU" i="1" dirty="0"/>
              <a:t>Чтение текста вслух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Полезные </a:t>
            </a:r>
            <a:r>
              <a:rPr lang="ru-RU" dirty="0" smtClean="0">
                <a:solidFill>
                  <a:srgbClr val="FF0000"/>
                </a:solidFill>
              </a:rPr>
              <a:t>упражнения</a:t>
            </a:r>
            <a:endParaRPr lang="en-US" dirty="0" smtClean="0">
              <a:solidFill>
                <a:srgbClr val="FF0000"/>
              </a:solidFill>
            </a:endParaRPr>
          </a:p>
          <a:p>
            <a:pPr marL="514350" indent="-514350" algn="ctr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in the 1800s</a:t>
            </a:r>
          </a:p>
          <a:p>
            <a:pPr marL="514350" indent="-514350" algn="ctr"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n the 20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century</a:t>
            </a:r>
          </a:p>
          <a:p>
            <a:pPr marL="514350" indent="-514350" algn="ctr"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m</a:t>
            </a:r>
            <a:r>
              <a:rPr lang="en-US" dirty="0" smtClean="0">
                <a:solidFill>
                  <a:schemeClr val="tx1"/>
                </a:solidFill>
              </a:rPr>
              <a:t>ore than 2500 years ago</a:t>
            </a:r>
          </a:p>
          <a:p>
            <a:pPr marL="514350" indent="-514350" algn="ctr"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n the 24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of February</a:t>
            </a:r>
          </a:p>
          <a:p>
            <a:pPr marL="514350" indent="-514350" algn="ctr"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n the year 1728</a:t>
            </a:r>
          </a:p>
          <a:p>
            <a:pPr marL="514350" indent="-514350" algn="ctr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65.3%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ege-guide-track-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6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sz="3600" dirty="0"/>
              <a:t>Задание 1. </a:t>
            </a:r>
            <a:r>
              <a:rPr lang="ru-RU" sz="3600" i="1" dirty="0"/>
              <a:t>Чтение текста вслух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08520" y="1412776"/>
            <a:ext cx="8928992" cy="5040560"/>
          </a:xfrm>
          <a:prstGeom prst="rect">
            <a:avLst/>
          </a:prstGeom>
        </p:spPr>
      </p:pic>
      <p:pic>
        <p:nvPicPr>
          <p:cNvPr id="6" name="ege-guide-track-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274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6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Типичные ошибки</a:t>
            </a:r>
          </a:p>
          <a:p>
            <a:r>
              <a:rPr lang="ru-RU" dirty="0"/>
              <a:t>вместо вопросов экзаменуемый дает монологическое высказывание; </a:t>
            </a:r>
          </a:p>
          <a:p>
            <a:r>
              <a:rPr lang="ru-RU" dirty="0"/>
              <a:t>порядок слов прямого вопроса не соблюдается; </a:t>
            </a:r>
          </a:p>
          <a:p>
            <a:r>
              <a:rPr lang="ru-RU" dirty="0"/>
              <a:t>произносят один и тот же вопрос с разной грамматической структурой, принимается </a:t>
            </a:r>
            <a:r>
              <a:rPr lang="ru-RU" b="1" dirty="0"/>
              <a:t>последний,</a:t>
            </a:r>
            <a:r>
              <a:rPr lang="ru-RU" dirty="0"/>
              <a:t> произнесенный учащимся вопрос, не имеет значения правильный он или неправильный;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40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15962"/>
          </a:xfrm>
        </p:spPr>
        <p:txBody>
          <a:bodyPr/>
          <a:lstStyle/>
          <a:p>
            <a:pPr algn="r"/>
            <a:r>
              <a:rPr lang="ru-RU" dirty="0"/>
              <a:t>Задание </a:t>
            </a:r>
            <a:r>
              <a:rPr lang="ru-RU" dirty="0" smtClean="0"/>
              <a:t>2.</a:t>
            </a:r>
            <a:r>
              <a:rPr lang="ru-RU" i="1" dirty="0" smtClean="0"/>
              <a:t> </a:t>
            </a:r>
            <a:r>
              <a:rPr lang="ru-RU" i="1" dirty="0"/>
              <a:t>Диалог-расспрос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Типичные ошибки</a:t>
            </a:r>
          </a:p>
          <a:p>
            <a:r>
              <a:rPr lang="ru-RU" sz="3600" dirty="0"/>
              <a:t>бессмысленные вопросы, например: </a:t>
            </a:r>
            <a:r>
              <a:rPr lang="en-US" sz="3600" i="1" dirty="0">
                <a:solidFill>
                  <a:srgbClr val="B92D14"/>
                </a:solidFill>
              </a:rPr>
              <a:t>How much is the price</a:t>
            </a:r>
            <a:r>
              <a:rPr lang="ru-RU" sz="3600" i="1" dirty="0">
                <a:solidFill>
                  <a:srgbClr val="B92D14"/>
                </a:solidFill>
              </a:rPr>
              <a:t>? </a:t>
            </a:r>
            <a:r>
              <a:rPr lang="en-US" sz="3600" i="1" dirty="0">
                <a:solidFill>
                  <a:srgbClr val="B92D14"/>
                </a:solidFill>
              </a:rPr>
              <a:t>Where is the location? How long are the opening hours?</a:t>
            </a:r>
            <a:r>
              <a:rPr lang="en-US" sz="3600" dirty="0">
                <a:solidFill>
                  <a:srgbClr val="B92D14"/>
                </a:solidFill>
              </a:rPr>
              <a:t> </a:t>
            </a:r>
            <a:endParaRPr lang="ru-RU" sz="3600" dirty="0">
              <a:solidFill>
                <a:srgbClr val="B92D14"/>
              </a:solidFill>
            </a:endParaRPr>
          </a:p>
          <a:p>
            <a:r>
              <a:rPr lang="ru-RU" sz="3600" dirty="0"/>
              <a:t>использование местоимения </a:t>
            </a:r>
            <a:r>
              <a:rPr lang="en-US" sz="3600" i="1" dirty="0">
                <a:solidFill>
                  <a:srgbClr val="B92D14"/>
                </a:solidFill>
              </a:rPr>
              <a:t>it</a:t>
            </a:r>
            <a:r>
              <a:rPr lang="ru-RU" sz="3600" dirty="0">
                <a:solidFill>
                  <a:srgbClr val="B92D14"/>
                </a:solidFill>
              </a:rPr>
              <a:t> </a:t>
            </a:r>
            <a:r>
              <a:rPr lang="ru-RU" sz="3600" dirty="0"/>
              <a:t>в первом вопросе вместо названия предмета/задания и т.д., отсюда непонятно  о чем идет речь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7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powerpoint-template-24 9">
      <a:dk1>
        <a:srgbClr val="4D4D4D"/>
      </a:dk1>
      <a:lt1>
        <a:srgbClr val="FFFFFF"/>
      </a:lt1>
      <a:dk2>
        <a:srgbClr val="4D4D4D"/>
      </a:dk2>
      <a:lt2>
        <a:srgbClr val="A25E26"/>
      </a:lt2>
      <a:accent1>
        <a:srgbClr val="F6D300"/>
      </a:accent1>
      <a:accent2>
        <a:srgbClr val="FFBE3B"/>
      </a:accent2>
      <a:accent3>
        <a:srgbClr val="FFFFFF"/>
      </a:accent3>
      <a:accent4>
        <a:srgbClr val="404040"/>
      </a:accent4>
      <a:accent5>
        <a:srgbClr val="FAE6AA"/>
      </a:accent5>
      <a:accent6>
        <a:srgbClr val="E7AC35"/>
      </a:accent6>
      <a:hlink>
        <a:srgbClr val="D49E06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B33617"/>
        </a:lt2>
        <a:accent1>
          <a:srgbClr val="DC6900"/>
        </a:accent1>
        <a:accent2>
          <a:srgbClr val="ED9500"/>
        </a:accent2>
        <a:accent3>
          <a:srgbClr val="FFFFFF"/>
        </a:accent3>
        <a:accent4>
          <a:srgbClr val="404040"/>
        </a:accent4>
        <a:accent5>
          <a:srgbClr val="EBB9AA"/>
        </a:accent5>
        <a:accent6>
          <a:srgbClr val="D78700"/>
        </a:accent6>
        <a:hlink>
          <a:srgbClr val="F8BE1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965300"/>
        </a:lt2>
        <a:accent1>
          <a:srgbClr val="AC6000"/>
        </a:accent1>
        <a:accent2>
          <a:srgbClr val="C96409"/>
        </a:accent2>
        <a:accent3>
          <a:srgbClr val="FFFFFF"/>
        </a:accent3>
        <a:accent4>
          <a:srgbClr val="404040"/>
        </a:accent4>
        <a:accent5>
          <a:srgbClr val="D2B6AA"/>
        </a:accent5>
        <a:accent6>
          <a:srgbClr val="B65A07"/>
        </a:accent6>
        <a:hlink>
          <a:srgbClr val="C67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06A04"/>
        </a:lt2>
        <a:accent1>
          <a:srgbClr val="AC6000"/>
        </a:accent1>
        <a:accent2>
          <a:srgbClr val="C96409"/>
        </a:accent2>
        <a:accent3>
          <a:srgbClr val="FFFFFF"/>
        </a:accent3>
        <a:accent4>
          <a:srgbClr val="404040"/>
        </a:accent4>
        <a:accent5>
          <a:srgbClr val="D2B6AA"/>
        </a:accent5>
        <a:accent6>
          <a:srgbClr val="B65A07"/>
        </a:accent6>
        <a:hlink>
          <a:srgbClr val="C67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C7C58A"/>
        </a:lt2>
        <a:accent1>
          <a:srgbClr val="B2AB75"/>
        </a:accent1>
        <a:accent2>
          <a:srgbClr val="DED37A"/>
        </a:accent2>
        <a:accent3>
          <a:srgbClr val="FFFFFF"/>
        </a:accent3>
        <a:accent4>
          <a:srgbClr val="404040"/>
        </a:accent4>
        <a:accent5>
          <a:srgbClr val="D5D2BD"/>
        </a:accent5>
        <a:accent6>
          <a:srgbClr val="C9BF6E"/>
        </a:accent6>
        <a:hlink>
          <a:srgbClr val="D2CB8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BCBA72"/>
        </a:lt2>
        <a:accent1>
          <a:srgbClr val="A39A5B"/>
        </a:accent1>
        <a:accent2>
          <a:srgbClr val="D8CA62"/>
        </a:accent2>
        <a:accent3>
          <a:srgbClr val="FFFFFF"/>
        </a:accent3>
        <a:accent4>
          <a:srgbClr val="404040"/>
        </a:accent4>
        <a:accent5>
          <a:srgbClr val="CECAB5"/>
        </a:accent5>
        <a:accent6>
          <a:srgbClr val="C4B758"/>
        </a:accent6>
        <a:hlink>
          <a:srgbClr val="C7BE6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AD55"/>
        </a:lt2>
        <a:accent1>
          <a:srgbClr val="968E54"/>
        </a:accent1>
        <a:accent2>
          <a:srgbClr val="D2C24A"/>
        </a:accent2>
        <a:accent3>
          <a:srgbClr val="FFFFFF"/>
        </a:accent3>
        <a:accent4>
          <a:srgbClr val="404040"/>
        </a:accent4>
        <a:accent5>
          <a:srgbClr val="C9C6B3"/>
        </a:accent5>
        <a:accent6>
          <a:srgbClr val="BEB042"/>
        </a:accent6>
        <a:hlink>
          <a:srgbClr val="C1B75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A25E26"/>
        </a:lt2>
        <a:accent1>
          <a:srgbClr val="F6D300"/>
        </a:accent1>
        <a:accent2>
          <a:srgbClr val="FFBE3B"/>
        </a:accent2>
        <a:accent3>
          <a:srgbClr val="FFFFFF"/>
        </a:accent3>
        <a:accent4>
          <a:srgbClr val="404040"/>
        </a:accent4>
        <a:accent5>
          <a:srgbClr val="FAE6AA"/>
        </a:accent5>
        <a:accent6>
          <a:srgbClr val="E7AC35"/>
        </a:accent6>
        <a:hlink>
          <a:srgbClr val="D49E0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A98B0B"/>
        </a:lt2>
        <a:accent1>
          <a:srgbClr val="DBBE0F"/>
        </a:accent1>
        <a:accent2>
          <a:srgbClr val="D0AD1A"/>
        </a:accent2>
        <a:accent3>
          <a:srgbClr val="FFFFFF"/>
        </a:accent3>
        <a:accent4>
          <a:srgbClr val="404040"/>
        </a:accent4>
        <a:accent5>
          <a:srgbClr val="EADBAA"/>
        </a:accent5>
        <a:accent6>
          <a:srgbClr val="BC9C16"/>
        </a:accent6>
        <a:hlink>
          <a:srgbClr val="E3CA3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Шаблон_презентации_2</Template>
  <TotalTime>557</TotalTime>
  <Words>1206</Words>
  <Application>Microsoft Office PowerPoint</Application>
  <PresentationFormat>Экран (4:3)</PresentationFormat>
  <Paragraphs>164</Paragraphs>
  <Slides>36</Slides>
  <Notes>12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Arial</vt:lpstr>
      <vt:lpstr>Microsoft Sans Serif</vt:lpstr>
      <vt:lpstr>powerpoint-template-24</vt:lpstr>
      <vt:lpstr>EFFECTIVE SPEAKING</vt:lpstr>
      <vt:lpstr>Задание 1. Чтение текста вслух</vt:lpstr>
      <vt:lpstr>Задание 1. Чтение текста вслух</vt:lpstr>
      <vt:lpstr>Задание 1. Чтение текста вслух </vt:lpstr>
      <vt:lpstr>Задание 1. Чтение текста вслух</vt:lpstr>
      <vt:lpstr>Задание 1. Чтение текста вслух</vt:lpstr>
      <vt:lpstr>Задание 1. Чтение текста вслух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2. Диалог-расспрос </vt:lpstr>
      <vt:lpstr>Задание 3. Описание фотографии </vt:lpstr>
      <vt:lpstr>Задание 3. Описание фотографии </vt:lpstr>
      <vt:lpstr>Задание 3. Описание фотографии </vt:lpstr>
      <vt:lpstr>Задание 3. Описание фотографии </vt:lpstr>
      <vt:lpstr>Задание 3. Описание фотографии </vt:lpstr>
      <vt:lpstr>Задание 3. Описание фотографии </vt:lpstr>
      <vt:lpstr>Задание 4. Сравнение двух фотографий</vt:lpstr>
      <vt:lpstr>Задание 4. Сравнение двух фотографий</vt:lpstr>
      <vt:lpstr>Задание 4. Сравнение двух фотографий</vt:lpstr>
      <vt:lpstr>Задание 4. Сравнение двух фотографий</vt:lpstr>
      <vt:lpstr>Презентация PowerPoint</vt:lpstr>
      <vt:lpstr>Монологическое высказывание предполагает вступление или вступительную фразу: </vt:lpstr>
      <vt:lpstr>1 пункт плана – краткое описание фотографии </vt:lpstr>
      <vt:lpstr>2 пункт плана – нечто общее между фотографиями </vt:lpstr>
      <vt:lpstr>3 пункт плана – описание различий между двумя снимками </vt:lpstr>
      <vt:lpstr>4 и 5 пункты плана – сделать свой выбор и объяснить свое решение </vt:lpstr>
      <vt:lpstr>Монологическое высказывание предполагает подходящую завершающую фразу: </vt:lpstr>
      <vt:lpstr>Презентация PowerPoint</vt:lpstr>
      <vt:lpstr>Презентация PowerPoint</vt:lpstr>
      <vt:lpstr>В презентации использованы материалы:</vt:lpstr>
    </vt:vector>
  </TitlesOfParts>
  <Company>SmileTemplates.com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SPEAKING</dc:title>
  <dc:creator>ДНС</dc:creator>
  <cp:lastModifiedBy>ДНС</cp:lastModifiedBy>
  <cp:revision>23</cp:revision>
  <dcterms:created xsi:type="dcterms:W3CDTF">2017-02-15T12:30:24Z</dcterms:created>
  <dcterms:modified xsi:type="dcterms:W3CDTF">2020-03-11T15:32:01Z</dcterms:modified>
</cp:coreProperties>
</file>