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73" r:id="rId10"/>
    <p:sldId id="265" r:id="rId11"/>
    <p:sldId id="274" r:id="rId12"/>
    <p:sldId id="266" r:id="rId13"/>
    <p:sldId id="275" r:id="rId14"/>
    <p:sldId id="276" r:id="rId15"/>
    <p:sldId id="269" r:id="rId16"/>
    <p:sldId id="267" r:id="rId17"/>
    <p:sldId id="277" r:id="rId18"/>
    <p:sldId id="268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D731D-3D4F-45CA-A4CE-408C129AF362}" type="datetimeFigureOut">
              <a:rPr lang="ru-RU" smtClean="0"/>
              <a:t>24.12.2024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E064AD-F01A-4595-B583-F7C0ADBA98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k.com/public205096343?w=wall-205096343_33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vk.com/public205096343?w=wall-205096343_147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5096343?w=wall-205096343_3318" TargetMode="External"/><Relationship Id="rId2" Type="http://schemas.openxmlformats.org/officeDocument/2006/relationships/hyperlink" Target="https://vk.com/public205096343?w=wall-205096343_89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5096343" TargetMode="External"/><Relationship Id="rId2" Type="http://schemas.openxmlformats.org/officeDocument/2006/relationships/hyperlink" Target="https://vk.com/public205096343?w=wall-205096343_3209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gumf59?w=wall-87082818_2805" TargetMode="External"/><Relationship Id="rId2" Type="http://schemas.openxmlformats.org/officeDocument/2006/relationships/hyperlink" Target="https://vk.com/public205096343?w=wall-205096343_338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5096343?w=wall-205096343_3231" TargetMode="External"/><Relationship Id="rId2" Type="http://schemas.openxmlformats.org/officeDocument/2006/relationships/hyperlink" Target="https://vk.com/public205096343?w=wall-205096343_336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560" y="345440"/>
            <a:ext cx="9638030" cy="1325880"/>
          </a:xfrm>
        </p:spPr>
        <p:txBody>
          <a:bodyPr>
            <a:noAutofit/>
          </a:bodyPr>
          <a:lstStyle/>
          <a:p>
            <a:pPr lvl="0" algn="ctr">
              <a:spcBef>
                <a:spcPts val="1000"/>
              </a:spcBef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Муниципальное бюджетное общеобразовательное учреждение 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«Частинская средняя общеобразовательная школа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»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Подпроект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 </a:t>
            </a:r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  <a:sym typeface="+mn-ea"/>
              </a:rPr>
              <a:t>«Семья – Профи»</a:t>
            </a:r>
            <a: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  <a:sym typeface="+mn-ea"/>
              </a:rPr>
              <a:t/>
            </a:r>
            <a:br>
              <a:rPr lang="ru-RU" sz="54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  <a:sym typeface="+mn-ea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Программы развития Муниципального бюджетного общеобразовательного учреждения «Частинская средняя общеобразовательная школа»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на 2024-2027 годы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448" y="249955"/>
            <a:ext cx="8596668" cy="132080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Профессиональные пробы- </a:t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</a:b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 с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6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по 11 класс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21350" y="4814570"/>
            <a:ext cx="423100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Профпроба по созданию</a:t>
            </a:r>
          </a:p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швейных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изделий для обучающихся 3 класса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25" y="4891405"/>
            <a:ext cx="446786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Профпроба по созданию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прически для 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обучающихся 6 класса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388" y="1387951"/>
            <a:ext cx="4544408" cy="360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d:\Users\Home\Desktop\KlfSAhP5aD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9379" y="1387951"/>
            <a:ext cx="4807753" cy="3605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53370" y="4898633"/>
            <a:ext cx="395554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Профпроба по изучению </a:t>
            </a:r>
          </a:p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свойств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нефти</a:t>
            </a:r>
          </a:p>
          <a:p>
            <a:pPr algn="ctr"/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в 5 классе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336" y="5568288"/>
            <a:ext cx="4299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Профпроба по актерскому 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мастерству в 4 классе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15" name="Заголовок 1"/>
          <p:cNvSpPr txBox="1"/>
          <p:nvPr/>
        </p:nvSpPr>
        <p:spPr>
          <a:xfrm>
            <a:off x="570427" y="20584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Профессиональные пробы с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6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по 11 класс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7" name="Содержимое 4" descr="C:\Users\GM\Desktop\бабушки и внуки\20221223_1523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3" t="9794" r="14142"/>
          <a:stretch>
            <a:fillRect/>
          </a:stretch>
        </p:blipFill>
        <p:spPr bwMode="auto">
          <a:xfrm rot="5400000">
            <a:off x="956310" y="1386205"/>
            <a:ext cx="4269105" cy="4094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d:\Users\Home\Desktop\фото\x_29573bbbda.jpg"/>
          <p:cNvPicPr>
            <a:picLocks noChangeAspect="1" noChangeArrowheads="1"/>
          </p:cNvPicPr>
          <p:nvPr/>
        </p:nvPicPr>
        <p:blipFill>
          <a:blip r:embed="rId3" cstate="print"/>
          <a:srcRect b="30133"/>
          <a:stretch>
            <a:fillRect/>
          </a:stretch>
        </p:blipFill>
        <p:spPr bwMode="auto">
          <a:xfrm>
            <a:off x="5794808" y="896242"/>
            <a:ext cx="3907175" cy="400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041" y="114159"/>
            <a:ext cx="10515155" cy="128079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Экскурсии в организации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и учреждения, где работают родители (законные представители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) обучающихся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 1-11 классов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0904" y="6332157"/>
            <a:ext cx="669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vk.com/public205096343?w=wall-205096343_3343</a:t>
            </a:r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21594" y="4970896"/>
            <a:ext cx="55819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Узел подготовки и перекачки нефти в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д. 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Суханово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,  10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28618" y="5051362"/>
            <a:ext cx="6096000" cy="1198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122 пожарно-спасательная часть </a:t>
            </a:r>
            <a:endParaRPr lang="ru-RU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ЦДНГ-7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ООО «ЛУКОЙЛ-ПЕРМЬ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»,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7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1593" y="1394954"/>
            <a:ext cx="5429809" cy="3575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s://sun9-8.userapi.com/impg/63vNzn5IdKNjV2uPmnsY7T0ArORRNin24J8HEw/EizcLzdzMwU.jpg?size=810x1080&amp;quality=95&amp;sign=9095b50e8d32cab98078a9a92e15955b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3" t="19169" b="15989"/>
          <a:stretch>
            <a:fillRect/>
          </a:stretch>
        </p:blipFill>
        <p:spPr bwMode="auto">
          <a:xfrm>
            <a:off x="6439696" y="1185275"/>
            <a:ext cx="3495874" cy="3785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00837" y="6307203"/>
            <a:ext cx="6594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vk.com/public205096343?w=wall-205096343_1478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71041" y="114159"/>
            <a:ext cx="10515155" cy="1280795"/>
          </a:xfrm>
        </p:spPr>
        <p:txBody>
          <a:bodyPr>
            <a:normAutofit fontScale="90000"/>
          </a:bodyPr>
          <a:lstStyle/>
          <a:p>
            <a: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Экскурсии в организации </a:t>
            </a:r>
            <a:r>
              <a:rPr lang="ru-RU" sz="311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и учреждения, где работают родители (законные представители</a:t>
            </a:r>
            <a: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) обучающихся 1-11 классов</a:t>
            </a:r>
            <a:endParaRPr lang="ru-RU" sz="311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736" y="1268939"/>
            <a:ext cx="4885899" cy="3664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87410" y="5078366"/>
            <a:ext cx="448284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Частинская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центральная детская библиотека, 4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92720" y="4933363"/>
            <a:ext cx="5581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Большесосновский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районный суд Пермского края (постоянное судебное присутствие в с. Частые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),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 9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Рисунок 7" descr="C:\Users\GM\Desktop\бабушки и внуки\20221027_12234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8792"/>
          <a:stretch>
            <a:fillRect/>
          </a:stretch>
        </p:blipFill>
        <p:spPr bwMode="auto">
          <a:xfrm rot="5400000">
            <a:off x="727246" y="1468772"/>
            <a:ext cx="3604445" cy="345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71041" y="114159"/>
            <a:ext cx="10515155" cy="1280795"/>
          </a:xfrm>
        </p:spPr>
        <p:txBody>
          <a:bodyPr>
            <a:normAutofit fontScale="90000"/>
          </a:bodyPr>
          <a:lstStyle/>
          <a:p>
            <a: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Экскурсии в организации </a:t>
            </a:r>
            <a:r>
              <a:rPr lang="ru-RU" sz="311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и учреждения, где работают родители (законные представители</a:t>
            </a:r>
            <a: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) обучающихся</a:t>
            </a:r>
            <a:b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</a:br>
            <a: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 1-11 классов</a:t>
            </a:r>
            <a:endParaRPr lang="ru-RU" sz="311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873" y="4933363"/>
            <a:ext cx="4482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Отделение МВД России «</a:t>
            </a:r>
            <a:r>
              <a:rPr lang="ru-RU" sz="2400" dirty="0" err="1" smtClean="0">
                <a:solidFill>
                  <a:schemeClr val="accent2">
                    <a:lumMod val="75000"/>
                  </a:schemeClr>
                </a:solidFill>
              </a:rPr>
              <a:t>Частинское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»,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5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41118" y="4798997"/>
            <a:ext cx="5581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Муниципальное казенное учреждение «Центр бухгалтерского учета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», 6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6447" y="6133692"/>
            <a:ext cx="3749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vk.com/public205096343?w=wall-205096343_897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579864" y="6133692"/>
            <a:ext cx="37621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vk.com/public205096343?w=wall-205096343_3318</a:t>
            </a:r>
            <a:endParaRPr lang="ru-RU" dirty="0" smtClean="0"/>
          </a:p>
          <a:p>
            <a:r>
              <a:rPr lang="ru-RU" dirty="0"/>
              <a:t> </a:t>
            </a: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 t="19608" r="2326"/>
          <a:stretch>
            <a:fillRect/>
          </a:stretch>
        </p:blipFill>
        <p:spPr>
          <a:xfrm>
            <a:off x="775812" y="1394922"/>
            <a:ext cx="3459265" cy="356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076006" y="1221575"/>
            <a:ext cx="4769896" cy="3577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3362" y="606885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vk.com/public205096343?w=wall-205096343_3209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78185" y="6211695"/>
            <a:ext cx="37721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vk.com/public205096343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" name="Picture 2" descr="https://sun9-55.userapi.com/impg/-GFapPuhU1FR-wpj8GtLnJz6G-3rlv7U3Hx25g/LAN0X3iitz0.jpg?size=1280x1280&amp;quality=95&amp;sign=9666fca20d290d7f8ae3ee8ccd197b03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13" y="1330929"/>
            <a:ext cx="3933160" cy="3933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57393" y="50068"/>
            <a:ext cx="10515155" cy="128079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Экскурсии в организации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и учреждения, где работают родители (законные представители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) обучающихся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</a:rPr>
              <a:t>1-11 классов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10" name="Picture 4" descr="https://sun9-71.userapi.com/s/v1/ig2/vVUeF1Tcy9iMMWWCPI4CKs-PDiN7UeAVmOK3eG0Q9VlMtboejw12-QWz079MYzA3oK_I-aecHkZYi7x5UrQ0Hv8t.jpg?quality=95&amp;as=32x24,48x36,72x54,108x81,160x120,240x180,360x270,480x360,540x405,640x480,720x540,1080x810,1280x960,1440x1080,2560x1920&amp;from=bu&amp;u=zDCJyU7t95Tk7m04_RS29rbX0gUQoO_yjK7kmlMt_0I&amp;cs=807x6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75" y="1157574"/>
            <a:ext cx="5013002" cy="3759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3521" y="5161037"/>
            <a:ext cx="4482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ООО «Добрая аптека»,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6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4150" y="5090795"/>
            <a:ext cx="46551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Отдел сельского хозяйства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Частинского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муниципального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округа, 5 класс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02" y="169656"/>
            <a:ext cx="9374875" cy="8392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Мастер-классы</a:t>
            </a:r>
            <a:r>
              <a:rPr lang="en-US" alt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</a:t>
            </a:r>
            <a:r>
              <a:rPr lang="ru-RU" altLang="ru-RU" sz="311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для обучающихся с привлечением родителей ( законных  представителей)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24598" y="4758937"/>
            <a:ext cx="409003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Изготовление  тортов с </a:t>
            </a:r>
          </a:p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обучающимися 3 класса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8855" y="5588568"/>
            <a:ext cx="369189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Изготовление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шоколадных изделий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с обучающимися  5 классов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060" y="1271905"/>
            <a:ext cx="5734685" cy="3230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 descr="https://sun9-32.userapi.com/impg/wALwToK7HyfeWi1avKO4hT8h3Bm1BBW23urDzw/v-JNx6gRJd8.jpg?size=813x1080&amp;quality=95&amp;sign=57c16c70efabccd37a8652da0cc4e98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13" y="1272926"/>
            <a:ext cx="3248719" cy="431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02" y="169656"/>
            <a:ext cx="9374875" cy="839207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Мастер-классы</a:t>
            </a:r>
            <a:r>
              <a:rPr lang="en-US" alt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 для обучающихся с привлечением родителей ( законных  представителей)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63389" y="5181317"/>
            <a:ext cx="351155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Оформление бровей, </a:t>
            </a:r>
          </a:p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для девушек 8 класса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6572" y="5135966"/>
            <a:ext cx="367411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Ооказание первой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медицинской помощи,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для обучающихся  6 класса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56889" y="6197705"/>
            <a:ext cx="28968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И многое другое…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36" y="1792577"/>
            <a:ext cx="4233610" cy="317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838" y="1792577"/>
            <a:ext cx="4771440" cy="3175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658" y="192927"/>
            <a:ext cx="9896475" cy="9534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Сотрудничество с профессиональными образовательными организациями( ССУЗ), ВУЗ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5941" y="6117233"/>
            <a:ext cx="6066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vk.com/public205096343?w=wall-205096343_3381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95650" y="5070096"/>
            <a:ext cx="54040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vk.com/gumf59?w=wall-87082818_2805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" name="Picture 2" descr="https://sun9-11.userapi.com/impg/bDRTGnrdEut6iAnZDwkj0lJWMvf50nFDbF1LDg/UJ-OTJydKMY.jpg?size=1280x1280&amp;quality=96&amp;sign=357454fc457089d48ef382e3ca96e7ca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39" y="1206707"/>
            <a:ext cx="4755245" cy="4755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8652" y="5934656"/>
            <a:ext cx="4147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ГБПОУ "</a:t>
            </a:r>
            <a:r>
              <a:rPr lang="ru-RU" sz="2000" dirty="0" err="1">
                <a:solidFill>
                  <a:schemeClr val="accent2">
                    <a:lumMod val="75000"/>
                  </a:schemeClr>
                </a:solidFill>
              </a:rPr>
              <a:t>Строгоновский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 колледж" </a:t>
            </a:r>
            <a:endParaRPr lang="ru-RU" sz="20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ru-RU" sz="2000" dirty="0" err="1" smtClean="0">
                <a:solidFill>
                  <a:schemeClr val="accent2">
                    <a:lumMod val="75000"/>
                  </a:schemeClr>
                </a:solidFill>
              </a:rPr>
              <a:t>Частинский</a:t>
            </a:r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</a:rPr>
              <a:t>филиал</a:t>
            </a:r>
          </a:p>
        </p:txBody>
      </p:sp>
      <p:pic>
        <p:nvPicPr>
          <p:cNvPr id="11" name="Picture 4" descr="https://sun9-68.userapi.com/impg/ThasZyKOpgEb29HjHz94PWGtXp3Bs-sQ076nTQ/KxdfUMnmO6M.jpg?size=1280x853&amp;quality=95&amp;sign=70020404d1a04a38c6f8474350bd27c6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443" y="1257381"/>
            <a:ext cx="4545690" cy="3029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95650" y="4392291"/>
            <a:ext cx="5256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</a:rPr>
              <a:t>ГБОУ ВО ПНИПУ Гуманитарный факультет 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23835"/>
            <a:ext cx="9838266" cy="471752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процессе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установления партнерских взаимоотношений семьи и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школы,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направленного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активное включение родителей (законных представителей) в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образовательную, внеурочную  деятельности,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 с детьми и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педагогами, мы видим повышение доли  участия родителей (законных представителей)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профессиональном самоопределении обучающихся. </a:t>
            </a:r>
            <a:endParaRPr lang="ru-RU" sz="32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2637" y="370348"/>
            <a:ext cx="9896475" cy="95348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Вывод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288" y="201030"/>
            <a:ext cx="9104838" cy="1280890"/>
          </a:xfrm>
        </p:spPr>
        <p:txBody>
          <a:bodyPr>
            <a:noAutofit/>
          </a:bodyPr>
          <a:lstStyle/>
          <a:p>
            <a:pPr marL="273050" lvl="0" indent="-27305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Цель:</a:t>
            </a: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altLang="ru-RU" sz="28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>создание целостного образовательного пространства школы, способствующего самореализации и готовности школьников к профессиональному выбору</a:t>
            </a: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altLang="ru-RU" sz="28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  <a:t/>
            </a:r>
            <a:b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+mn-ea"/>
                <a:cs typeface="+mn-cs"/>
              </a:rPr>
            </a:br>
            <a:endParaRPr lang="ru-RU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288" y="2146613"/>
            <a:ext cx="9609806" cy="41040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Задачи: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* организовать 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взаимодействие семьи и школы по формированию готовности к профессиональному  выбору обучающихся в рамках реализации </a:t>
            </a:r>
            <a:r>
              <a:rPr lang="ru-RU" altLang="ru-RU" sz="2400" dirty="0" err="1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подпроекта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 «Семья – Профи»;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* развивать 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способности обучающихся адаптироваться к нововведениям в различных сферах жизни, быть готовым к личностному,  профессиональному и жизненному самоопределению;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None/>
            </a:pPr>
            <a:r>
              <a:rPr lang="ru-RU" alt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* наладить </a:t>
            </a:r>
            <a:r>
              <a:rPr lang="ru-RU" alt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взаимодействие с социальными партнерами</a:t>
            </a:r>
            <a:r>
              <a:rPr lang="ru-RU" altLang="ru-RU" sz="2400" dirty="0">
                <a:solidFill>
                  <a:srgbClr val="FF0000"/>
                </a:solidFill>
                <a:latin typeface="Bad Script" panose="02000000000000000000" pitchFamily="2" charset="0"/>
              </a:rPr>
              <a:t> краевого и всероссийского уровня.</a:t>
            </a:r>
          </a:p>
          <a:p>
            <a:pPr marL="0" indent="0">
              <a:buNone/>
            </a:pPr>
            <a:endParaRPr lang="ru-RU" altLang="ru-RU" sz="2400" dirty="0">
              <a:solidFill>
                <a:srgbClr val="FF0000"/>
              </a:solidFill>
              <a:latin typeface="Bad Script" panose="02000000000000000000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819" y="1323834"/>
            <a:ext cx="9061615" cy="5276210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 и </a:t>
            </a:r>
            <a:r>
              <a:rPr lang="ru-RU" sz="2400" spc="1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олы по формированию готовности к профессиональному выбору будет эффективным, если семья является субъектом	 адаптации	 обучающихся к будущему профессиональному выбору. Совместная работа семьи и </a:t>
            </a:r>
            <a:r>
              <a:rPr lang="ru-RU" sz="2400" spc="1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олы выступает как открытая социально-педагогическая система, способствующая совершенствованию внутренних потенциалов личности школьника и ориентирующая на самореализацию и готовность их к профессиональному выбору. Создается единое образовательное пространство, включающее совместную творческую деятельность учащихся, их родителей (законных представителей) и учителей </a:t>
            </a:r>
            <a:r>
              <a:rPr lang="ru-RU" sz="2400" spc="1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шк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олы в освоении программ профессиональной ориентации.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641445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Введение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129" y="207011"/>
            <a:ext cx="2731716" cy="8838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Концепция 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885" y="744855"/>
            <a:ext cx="9535160" cy="5879465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Взаимодействие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семьи и школы по формированию готовности к профессиональному выбору будет эффективным, если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изучается состояние  </a:t>
            </a:r>
            <a:r>
              <a:rPr lang="ru-RU" sz="1700" b="1" dirty="0" err="1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потребностно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-мотивационной готовности к профессиональному выбору;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-профессиональный выбор выступает как условие образовательной среды школы;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-семья является субъектом адаптации обучающихся к будущему профессиональному выбору;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совместная работа семьи и школы выступает как открытая социально-педагогическая система, способствующая совершенствованию внутренних потенциалов личности школьника и ориентирующая на самореализацию и готовность их к профессиональному выбору; </a:t>
            </a:r>
          </a:p>
          <a:p>
            <a:pPr marL="0" indent="0" algn="just">
              <a:spcAft>
                <a:spcPts val="0"/>
              </a:spcAft>
              <a:buNone/>
            </a:pP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-родители (законные представители) вовлекаются в образовательную деятельность, ведется работа по повышению их психолого-педагогической культуры; создается единое образовательное пространство, включающее совместную  деятельность учащихся, их родителей (законных представителей) и учителей школы.</a:t>
            </a:r>
            <a:endParaRPr lang="ru-RU" sz="1700" b="1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1700" b="1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	Процесс </a:t>
            </a:r>
            <a:r>
              <a:rPr lang="ru-RU" sz="1700" b="1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установления партнерских взаимоотношений семьи и школы направлен на активное включение родителей (законных представителей) в образовательную деятельность, во внеурочную деятельность, сотрудничество с детьми и педагогами. </a:t>
            </a:r>
            <a:endParaRPr lang="ru-RU" sz="1700" b="1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100" b="1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05" y="464023"/>
            <a:ext cx="8596668" cy="109714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Этому помогут разные формы работы: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0605" y="1561171"/>
            <a:ext cx="9722261" cy="4615792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Родителями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(законными представителями) будут организованы мастер-классы в форме мастерских. Мастерская - занятия, на которых родитель (мастер) помогает учащемуся осваивать деятельность по созданию авторского индивидуального или группового продукта.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Вертушки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» -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специальным образом обустроенная процедура знакомства с профессиями родителей (законных представителей) по кругу, позволит учащимся сформировать систему знаний о современных профессиях.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3. В «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конструкторском бюро» обучающиеся попробуют создать по выполненным им расчётам при сопровождении родителей (законных представителей) модели установок различных производств (по мере технических возможностей родительского корпуса), испытать их, сделать их описание.</a:t>
            </a:r>
            <a:endParaRPr lang="ru-RU" sz="32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Bad Script" panose="020000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29462" y="0"/>
            <a:ext cx="10515600" cy="4043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Примерный план мероприятий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339" y="723331"/>
            <a:ext cx="6137998" cy="60684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8334" y="282916"/>
            <a:ext cx="8911687" cy="128089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Планируемые результаты</a:t>
            </a:r>
            <a: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2">
                    <a:lumMod val="75000"/>
                  </a:schemeClr>
                </a:solidFill>
                <a:effectLst/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513" y="1045172"/>
            <a:ext cx="9291045" cy="4772025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 90% педагогов   участвуют в реализации </a:t>
            </a:r>
            <a:r>
              <a:rPr lang="ru-RU" sz="2400" dirty="0" err="1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подпроекта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2) 90% педагогов осознанно  отбирают содержание, виды и формы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деятельности;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3) Внедрение карт самодиагностики обучающимися уровня развития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метапредметных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компетенций, способствующих успешной самореализации и профессиональному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самоопределению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4) Участвуют  в подпрограмме «Семья – Профи»  -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55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 родителей (законных представителей) обучающихся НОО,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60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% родителей (законных представителей) обучающихся ООО и СОО.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Bad Script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400" dirty="0">
              <a:solidFill>
                <a:schemeClr val="accent2">
                  <a:lumMod val="50000"/>
                </a:schemeClr>
              </a:solidFill>
              <a:latin typeface="Bad Script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141" y="122203"/>
            <a:ext cx="9265693" cy="7276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Классные часы для обучающихся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ad Script" panose="02000000000000000000" pitchFamily="2" charset="0"/>
              </a:rPr>
              <a:t>1-11 классов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ad Script" panose="02000000000000000000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159" y="932093"/>
            <a:ext cx="4098432" cy="447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sun9-23.userapi.com/impg/msQzPVXRYZcgU57sQjSmxwL1-YM6AzGoFKJnOA/MDSM9i6KF9Q.jpg?size=1280x960&amp;quality=95&amp;sign=14833de374970edc0a313910a441fa85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>
            <a:fillRect/>
          </a:stretch>
        </p:blipFill>
        <p:spPr bwMode="auto">
          <a:xfrm>
            <a:off x="4937183" y="1014289"/>
            <a:ext cx="6276443" cy="348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283200" y="4585970"/>
            <a:ext cx="48037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Знакомство с профессией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инструктор пожарной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охраны»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в 4 классе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53" y="5192513"/>
            <a:ext cx="504967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Знакомство с профессией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преподаватель изобразительного искусства»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во 2 классе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20" y="1084580"/>
            <a:ext cx="3868420" cy="4227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s://sun9-23.userapi.com/impg/msQzPVXRYZcgU57sQjSmxwL1-YM6AzGoFKJnOA/MDSM9i6KF9Q.jpg?size=1280x960&amp;quality=95&amp;sign=14833de374970edc0a313910a441fa85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2"/>
          <a:stretch>
            <a:fillRect/>
          </a:stretch>
        </p:blipFill>
        <p:spPr bwMode="auto">
          <a:xfrm>
            <a:off x="4782878" y="1166689"/>
            <a:ext cx="6276443" cy="3489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903" y="124475"/>
            <a:ext cx="9265693" cy="727695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Bad Script" panose="02000000000000000000" pitchFamily="2" charset="0"/>
              </a:rPr>
              <a:t>Классные часы для обучающихся 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Bad Script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4874" y="5789259"/>
            <a:ext cx="5825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2"/>
              </a:rPr>
              <a:t>vk.com/public205096343?w=wall-205096343_3364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8683" y="5934670"/>
            <a:ext cx="5236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vk.com/public205096343?w=wall-205096343_3231</a:t>
            </a: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6078" y="4588930"/>
            <a:ext cx="5049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Знакомство с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профессиями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предприятия ООО «Лукойл-Пермь» в 9-х классах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5034" y="4567716"/>
            <a:ext cx="504967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Знакомство с профессией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помощник прокурора» </a:t>
            </a:r>
          </a:p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в 10-11 классах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80" y="1026795"/>
            <a:ext cx="5092700" cy="3540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7"/>
          <a:stretch>
            <a:fillRect/>
          </a:stretch>
        </p:blipFill>
        <p:spPr>
          <a:xfrm>
            <a:off x="5888402" y="748234"/>
            <a:ext cx="3672793" cy="3885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ppt/theme/themeOverride2.xml><?xml version="1.0" encoding="utf-8"?>
<a:themeOverride xmlns:a="http://schemas.openxmlformats.org/drawingml/2006/main">
  <a:clrScheme name="Грань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</TotalTime>
  <Words>632</Words>
  <Application>Microsoft Office PowerPoint</Application>
  <PresentationFormat>Произвольный</PresentationFormat>
  <Paragraphs>93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Грань</vt:lpstr>
      <vt:lpstr>Муниципальное бюджетное общеобразовательное учреждение  «Частинская средняя общеобразовательная школа»    Подпроект «Семья – Профи» Программы развития Муниципального бюджетного общеобразовательного учреждения «Частинская средняя общеобразовательная школа»  на 2024-2027 годы   </vt:lpstr>
      <vt:lpstr>Цель: создание целостного образовательного пространства школы, способствующего самореализации и готовности школьников к профессиональному выбору   </vt:lpstr>
      <vt:lpstr>Презентация PowerPoint</vt:lpstr>
      <vt:lpstr>Концепция </vt:lpstr>
      <vt:lpstr>Этому помогут разные формы работы: </vt:lpstr>
      <vt:lpstr>Примерный план мероприятий</vt:lpstr>
      <vt:lpstr>Планируемые результаты </vt:lpstr>
      <vt:lpstr>Классные часы для обучающихся  1-11 классов</vt:lpstr>
      <vt:lpstr>Классные часы для обучающихся </vt:lpstr>
      <vt:lpstr>Профессиональные пробы-    с 6 по 11 класс</vt:lpstr>
      <vt:lpstr>Презентация PowerPoint</vt:lpstr>
      <vt:lpstr>Экскурсии в организации и учреждения, где работают родители (законные представители) обучающихся  1-11 классов</vt:lpstr>
      <vt:lpstr>Экскурсии в организации и учреждения, где работают родители (законные представители) обучающихся 1-11 классов</vt:lpstr>
      <vt:lpstr>Экскурсии в организации и учреждения, где работают родители (законные представители) обучающихся  1-11 классов</vt:lpstr>
      <vt:lpstr>Экскурсии в организации и учреждения, где работают родители (законные представители) обучающихся  1-11 классов</vt:lpstr>
      <vt:lpstr>Мастер-классы  для обучающихся с привлечением родителей ( законных  представителей)</vt:lpstr>
      <vt:lpstr>Мастер-классы  для обучающихся с привлечением родителей ( законных  представителей)</vt:lpstr>
      <vt:lpstr>Сотрудничество с профессиональными образовательными организациями( ССУЗ), ВУЗ</vt:lpstr>
      <vt:lpstr>Вывод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Онлайн-фестиваль «Лучшие муниципальные практики реализации Единой модели профориентации»</dc:title>
  <dc:creator>GM</dc:creator>
  <cp:lastModifiedBy>Dremina-IA</cp:lastModifiedBy>
  <cp:revision>63</cp:revision>
  <dcterms:created xsi:type="dcterms:W3CDTF">2024-12-08T09:15:00Z</dcterms:created>
  <dcterms:modified xsi:type="dcterms:W3CDTF">2024-12-24T09:50:59Z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ACDBDA74ECFE40779E80A6210ADA5367_12</vt:lpwstr>
  </property>
  <property fmtid="{D5CDD505-2E9C-101B-9397-08002B2CF9AE}" pid="3" name="KSOProductBuildVer">
    <vt:lpwstr>1049-12.2.0.17119</vt:lpwstr>
  </property>
</Properties>
</file>