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4" r:id="rId3"/>
    <p:sldId id="275" r:id="rId4"/>
    <p:sldId id="276" r:id="rId5"/>
    <p:sldId id="277" r:id="rId6"/>
    <p:sldId id="273" r:id="rId7"/>
    <p:sldId id="256" r:id="rId8"/>
    <p:sldId id="266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57" r:id="rId18"/>
    <p:sldId id="267" r:id="rId19"/>
    <p:sldId id="280" r:id="rId20"/>
    <p:sldId id="281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0FA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66" d="100"/>
          <a:sy n="66" d="100"/>
        </p:scale>
        <p:origin x="-2814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5" Type="http://schemas.openxmlformats.org/officeDocument/2006/relationships/image" Target="../media/image76.gif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62.jpe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openxmlformats.org/officeDocument/2006/relationships/image" Target="../media/image102.png"/><Relationship Id="rId4" Type="http://schemas.openxmlformats.org/officeDocument/2006/relationships/image" Target="../media/image97.jpe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12" Type="http://schemas.openxmlformats.org/officeDocument/2006/relationships/image" Target="../media/image94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календарь\обложк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71802" y="2143116"/>
            <a:ext cx="5786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Спортивный календарь для детей и родителей </a:t>
            </a:r>
          </a:p>
        </p:txBody>
      </p:sp>
      <p:pic>
        <p:nvPicPr>
          <p:cNvPr id="1031" name="Picture 7" descr="C:\Documents and Settings\Пользователь\Рабочий стол\календарь\20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24" y="0"/>
            <a:ext cx="2071676" cy="20716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78605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A30FA"/>
                </a:solidFill>
                <a:latin typeface="Comic Sans MS" pitchFamily="66" charset="0"/>
              </a:rPr>
              <a:t>ВСЕ ЧЕМПИОНЫ БЫЛИ ДЕТЬМИ</a:t>
            </a:r>
            <a:endParaRPr lang="ru-RU" sz="3600" b="1" dirty="0">
              <a:solidFill>
                <a:srgbClr val="3A30FA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143644"/>
            <a:ext cx="78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6+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57422" y="214290"/>
            <a:ext cx="480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МАДОУ </a:t>
            </a:r>
            <a:r>
              <a:rPr lang="ru-RU" b="1" dirty="0" err="1" smtClean="0"/>
              <a:t>ЦРР-д</a:t>
            </a:r>
            <a:r>
              <a:rPr lang="ru-RU" b="1" dirty="0" smtClean="0"/>
              <a:t>/с №24 «Улыбка» г. Чайковский</a:t>
            </a:r>
            <a:endParaRPr lang="ru-RU" b="1" dirty="0"/>
          </a:p>
        </p:txBody>
      </p:sp>
      <p:pic>
        <p:nvPicPr>
          <p:cNvPr id="1032" name="Picture 8" descr="C:\Documents and Settings\Пользователь\Рабочий стол\чайк спортивный\обложка\клю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320670" cy="2214578"/>
          </a:xfrm>
          <a:prstGeom prst="ellipse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357562"/>
            <a:ext cx="3571868" cy="350043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857488" y="0"/>
            <a:ext cx="56436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апреля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Всемирный День здоровья!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07 апреля 1948 г. была основана Всемирная организация здравоохранения.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Здоровье-это самое ценное, что у нас есть. И с этим ничто не может сравниться: ни богатство, ни положение в обществе, ни слава.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 обязан беречь свое здоровье смолоду, ведь здоровый человек - сильная  нация!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8" name="Picture 4" descr="C:\Documents and Settings\Пользователь\Рабочий стол\календарь\1612692229_60-p-zelenii-abstraktnii-sportivnii-fon-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33722" cy="209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286116" y="0"/>
            <a:ext cx="557216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апреля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Всемирный День здоровья!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07 апреля 1948 г. была основана Всемирная организация здравоохранения.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Здоровье-это самое ценное, что у нас есть. И с этим ничто не может сравниться: ни богатство, ни положение в обществе, ни слава.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 обязан беречь свое здоровье смолоду, ведь здоровый человек - сильная  нация!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547" y="1785926"/>
            <a:ext cx="4060453" cy="196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214686"/>
            <a:ext cx="3357586" cy="217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57755"/>
            <a:ext cx="4049619" cy="200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14282" y="3571876"/>
            <a:ext cx="2714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</a:rPr>
              <a:t>Для здоровья важен спорт,</a:t>
            </a:r>
          </a:p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</a:rPr>
              <a:t>Чтоб болезням дать отпор!</a:t>
            </a:r>
          </a:p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</a:rPr>
              <a:t>Нужно спортом заниматься</a:t>
            </a:r>
          </a:p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</a:rPr>
              <a:t>И здоровым оставаться!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1785926"/>
            <a:ext cx="18573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FF0000"/>
                </a:solidFill>
              </a:rPr>
              <a:t>«Быть здоровым,</a:t>
            </a:r>
          </a:p>
          <a:p>
            <a:pPr algn="ctr"/>
            <a:r>
              <a:rPr lang="ru-RU" sz="1600" i="1" dirty="0" smtClean="0">
                <a:solidFill>
                  <a:srgbClr val="FF0000"/>
                </a:solidFill>
              </a:rPr>
              <a:t> жить активно – </a:t>
            </a:r>
          </a:p>
          <a:p>
            <a:pPr algn="ctr"/>
            <a:r>
              <a:rPr lang="ru-RU" sz="1600" i="1" dirty="0" smtClean="0">
                <a:solidFill>
                  <a:srgbClr val="FF0000"/>
                </a:solidFill>
              </a:rPr>
              <a:t>это стильно,</a:t>
            </a:r>
          </a:p>
          <a:p>
            <a:pPr algn="ctr"/>
            <a:r>
              <a:rPr lang="ru-RU" sz="1600" i="1" dirty="0" smtClean="0">
                <a:solidFill>
                  <a:srgbClr val="FF0000"/>
                </a:solidFill>
              </a:rPr>
              <a:t> позитивно!» </a:t>
            </a:r>
            <a:endParaRPr lang="ru-RU" sz="1600" i="1" dirty="0">
              <a:solidFill>
                <a:srgbClr val="FF0000"/>
              </a:solidFill>
            </a:endParaRPr>
          </a:p>
        </p:txBody>
      </p:sp>
      <p:pic>
        <p:nvPicPr>
          <p:cNvPr id="1033" name="Picture 9" descr="C:\Documents and Settings\Пользователь\Рабочий стол\календарь\веселая заряд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714753"/>
            <a:ext cx="2714612" cy="314324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071934" y="5357826"/>
            <a:ext cx="1643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Тебе </a:t>
            </a:r>
            <a:r>
              <a:rPr lang="ru-RU" sz="1400" b="1" i="1" dirty="0" smtClean="0">
                <a:solidFill>
                  <a:srgbClr val="C00000"/>
                </a:solidFill>
              </a:rPr>
              <a:t>ПОДАРОК!</a:t>
            </a:r>
          </a:p>
          <a:p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Веселая зарядка с Тигренком!</a:t>
            </a:r>
          </a:p>
          <a:p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Делай ее вместе</a:t>
            </a:r>
          </a:p>
          <a:p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 с папой и мамой!</a:t>
            </a:r>
          </a:p>
          <a:p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</a:rPr>
              <a:t>Забирай медаль!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844" y="2214554"/>
            <a:ext cx="2786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Ежедневная утренняя </a:t>
            </a:r>
          </a:p>
          <a:p>
            <a:pPr algn="ctr"/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зарядка на свежем воздухе поможет тебе стать ЧЕМПИОНОМ!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Documents and Settings\Пользователь\Рабочий стол\календарь\e6504ffa13fda90d605778a3bda651c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5786454"/>
            <a:ext cx="571504" cy="571504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1643042" y="857232"/>
            <a:ext cx="357190" cy="357190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Пользователь\Рабочий стол\календарь\1612770226_165-p-fon-voda-goluboi-vodnii-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62322" cy="229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00430" y="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</a:rPr>
              <a:t>18 мая</a:t>
            </a:r>
            <a:r>
              <a:rPr lang="ru-RU" i="1" dirty="0" smtClean="0">
                <a:solidFill>
                  <a:srgbClr val="FF0000"/>
                </a:solidFill>
              </a:rPr>
              <a:t> </a:t>
            </a:r>
          </a:p>
          <a:p>
            <a:pPr algn="ctr"/>
            <a:r>
              <a:rPr lang="ru-RU" i="1" dirty="0" smtClean="0"/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День научиться плавать. </a:t>
            </a:r>
          </a:p>
          <a:p>
            <a:pPr algn="ctr"/>
            <a:r>
              <a:rPr lang="ru-RU" i="1" dirty="0" smtClean="0"/>
              <a:t>Праздник был создан в 2012 году с целью повысить осведомленность о важности безопасности на воде.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826675"/>
            <a:ext cx="35718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Средний пловец обычной средней школы делает 1 миллион гребков за сезон. </a:t>
            </a:r>
          </a:p>
          <a:p>
            <a:pPr algn="ctr"/>
            <a:r>
              <a:rPr lang="ru-RU" sz="1400" dirty="0" smtClean="0"/>
              <a:t>Самый старый вид плавания — брасс. Плавание — самый популярный вид спорта</a:t>
            </a:r>
          </a:p>
          <a:p>
            <a:pPr algn="ctr"/>
            <a:r>
              <a:rPr lang="ru-RU" sz="1400" dirty="0" smtClean="0"/>
              <a:t> в Австралии. Самый большой в мире бассейн находится на курорте </a:t>
            </a:r>
            <a:r>
              <a:rPr lang="ru-RU" sz="1400" dirty="0" err="1" smtClean="0"/>
              <a:t>Сан-Альфонсо-дель-Мар</a:t>
            </a:r>
            <a:r>
              <a:rPr lang="ru-RU" sz="1400" dirty="0" smtClean="0"/>
              <a:t>, расположенном к западу от Сантьяго в Чили.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5880" y="1571612"/>
            <a:ext cx="3048120" cy="228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3" name="AutoShape 5" descr="C:\Documents and Settings\%D0%9F%D0%BE%D0%BB%D1%8C%D0%B7%D0%BE%D0%B2%D0%B0%D1%82%D0%B5%D0%BB%D1%8C\%D0%A0%D0%B0%D0%B1%D0%BE%D1%87%D0%B8%D0%B9 %D1%81%D1%82%D0%BE%D0%BB\%D0%BA%D0%B0%D0%BB%D0%B5%D0%BD%D0%B4%D0%B0%D1%80%D1%8C\j2VqGgmyGi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57429"/>
            <a:ext cx="3286116" cy="236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428992" y="1428736"/>
            <a:ext cx="26431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Плавание невероятно популярно как соревновательный вид спорта, но также является приятным занятием во всех отношениях, поэтому неудивительно, что есть много забавных и замечательных фактов о плавании. </a:t>
            </a: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571876"/>
            <a:ext cx="392143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714744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Плавание — это действительно крутое занятие. Пора учиться!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7418" name="Picture 10" descr="C:\Documents and Settings\Пользователь\Рабочий стол\правила поведения на воде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34" y="4000504"/>
            <a:ext cx="1285884" cy="128588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500958" y="5429264"/>
            <a:ext cx="1519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О безопасности </a:t>
            </a:r>
          </a:p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</a:rPr>
              <a:t>на воде читай здесь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Выноска-облако 18"/>
          <p:cNvSpPr/>
          <p:nvPr/>
        </p:nvSpPr>
        <p:spPr>
          <a:xfrm>
            <a:off x="7429520" y="5286388"/>
            <a:ext cx="1714480" cy="71438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Documents and Settings\Пользователь\Рабочий стол\календарь\e6504ffa13fda90d605778a3bda651c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01058" y="6215058"/>
            <a:ext cx="642942" cy="642942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1428728" y="1285860"/>
            <a:ext cx="357190" cy="357190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Пользователь\Рабочий стол\календарь\коль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0"/>
            <a:ext cx="307180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785794"/>
            <a:ext cx="607216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23 июня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Международный Олимпийский день.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Отмечается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 1967 года.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Первые Олимпийские игры состоялись в 776 году до нашей эры.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 то время они были настолько важным событием, что воюющие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государства прекращали свои конфликты, чтобы воздать дань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уважения этой церемонии. Олимпийские чемпионы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это спортивное достояние любой страны.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0744" y="2285992"/>
            <a:ext cx="31432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r>
              <a:rPr lang="ru-RU" sz="1400" b="1" dirty="0" smtClean="0">
                <a:solidFill>
                  <a:srgbClr val="FF0000"/>
                </a:solidFill>
              </a:rPr>
              <a:t>Михаил Вострокнутов</a:t>
            </a:r>
            <a:r>
              <a:rPr lang="ru-RU" sz="1400" dirty="0" smtClean="0"/>
              <a:t> – мастер спорта России по конькобежному спорту, мастер спорта международного класса, чемпион России в 1992 году в спринтерском многоборье в Екатеринбурге, бронзовый призёр чемпионата России 1993 года в спринтерском многоборье в Москве, серебряный призёр чемпионата России 1995 года в Нижнем Новгороде, участник зимних Олимпийских игр 1994 года в </a:t>
            </a:r>
            <a:r>
              <a:rPr lang="ru-RU" sz="1400" dirty="0" err="1" smtClean="0"/>
              <a:t>Лиллехаммере</a:t>
            </a:r>
            <a:r>
              <a:rPr lang="ru-RU" sz="1400" dirty="0" smtClean="0"/>
              <a:t> (Норвегия) и наш родитель! Мы гордимся!</a:t>
            </a:r>
          </a:p>
          <a:p>
            <a:endParaRPr lang="ru-RU" sz="1400" dirty="0" smtClean="0"/>
          </a:p>
          <a:p>
            <a:r>
              <a:rPr lang="ru-RU" sz="1400" dirty="0" smtClean="0"/>
              <a:t>Подробнее читайте в статье «Завтрак с Олимпийским ЧЕМПИОНОМ»</a:t>
            </a:r>
            <a:endParaRPr lang="ru-RU" sz="14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285992"/>
            <a:ext cx="318988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 descr="C:\Documents and Settings\Пользователь\Рабочий стол\календарь\завтрак с чемпионом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5429264"/>
            <a:ext cx="1214446" cy="121444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2214554"/>
            <a:ext cx="2714612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Все чемпионы </a:t>
            </a:r>
          </a:p>
          <a:p>
            <a:pPr algn="ctr"/>
            <a:r>
              <a:rPr lang="ru-RU" sz="1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были детьми!</a:t>
            </a:r>
          </a:p>
          <a:p>
            <a:pPr algn="ctr"/>
            <a:endParaRPr lang="ru-RU" sz="1400" b="1" cap="none" spc="0" dirty="0" smtClean="0">
              <a:ln w="11430"/>
              <a:solidFill>
                <a:srgbClr val="3A30F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1400" b="1" cap="none" spc="0" dirty="0" smtClean="0">
                <a:ln w="11430"/>
                <a:solidFill>
                  <a:srgbClr val="3A30FA"/>
                </a:solidFill>
              </a:rPr>
              <a:t>А знаете ли вы, что означает каждый цвет олимпийского кольца и почему их 5?</a:t>
            </a:r>
          </a:p>
          <a:p>
            <a:pPr algn="ctr"/>
            <a:r>
              <a:rPr lang="ru-RU" sz="1400" b="1" dirty="0" smtClean="0">
                <a:ln w="11430"/>
                <a:solidFill>
                  <a:srgbClr val="3A30FA"/>
                </a:solidFill>
              </a:rPr>
              <a:t>                        </a:t>
            </a:r>
          </a:p>
          <a:p>
            <a:pPr algn="ctr"/>
            <a:r>
              <a:rPr lang="ru-RU" sz="1400" b="1" dirty="0" smtClean="0">
                <a:ln w="11430"/>
                <a:solidFill>
                  <a:srgbClr val="3A30FA"/>
                </a:solidFill>
              </a:rPr>
              <a:t>                        Если не знаешь, </a:t>
            </a:r>
          </a:p>
          <a:p>
            <a:pPr algn="ctr"/>
            <a:r>
              <a:rPr lang="ru-RU" sz="1400" b="1" dirty="0" smtClean="0">
                <a:ln w="11430"/>
                <a:solidFill>
                  <a:srgbClr val="3A30FA"/>
                </a:solidFill>
              </a:rPr>
              <a:t>                       открой </a:t>
            </a:r>
            <a:r>
              <a:rPr lang="en-US" sz="1400" b="1" dirty="0" smtClean="0">
                <a:ln w="11430"/>
                <a:solidFill>
                  <a:srgbClr val="3A30FA"/>
                </a:solidFill>
              </a:rPr>
              <a:t>QR</a:t>
            </a:r>
            <a:r>
              <a:rPr lang="ru-RU" sz="1400" b="1" dirty="0" smtClean="0">
                <a:ln w="11430"/>
                <a:solidFill>
                  <a:srgbClr val="3A30FA"/>
                </a:solidFill>
              </a:rPr>
              <a:t>-код!</a:t>
            </a:r>
            <a:endParaRPr lang="ru-RU" sz="1400" b="1" cap="none" spc="0" dirty="0">
              <a:ln w="11430"/>
              <a:solidFill>
                <a:srgbClr val="3A30FA"/>
              </a:solidFill>
            </a:endParaRPr>
          </a:p>
        </p:txBody>
      </p:sp>
      <p:pic>
        <p:nvPicPr>
          <p:cNvPr id="6146" name="Picture 2" descr="C:\Documents and Settings\Пользователь\Рабочий стол\календарь\e6504ffa13fda90d605778a3bda651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53448" y="6267448"/>
            <a:ext cx="590552" cy="59055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85720" y="5196007"/>
            <a:ext cx="20002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Отгадай загадку: </a:t>
            </a:r>
          </a:p>
          <a:p>
            <a:r>
              <a:rPr lang="ru-RU" sz="1200" dirty="0" smtClean="0"/>
              <a:t>Лишь в морозную погоду,</a:t>
            </a:r>
          </a:p>
          <a:p>
            <a:r>
              <a:rPr lang="ru-RU" sz="1200" dirty="0" smtClean="0"/>
              <a:t>Надевают их на ногу.</a:t>
            </a:r>
          </a:p>
          <a:p>
            <a:r>
              <a:rPr lang="ru-RU" sz="1200" dirty="0" smtClean="0"/>
              <a:t>Как на речке встал ледок,</a:t>
            </a:r>
          </a:p>
          <a:p>
            <a:r>
              <a:rPr lang="ru-RU" sz="1200" dirty="0" smtClean="0"/>
              <a:t>Дети мчатся на каток.</a:t>
            </a:r>
          </a:p>
          <a:p>
            <a:r>
              <a:rPr lang="ru-RU" sz="1200" dirty="0" smtClean="0"/>
              <a:t>Чтобы не было тоски,</a:t>
            </a:r>
          </a:p>
          <a:p>
            <a:r>
              <a:rPr lang="ru-RU" sz="1200" dirty="0" smtClean="0"/>
              <a:t>Надевают все </a:t>
            </a:r>
            <a:r>
              <a:rPr lang="ru-RU" sz="1200" b="1" dirty="0" smtClean="0"/>
              <a:t>... (коньки)</a:t>
            </a:r>
            <a:endParaRPr lang="ru-RU" sz="1200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2643174" y="5762843"/>
            <a:ext cx="2028814" cy="109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285984" y="5357826"/>
            <a:ext cx="2542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3A30FA"/>
                </a:solidFill>
              </a:rPr>
              <a:t>Так выглядели первые коньки</a:t>
            </a:r>
            <a:endParaRPr lang="ru-RU" sz="1400" b="1" dirty="0">
              <a:solidFill>
                <a:srgbClr val="3A30FA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786710" y="1571612"/>
            <a:ext cx="357190" cy="357190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Documents and Settings\Пользователь\Рабочий стол\календарь\QR олимп кольца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857628"/>
            <a:ext cx="1071564" cy="1071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Пользователь\Рабочий стол\календарь\шахматы1.pn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143240" y="0"/>
            <a:ext cx="600076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20 июля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Международный день шахмат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Игра в шахматы  не только очень интересна, но также весьма полезна</a:t>
            </a:r>
            <a:r>
              <a:rPr kumimoji="0" lang="ru-RU" sz="12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для развития логики, развития аналитического мышления, памяти и внимания.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Именно поэтому начинать обучение детей игре в шахматы нужно как можно раньше.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Педагоги и психологи утверждают, что любую информацию малыши лучше всего усваивают во время игры.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00440" cy="242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428868"/>
            <a:ext cx="3786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8000"/>
                </a:solidFill>
              </a:rPr>
              <a:t>Руководитель шахматного кружка в клубе «Ровесник» Андрей Малышев считает, что занятия шашками и шахматами развивают у детей мышление, память, внимание, творческое воображение и наблюдательность.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43174" y="3357562"/>
            <a:ext cx="371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Родиной шахмат считается Индия, эпоха государства </a:t>
            </a:r>
            <a:r>
              <a:rPr lang="ru-RU" sz="1400" b="1" dirty="0" err="1" smtClean="0">
                <a:solidFill>
                  <a:srgbClr val="C00000"/>
                </a:solidFill>
              </a:rPr>
              <a:t>Гуптов</a:t>
            </a:r>
            <a:r>
              <a:rPr lang="ru-RU" sz="1400" b="1" dirty="0" smtClean="0">
                <a:solidFill>
                  <a:srgbClr val="C00000"/>
                </a:solidFill>
              </a:rPr>
              <a:t> (около 1400 лет назад). Оттуда игра попала на Ближний Восток, в Европу и Россию.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715016"/>
            <a:ext cx="2643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3A30FA"/>
                </a:solidFill>
              </a:rPr>
              <a:t>Название «шахматы» происходит от персидских слов «шах» и «мат», которые часто переводятся как «король умер»</a:t>
            </a:r>
            <a:endParaRPr lang="ru-RU" sz="1200" b="1" dirty="0">
              <a:solidFill>
                <a:srgbClr val="3A30FA"/>
              </a:solidFill>
            </a:endParaRPr>
          </a:p>
        </p:txBody>
      </p:sp>
      <p:pic>
        <p:nvPicPr>
          <p:cNvPr id="19460" name="Picture 4" descr="C:\Documents and Settings\Пользователь\Рабочий стол\календарь\gouX5-IDxV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643050"/>
            <a:ext cx="2285992" cy="1714494"/>
          </a:xfrm>
          <a:prstGeom prst="rect">
            <a:avLst/>
          </a:prstGeom>
          <a:noFill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071811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 descr="C:\Documents and Settings\Пользователь\Рабочий стол\календарь\f6b4040c63c756c439533a17479113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571612"/>
            <a:ext cx="2547922" cy="1429384"/>
          </a:xfrm>
          <a:prstGeom prst="rect">
            <a:avLst/>
          </a:prstGeom>
          <a:noFill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2643174" cy="21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4" name="Picture 8" descr="C:\Documents and Settings\Пользователь\Рабочий стол\календарь\RLAYPUtlbn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4429132"/>
            <a:ext cx="3571900" cy="200919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85720" y="6572272"/>
            <a:ext cx="5530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Вспомни расстановку фигур и позови папу сыграть с тобой в шахматы</a:t>
            </a:r>
            <a:endParaRPr lang="ru-RU" sz="1400" dirty="0"/>
          </a:p>
        </p:txBody>
      </p:sp>
      <p:pic>
        <p:nvPicPr>
          <p:cNvPr id="19465" name="Picture 9" descr="C:\Documents and Settings\Пользователь\Рабочий стол\календарь\расстановка фигур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5857900"/>
            <a:ext cx="1000100" cy="1000100"/>
          </a:xfrm>
          <a:prstGeom prst="rect">
            <a:avLst/>
          </a:prstGeom>
          <a:noFill/>
        </p:spPr>
      </p:pic>
      <p:sp>
        <p:nvSpPr>
          <p:cNvPr id="18" name="Стрелка вправо 17"/>
          <p:cNvSpPr/>
          <p:nvPr/>
        </p:nvSpPr>
        <p:spPr>
          <a:xfrm>
            <a:off x="5715008" y="6643710"/>
            <a:ext cx="764094" cy="214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Documents and Settings\Пользователь\Рабочий стол\календарь\e6504ffa13fda90d605778a3bda651c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24886" y="6338886"/>
            <a:ext cx="519114" cy="519114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>
            <a:off x="1285852" y="1500174"/>
            <a:ext cx="357190" cy="357190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Пользователь\Рабочий стол\календарь\maxresdefault_li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05120" cy="188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786050" y="0"/>
            <a:ext cx="63579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августа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Всероссийский  День физкультурника.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праздник всех, кто любит спорт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вне зависимости от профессий и возраста.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Первый официальный праздник провели 18 июля 1939 года.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484" name="Picture 4" descr="C:\Documents and Settings\Пользователь\Рабочий стол\календарь\ЧГИФК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0642" y="1000108"/>
            <a:ext cx="1928826" cy="1285884"/>
          </a:xfrm>
          <a:prstGeom prst="rect">
            <a:avLst/>
          </a:prstGeom>
          <a:noFill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5072" y="1000108"/>
            <a:ext cx="174461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 descr="C:\Documents and Settings\Пользователь\Рабочий стол\календарь\h8xBuaf9vn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1643050"/>
            <a:ext cx="2286016" cy="1714512"/>
          </a:xfrm>
          <a:prstGeom prst="rect">
            <a:avLst/>
          </a:prstGeom>
          <a:noFill/>
        </p:spPr>
      </p:pic>
      <p:pic>
        <p:nvPicPr>
          <p:cNvPr id="20487" name="Picture 7" descr="C:\Documents and Settings\Пользователь\Рабочий стол\календарь\u9PSiA8Xos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28802"/>
            <a:ext cx="2500298" cy="1875224"/>
          </a:xfrm>
          <a:prstGeom prst="rect">
            <a:avLst/>
          </a:prstGeom>
          <a:noFill/>
        </p:spPr>
      </p:pic>
      <p:pic>
        <p:nvPicPr>
          <p:cNvPr id="20488" name="Picture 8" descr="C:\Documents and Settings\Пользователь\Рабочий стол\календарь\cJZtexkQvb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7483" y="3000372"/>
            <a:ext cx="2476517" cy="1857388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071942"/>
            <a:ext cx="2600311" cy="162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 descr="C:\Documents and Settings\Пользователь\Рабочий стол\календарь\3ZTC5K6gH5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6578" y="5000636"/>
            <a:ext cx="2166910" cy="162518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857488" y="1000108"/>
            <a:ext cx="2500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3A30F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где обитают физкультурники?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3A30F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Правильно! В Институте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3A30F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физкультуры! </a:t>
            </a:r>
            <a:endParaRPr lang="ru-RU" sz="1200" b="1" dirty="0" smtClean="0">
              <a:solidFill>
                <a:srgbClr val="3A30FA"/>
              </a:solidFill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5206" y="2357430"/>
            <a:ext cx="1785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3A30FA"/>
                </a:solidFill>
              </a:rPr>
              <a:t>А это Главный физкультурник- ректор института </a:t>
            </a:r>
            <a:r>
              <a:rPr lang="ru-RU" sz="1000" b="1" dirty="0" err="1" smtClean="0">
                <a:solidFill>
                  <a:srgbClr val="3A30FA"/>
                </a:solidFill>
              </a:rPr>
              <a:t>Ф.Х.Зекрин</a:t>
            </a:r>
            <a:endParaRPr lang="ru-RU" sz="1000" b="1" dirty="0">
              <a:solidFill>
                <a:srgbClr val="3A30FA"/>
              </a:solidFill>
            </a:endParaRPr>
          </a:p>
        </p:txBody>
      </p:sp>
      <p:pic>
        <p:nvPicPr>
          <p:cNvPr id="20492" name="Picture 12" descr="C:\Documents and Settings\Пользователь\Рабочий стол\календарь\викторина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715016"/>
            <a:ext cx="1142984" cy="114298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571736" y="3429000"/>
            <a:ext cx="407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3A30FA"/>
                </a:solidFill>
              </a:rPr>
              <a:t>Весной 1980 г был создан филиал Челябинского института физкультуры.  21 декабря 1995 г – преобразован в Чайковский институт физической культуры</a:t>
            </a:r>
          </a:p>
          <a:p>
            <a:pPr algn="ctr"/>
            <a:r>
              <a:rPr lang="ru-RU" sz="1200" b="1" dirty="0" smtClean="0">
                <a:solidFill>
                  <a:srgbClr val="3A30FA"/>
                </a:solidFill>
              </a:rPr>
              <a:t>В институте  2факультета и 6 кафедр</a:t>
            </a:r>
          </a:p>
          <a:p>
            <a:pPr algn="ctr"/>
            <a:endParaRPr lang="ru-RU" sz="1200" b="1" baseline="30000" dirty="0" smtClean="0">
              <a:solidFill>
                <a:srgbClr val="3A30FA"/>
              </a:solidFill>
            </a:endParaRPr>
          </a:p>
          <a:p>
            <a:pPr algn="ctr"/>
            <a:endParaRPr lang="ru-RU" sz="1200" b="1" baseline="30000" dirty="0" smtClean="0">
              <a:solidFill>
                <a:srgbClr val="3A30F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4414" y="6000768"/>
            <a:ext cx="2149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rgbClr val="C00000"/>
                </a:solidFill>
              </a:rPr>
              <a:t>Хочешь быть ЧЕМПИОНОМ? </a:t>
            </a:r>
          </a:p>
          <a:p>
            <a:r>
              <a:rPr lang="ru-RU" sz="1200" i="1" dirty="0" smtClean="0">
                <a:solidFill>
                  <a:srgbClr val="C00000"/>
                </a:solidFill>
              </a:rPr>
              <a:t>Тогда отгадывай </a:t>
            </a:r>
          </a:p>
          <a:p>
            <a:r>
              <a:rPr lang="ru-RU" sz="1200" i="1" dirty="0" smtClean="0">
                <a:solidFill>
                  <a:srgbClr val="C00000"/>
                </a:solidFill>
              </a:rPr>
              <a:t>викторину о спорте! УДАЧИ!</a:t>
            </a:r>
            <a:endParaRPr lang="ru-RU" sz="1200" i="1" dirty="0">
              <a:solidFill>
                <a:srgbClr val="C00000"/>
              </a:solidFill>
            </a:endParaRPr>
          </a:p>
        </p:txBody>
      </p:sp>
      <p:sp>
        <p:nvSpPr>
          <p:cNvPr id="20494" name="AutoShape 14" descr="C:\Documents and Settings\%D0%9F%D0%BE%D0%BB%D1%8C%D0%B7%D0%BE%D0%B2%D0%B0%D1%82%D0%B5%D0%BB%D1%8C\%D0%A0%D0%B0%D0%B1%D0%BE%D1%87%D0%B8%D0%B9 %D1%81%D1%82%D0%BE%D0%BB\%D0%BA%D0%B0%D0%BB%D0%B5%D0%BD%D0%B4%D0%B0%D1%80%D1%8C\o_impiyskie_sport_chempiony_me_a_isty_sportsmeny_748566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6" name="AutoShape 16" descr="C:\Documents and Settings\%D0%9F%D0%BE%D0%BB%D1%8C%D0%B7%D0%BE%D0%B2%D0%B0%D1%82%D0%B5%D0%BB%D1%8C\%D0%A0%D0%B0%D0%B1%D0%BE%D1%87%D0%B8%D0%B9 %D1%81%D1%82%D0%BE%D0%BB\%D0%BA%D0%B0%D0%BB%D0%B5%D0%BD%D0%B4%D0%B0%D1%80%D1%8C\o_impiyskie_sport_chempiony_me_a_isty_sportsmeny_748566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7" name="Picture 17" descr="C:\Documents and Settings\Пользователь\Рабочий стол\календарь\o_impiyskie_sport_chempiony_me_a_isty_sportsmeny_7485663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4810" y="5714992"/>
            <a:ext cx="1143008" cy="1143008"/>
          </a:xfrm>
          <a:prstGeom prst="rect">
            <a:avLst/>
          </a:prstGeom>
          <a:noFill/>
        </p:spPr>
      </p:pic>
      <p:pic>
        <p:nvPicPr>
          <p:cNvPr id="8194" name="Picture 2" descr="C:\Documents and Settings\Пользователь\Рабочий стол\календарь\e6504ffa13fda90d605778a3bda651c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57884" y="5929330"/>
            <a:ext cx="714380" cy="701908"/>
          </a:xfrm>
          <a:prstGeom prst="rect">
            <a:avLst/>
          </a:prstGeom>
          <a:noFill/>
        </p:spPr>
      </p:pic>
      <p:pic>
        <p:nvPicPr>
          <p:cNvPr id="2050" name="Picture 2" descr="C:\Documents and Settings\Пользователь\Рабочий стол\календарь\кубок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86380" y="2357430"/>
            <a:ext cx="1285884" cy="96441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0" y="3643314"/>
            <a:ext cx="23487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</a:rPr>
              <a:t>Здесь выросло не одно поколение </a:t>
            </a:r>
          </a:p>
          <a:p>
            <a:pPr algn="ctr"/>
            <a:r>
              <a:rPr lang="ru-RU" sz="1100" b="1" dirty="0" smtClean="0">
                <a:solidFill>
                  <a:schemeClr val="tx2"/>
                </a:solidFill>
              </a:rPr>
              <a:t>чемпионов</a:t>
            </a:r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28596" y="785794"/>
            <a:ext cx="357190" cy="357190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Пользователь\Рабочий стол\календарь\qr-code ЧГИФК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43174" y="4214818"/>
            <a:ext cx="985840" cy="98584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714744" y="4357694"/>
            <a:ext cx="2928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Если хочешь узнать больше, </a:t>
            </a:r>
          </a:p>
          <a:p>
            <a:pPr algn="ctr"/>
            <a:r>
              <a:rPr lang="ru-RU" sz="1400" b="1" dirty="0" smtClean="0"/>
              <a:t>воспользуйся </a:t>
            </a:r>
            <a:r>
              <a:rPr lang="en-US" sz="1400" b="1" dirty="0" smtClean="0"/>
              <a:t>QR</a:t>
            </a:r>
            <a:r>
              <a:rPr lang="ru-RU" sz="1400" b="1" dirty="0" smtClean="0"/>
              <a:t>-кодом!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Можешь составить фоторепортаж и рассказать об Институте ребятам в группе.</a:t>
            </a:r>
            <a:endParaRPr lang="ru-RU" sz="1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календарь\бег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5057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85984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357422" y="0"/>
            <a:ext cx="5500726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21 сентября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Всероссийский день бега.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/>
              <a:t>Всероссийский день бега «Кросс нации» – самое массовое и масштабное спортивное мероприятие на территории России, как по количеству участников, так и по географическому охвату. Он проводится ежегодно, начиная с 2004 года. «Кросс нации» – это не просто спортивное мероприятие, но и социально значимое событие общероссийского масштаба. Поскольку его основная цель – это пропаганда здорового образа жизни и привлечение к занятиям физической культурой людей разного возраста.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429132"/>
            <a:ext cx="2285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ea typeface="Calibri" pitchFamily="34" charset="0"/>
                <a:cs typeface="Times New Roman" pitchFamily="18" charset="0"/>
              </a:rPr>
              <a:t>Старейший вид спорта в мире,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ea typeface="Calibri" pitchFamily="34" charset="0"/>
                <a:cs typeface="Times New Roman" pitchFamily="18" charset="0"/>
              </a:rPr>
              <a:t>бег был включен в программу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ea typeface="Calibri" pitchFamily="34" charset="0"/>
                <a:cs typeface="Times New Roman" pitchFamily="18" charset="0"/>
              </a:rPr>
              <a:t>первых современных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ea typeface="Calibri" pitchFamily="34" charset="0"/>
                <a:cs typeface="Times New Roman" pitchFamily="18" charset="0"/>
              </a:rPr>
              <a:t>олимпийских игр в 1896 году</a:t>
            </a:r>
            <a:r>
              <a:rPr lang="ru-RU" i="1" dirty="0" smtClean="0">
                <a:ea typeface="Calibri" pitchFamily="34" charset="0"/>
                <a:cs typeface="Times New Roman" pitchFamily="18" charset="0"/>
              </a:rPr>
              <a:t>. </a:t>
            </a:r>
            <a:endParaRPr lang="ru-RU" i="1" dirty="0" smtClean="0"/>
          </a:p>
        </p:txBody>
      </p:sp>
      <p:pic>
        <p:nvPicPr>
          <p:cNvPr id="1028" name="Picture 4" descr="C:\Documents and Settings\Пользователь\Рабочий стол\календарь\542-Kross-nacii-305x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5752" y="0"/>
            <a:ext cx="1238248" cy="1238248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715140" y="4572008"/>
            <a:ext cx="24288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амые интересные факты: самый длинный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марафон проводится в США. Его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протяженность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составляет 5 тыс. километров. Пробежать всю эту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немыслимую дистанцию удалось россиянке Ольге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Абрамовских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51 день.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28802"/>
            <a:ext cx="2256238" cy="250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 descr="C:\Documents and Settings\Пользователь\Рабочий стол\календарь\CYN7wKR38Q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000372"/>
            <a:ext cx="2285992" cy="2200267"/>
          </a:xfrm>
          <a:prstGeom prst="rect">
            <a:avLst/>
          </a:prstGeom>
          <a:noFill/>
        </p:spPr>
      </p:pic>
      <p:pic>
        <p:nvPicPr>
          <p:cNvPr id="1032" name="Picture 8" descr="C:\Documents and Settings\Пользователь\Рабочий стол\календарь\zrTFljxk1f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572008"/>
            <a:ext cx="2214578" cy="295277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643538" y="1785926"/>
            <a:ext cx="350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Кросс-это не просто спортивное мероприятие. 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Это и возможность проявить себя как спортсмена – ведь даже на любителя, добившегося определенных результатов в кроссе, могут обратить внимание, и это может послужить началом профессиональной спортивной карьеры. </a:t>
            </a:r>
            <a:r>
              <a:rPr lang="ru-RU" sz="1200" dirty="0" smtClean="0">
                <a:solidFill>
                  <a:srgbClr val="C00000"/>
                </a:solidFill>
              </a:rPr>
              <a:t>Возможно, Кросс Нации 2023 – это твой ШАНС заявить о себе!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57422" y="1928802"/>
            <a:ext cx="2939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Развивай таланты, </a:t>
            </a:r>
          </a:p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Добивайся успеха,</a:t>
            </a:r>
          </a:p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Гордись своими победами!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357826"/>
            <a:ext cx="1771643" cy="214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785918" y="5357826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7030A0"/>
                </a:solidFill>
              </a:rPr>
              <a:t>«Любовь к спорту с детства»</a:t>
            </a:r>
          </a:p>
          <a:p>
            <a:pPr algn="ctr"/>
            <a:r>
              <a:rPr lang="ru-RU" sz="1200" b="1" i="1" dirty="0" smtClean="0">
                <a:solidFill>
                  <a:srgbClr val="7030A0"/>
                </a:solidFill>
              </a:rPr>
              <a:t>Интервью с самым возрастным </a:t>
            </a:r>
          </a:p>
          <a:p>
            <a:pPr algn="ctr"/>
            <a:r>
              <a:rPr lang="ru-RU" sz="1200" b="1" i="1" dirty="0" smtClean="0">
                <a:solidFill>
                  <a:srgbClr val="7030A0"/>
                </a:solidFill>
              </a:rPr>
              <a:t>участником Кросса Нации </a:t>
            </a:r>
          </a:p>
          <a:p>
            <a:r>
              <a:rPr lang="ru-RU" sz="1200" b="1" i="1" dirty="0" smtClean="0">
                <a:solidFill>
                  <a:srgbClr val="7030A0"/>
                </a:solidFill>
              </a:rPr>
              <a:t>Павлом Демаковым читай здесь 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pic>
        <p:nvPicPr>
          <p:cNvPr id="1035" name="Picture 11" descr="C:\Documents and Settings\Пользователь\Рабочий стол\календарь\демаков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6257946"/>
            <a:ext cx="1200108" cy="1200108"/>
          </a:xfrm>
          <a:prstGeom prst="rect">
            <a:avLst/>
          </a:prstGeom>
          <a:noFill/>
        </p:spPr>
      </p:pic>
      <p:pic>
        <p:nvPicPr>
          <p:cNvPr id="1036" name="Picture 12" descr="C:\Documents and Settings\Пользователь\Рабочий стол\календарь\AtSB-RiqqQc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357562"/>
            <a:ext cx="4572000" cy="1214446"/>
          </a:xfrm>
          <a:prstGeom prst="rect">
            <a:avLst/>
          </a:prstGeom>
          <a:noFill/>
        </p:spPr>
      </p:pic>
      <p:pic>
        <p:nvPicPr>
          <p:cNvPr id="9218" name="Picture 2" descr="C:\Documents and Settings\Пользователь\Рабочий стол\календарь\e6504ffa13fda90d605778a3bda651c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0892" y="6858000"/>
            <a:ext cx="519114" cy="519114"/>
          </a:xfrm>
          <a:prstGeom prst="rect">
            <a:avLst/>
          </a:prstGeom>
          <a:noFill/>
        </p:spPr>
      </p:pic>
      <p:sp>
        <p:nvSpPr>
          <p:cNvPr id="18" name="Овал 17"/>
          <p:cNvSpPr/>
          <p:nvPr/>
        </p:nvSpPr>
        <p:spPr>
          <a:xfrm>
            <a:off x="1000100" y="1285860"/>
            <a:ext cx="357190" cy="357190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Пользователь\Рабочий стол\календарь\1642743614_61-phonoteka-org-p-fon-zhelto-zelenii-yarkii-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62022" cy="266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857488" y="0"/>
            <a:ext cx="457203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октября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Международный день ходьбы.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Ходьба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одно из первых движений,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которым овладевает ребёнок после умения ползать.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Она  расширяет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возможности, стимулирует активность, способствует полноценному развитию.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России день ходьбы впервые прошел в 2014 году.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мире ежегодно принимают участие более 15 миллионов человек, в более чем 200 городах.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44" name="Picture 4" descr="C:\Documents and Settings\Пользователь\Рабочий стол\календарь\7P0bMEDuF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0"/>
            <a:ext cx="1714480" cy="2059665"/>
          </a:xfrm>
          <a:prstGeom prst="rect">
            <a:avLst/>
          </a:prstGeom>
          <a:noFill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14620"/>
            <a:ext cx="2857488" cy="226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2000240"/>
            <a:ext cx="3214710" cy="174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2465" y="5000636"/>
            <a:ext cx="3771535" cy="118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2000240"/>
            <a:ext cx="2500330" cy="166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4500570"/>
            <a:ext cx="2938445" cy="137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429356" y="3571876"/>
            <a:ext cx="2714644" cy="164461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День ходьбы отметили …</a:t>
            </a:r>
          </a:p>
          <a:p>
            <a:pPr algn="ctr"/>
            <a:r>
              <a:rPr lang="ru-RU" sz="1400" b="1" dirty="0" smtClean="0"/>
              <a:t>ходьбой в центр гребного спорта им. </a:t>
            </a:r>
            <a:r>
              <a:rPr lang="ru-RU" sz="1400" b="1" dirty="0" err="1" smtClean="0"/>
              <a:t>Ю.И.Нырова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929198"/>
            <a:ext cx="226350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Ежегодный осенний</a:t>
            </a:r>
          </a:p>
          <a:p>
            <a:pPr algn="ctr"/>
            <a:r>
              <a:rPr lang="ru-RU" sz="1400" b="1" dirty="0" smtClean="0"/>
              <a:t> марафон </a:t>
            </a:r>
          </a:p>
          <a:p>
            <a:pPr algn="ctr"/>
            <a:r>
              <a:rPr lang="ru-RU" sz="1400" b="1" dirty="0" smtClean="0"/>
              <a:t>«ОСЕННЯЯ КРУГОСВЕТКА» </a:t>
            </a:r>
          </a:p>
          <a:p>
            <a:pPr algn="ctr"/>
            <a:r>
              <a:rPr lang="ru-RU" sz="1400" b="1" dirty="0" smtClean="0"/>
              <a:t>В Национальном  парке</a:t>
            </a:r>
          </a:p>
          <a:p>
            <a:pPr algn="ctr"/>
            <a:r>
              <a:rPr lang="ru-RU" sz="1400" b="1" dirty="0" smtClean="0"/>
              <a:t>«</a:t>
            </a:r>
            <a:r>
              <a:rPr lang="ru-RU" sz="1400" b="1" dirty="0" err="1" smtClean="0"/>
              <a:t>Нечкинский</a:t>
            </a:r>
            <a:r>
              <a:rPr lang="ru-RU" sz="1400" b="1" dirty="0" smtClean="0"/>
              <a:t>»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ПРИСОЕДИНЯЙТЕСЬ!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57488" y="3786190"/>
            <a:ext cx="3571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Прогулка на свежем воздухе способствует выработке гормона счастья – позитивное настроение вам гарантировано!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8860" y="607220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Продолжи пословицы:</a:t>
            </a:r>
          </a:p>
          <a:p>
            <a:r>
              <a:rPr lang="ru-RU" sz="1200" dirty="0" smtClean="0"/>
              <a:t>Двигайся больше- ……………………………………..</a:t>
            </a:r>
          </a:p>
          <a:p>
            <a:r>
              <a:rPr lang="ru-RU" sz="1200" dirty="0" smtClean="0"/>
              <a:t>Пешком ходить - ……………………….………………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643702" y="64293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357950" y="64293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 rot="10800000">
            <a:off x="5357818" y="6052649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долго жить</a:t>
            </a:r>
          </a:p>
          <a:p>
            <a:r>
              <a:rPr lang="ru-RU" sz="1200" dirty="0" smtClean="0"/>
              <a:t>проживешь дольше</a:t>
            </a:r>
          </a:p>
          <a:p>
            <a:endParaRPr lang="ru-RU" sz="1200" dirty="0"/>
          </a:p>
        </p:txBody>
      </p:sp>
      <p:pic>
        <p:nvPicPr>
          <p:cNvPr id="10250" name="Picture 10" descr="C:\Documents and Settings\Пользователь\Рабочий стол\календарь\медаль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81986" y="6195986"/>
            <a:ext cx="662014" cy="662014"/>
          </a:xfrm>
          <a:prstGeom prst="rect">
            <a:avLst/>
          </a:prstGeom>
          <a:noFill/>
        </p:spPr>
      </p:pic>
      <p:sp>
        <p:nvSpPr>
          <p:cNvPr id="20" name="Овал 19"/>
          <p:cNvSpPr/>
          <p:nvPr/>
        </p:nvSpPr>
        <p:spPr>
          <a:xfrm>
            <a:off x="2428860" y="714356"/>
            <a:ext cx="357190" cy="357190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Documents and Settings\Пользователь\Рабочий стол\календарь\led-katok-carapiny-lin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00430" y="1928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344" name="AutoShape 8" descr="C:\Documents and Settings\%D0%9F%D0%BE%D0%BB%D1%8C%D0%B7%D0%BE%D0%B2%D0%B0%D1%82%D0%B5%D0%BB%D1%8C\%D0%A0%D0%B0%D0%B1%D0%BE%D1%87%D0%B8%D0%B9 %D1%81%D1%82%D0%BE%D0%BB\%D1%84%D0%BE%D1%82%D0%BE\%D0%B1%D0%B8%D0%B0%D1%82%D0%BB%D0%BE%D0%BD %D1%80%D0%BE%D0%B4%D0%B8%D1%82%D0%B5%D0%BB%D0%B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C:\Documents and Settings\%D0%9F%D0%BE%D0%BB%D1%8C%D0%B7%D0%BE%D0%B2%D0%B0%D1%82%D0%B5%D0%BB%D1%8C\%D0%A0%D0%B0%D0%B1%D0%BE%D1%87%D0%B8%D0%B9 %D1%81%D1%82%D0%BE%D0%BB\%D1%84%D0%BE%D1%82%D0%BE\%D0%B1%D0%B8%D0%B0%D1%82%D0%BB%D0%BE%D0%BD %D1%80%D0%BE%D0%B4%D0%B8%D1%82%D0%B5%D0%BB%D0%B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9" name="Picture 13" descr="C:\Documents and Settings\Пользователь\Рабочий стол\чайк спортивный\биатлон зи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928802"/>
            <a:ext cx="2242974" cy="1357322"/>
          </a:xfrm>
          <a:prstGeom prst="rect">
            <a:avLst/>
          </a:prstGeom>
          <a:noFill/>
        </p:spPr>
      </p:pic>
      <p:pic>
        <p:nvPicPr>
          <p:cNvPr id="14351" name="Picture 15" descr="C:\Documents and Settings\Пользователь\Рабочий стол\календарь\биатлон.4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071678"/>
            <a:ext cx="3071802" cy="172942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14282" y="3786190"/>
            <a:ext cx="321471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Биатлон в г.Чайковский начал развиваться с начала 80-х годов. </a:t>
            </a:r>
          </a:p>
          <a:p>
            <a:pPr algn="just"/>
            <a:r>
              <a:rPr lang="ru-RU" sz="1200" dirty="0" smtClean="0"/>
              <a:t>В эти годы строится биатлонный комплекс, отвечающий всем современным требованиям. </a:t>
            </a:r>
          </a:p>
          <a:p>
            <a:pPr algn="just"/>
            <a:r>
              <a:rPr lang="ru-RU" sz="1200" dirty="0" smtClean="0"/>
              <a:t>Биатлонный комплекс сегодня включает стрельбище с 30-ю мишенными установками, лыжные трассы, городок подготовки спортсменов к соревнованиям, а также </a:t>
            </a:r>
            <a:r>
              <a:rPr lang="ru-RU" sz="1200" dirty="0" err="1" smtClean="0"/>
              <a:t>лыжероллерную</a:t>
            </a:r>
            <a:r>
              <a:rPr lang="ru-RU" sz="1200" dirty="0" smtClean="0"/>
              <a:t> трассу, подведенную к огневому рубежу.</a:t>
            </a:r>
          </a:p>
          <a:p>
            <a:pPr algn="just"/>
            <a:r>
              <a:rPr lang="ru-RU" sz="1400" dirty="0" smtClean="0"/>
              <a:t> </a:t>
            </a:r>
          </a:p>
          <a:p>
            <a:endParaRPr lang="ru-RU" dirty="0"/>
          </a:p>
        </p:txBody>
      </p:sp>
      <p:sp>
        <p:nvSpPr>
          <p:cNvPr id="14353" name="AutoShape 17" descr="C:\Documents and Settings\%D0%9F%D0%BE%D0%BB%D1%8C%D0%B7%D0%BE%D0%B2%D0%B0%D1%82%D0%B5%D0%BB%D1%8C\%D0%A0%D0%B0%D0%B1%D0%BE%D1%87%D0%B8%D0%B9 %D1%81%D1%82%D0%BE%D0%BB\%D0%BA%D0%B0%D0%BB%D0%B5%D0%BD%D0%B4%D0%B0%D1%80%D1%8C\%D0%BC%D0%B8%D1%88%D0%B5%D0%BD%D1%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5143512"/>
            <a:ext cx="1285884" cy="143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14348" y="5929330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Известные биатлонисты и лыжники </a:t>
            </a:r>
          </a:p>
          <a:p>
            <a:r>
              <a:rPr lang="ru-RU" sz="1200" b="1" dirty="0" smtClean="0">
                <a:solidFill>
                  <a:schemeClr val="tx2"/>
                </a:solidFill>
              </a:rPr>
              <a:t>г. Чайковского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2000232" y="6215082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5214950"/>
            <a:ext cx="1285884" cy="132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5214950"/>
            <a:ext cx="114233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6710" y="5214950"/>
            <a:ext cx="1069521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3643306" y="6581001"/>
            <a:ext cx="521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Е.Юрьева                      </a:t>
            </a:r>
            <a:r>
              <a:rPr lang="ru-RU" sz="1200" dirty="0" err="1" smtClean="0"/>
              <a:t>С.Клячин</a:t>
            </a:r>
            <a:r>
              <a:rPr lang="ru-RU" sz="1200" dirty="0" smtClean="0"/>
              <a:t>                  Е.Глазырина                 Г.Ретивых                   </a:t>
            </a:r>
            <a:endParaRPr lang="ru-RU" sz="1200" dirty="0"/>
          </a:p>
        </p:txBody>
      </p:sp>
      <p:pic>
        <p:nvPicPr>
          <p:cNvPr id="2050" name="Picture 2" descr="C:\Documents and Settings\Пользователь\Рабочий стол\календарь\e6504ffa13fda90d605778a3bda651c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215058"/>
            <a:ext cx="642942" cy="642942"/>
          </a:xfrm>
          <a:prstGeom prst="rect">
            <a:avLst/>
          </a:prstGeom>
          <a:noFill/>
        </p:spPr>
      </p:pic>
      <p:pic>
        <p:nvPicPr>
          <p:cNvPr id="24" name="Рисунок 2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2968921" cy="208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3000364" y="0"/>
            <a:ext cx="45005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11 ноября</a:t>
            </a:r>
            <a:endParaRPr lang="ru-RU" sz="1400" b="1" dirty="0" smtClean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Всемирный день мини - лыж.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3A30FA"/>
                </a:solidFill>
                <a:ea typeface="Calibri" pitchFamily="34" charset="0"/>
                <a:cs typeface="Times New Roman" pitchFamily="18" charset="0"/>
              </a:rPr>
              <a:t>Мини лыжи изобрел инженер-физик В.М. Ефимов.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A30FA"/>
                </a:solidFill>
                <a:ea typeface="Calibri" pitchFamily="34" charset="0"/>
                <a:cs typeface="Times New Roman" pitchFamily="18" charset="0"/>
              </a:rPr>
              <a:t>Во время прогулки с маленькой дочерью его осенила мысль создать лыжи для спуска с пригорков и небольших холмов, которые подошли бы всем членам семьи. Это изобретение сделало большой вклад в развитие детского лыжного спорта и мини – слалома.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72396" y="214290"/>
            <a:ext cx="1571604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06" y="1928802"/>
            <a:ext cx="2376475" cy="143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Овал 27"/>
          <p:cNvSpPr/>
          <p:nvPr/>
        </p:nvSpPr>
        <p:spPr>
          <a:xfrm>
            <a:off x="2071670" y="928670"/>
            <a:ext cx="357190" cy="357190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643306" y="335756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Проверь свои знания:</a:t>
            </a:r>
            <a:endParaRPr lang="ru-RU" sz="14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A30FA"/>
                </a:solidFill>
                <a:ea typeface="Calibri" pitchFamily="34" charset="0"/>
                <a:cs typeface="Times New Roman" pitchFamily="18" charset="0"/>
              </a:rPr>
              <a:t>След, накатанный </a:t>
            </a:r>
            <a:r>
              <a:rPr lang="ru-RU" sz="1400" b="1" dirty="0" err="1" smtClean="0">
                <a:solidFill>
                  <a:srgbClr val="3A30FA"/>
                </a:solidFill>
                <a:ea typeface="Calibri" pitchFamily="34" charset="0"/>
                <a:cs typeface="Times New Roman" pitchFamily="18" charset="0"/>
              </a:rPr>
              <a:t>лыжами_______________</a:t>
            </a:r>
            <a:endParaRPr lang="ru-RU" sz="1400" b="1" dirty="0" smtClean="0">
              <a:solidFill>
                <a:srgbClr val="3A30FA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A30FA"/>
                </a:solidFill>
                <a:ea typeface="Calibri" pitchFamily="34" charset="0"/>
                <a:cs typeface="Times New Roman" pitchFamily="18" charset="0"/>
              </a:rPr>
              <a:t>Быстрый съезд с </a:t>
            </a:r>
            <a:r>
              <a:rPr lang="ru-RU" sz="1400" b="1" dirty="0" err="1" smtClean="0">
                <a:solidFill>
                  <a:srgbClr val="3A30FA"/>
                </a:solidFill>
                <a:ea typeface="Calibri" pitchFamily="34" charset="0"/>
                <a:cs typeface="Times New Roman" pitchFamily="18" charset="0"/>
              </a:rPr>
              <a:t>горы___________________</a:t>
            </a:r>
            <a:endParaRPr lang="ru-RU" sz="1400" b="1" dirty="0" smtClean="0">
              <a:solidFill>
                <a:srgbClr val="3A30FA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A30FA"/>
                </a:solidFill>
                <a:ea typeface="Calibri" pitchFamily="34" charset="0"/>
                <a:cs typeface="Times New Roman" pitchFamily="18" charset="0"/>
              </a:rPr>
              <a:t>Низкая температура </a:t>
            </a:r>
            <a:r>
              <a:rPr lang="ru-RU" sz="1400" b="1" dirty="0" err="1" smtClean="0">
                <a:solidFill>
                  <a:srgbClr val="3A30FA"/>
                </a:solidFill>
                <a:ea typeface="Calibri" pitchFamily="34" charset="0"/>
                <a:cs typeface="Times New Roman" pitchFamily="18" charset="0"/>
              </a:rPr>
              <a:t>воздуха_____________</a:t>
            </a:r>
            <a:endParaRPr lang="ru-RU" sz="1400" b="1" dirty="0" smtClean="0">
              <a:solidFill>
                <a:srgbClr val="3A30FA"/>
              </a:solidFill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3A30FA"/>
              </a:solidFill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3A30FA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14744" y="4357694"/>
            <a:ext cx="2343148" cy="75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6215074" y="4357694"/>
            <a:ext cx="288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Отгадай ребус и напиши, что у </a:t>
            </a:r>
          </a:p>
          <a:p>
            <a:r>
              <a:rPr lang="ru-RU" sz="1400" dirty="0" smtClean="0"/>
              <a:t>тебя </a:t>
            </a:r>
            <a:r>
              <a:rPr lang="ru-RU" sz="1400" dirty="0" err="1" smtClean="0"/>
              <a:t>получилось________________</a:t>
            </a:r>
            <a:endParaRPr lang="ru-RU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Documents and Settings\Пользователь\Рабочий стол\календарь\1613682064_70-p-foni-dlya-detskoi-prezentatsii-sport-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92654" cy="205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857488" y="0"/>
            <a:ext cx="485778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Декабря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Всероссийский день хоккея.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A30F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Днем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3A30F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рождения хоккея в России считается 1 декабря 1946 года, когда были сыграны первые матчи первого Чемпионата СССР по хоккею с шайбой. В 1954 году советские хоккеисты дебютировали на Чемпионате мира и сразу же заняли ведущее положение в мировом хоккее. Уже первая встреча с канадцами закончилась победой советских спортсменов 7:2. Эта победа принесла сборной СССР первый титул чемпиона мира.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3A30FA"/>
              </a:solidFill>
              <a:effectLst/>
              <a:latin typeface="Arial" pitchFamily="34" charset="0"/>
            </a:endParaRPr>
          </a:p>
        </p:txBody>
      </p:sp>
      <p:pic>
        <p:nvPicPr>
          <p:cNvPr id="24579" name="Picture 3" descr="C:\Documents and Settings\Пользователь\Рабочий стол\календарь\1641711617_3-papik-pro-p-den-khokkeya-kartinki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02" y="0"/>
            <a:ext cx="1500198" cy="1500198"/>
          </a:xfrm>
          <a:prstGeom prst="rect">
            <a:avLst/>
          </a:prstGeom>
          <a:noFill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14818"/>
            <a:ext cx="2714612" cy="198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 descr="C:\Documents and Settings\Пользователь\Рабочий стол\календарь\Bhea8xddiz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2000240"/>
            <a:ext cx="2643174" cy="1743791"/>
          </a:xfrm>
          <a:prstGeom prst="rect">
            <a:avLst/>
          </a:prstGeom>
          <a:noFill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4968772"/>
            <a:ext cx="2500295" cy="188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4" name="Picture 8" descr="C:\Documents and Settings\Пользователь\Рабочий стол\календарь\MWwet0eJyt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071678"/>
            <a:ext cx="2000232" cy="1428290"/>
          </a:xfrm>
          <a:prstGeom prst="rect">
            <a:avLst/>
          </a:prstGeom>
          <a:noFill/>
        </p:spPr>
      </p:pic>
      <p:pic>
        <p:nvPicPr>
          <p:cNvPr id="24585" name="Picture 9" descr="C:\Documents and Settings\Пользователь\Рабочий стол\календарь\YfVSdhj12Y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32" y="2357430"/>
            <a:ext cx="2428892" cy="1821669"/>
          </a:xfrm>
          <a:prstGeom prst="rect">
            <a:avLst/>
          </a:prstGeom>
          <a:noFill/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4809" y="2786058"/>
            <a:ext cx="241506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0" y="3714752"/>
            <a:ext cx="2000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Наши в Ледовом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7514" y="3571876"/>
            <a:ext cx="2476486" cy="168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2714612" y="4357694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Все на матч!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4876" y="4572008"/>
            <a:ext cx="174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</a:rPr>
              <a:t>Кузница чемпионов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429396"/>
            <a:ext cx="2418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Чемпионами не рождаются!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43174" y="6357958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Ими становятся!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72330" y="5143512"/>
            <a:ext cx="2071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Команда чемпионов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«Викинг»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Г.Чайковский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pic>
        <p:nvPicPr>
          <p:cNvPr id="24588" name="Picture 12" descr="C:\Documents and Settings\Пользователь\Рабочий стол\календарь\медаль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81986" y="6195986"/>
            <a:ext cx="662014" cy="662014"/>
          </a:xfrm>
          <a:prstGeom prst="rect">
            <a:avLst/>
          </a:prstGeom>
          <a:noFill/>
        </p:spPr>
      </p:pic>
      <p:sp>
        <p:nvSpPr>
          <p:cNvPr id="25" name="Овал 24"/>
          <p:cNvSpPr/>
          <p:nvPr/>
        </p:nvSpPr>
        <p:spPr>
          <a:xfrm>
            <a:off x="1571604" y="714356"/>
            <a:ext cx="357190" cy="28575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857752" y="5286388"/>
            <a:ext cx="2428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A30FA"/>
                </a:solidFill>
              </a:rPr>
              <a:t>Посетите всей семьей </a:t>
            </a:r>
          </a:p>
          <a:p>
            <a:pPr algn="ctr"/>
            <a:r>
              <a:rPr lang="ru-RU" sz="1400" b="1" dirty="0" smtClean="0">
                <a:solidFill>
                  <a:srgbClr val="3A30FA"/>
                </a:solidFill>
              </a:rPr>
              <a:t>Хоккейный матч в </a:t>
            </a:r>
          </a:p>
          <a:p>
            <a:pPr algn="ctr"/>
            <a:r>
              <a:rPr lang="ru-RU" sz="1400" b="1" dirty="0" smtClean="0">
                <a:solidFill>
                  <a:srgbClr val="3A30FA"/>
                </a:solidFill>
              </a:rPr>
              <a:t>Ледовом дворце «ТЕМП»</a:t>
            </a:r>
          </a:p>
          <a:p>
            <a:pPr algn="ctr"/>
            <a:r>
              <a:rPr lang="ru-RU" sz="1400" b="1" dirty="0" smtClean="0">
                <a:solidFill>
                  <a:srgbClr val="3A30FA"/>
                </a:solidFill>
              </a:rPr>
              <a:t>Сделайте семейный видеорепортаж и покажи его ребятам в группе</a:t>
            </a:r>
            <a:endParaRPr lang="ru-RU" sz="1400" b="1" dirty="0">
              <a:solidFill>
                <a:srgbClr val="3A30FA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Пользователь\Рабочий стол\календарь\2018-summer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календарь\1627006264_28-p-fon-neitralnii-rozovii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864399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Краевой конкурс методических материалов «Ребенок в объективе ФГОС-2022» </a:t>
            </a:r>
          </a:p>
          <a:p>
            <a:pPr algn="ctr"/>
            <a:r>
              <a:rPr lang="ru-RU" sz="1600" b="1" dirty="0" smtClean="0"/>
              <a:t>Номинация:  Календарь для детей и родителей «Пермский </a:t>
            </a:r>
            <a:r>
              <a:rPr lang="ru-RU" sz="1600" b="1" dirty="0" err="1" smtClean="0"/>
              <a:t>край-люби</a:t>
            </a:r>
            <a:r>
              <a:rPr lang="ru-RU" sz="1600" b="1" dirty="0" smtClean="0"/>
              <a:t> и узнавай» на 2023 год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Спортивный календарь для детей и родителей «Все чемпионы были детьми» на 2023 год.</a:t>
            </a:r>
          </a:p>
          <a:p>
            <a:pPr algn="just"/>
            <a:r>
              <a:rPr lang="ru-RU" sz="1600" b="1" dirty="0" smtClean="0"/>
              <a:t>Авторы: </a:t>
            </a:r>
            <a:r>
              <a:rPr lang="ru-RU" sz="1600" dirty="0" smtClean="0"/>
              <a:t>Административно-педагогическая команда </a:t>
            </a:r>
            <a:r>
              <a:rPr lang="ru-RU" sz="1600" b="1" dirty="0" smtClean="0"/>
              <a:t>МАДОУ  ЦРР-Д/с №24 «Улыбка» г. Чайковский. </a:t>
            </a:r>
          </a:p>
          <a:p>
            <a:pPr algn="just"/>
            <a:r>
              <a:rPr lang="ru-RU" sz="1600" b="1" dirty="0" smtClean="0"/>
              <a:t>Цель: </a:t>
            </a:r>
            <a:r>
              <a:rPr lang="ru-RU" sz="1600" dirty="0" smtClean="0"/>
              <a:t>познакомить детей и родителей (законных представителей) со спортивными объектами города Чайковского,</a:t>
            </a:r>
            <a:r>
              <a:rPr lang="ru-RU" sz="1600" b="1" dirty="0" smtClean="0"/>
              <a:t> </a:t>
            </a:r>
            <a:r>
              <a:rPr lang="ru-RU" sz="1600" dirty="0" smtClean="0"/>
              <a:t>повысить родительскую компетенцию в вопросах патриотического воспитания, формирования здорового образа жизни и формирования предпосылок профессиональной ориентации детей старшего дошкольного возраста.</a:t>
            </a:r>
          </a:p>
          <a:p>
            <a:pPr algn="just"/>
            <a:r>
              <a:rPr lang="ru-RU" sz="1600" b="1" dirty="0" smtClean="0"/>
              <a:t>Краткая аннотация</a:t>
            </a:r>
            <a:r>
              <a:rPr lang="ru-RU" sz="1600" dirty="0" smtClean="0"/>
              <a:t>: Электронный спортивный календарь для детей и родителей разработан  для поддержки родителей в воспитании детей и вовлечения их в образовательную деятельность в соответствии с требованиями ФГОС ДО. Календарь разработан на основе инновационного проекта «Все чемпионы были детьми», реализованного в рамках Программы развития учреждения «Академия игры». Календарь включает в себя годовой цикл совместных детско-взрослых событий через знакомство с разными видами спорта. Разнообразие спортивных объектов  г. Чайковского обеспечивает возможность выбора вида спорта для ребенка, связанного с его предпочтениями и интересами, ориентированного на его успешность. Структура календаря, доступность изложения материала, предложенная система условных обозначений создают возможность самостоятельного использования спортивного календаря детьми и их родителями (законными представителями). </a:t>
            </a:r>
          </a:p>
          <a:p>
            <a:pPr algn="just"/>
            <a:r>
              <a:rPr lang="ru-RU" sz="1600" dirty="0" smtClean="0"/>
              <a:t>Содержание календаря строится на принципах доступности, </a:t>
            </a:r>
            <a:r>
              <a:rPr lang="ru-RU" sz="1600" dirty="0" err="1" smtClean="0"/>
              <a:t>интегративности</a:t>
            </a:r>
            <a:r>
              <a:rPr lang="ru-RU" sz="1600" dirty="0" smtClean="0"/>
              <a:t>, </a:t>
            </a:r>
            <a:r>
              <a:rPr lang="ru-RU" sz="1600" dirty="0" err="1" smtClean="0"/>
              <a:t>прогностичности</a:t>
            </a:r>
            <a:r>
              <a:rPr lang="ru-RU" sz="1600" dirty="0" smtClean="0"/>
              <a:t>, </a:t>
            </a:r>
            <a:r>
              <a:rPr lang="ru-RU" sz="1600" dirty="0" err="1" smtClean="0"/>
              <a:t>культуросообразности</a:t>
            </a:r>
            <a:r>
              <a:rPr lang="ru-RU" sz="1600" dirty="0" smtClean="0"/>
              <a:t> и регионализма, последовательности и  системности. </a:t>
            </a:r>
          </a:p>
          <a:p>
            <a:pPr algn="just"/>
            <a:r>
              <a:rPr lang="ru-RU" sz="1600" dirty="0" smtClean="0"/>
              <a:t>В календаре представлены разнообразные формы работы с родителями, в том числе дистанционные, с использованием ИКТ. </a:t>
            </a:r>
          </a:p>
          <a:p>
            <a:pPr algn="just"/>
            <a:r>
              <a:rPr lang="ru-RU" sz="1600" b="1" dirty="0" smtClean="0"/>
              <a:t>Возрастная категория: 6+.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Пользователь\Рабочий стол\календарь\в каком возрастеотдават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Пользователь\Рабочий стол\календарь\1627006264_28-p-fon-neitralnii-rozovii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Блок-схема: узел 9"/>
          <p:cNvSpPr/>
          <p:nvPr/>
        </p:nvSpPr>
        <p:spPr>
          <a:xfrm>
            <a:off x="2857488" y="3500438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572000" y="3500438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5429256" y="3500438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6286512" y="3500438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3714744" y="3500438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2000232" y="3500438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142976" y="3500438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7143768" y="3500438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Блок-схема: узел 19"/>
          <p:cNvSpPr/>
          <p:nvPr/>
        </p:nvSpPr>
        <p:spPr>
          <a:xfrm>
            <a:off x="2428860" y="4286256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3286116" y="4286256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5000628" y="4357694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5857884" y="4286256"/>
            <a:ext cx="857256" cy="8572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0" y="5286388"/>
            <a:ext cx="6715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A30FA"/>
                </a:solidFill>
              </a:rPr>
              <a:t>Выполняй задания и  приклеивай сюда свои заработанные медальки!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Если собрал все 12 – ТЫ МОЛОДЕЦ!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Желаем тебе дальнейших спортивных успехов!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Занимайтесь спортом всей семьей и будьте здоровы!</a:t>
            </a:r>
          </a:p>
          <a:p>
            <a:pPr algn="ctr"/>
            <a:endParaRPr lang="ru-RU" dirty="0"/>
          </a:p>
        </p:txBody>
      </p:sp>
      <p:pic>
        <p:nvPicPr>
          <p:cNvPr id="33799" name="Picture 7" descr="C:\Documents and Settings\Пользователь\Рабочий стол\календарь\image0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366964" cy="1652000"/>
          </a:xfrm>
          <a:prstGeom prst="rect">
            <a:avLst/>
          </a:prstGeom>
          <a:noFill/>
        </p:spPr>
      </p:pic>
      <p:pic>
        <p:nvPicPr>
          <p:cNvPr id="33800" name="Picture 8" descr="C:\Documents and Settings\Пользователь\Рабочий стол\календарь\image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4709" y="5196332"/>
            <a:ext cx="1919291" cy="1661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календарь\1627006264_28-p-fon-neitralnii-rozovii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850115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Структура Календаря</a:t>
            </a:r>
          </a:p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Спортивный календарь «Все чемпионы были детьми» состоит из 3 разделов: </a:t>
            </a:r>
          </a:p>
          <a:p>
            <a:pPr algn="just"/>
            <a:r>
              <a:rPr lang="ru-RU" sz="1600" dirty="0" smtClean="0"/>
              <a:t>1. Раздел </a:t>
            </a:r>
            <a:r>
              <a:rPr lang="ru-RU" sz="1600" b="1" dirty="0" smtClean="0"/>
              <a:t>«О чем расскажет календарь» </a:t>
            </a:r>
            <a:r>
              <a:rPr lang="ru-RU" sz="1600" dirty="0" smtClean="0"/>
              <a:t>включает в себя «календарную сетку» 12 месяцев 2023 года с закрепленными датами. На 12 страницах календаря представлена «календарная сетка» на каждый месяц в хронологической последовательности с выделенной датой – праздником или значимым событием в соответствии с тематикой календаря. В качестве условного обозначения используется символ «медалька». </a:t>
            </a:r>
          </a:p>
          <a:p>
            <a:pPr algn="just"/>
            <a:r>
              <a:rPr lang="ru-RU" sz="1600" dirty="0" smtClean="0"/>
              <a:t>2. Раздел </a:t>
            </a:r>
            <a:r>
              <a:rPr lang="ru-RU" sz="1600" b="1" dirty="0" smtClean="0"/>
              <a:t>«Интересные даты, события, места и объекты Пермского края» </a:t>
            </a:r>
            <a:r>
              <a:rPr lang="ru-RU" sz="1600" dirty="0" smtClean="0"/>
              <a:t>включает в себя краткое описание  на 12 страницах календаря  12 спортивных объектов города Чайковского. «Медалька» в «календарной сетке» обозначает запланированное совместное мероприятие детей и родителей в соответствии с темой месяца- посещение одного из спортивных объектов или знакомство с известными спортсменами города. Каждая страница календаря содержит  интересную и полезную информацию о каком-либо виде спорта, которым дети могут заняться, информацию об известных земляках-спортсменах. Описание сопровождается фотографиями, сделанными в ходе реализации проекта.</a:t>
            </a:r>
          </a:p>
          <a:p>
            <a:pPr algn="just"/>
            <a:r>
              <a:rPr lang="ru-RU" sz="1600" dirty="0" smtClean="0"/>
              <a:t>3. Раздел </a:t>
            </a:r>
            <a:r>
              <a:rPr lang="ru-RU" sz="1600" b="1" dirty="0" smtClean="0"/>
              <a:t>«Путеводитель ВМЕСТЕ» </a:t>
            </a:r>
            <a:r>
              <a:rPr lang="ru-RU" sz="1600" dirty="0" smtClean="0"/>
              <a:t>содержит  материал для совместной деятельности детей и родителей. Задания носят игровой и познавательный характер. Выполнение заданий поможет детям стать внимательными, наблюдательными, научиться сравнивать и мыслить логически. Для каждой группы заданий родителям предложена памятка-путеводитель по выполнению заданий детьми. </a:t>
            </a:r>
          </a:p>
          <a:p>
            <a:pPr algn="just"/>
            <a:r>
              <a:rPr lang="ru-RU" sz="1600" dirty="0" smtClean="0"/>
              <a:t> По окончании каждого месяца, после выполнения предложенных заданий, ребенок получает наклейку-медальку и наклеивает ее на </a:t>
            </a:r>
            <a:r>
              <a:rPr lang="ru-RU" sz="1600" dirty="0" err="1" smtClean="0"/>
              <a:t>медальницу</a:t>
            </a:r>
            <a:r>
              <a:rPr lang="ru-RU" sz="1600" dirty="0" smtClean="0"/>
              <a:t> </a:t>
            </a:r>
            <a:r>
              <a:rPr lang="ru-RU" sz="1600" dirty="0" err="1" smtClean="0"/>
              <a:t>на</a:t>
            </a:r>
            <a:r>
              <a:rPr lang="ru-RU" sz="1600" dirty="0" smtClean="0"/>
              <a:t> последней странице календаря, собрав к концу года 12 чемпионских медалек.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Пользователь\Рабочий стол\календарь\1627006264_28-p-fon-neitralnii-rozovii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42852"/>
            <a:ext cx="842971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Путеводитель для родителей и педагогов</a:t>
            </a:r>
          </a:p>
          <a:p>
            <a:pPr algn="ctr"/>
            <a:r>
              <a:rPr lang="ru-RU" sz="1400" dirty="0" smtClean="0"/>
              <a:t>Дорогие друзья!</a:t>
            </a:r>
          </a:p>
          <a:p>
            <a:pPr algn="ctr"/>
            <a:r>
              <a:rPr lang="ru-RU" sz="1400" dirty="0" smtClean="0"/>
              <a:t>Вы держите в руках семейный спортивный календарь на 2023 год.</a:t>
            </a:r>
          </a:p>
          <a:p>
            <a:pPr algn="just"/>
            <a:r>
              <a:rPr lang="ru-RU" sz="1400" dirty="0" smtClean="0"/>
              <a:t>В нем мы предлагаем вам познакомиться с 12 интересными спортивными объектами города Чайковского. На каждой странице вы найдете календарь на месяц, познакомитесь с интересной спортивной датой, а также узнаете об одном из 12 видов спорта, которым можно заняться вашим детям в нашем городе.</a:t>
            </a:r>
          </a:p>
          <a:p>
            <a:pPr algn="just"/>
            <a:r>
              <a:rPr lang="ru-RU" sz="1400" dirty="0" smtClean="0"/>
              <a:t>Мы надеемся, что данный календарь позволит вам не только узнать полезную и интересную информацию, но и посетить всей семьей спортивные достопримечательности нашего города и выбрать тот вид спорта, который интересен вам и вашему ребенку. </a:t>
            </a:r>
          </a:p>
          <a:p>
            <a:pPr algn="ctr"/>
            <a:r>
              <a:rPr lang="ru-RU" sz="1400" dirty="0" smtClean="0"/>
              <a:t>А интересные задания подарят множество приятных и радостных семейных моментов.</a:t>
            </a:r>
          </a:p>
          <a:p>
            <a:r>
              <a:rPr lang="ru-RU" sz="1400" dirty="0" smtClean="0"/>
              <a:t>1.</a:t>
            </a:r>
            <a:r>
              <a:rPr lang="ru-RU" sz="1400" b="1" dirty="0" smtClean="0"/>
              <a:t>Загадка </a:t>
            </a:r>
            <a:r>
              <a:rPr lang="ru-RU" sz="1400" dirty="0" smtClean="0"/>
              <a:t>является гимнастикой для ума. Отгадывая загадки, ребенок становится  более сообразительным и находчивым. У него формируются привычки осмысливать мир более глубоко и разносторонне. Загадывая детям загадки, не нужно торопиться. Нужно повторять их не один, а несколько раз, тогда дети будут их лучше понимать, запоминать и полнее выделять их признаки. Загадку нужно анализировать с помощью вопросов. Обращать внимание детей на признаки предметов и связи между ними. Учите детей объяснять и доказывать правильность ответа. </a:t>
            </a:r>
          </a:p>
          <a:p>
            <a:r>
              <a:rPr lang="ru-RU" sz="1400" dirty="0" smtClean="0"/>
              <a:t>2. </a:t>
            </a:r>
            <a:r>
              <a:rPr lang="ru-RU" sz="1400" b="1" dirty="0" smtClean="0"/>
              <a:t>Пословицы</a:t>
            </a:r>
            <a:r>
              <a:rPr lang="ru-RU" sz="1400" dirty="0" smtClean="0"/>
              <a:t> - изучение пословиц помогает социализации ребёнка, постижению им морально-этических норм, развивает мышление, развивает речь, делает ее более богатой и выразительной, способствует пониманию фразеологизмов, формирует умение говорить чётко и выразительно, оказывает воспитательное воздействие на личность ребенка.</a:t>
            </a:r>
          </a:p>
          <a:p>
            <a:r>
              <a:rPr lang="ru-RU" sz="1400" b="1" dirty="0" smtClean="0"/>
              <a:t>3.Просмотр </a:t>
            </a:r>
            <a:r>
              <a:rPr lang="ru-RU" sz="1400" b="1" dirty="0" err="1" smtClean="0"/>
              <a:t>видеофайлов</a:t>
            </a:r>
            <a:r>
              <a:rPr lang="ru-RU" sz="1400" b="1" dirty="0" smtClean="0"/>
              <a:t> через QR – код – </a:t>
            </a:r>
            <a:r>
              <a:rPr lang="ru-RU" sz="1400" dirty="0" smtClean="0"/>
              <a:t>современное и очень увлекательное занятие для всей семьи.</a:t>
            </a:r>
            <a:r>
              <a:rPr lang="ru-RU" sz="1400" b="1" dirty="0" smtClean="0"/>
              <a:t> </a:t>
            </a:r>
            <a:r>
              <a:rPr lang="ru-RU" sz="1400" dirty="0" smtClean="0"/>
              <a:t>Обязательно объясняйте ребенку смысл увиденного на экране. Обсуждайте содержание просмотренных фильмов через воспроизведение последовательности событий. И тогда у ребенка будет складываться более ясная цельная картина происходящего. Научите ребенка анализировать просмотренное. Смотреть рекомендуется не более 10 минут. Не разрешайте смотреть лежа и во время приема пищи. Следует сидеть прямо перед экраном. Освещение должно быть как искусственное, так и естественное. Однако свет не должен попадать в глаза. А источник света не должен отражаться на экране. Оптимальное расстояние до экрана 2-2,5 метра.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Пользователь\Рабочий стол\календарь\1627006264_28-p-fon-neitralnii-rozovii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214290"/>
            <a:ext cx="85725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5. Веселая зарядка-  </a:t>
            </a:r>
            <a:r>
              <a:rPr lang="ru-RU" sz="1400" dirty="0" smtClean="0"/>
              <a:t>это заряд бодрости, залог здоровья и хорошего настроения. Если научить ребенка выполнять нехитрый комплекс гимнастических упражнений, можно укрепить иммунитет и уменьшить количество посещений врача по причине ОРЗ и ОРВИ. Чтобы ребенок с удовольствием делал упражнения, зарядку лучше выполнять под музыку и вместе с родителями! Помните, что ваш пример очень важен!</a:t>
            </a:r>
          </a:p>
          <a:p>
            <a:pPr algn="just"/>
            <a:r>
              <a:rPr lang="ru-RU" sz="1400" b="1" dirty="0" smtClean="0"/>
              <a:t>6. Опыты и эксперименты- </a:t>
            </a:r>
            <a:r>
              <a:rPr lang="ru-RU" sz="1400" dirty="0" smtClean="0"/>
              <a:t>организуйте у себя дома маленькую лабораторию! поисково-познавательная деятельность открывает для ребенка новый мир, полный загадок и чудес. У детей углубляются знания о природе – живой и неживой, они расширяют свой кругозор, учатся размышлять, наблюдать, анализировать и делать выводы. У детей появляется контакт с предметами, что позволяет понять их качества и свойства. И, конечно, детское экспериментирование позволяет ребятам чувствовать, что они самостоятельно открыли какое-то явление, и это влияет на их самооценку.</a:t>
            </a:r>
          </a:p>
          <a:p>
            <a:pPr algn="just"/>
            <a:r>
              <a:rPr lang="ru-RU" sz="1400" b="1" dirty="0" smtClean="0"/>
              <a:t>7.  Логические игры- </a:t>
            </a:r>
            <a:r>
              <a:rPr lang="ru-RU" sz="1400" dirty="0" smtClean="0"/>
              <a:t>вспомните с ребенком расстановку фигур и поиграйте с ним в шахматы. </a:t>
            </a:r>
          </a:p>
          <a:p>
            <a:pPr algn="just"/>
            <a:r>
              <a:rPr lang="ru-RU" sz="1400" dirty="0" smtClean="0"/>
              <a:t>Обучение игре в шахматы поможет развить умственные способности ребенка. Для гармоничного развития детей педагоги советуют не только выбирать секции для физического развития, но и совмещать интеллектуальные виды спорта. Шахматы подойдут для детей, имеющих противопоказания для занятий активными видами спортивных игр. Исследования ученых говорят, что дети, занимающиеся шахматами, на 60% лучше усваивают школьную программу, у них быстрее развивается память, легче дается изучение точных наук. Поэтому родителям, желающим улучшить результативность детей в учебе, стоит подумать о секции шахмат.</a:t>
            </a:r>
          </a:p>
          <a:p>
            <a:pPr algn="just"/>
            <a:r>
              <a:rPr lang="ru-RU" sz="1400" b="1" dirty="0" smtClean="0"/>
              <a:t>8.Совместное чтение статей о чемпионах </a:t>
            </a:r>
            <a:r>
              <a:rPr lang="ru-RU" sz="1400" dirty="0" smtClean="0"/>
              <a:t>– совместное чтение - один из самых полезных инструментов развития  и воспитания ребенка. Семейное чтение дает живое общение, мимику, эмоции, передачу социального опыта, укрепляет взаимоотношения в семье. Обязательно, не только читайте детям, но и обсуждайте прочитанное!</a:t>
            </a:r>
          </a:p>
          <a:p>
            <a:pPr algn="just"/>
            <a:r>
              <a:rPr lang="ru-RU" sz="1400" b="1" dirty="0" smtClean="0"/>
              <a:t>9.Создание фото- и видеорепортажей- </a:t>
            </a:r>
            <a:r>
              <a:rPr lang="ru-RU" sz="1400" dirty="0" smtClean="0"/>
              <a:t>здесь прежде всего нужна будет ваша помощь. Пусть ребенок выступит в роли ведущего репортаж, а вы снимите видео или фото, а потом всей семьей сделайте совместный проект – коллаж или видеоролик, которые можно принести в группу детского сада и познакомить ребят с достопримечательностями нашего города.</a:t>
            </a:r>
          </a:p>
          <a:p>
            <a:pPr algn="just"/>
            <a:r>
              <a:rPr lang="ru-RU" sz="1400" b="1" dirty="0" smtClean="0"/>
              <a:t>10. Заполнение </a:t>
            </a:r>
            <a:r>
              <a:rPr lang="ru-RU" sz="1400" b="1" dirty="0" err="1" smtClean="0"/>
              <a:t>медальницы</a:t>
            </a:r>
            <a:r>
              <a:rPr lang="ru-RU" sz="1400" b="1" dirty="0" smtClean="0"/>
              <a:t> «Мои достижения» </a:t>
            </a:r>
            <a:r>
              <a:rPr lang="ru-RU" sz="1400" dirty="0" smtClean="0"/>
              <a:t>-гордость за выполненное задание вызывает у ребенка приятные ощущения. Поэтому мы придумали </a:t>
            </a:r>
            <a:r>
              <a:rPr lang="ru-RU" sz="1400" dirty="0" err="1" smtClean="0"/>
              <a:t>медальницу</a:t>
            </a:r>
            <a:r>
              <a:rPr lang="ru-RU" sz="1400" dirty="0" smtClean="0"/>
              <a:t>, куда ребенок может поместить свои маленькие награды. Просмотр медалей их обладателем повышает уверенность в себе и создаёт мотивацию к новым свершениям и победам. Всячески поддерживайте своего ребенка и чаще хвалите его!</a:t>
            </a:r>
            <a:endParaRPr lang="ru-RU" sz="1400" b="1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календарь\календарь 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7958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285852" y="1928802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357554" y="1571612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715008" y="1714488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858148" y="1571612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285852" y="3429000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643306" y="3571876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500694" y="3571876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072330" y="3214686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285852" y="5286388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143372" y="4714884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00760" y="4929198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858148" y="4714884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57158" y="6357958"/>
            <a:ext cx="285752" cy="285752"/>
          </a:xfrm>
          <a:prstGeom prst="ellipse">
            <a:avLst/>
          </a:prstGeom>
          <a:solidFill>
            <a:srgbClr val="C000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85786" y="6286520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Совместное мероприятие с детьми, педагогами и родителями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Пользователь\Рабочий стол\календарь\снег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43240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43239" y="1"/>
            <a:ext cx="600076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19 января</a:t>
            </a:r>
            <a:endParaRPr lang="ru-RU" sz="1400" dirty="0" smtClean="0">
              <a:solidFill>
                <a:srgbClr val="FF0000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Всемирный день снега</a:t>
            </a:r>
            <a:endParaRPr lang="ru-RU" sz="1400" dirty="0" smtClean="0">
              <a:solidFill>
                <a:schemeClr val="tx2"/>
              </a:solidFill>
            </a:endParaRPr>
          </a:p>
          <a:p>
            <a:pPr algn="ctr"/>
            <a:r>
              <a:rPr lang="ru-RU" sz="1400" b="1" dirty="0" smtClean="0"/>
              <a:t>В 2012 году Международная федерация лыжного спорта выступила с инициативой отмечать Всемирный день снега - посвященный зимним видам спорта.</a:t>
            </a:r>
          </a:p>
          <a:p>
            <a:r>
              <a:rPr lang="ru-RU" sz="1400" b="1" dirty="0" smtClean="0"/>
              <a:t>В этот зимний день предлагаем </a:t>
            </a:r>
          </a:p>
          <a:p>
            <a:r>
              <a:rPr lang="ru-RU" sz="1400" b="1" dirty="0" smtClean="0"/>
              <a:t>Вам отправиться в совместное</a:t>
            </a:r>
          </a:p>
          <a:p>
            <a:r>
              <a:rPr lang="ru-RU" sz="1400" b="1" dirty="0" smtClean="0"/>
              <a:t> путешествие и посетить вместе с </a:t>
            </a:r>
            <a:r>
              <a:rPr lang="ru-RU" sz="1400" b="1" dirty="0" err="1" smtClean="0"/>
              <a:t>Рысиком</a:t>
            </a:r>
            <a:r>
              <a:rPr lang="ru-RU" sz="1400" b="1" dirty="0" smtClean="0"/>
              <a:t> </a:t>
            </a:r>
          </a:p>
          <a:p>
            <a:r>
              <a:rPr lang="ru-RU" sz="1400" b="1" dirty="0" smtClean="0"/>
              <a:t>Федеральный Центр  подготовки по </a:t>
            </a:r>
          </a:p>
          <a:p>
            <a:r>
              <a:rPr lang="ru-RU" sz="1400" b="1" dirty="0" smtClean="0"/>
              <a:t>зимним видам спорта «СНЕЖИНКА»  </a:t>
            </a:r>
          </a:p>
          <a:p>
            <a:r>
              <a:rPr lang="ru-RU" sz="1400" b="1" dirty="0" smtClean="0"/>
              <a:t> </a:t>
            </a:r>
          </a:p>
        </p:txBody>
      </p:sp>
      <p:sp>
        <p:nvSpPr>
          <p:cNvPr id="1033" name="AutoShape 9" descr="C:\Documents and Settings\%D0%9F%D0%BE%D0%BB%D1%8C%D0%B7%D0%BE%D0%B2%D0%B0%D1%82%D0%B5%D0%BB%D1%8C\%D0%A0%D0%B0%D0%B1%D0%BE%D1%87%D0%B8%D0%B9 %D1%81%D1%82%D0%BE%D0%BB\%D1%84%D0%BE%D1%82%D0%BE\%D1%81%D0%BD%D0%B5%D0%B6%D0%B8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C:\Documents and Settings\%D0%9F%D0%BE%D0%BB%D1%8C%D0%B7%D0%BE%D0%B2%D0%B0%D1%82%D0%B5%D0%BB%D1%8C\%D0%A0%D0%B0%D0%B1%D0%BE%D1%87%D0%B8%D0%B9 %D1%81%D1%82%D0%BE%D0%BB\%D1%84%D0%BE%D1%82%D0%BE\%D1%81%D0%BD%D0%B5%D0%B6%D0%B8%D0%BD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C:\Documents and Settings\Пользователь\Рабочий стол\чайк спортивный\обложка\люди птиц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86322"/>
            <a:ext cx="2124041" cy="1500174"/>
          </a:xfrm>
          <a:prstGeom prst="rect">
            <a:avLst/>
          </a:prstGeom>
          <a:noFill/>
        </p:spPr>
      </p:pic>
      <p:sp>
        <p:nvSpPr>
          <p:cNvPr id="1039" name="AutoShape 15" descr="C:\Documents and Settings\%D0%9F%D0%BE%D0%BB%D1%8C%D0%B7%D0%BE%D0%B2%D0%B0%D1%82%D0%B5%D0%BB%D1%8C\%D0%A0%D0%B0%D0%B1%D0%BE%D1%87%D0%B8%D0%B9 %D1%81%D1%82%D0%BE%D0%BB\%D1%87%D0%B0%D0%B9%D0%BA %D1%81%D0%BF%D0%BE%D1%80%D1%82%D0%B8%D0%B2%D0%BD%D1%8B%D0%B9\%D1%81%D0%BD%D0%B5%D0%B6%D0%B8%D0%BD%D0%BA%D0%B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1" name="AutoShape 17" descr="C:\Documents and Settings\%D0%9F%D0%BE%D0%BB%D1%8C%D0%B7%D0%BE%D0%B2%D0%B0%D1%82%D0%B5%D0%BB%D1%8C\%D0%A0%D0%B0%D0%B1%D0%BE%D1%87%D0%B8%D0%B9 %D1%81%D1%82%D0%BE%D0%BB\%D1%87%D0%B0%D0%B9%D0%BA %D1%81%D0%BF%D0%BE%D1%80%D1%82%D0%B8%D0%B2%D0%BD%D1%8B%D0%B9\%D1%81%D0%BD%D0%B5%D0%B6%D0%B8%D0%BD%D0%BA%D0%B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C:\Documents and Settings\%D0%9F%D0%BE%D0%BB%D1%8C%D0%B7%D0%BE%D0%B2%D0%B0%D1%82%D0%B5%D0%BB%D1%8C\%D0%A0%D0%B0%D0%B1%D0%BE%D1%87%D0%B8%D0%B9 %D1%81%D1%82%D0%BE%D0%BB\%D1%87%D0%B0%D0%B9%D0%BA %D1%81%D0%BF%D0%BE%D1%80%D1%82%D0%B8%D0%B2%D0%BD%D1%8B%D0%B9\%D1%81%D0%BD%D0%B5%D0%B6%D0%B8%D0%BD%D0%BA%D0%B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0" y="528638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                                                   В марте 2017 года на Федеральном центре «Снежинка» был установлен </a:t>
            </a:r>
            <a:r>
              <a:rPr lang="ru-RU" sz="1400" i="1" dirty="0" err="1" smtClean="0">
                <a:solidFill>
                  <a:srgbClr val="002060"/>
                </a:solidFill>
              </a:rPr>
              <a:t>АРТ-объект</a:t>
            </a:r>
            <a:r>
              <a:rPr lang="ru-RU" sz="1400" i="1" dirty="0" smtClean="0">
                <a:solidFill>
                  <a:srgbClr val="002060"/>
                </a:solidFill>
              </a:rPr>
              <a:t>            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                                                     «Парящая птица».</a:t>
            </a:r>
            <a:r>
              <a:rPr lang="ru-RU" sz="1400" i="1" dirty="0" smtClean="0">
                <a:solidFill>
                  <a:srgbClr val="002060"/>
                </a:solidFill>
              </a:rPr>
              <a:t>  В мифах древних пермяков только «люди-птицы» могли на равных       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</a:rPr>
              <a:t>                                                     общаться с верховными божествами и передавать им мысли и чаяния простых людей.</a:t>
            </a: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</a:rPr>
              <a:t>                                                      Будешь на Снежинке – обязательно сфотографируйся с Парящей </a:t>
            </a: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</a:rPr>
              <a:t>                                                       птицей! Она принесет тебе УДАЧУ!</a:t>
            </a: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</a:rPr>
              <a:t>                                                       Если выполнил все задания – забирай медальку! </a:t>
            </a:r>
            <a:r>
              <a:rPr lang="ru-RU" sz="1400" i="1" dirty="0" err="1" smtClean="0">
                <a:solidFill>
                  <a:srgbClr val="002060"/>
                </a:solidFill>
              </a:rPr>
              <a:t>Ты-МОЛОДЕЦ</a:t>
            </a:r>
            <a:r>
              <a:rPr lang="ru-RU" sz="1400" i="1" dirty="0" smtClean="0">
                <a:solidFill>
                  <a:srgbClr val="002060"/>
                </a:solidFill>
              </a:rPr>
              <a:t>!</a:t>
            </a:r>
          </a:p>
          <a:p>
            <a:endParaRPr lang="ru-RU" sz="1200" dirty="0"/>
          </a:p>
        </p:txBody>
      </p:sp>
      <p:pic>
        <p:nvPicPr>
          <p:cNvPr id="1049" name="Picture 25" descr="C:\Documents and Settings\Пользователь\Рабочий стол\парящая птиц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61646" y="-18788218"/>
            <a:ext cx="702890" cy="702890"/>
          </a:xfrm>
          <a:prstGeom prst="rect">
            <a:avLst/>
          </a:prstGeom>
          <a:noFill/>
        </p:spPr>
      </p:pic>
      <p:pic>
        <p:nvPicPr>
          <p:cNvPr id="1051" name="Picture 27" descr="C:\Documents and Settings\Пользователь\Рабочий стол\календарь\опыт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2644" y="3429000"/>
            <a:ext cx="3381356" cy="1741278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3857620" y="3429000"/>
            <a:ext cx="1857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Воспользуйся </a:t>
            </a:r>
          </a:p>
          <a:p>
            <a:r>
              <a:rPr lang="en-US" sz="1400" dirty="0" smtClean="0"/>
              <a:t>QR</a:t>
            </a:r>
            <a:r>
              <a:rPr lang="ru-RU" sz="1400" dirty="0" smtClean="0"/>
              <a:t>-кодом и  проведи</a:t>
            </a:r>
          </a:p>
          <a:p>
            <a:r>
              <a:rPr lang="ru-RU" sz="1400" dirty="0" smtClean="0"/>
              <a:t> с родителями</a:t>
            </a:r>
            <a:endParaRPr lang="ru-RU" sz="1400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214942" y="4429132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2" name="Picture 28" descr="C:\Documents and Settings\Пользователь\Рабочий стол\опыты со снегом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4286256"/>
            <a:ext cx="1000132" cy="1000132"/>
          </a:xfrm>
          <a:prstGeom prst="rect">
            <a:avLst/>
          </a:prstGeom>
          <a:noFill/>
        </p:spPr>
      </p:pic>
      <p:pic>
        <p:nvPicPr>
          <p:cNvPr id="2" name="Picture 2" descr="C:\Documents and Settings\Пользователь\Рабочий стол\календарь\fZ0o4lDyG3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071678"/>
            <a:ext cx="3143240" cy="2089530"/>
          </a:xfrm>
          <a:prstGeom prst="rect">
            <a:avLst/>
          </a:prstGeom>
          <a:noFill/>
        </p:spPr>
      </p:pic>
      <p:pic>
        <p:nvPicPr>
          <p:cNvPr id="1027" name="Picture 3" descr="C:\Documents and Settings\Пользователь\Рабочий стол\календарь\Bn7xAmYJWS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669" y="1142984"/>
            <a:ext cx="2500331" cy="1946686"/>
          </a:xfrm>
          <a:prstGeom prst="rect">
            <a:avLst/>
          </a:prstGeom>
          <a:noFill/>
        </p:spPr>
      </p:pic>
      <p:pic>
        <p:nvPicPr>
          <p:cNvPr id="1026" name="Picture 2" descr="C:\Documents and Settings\Пользователь\Рабочий стол\календарь\e6504ffa13fda90d605778a3bda651c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86776" y="6000768"/>
            <a:ext cx="590576" cy="590576"/>
          </a:xfrm>
          <a:prstGeom prst="rect">
            <a:avLst/>
          </a:prstGeom>
          <a:noFill/>
        </p:spPr>
      </p:pic>
      <p:sp>
        <p:nvSpPr>
          <p:cNvPr id="22" name="Овал 21"/>
          <p:cNvSpPr/>
          <p:nvPr/>
        </p:nvSpPr>
        <p:spPr>
          <a:xfrm>
            <a:off x="1500166" y="1357298"/>
            <a:ext cx="285752" cy="28575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Documents and Settings\Пользователь\Рабочий стол\снежинка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4678" y="2214554"/>
            <a:ext cx="1143008" cy="1143008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429124" y="2285992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 если на улице холодно, ты  </a:t>
            </a:r>
          </a:p>
          <a:p>
            <a:r>
              <a:rPr lang="ru-RU" sz="1200" dirty="0" smtClean="0"/>
              <a:t>Можешь совершить виртуальную экскурсию, воспользовавшись </a:t>
            </a:r>
            <a:r>
              <a:rPr lang="en-US" sz="1200" dirty="0" smtClean="0"/>
              <a:t> QR</a:t>
            </a:r>
            <a:r>
              <a:rPr lang="ru-RU" sz="1200" dirty="0" smtClean="0"/>
              <a:t>-кодом</a:t>
            </a:r>
            <a:endParaRPr lang="ru-RU" sz="1200" dirty="0"/>
          </a:p>
        </p:txBody>
      </p:sp>
      <p:pic>
        <p:nvPicPr>
          <p:cNvPr id="1029" name="Picture 5" descr="C:\Documents and Settings\Пользователь\Рабочий стол\календарь\rekomendue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5984" y="3500438"/>
            <a:ext cx="1135054" cy="1158743"/>
          </a:xfrm>
          <a:prstGeom prst="ellipse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214282" y="4429132"/>
            <a:ext cx="1928826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ИНТЕРЕСНЫЙ ФАКТ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календарь\1614804979_58-p-fon-dlya-prezentatsii-detskii-sad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3240" y="1"/>
            <a:ext cx="6000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9 февраля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Всероссийский день зимних видов спорта.</a:t>
            </a:r>
          </a:p>
          <a:p>
            <a:r>
              <a:rPr lang="ru-RU" sz="1200" b="1" dirty="0" smtClean="0"/>
              <a:t>В 2015 году наша страна впервые отмечала этот праздник. </a:t>
            </a:r>
          </a:p>
          <a:p>
            <a:r>
              <a:rPr lang="ru-RU" sz="1200" b="1" dirty="0" smtClean="0"/>
              <a:t>9 февраля выбрано не случайно, дата приурочена к  открытию </a:t>
            </a:r>
          </a:p>
          <a:p>
            <a:r>
              <a:rPr lang="ru-RU" sz="1200" b="1" dirty="0" smtClean="0"/>
              <a:t>Сочинской </a:t>
            </a:r>
            <a:r>
              <a:rPr lang="en-US" sz="1200" b="1" dirty="0" smtClean="0"/>
              <a:t>XXII</a:t>
            </a:r>
            <a:r>
              <a:rPr lang="ru-RU" sz="1200" b="1" dirty="0" smtClean="0"/>
              <a:t>  зимней Олимпиады. Российские спортсмены </a:t>
            </a:r>
          </a:p>
          <a:p>
            <a:r>
              <a:rPr lang="ru-RU" sz="1200" b="1" dirty="0" smtClean="0"/>
              <a:t>соревновались во всех 15 видах спорта. Заняли первое место </a:t>
            </a:r>
          </a:p>
          <a:p>
            <a:r>
              <a:rPr lang="ru-RU" sz="1200" b="1" dirty="0" smtClean="0"/>
              <a:t>по количеству медалей. Было завоевано:  11  золотых, </a:t>
            </a:r>
          </a:p>
          <a:p>
            <a:r>
              <a:rPr lang="ru-RU" sz="1200" b="1" dirty="0" smtClean="0"/>
              <a:t>9 серебряных, 9 бронзовых медалей.</a:t>
            </a:r>
          </a:p>
          <a:p>
            <a:r>
              <a:rPr lang="ru-RU" sz="1400" dirty="0" smtClean="0"/>
              <a:t> </a:t>
            </a:r>
          </a:p>
          <a:p>
            <a:endParaRPr lang="ru-RU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643050"/>
            <a:ext cx="3857620" cy="206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69716"/>
            <a:ext cx="3571868" cy="158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 descr="C:\Documents and Settings\Пользователь\Рабочий стол\календарь\e0qVYehJJN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786190"/>
            <a:ext cx="3143272" cy="2303852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643306" y="5657671"/>
            <a:ext cx="21431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</a:rPr>
              <a:t>Отгадай загадку: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Два березовых коня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По снегам несут меня.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Кони эти рыжи,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А зовут их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</a:rPr>
              <a:t>...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(лыжи)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84" name="Picture 12" descr="C:\Documents and Settings\Пользователь\Рабочий стол\календарь\1485439821_4930db2a342300de3290c8e5dcfd81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1571612"/>
            <a:ext cx="1736958" cy="1157249"/>
          </a:xfrm>
          <a:prstGeom prst="rect">
            <a:avLst/>
          </a:prstGeom>
          <a:noFill/>
        </p:spPr>
      </p:pic>
      <p:pic>
        <p:nvPicPr>
          <p:cNvPr id="3085" name="Picture 13" descr="C:\Documents and Settings\Пользователь\Рабочий стол\календарь\Qo2GLBUul2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7648" y="0"/>
            <a:ext cx="1376352" cy="137635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571868" y="4572008"/>
            <a:ext cx="2214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Точка Спорта: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Стадион Центральный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86" name="Picture 14" descr="C:\Documents and Settings\Пользователь\Рабочий стол\календарь\медаль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496" y="6286496"/>
            <a:ext cx="571504" cy="571504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1500166" y="785794"/>
            <a:ext cx="285752" cy="285752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0" y="2000240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3A30FA"/>
                </a:solidFill>
              </a:rPr>
              <a:t>Ежегодно в феврале мы всем </a:t>
            </a:r>
          </a:p>
          <a:p>
            <a:r>
              <a:rPr lang="ru-RU" sz="1200" b="1" dirty="0" smtClean="0">
                <a:solidFill>
                  <a:srgbClr val="3A30FA"/>
                </a:solidFill>
              </a:rPr>
              <a:t>детским садом участвуем в ЛЫЖНЕ РОССИИ!</a:t>
            </a:r>
          </a:p>
          <a:p>
            <a:r>
              <a:rPr lang="ru-RU" sz="1200" b="1" dirty="0" smtClean="0">
                <a:solidFill>
                  <a:srgbClr val="3A30FA"/>
                </a:solidFill>
              </a:rPr>
              <a:t>А какой ваш любимый семейный зимний вид спорта? </a:t>
            </a:r>
            <a:r>
              <a:rPr lang="ru-RU" sz="1200" b="1" dirty="0" err="1" smtClean="0">
                <a:solidFill>
                  <a:srgbClr val="3A30FA"/>
                </a:solidFill>
              </a:rPr>
              <a:t>Напиши:_____________________________</a:t>
            </a:r>
            <a:endParaRPr lang="ru-RU" sz="1200" b="1" dirty="0" smtClean="0">
              <a:solidFill>
                <a:srgbClr val="3A30FA"/>
              </a:solidFill>
            </a:endParaRPr>
          </a:p>
        </p:txBody>
      </p:sp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857496"/>
            <a:ext cx="530821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0" y="4143380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_________     ___________    _________     ________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4714884"/>
            <a:ext cx="3786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A30FA"/>
                </a:solidFill>
              </a:rPr>
              <a:t>Мы уже там! Присоединяйся!</a:t>
            </a:r>
            <a:endParaRPr lang="ru-RU" sz="1600" b="1" dirty="0">
              <a:solidFill>
                <a:srgbClr val="3A30FA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Пользователь\Рабочий стол\календарь\кикбок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428992" y="0"/>
            <a:ext cx="550072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 Марта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национального бокса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Муай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Тай (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Muay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Thai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тайский бокс, являющийся национальным спортом Таиланда. По данному виду проводятся соревнования от регионального до международного уровня.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Кикбоксинг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одно из направлений тайского бокса.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81375" cy="260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643182"/>
            <a:ext cx="1928826" cy="216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357554" y="1214422"/>
            <a:ext cx="27860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Г</a:t>
            </a:r>
            <a:r>
              <a:rPr lang="ru-RU" sz="1400" dirty="0" smtClean="0"/>
              <a:t>ордимся нашим земляком </a:t>
            </a:r>
          </a:p>
          <a:p>
            <a:r>
              <a:rPr lang="ru-RU" sz="1400" dirty="0" smtClean="0"/>
              <a:t>и нашим родителем </a:t>
            </a:r>
          </a:p>
          <a:p>
            <a:r>
              <a:rPr lang="ru-RU" sz="1400" dirty="0" smtClean="0"/>
              <a:t>А.Д. </a:t>
            </a:r>
            <a:r>
              <a:rPr lang="ru-RU" sz="1400" dirty="0" err="1" smtClean="0"/>
              <a:t>Башаровым</a:t>
            </a:r>
            <a:r>
              <a:rPr lang="ru-RU" sz="1400" dirty="0" smtClean="0"/>
              <a:t>  - чемпионом России, бронзовым призером чемпионата Европы (1996 год), серебряным призером чемпионата Мира (1997 год). </a:t>
            </a:r>
          </a:p>
          <a:p>
            <a:r>
              <a:rPr lang="ru-RU" sz="1400" dirty="0" smtClean="0"/>
              <a:t>Действующим тренером клуба АЙКИДО.</a:t>
            </a:r>
          </a:p>
        </p:txBody>
      </p:sp>
      <p:pic>
        <p:nvPicPr>
          <p:cNvPr id="15368" name="Picture 8" descr="C:\Documents and Settings\Пользователь\Рабочий стол\календарь\айкид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10" y="4572008"/>
            <a:ext cx="3047989" cy="2285992"/>
          </a:xfrm>
          <a:prstGeom prst="rect">
            <a:avLst/>
          </a:prstGeom>
          <a:noFill/>
        </p:spPr>
      </p:pic>
      <p:pic>
        <p:nvPicPr>
          <p:cNvPr id="15369" name="Picture 9" descr="C:\Documents and Settings\Пользователь\Рабочий стол\календарь\башаров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5979" y="2214554"/>
            <a:ext cx="3048021" cy="2286016"/>
          </a:xfrm>
          <a:prstGeom prst="rect">
            <a:avLst/>
          </a:prstGeom>
          <a:noFill/>
        </p:spPr>
      </p:pic>
      <p:pic>
        <p:nvPicPr>
          <p:cNvPr id="15370" name="Picture 10" descr="C:\Documents and Settings\Пользователь\Рабочий стол\календарь\башаров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357562"/>
            <a:ext cx="2464593" cy="3286124"/>
          </a:xfrm>
          <a:prstGeom prst="rect">
            <a:avLst/>
          </a:prstGeom>
          <a:noFill/>
        </p:spPr>
      </p:pic>
      <p:pic>
        <p:nvPicPr>
          <p:cNvPr id="15371" name="Picture 11" descr="C:\Documents and Settings\Пользователь\Рабочий стол\мастер-класс от чемпион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34041"/>
            <a:ext cx="1223959" cy="122395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571604" y="5643578"/>
            <a:ext cx="1434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Мастер-класс </a:t>
            </a:r>
          </a:p>
          <a:p>
            <a:pPr algn="ctr"/>
            <a:r>
              <a:rPr lang="ru-RU" sz="1600" b="1" dirty="0" smtClean="0"/>
              <a:t>от </a:t>
            </a:r>
          </a:p>
          <a:p>
            <a:pPr algn="ctr"/>
            <a:r>
              <a:rPr lang="ru-RU" sz="1600" b="1" dirty="0" smtClean="0"/>
              <a:t>чемпиона </a:t>
            </a:r>
          </a:p>
          <a:p>
            <a:endParaRPr lang="ru-RU" sz="1600" b="1" dirty="0"/>
          </a:p>
        </p:txBody>
      </p:sp>
      <p:pic>
        <p:nvPicPr>
          <p:cNvPr id="3074" name="Picture 2" descr="C:\Documents and Settings\Пользователь\Рабочий стол\календарь\e6504ffa13fda90d605778a3bda651c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01090" y="1571612"/>
            <a:ext cx="428596" cy="428596"/>
          </a:xfrm>
          <a:prstGeom prst="rect">
            <a:avLst/>
          </a:prstGeom>
          <a:noFill/>
        </p:spPr>
      </p:pic>
      <p:sp>
        <p:nvSpPr>
          <p:cNvPr id="13" name="Овал 12"/>
          <p:cNvSpPr/>
          <p:nvPr/>
        </p:nvSpPr>
        <p:spPr>
          <a:xfrm>
            <a:off x="2000232" y="1428736"/>
            <a:ext cx="357190" cy="357190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5000636"/>
            <a:ext cx="3286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A30FA"/>
                </a:solidFill>
              </a:rPr>
              <a:t>Хочешь стать чемпионом? Смотри</a:t>
            </a:r>
          </a:p>
          <a:p>
            <a:r>
              <a:rPr lang="ru-RU" sz="1400" b="1" dirty="0" smtClean="0">
                <a:solidFill>
                  <a:srgbClr val="3A30FA"/>
                </a:solidFill>
              </a:rPr>
              <a:t> мастер-класс и приходи в АЙКИДО!</a:t>
            </a:r>
            <a:endParaRPr lang="ru-RU" sz="1400" b="1" dirty="0">
              <a:solidFill>
                <a:srgbClr val="3A30FA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3235</TotalTime>
  <Words>2839</Words>
  <Application>Microsoft Office PowerPoint</Application>
  <PresentationFormat>Экран (4:3)</PresentationFormat>
  <Paragraphs>260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Перетягина Арина Геннадьевна</dc:creator>
  <cp:lastModifiedBy>Peretjagina-AG</cp:lastModifiedBy>
  <cp:revision>325</cp:revision>
  <dcterms:modified xsi:type="dcterms:W3CDTF">2023-05-22T04:48:46Z</dcterms:modified>
</cp:coreProperties>
</file>