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73" r:id="rId6"/>
    <p:sldId id="266" r:id="rId7"/>
    <p:sldId id="261" r:id="rId8"/>
    <p:sldId id="268" r:id="rId9"/>
    <p:sldId id="267" r:id="rId10"/>
    <p:sldId id="262" r:id="rId11"/>
    <p:sldId id="270" r:id="rId12"/>
    <p:sldId id="271" r:id="rId13"/>
    <p:sldId id="272" r:id="rId14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30" autoAdjust="0"/>
    <p:restoredTop sz="94602" autoAdjust="0"/>
  </p:normalViewPr>
  <p:slideViewPr>
    <p:cSldViewPr>
      <p:cViewPr varScale="1">
        <p:scale>
          <a:sx n="111" d="100"/>
          <a:sy n="111" d="100"/>
        </p:scale>
        <p:origin x="-634" y="-77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D938D-BAF6-491D-8653-3E4413C85E4B}" type="datetimeFigureOut">
              <a:rPr lang="ru-RU" smtClean="0"/>
              <a:pPr/>
              <a:t>23.12.2024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A6A2F-7778-429E-BB5F-0E21F072B84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083501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D938D-BAF6-491D-8653-3E4413C85E4B}" type="datetimeFigureOut">
              <a:rPr lang="ru-RU" smtClean="0"/>
              <a:pPr/>
              <a:t>23.12.2024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A6A2F-7778-429E-BB5F-0E21F072B84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409772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D938D-BAF6-491D-8653-3E4413C85E4B}" type="datetimeFigureOut">
              <a:rPr lang="ru-RU" smtClean="0"/>
              <a:pPr/>
              <a:t>23.12.2024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A6A2F-7778-429E-BB5F-0E21F072B84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717875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D938D-BAF6-491D-8653-3E4413C85E4B}" type="datetimeFigureOut">
              <a:rPr lang="ru-RU" smtClean="0"/>
              <a:pPr/>
              <a:t>23.12.2024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A6A2F-7778-429E-BB5F-0E21F072B84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690640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D938D-BAF6-491D-8653-3E4413C85E4B}" type="datetimeFigureOut">
              <a:rPr lang="ru-RU" smtClean="0"/>
              <a:pPr/>
              <a:t>23.12.2024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A6A2F-7778-429E-BB5F-0E21F072B84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140925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D938D-BAF6-491D-8653-3E4413C85E4B}" type="datetimeFigureOut">
              <a:rPr lang="ru-RU" smtClean="0"/>
              <a:pPr/>
              <a:t>23.12.2024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A6A2F-7778-429E-BB5F-0E21F072B84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192780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D938D-BAF6-491D-8653-3E4413C85E4B}" type="datetimeFigureOut">
              <a:rPr lang="ru-RU" smtClean="0"/>
              <a:pPr/>
              <a:t>23.12.2024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A6A2F-7778-429E-BB5F-0E21F072B84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598104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D938D-BAF6-491D-8653-3E4413C85E4B}" type="datetimeFigureOut">
              <a:rPr lang="ru-RU" smtClean="0"/>
              <a:pPr/>
              <a:t>23.12.2024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A6A2F-7778-429E-BB5F-0E21F072B84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700191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D938D-BAF6-491D-8653-3E4413C85E4B}" type="datetimeFigureOut">
              <a:rPr lang="ru-RU" smtClean="0"/>
              <a:pPr/>
              <a:t>23.12.2024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A6A2F-7778-429E-BB5F-0E21F072B84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507474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D938D-BAF6-491D-8653-3E4413C85E4B}" type="datetimeFigureOut">
              <a:rPr lang="ru-RU" smtClean="0"/>
              <a:pPr/>
              <a:t>23.12.2024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A6A2F-7778-429E-BB5F-0E21F072B84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895261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D938D-BAF6-491D-8653-3E4413C85E4B}" type="datetimeFigureOut">
              <a:rPr lang="ru-RU" smtClean="0"/>
              <a:pPr/>
              <a:t>23.12.2024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A6A2F-7778-429E-BB5F-0E21F072B84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001773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3D938D-BAF6-491D-8653-3E4413C85E4B}" type="datetimeFigureOut">
              <a:rPr lang="ru-RU" smtClean="0"/>
              <a:pPr/>
              <a:t>23.12.2024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3A6A2F-7778-429E-BB5F-0E21F072B84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61361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jpe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un9-54.userapi.com/impg/jZytk1QGJ0pH5f4MDT7kgEQj7kPB6IciarBDQg/w1HBm1vVMUM.jpg?size=1280x720&amp;quality=96&amp;sign=973bd9901abf0ae98a48c978d63f0757&amp;type=albu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49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972864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381619"/>
            <a:ext cx="32839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направление «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ТУРИЗМ</a:t>
            </a:r>
            <a:r>
              <a:rPr lang="ru-RU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»</a:t>
            </a:r>
            <a:endParaRPr lang="ru-RU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4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85642"/>
            <a:ext cx="9144000" cy="957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446" y="195485"/>
            <a:ext cx="741600" cy="741600"/>
          </a:xfrm>
          <a:prstGeom prst="rect">
            <a:avLst/>
          </a:prstGeom>
        </p:spPr>
      </p:pic>
      <p:pic>
        <p:nvPicPr>
          <p:cNvPr id="6146" name="Picture 2" descr="https://sun9-37.userapi.com/s/v1/ig2/d8knRW78icSZTJbWovwIjbLHajDMalUHl-3UZDkvCj6j_ThODOtjXf-msm0R9aN6HRgKNPOyE3tYsUdsCmcpecIc.jpg?quality=96&amp;as=32x24,48x36,72x54,108x81,160x120,240x180,360x270,480x360,540x405,640x480,720x540,1080x810,1280x960&amp;from=bu&amp;u=4gwPmN1h4FFx1q325RLh1wziH_oAMzZ9meD1ER2NJ-0&amp;cs=807x605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5720"/>
          <a:stretch/>
        </p:blipFill>
        <p:spPr bwMode="auto">
          <a:xfrm>
            <a:off x="4902446" y="1563638"/>
            <a:ext cx="4084662" cy="268859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251520" y="1408446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Решение кейса </a:t>
            </a:r>
            <a:r>
              <a:rPr lang="ru-RU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«Рассчитать стоимость маршрута по заданным требованиям:</a:t>
            </a:r>
          </a:p>
          <a:p>
            <a:r>
              <a:rPr lang="ru-RU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Продолжительность маршрута: 1-2 дня </a:t>
            </a:r>
          </a:p>
          <a:p>
            <a:r>
              <a:rPr lang="ru-RU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Дополнительные данные:</a:t>
            </a:r>
          </a:p>
          <a:p>
            <a:r>
              <a:rPr lang="ru-RU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Стоимость вертолета: 200 </a:t>
            </a:r>
            <a:r>
              <a:rPr lang="ru-RU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тыс</a:t>
            </a:r>
            <a:r>
              <a:rPr lang="ru-RU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/час</a:t>
            </a:r>
          </a:p>
          <a:p>
            <a:r>
              <a:rPr lang="ru-RU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Скорость: 200 км/ч</a:t>
            </a:r>
          </a:p>
          <a:p>
            <a:r>
              <a:rPr lang="ru-RU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Вместительность: 22 человека</a:t>
            </a:r>
          </a:p>
          <a:p>
            <a:r>
              <a:rPr lang="ru-RU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Экскурсия на лодке (по любой реке): 1000 </a:t>
            </a:r>
            <a:r>
              <a:rPr lang="ru-RU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руб</a:t>
            </a:r>
            <a:r>
              <a:rPr lang="ru-RU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/чел</a:t>
            </a:r>
          </a:p>
          <a:p>
            <a:r>
              <a:rPr lang="ru-RU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Питание: 500 </a:t>
            </a:r>
            <a:r>
              <a:rPr lang="ru-RU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руб</a:t>
            </a:r>
            <a:r>
              <a:rPr lang="ru-RU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/день</a:t>
            </a:r>
            <a:endParaRPr lang="ru-RU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01197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85642"/>
            <a:ext cx="9144000" cy="957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6" name="Picture 2" descr="https://sun9-24.userapi.com/impg/vtAeC-idJ82zwikxwZDsnPKw7NK2HBDQozljNw/6K5F8SzNxv4.jpg?size=1280x960&amp;quality=95&amp;sign=d40e5effefb9191a958624b62f9fd95c&amp;type=album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3258"/>
          <a:stretch/>
        </p:blipFill>
        <p:spPr bwMode="auto">
          <a:xfrm>
            <a:off x="323528" y="483518"/>
            <a:ext cx="4763709" cy="345638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364088" y="1789046"/>
            <a:ext cx="352839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tx2"/>
                </a:solidFill>
              </a:rPr>
              <a:t>#ПРОФИСМЕНА_НЫРОБ #</a:t>
            </a:r>
            <a:r>
              <a:rPr lang="ru-RU" b="1" dirty="0" err="1">
                <a:solidFill>
                  <a:schemeClr val="tx2"/>
                </a:solidFill>
              </a:rPr>
              <a:t>МАОУНыробскаяСОШимениАВФлоренко</a:t>
            </a:r>
            <a:r>
              <a:rPr lang="ru-RU" b="1" dirty="0">
                <a:solidFill>
                  <a:schemeClr val="tx2"/>
                </a:solidFill>
              </a:rPr>
              <a:t> #</a:t>
            </a:r>
            <a:r>
              <a:rPr lang="ru-RU" b="1" dirty="0" err="1">
                <a:solidFill>
                  <a:schemeClr val="tx2"/>
                </a:solidFill>
              </a:rPr>
              <a:t>ТочкаРоста_Ныробская_СОШ</a:t>
            </a:r>
            <a:endParaRPr lang="ru-RU" b="1" dirty="0">
              <a:solidFill>
                <a:schemeClr val="tx2"/>
              </a:solidFill>
            </a:endParaRPr>
          </a:p>
          <a:p>
            <a:r>
              <a:rPr lang="ru-RU" b="1" dirty="0">
                <a:solidFill>
                  <a:schemeClr val="tx2"/>
                </a:solidFill>
              </a:rPr>
              <a:t>#</a:t>
            </a:r>
            <a:r>
              <a:rPr lang="ru-RU" b="1" dirty="0" err="1">
                <a:solidFill>
                  <a:schemeClr val="tx2"/>
                </a:solidFill>
              </a:rPr>
              <a:t>профисмена</a:t>
            </a:r>
            <a:r>
              <a:rPr lang="ru-RU" b="1" dirty="0">
                <a:solidFill>
                  <a:schemeClr val="tx2"/>
                </a:solidFill>
              </a:rPr>
              <a:t>@</a:t>
            </a:r>
            <a:r>
              <a:rPr lang="en-US" b="1" dirty="0" err="1">
                <a:solidFill>
                  <a:schemeClr val="tx2"/>
                </a:solidFill>
              </a:rPr>
              <a:t>peremena_perm</a:t>
            </a:r>
            <a:endParaRPr lang="ru-RU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720212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85642"/>
            <a:ext cx="9144000" cy="957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Picture 4" descr="https://sun9-37.userapi.com/impg/jGnqEh9MChYRiLltCdvp_xq5pMSszZBsF_OYmg/rR1uvhzgmts.jpg?size=2560x1920&amp;quality=95&amp;sign=35bf7a74078111a429d92c8d47a0ce37&amp;type=album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3073"/>
          <a:stretch/>
        </p:blipFill>
        <p:spPr bwMode="auto">
          <a:xfrm>
            <a:off x="179512" y="389741"/>
            <a:ext cx="4608512" cy="300452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0" name="Picture 2" descr="https://sun9-63.userapi.com/impg/XebFYoPnTlEtzjGwbuxEqa6XDVzV8m5_rN_rQg/Gs9fuDGeZ3A.jpg?size=2560x1920&amp;quality=95&amp;sign=b806b880ca3cf195469d8024bc751c0c&amp;type=album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9456" r="12237" b="4773"/>
          <a:stretch/>
        </p:blipFill>
        <p:spPr bwMode="auto">
          <a:xfrm>
            <a:off x="4067944" y="1347614"/>
            <a:ext cx="4764661" cy="308520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8324860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85642"/>
            <a:ext cx="9144000" cy="957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4961" b="1"/>
          <a:stretch/>
        </p:blipFill>
        <p:spPr bwMode="auto">
          <a:xfrm>
            <a:off x="173614" y="915566"/>
            <a:ext cx="5328112" cy="339821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6" name="Picture 4" descr="https://sun9-56.userapi.com/impg/8aUX-kSNvueGw9YHxRCm3T4gfeyOvfiPpGh9HA/A-8KnYh8px0.jpg?size=1280x960&amp;quality=95&amp;sign=325132da1e97d2a2a59327bd063cb461&amp;type=albu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2421" y="146185"/>
            <a:ext cx="4531200" cy="33984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1989974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9014" y="675521"/>
            <a:ext cx="439248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Проект «ПРОФИСМЕНА» направлен на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профориентацию</a:t>
            </a:r>
            <a:r>
              <a:rPr lang="ru-RU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школьников, повышение лояльности к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учебным заведениям и предприятиям Северного Урала</a:t>
            </a:r>
            <a:r>
              <a:rPr lang="ru-RU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(г.Березники и г.Соликамск) и информирование выпускников школ о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перспективах профессионального роста</a:t>
            </a:r>
            <a:r>
              <a:rPr lang="ru-RU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в Пермском крае.</a:t>
            </a:r>
            <a:endParaRPr lang="ru-RU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4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85642"/>
            <a:ext cx="9144000" cy="957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" descr="https://sun9-33.userapi.com/impg/Cq-9bV1quOv9XyQDkew2rQB8UFfgYr9u_xFi1A/Y9dTxHFgmwQ.jpg?size=1280x960&amp;quality=95&amp;sign=dd90393db4586de168d97fbf0ef183d8&amp;type=album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8267"/>
          <a:stretch/>
        </p:blipFill>
        <p:spPr bwMode="auto">
          <a:xfrm>
            <a:off x="4796000" y="1370565"/>
            <a:ext cx="4080738" cy="280753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2834253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85642"/>
            <a:ext cx="9144000" cy="957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 descr="https://sun9-69.userapi.com/impg/6dNlp_mA8Y9hFPB9zR4-TdT2NpOacG0Hy_EENQ/nJcGtAjEzf0.jpg?size=2560x1920&amp;quality=95&amp;sign=6a97616b4f7087f39c33cf22f625380c&amp;type=album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0131"/>
          <a:stretch/>
        </p:blipFill>
        <p:spPr bwMode="auto">
          <a:xfrm>
            <a:off x="4067944" y="1260046"/>
            <a:ext cx="4390714" cy="295941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395536" y="292874"/>
            <a:ext cx="691276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Проект «ПРОФИСМЕНА» реализовывался по четырём направлениям:</a:t>
            </a:r>
          </a:p>
          <a:p>
            <a:pPr algn="just"/>
            <a:endParaRPr lang="ru-RU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475656" y="1005531"/>
            <a:ext cx="288310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направление «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МЕДИЦИНА</a:t>
            </a:r>
            <a:r>
              <a:rPr lang="ru-RU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»</a:t>
            </a:r>
            <a:endParaRPr lang="ru-RU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930" y="1005531"/>
            <a:ext cx="648236" cy="648236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1475656" y="2002737"/>
            <a:ext cx="288310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направление «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ИНЖЕНЕРЫ</a:t>
            </a:r>
            <a:r>
              <a:rPr lang="ru-RU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»</a:t>
            </a:r>
            <a:endParaRPr lang="ru-RU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024" y="1816838"/>
            <a:ext cx="648142" cy="648142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1475656" y="2897490"/>
            <a:ext cx="325115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направление </a:t>
            </a:r>
          </a:p>
          <a:p>
            <a:r>
              <a:rPr lang="ru-RU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«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ВОЕННОЕ ДЕЛО</a:t>
            </a:r>
            <a:r>
              <a:rPr lang="ru-RU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»</a:t>
            </a:r>
            <a:endParaRPr lang="ru-RU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930" y="2700789"/>
            <a:ext cx="648142" cy="648142"/>
          </a:xfrm>
          <a:prstGeom prst="rect">
            <a:avLst/>
          </a:prstGeom>
        </p:spPr>
      </p:pic>
      <p:sp>
        <p:nvSpPr>
          <p:cNvPr id="17" name="Прямоугольник 16"/>
          <p:cNvSpPr/>
          <p:nvPr/>
        </p:nvSpPr>
        <p:spPr>
          <a:xfrm>
            <a:off x="1448715" y="3723878"/>
            <a:ext cx="279753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направление «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ТУРИЗМ</a:t>
            </a:r>
            <a:r>
              <a:rPr lang="ru-RU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»</a:t>
            </a:r>
            <a:endParaRPr lang="ru-RU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930" y="3571319"/>
            <a:ext cx="648142" cy="64814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01197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85642"/>
            <a:ext cx="9144000" cy="957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187624" y="31415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направление «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МЕДИЦИНА</a:t>
            </a:r>
            <a:r>
              <a:rPr lang="ru-RU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»</a:t>
            </a:r>
            <a:endParaRPr lang="ru-RU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95486"/>
            <a:ext cx="741708" cy="741708"/>
          </a:xfrm>
          <a:prstGeom prst="rect">
            <a:avLst/>
          </a:prstGeom>
        </p:spPr>
      </p:pic>
      <p:pic>
        <p:nvPicPr>
          <p:cNvPr id="8194" name="Picture 2" descr="https://sun9-10.userapi.com/impg/5ZUeyWEyv9J2oMA_hNooRUWRIugLKkopYLLbAA/WPXp6pR2qeU.jpg?size=1280x960&amp;quality=96&amp;sign=d9c63b37bca5094ca4a3385f81293a13&amp;type=albu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5226" y="1347614"/>
            <a:ext cx="3892816" cy="291961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251520" y="1707654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Экскурсии</a:t>
            </a:r>
            <a:r>
              <a:rPr lang="ru-RU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на предприятия партнёров;</a:t>
            </a:r>
          </a:p>
          <a:p>
            <a:pPr algn="just"/>
            <a:endPara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just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Решение кейса (</a:t>
            </a:r>
            <a:r>
              <a:rPr lang="ru-RU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определить одну проблему и разработать рекомендации непосредственно для нее) </a:t>
            </a:r>
            <a:endParaRPr lang="ru-RU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01197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85642"/>
            <a:ext cx="9144000" cy="957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8" y="267494"/>
            <a:ext cx="4466613" cy="318244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017290"/>
            <a:ext cx="4224469" cy="316835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5768266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85642"/>
            <a:ext cx="9144000" cy="957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115616" y="332319"/>
            <a:ext cx="33843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направление «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ИНЖЕНЕРЫ</a:t>
            </a:r>
            <a:r>
              <a:rPr lang="ru-RU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»</a:t>
            </a:r>
            <a:endParaRPr lang="ru-RU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46185"/>
            <a:ext cx="741600" cy="741600"/>
          </a:xfrm>
          <a:prstGeom prst="rect">
            <a:avLst/>
          </a:prstGeom>
        </p:spPr>
      </p:pic>
      <p:pic>
        <p:nvPicPr>
          <p:cNvPr id="4102" name="Picture 6" descr="https://sun9-9.userapi.com/impg/SoQoN_xeYT8aaHz16TlmYjLm4lbsLftw5ssk3w/IlFacAm1slY.jpg?size=1280x960&amp;quality=95&amp;sign=04d40c6d5c659f0da7dd3b1a7a055882&amp;type=album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0989"/>
          <a:stretch/>
        </p:blipFill>
        <p:spPr bwMode="auto">
          <a:xfrm>
            <a:off x="4995596" y="1419622"/>
            <a:ext cx="3990964" cy="266429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323528" y="1534863"/>
            <a:ext cx="439248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Экскурсии</a:t>
            </a:r>
            <a:r>
              <a:rPr lang="ru-RU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на предприятия партнёров;</a:t>
            </a:r>
          </a:p>
          <a:p>
            <a:pPr algn="just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Решение кейсов </a:t>
            </a:r>
            <a:r>
              <a:rPr lang="ru-RU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«Разработка социальных программ для трудоустроенного молодого сотрудника»</a:t>
            </a:r>
          </a:p>
          <a:p>
            <a:pPr algn="just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Разработка ключевых правил безопасности, творческое оформление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352446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85642"/>
            <a:ext cx="9144000" cy="957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0" name="Picture 2" descr="https://sun9-56.userapi.com/impg/-W7S9RrjOJAp_kdK4zVIOFsNrEiFI_iQ8KD1qA/womGUscEzCs.jpg?size=1280x960&amp;quality=95&amp;sign=4f759dc27dad3fb2922b9834d6ccc85d&amp;type=album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2357"/>
          <a:stretch/>
        </p:blipFill>
        <p:spPr bwMode="auto">
          <a:xfrm>
            <a:off x="179512" y="707804"/>
            <a:ext cx="3052613" cy="261225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https://sun9-39.userapi.com/impg/0eeO9Xbo7FP88C6iXCbvwNNZ3f55xL-Fff8RDQ/o8Ujon-eda8.jpg?size=1280x960&amp;quality=95&amp;sign=8ead8c740e39b26d6d641406822ae263&amp;type=albu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059582"/>
            <a:ext cx="3479938" cy="260995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s://sun9-61.userapi.com/impg/HceR-XslGl2YfnjckRN30sVsX9vXlDKWv2Tb6w/vwkdsUv846M.jpg?size=2560x1707&amp;quality=95&amp;sign=3c900083c06a13874289bc8872433232&amp;type=album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793"/>
          <a:stretch/>
        </p:blipFill>
        <p:spPr bwMode="auto">
          <a:xfrm>
            <a:off x="5331901" y="1707654"/>
            <a:ext cx="3653370" cy="26136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222829"/>
            <a:ext cx="4448245" cy="55669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01197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3" name="Picture 7" descr="https://sun9-65.userapi.com/impg/i-Qzaj5XOETUh_M_w7JZMC8G9pHF9JpdA2RAtg/u2Xn9X4F1p8.jpg?size=2560x1707&amp;quality=95&amp;sign=09649d34a94f2a4cb5429c5144c74326&amp;type=album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5477"/>
          <a:stretch/>
        </p:blipFill>
        <p:spPr bwMode="auto">
          <a:xfrm>
            <a:off x="5675054" y="1752228"/>
            <a:ext cx="3312988" cy="26136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85642"/>
            <a:ext cx="9144000" cy="957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2307"/>
          <a:stretch/>
        </p:blipFill>
        <p:spPr bwMode="auto">
          <a:xfrm>
            <a:off x="2866898" y="1203598"/>
            <a:ext cx="3045274" cy="26136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5" name="Picture 9" descr="https://sun9-64.userapi.com/impg/CRvdD8wQJalaGpsLu1w9-dQw1sN6CymP-gTTwg/A8O4sssT8dI.jpg?size=2560x1707&amp;quality=95&amp;sign=700d6f41bcecb07d58b5380e3446fcd8&amp;type=album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17297"/>
          <a:stretch/>
        </p:blipFill>
        <p:spPr bwMode="auto">
          <a:xfrm>
            <a:off x="219551" y="779523"/>
            <a:ext cx="3241659" cy="26136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904" y="222829"/>
            <a:ext cx="4016197" cy="50262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337138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85642"/>
            <a:ext cx="9144000" cy="957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115616" y="332319"/>
            <a:ext cx="38164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направление «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ВОЕННОЕ ДЕЛО</a:t>
            </a:r>
            <a:r>
              <a:rPr lang="ru-RU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»</a:t>
            </a:r>
            <a:endParaRPr lang="ru-RU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46185"/>
            <a:ext cx="741600" cy="741600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419622"/>
            <a:ext cx="3840000" cy="2880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2411760" y="887785"/>
            <a:ext cx="45365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Военно-спортивная игра «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ЗАРНИЦА</a:t>
            </a:r>
            <a:r>
              <a:rPr lang="ru-RU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»</a:t>
            </a:r>
            <a:endParaRPr lang="ru-RU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2052" name="Picture 4" descr="https://sun9-32.userapi.com/impg/DAAEOcdxUqAmHh0c1yGmGW0yj4MWamWIrD5hFQ/nn8TxZJ7Zo4.jpg?size=1920x1080&amp;quality=95&amp;sign=ec987ed6c8b8cd1325f715091d74b2c6&amp;type=album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18993"/>
          <a:stretch/>
        </p:blipFill>
        <p:spPr bwMode="auto">
          <a:xfrm>
            <a:off x="261904" y="1419622"/>
            <a:ext cx="4147596" cy="2880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13524469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316</TotalTime>
  <Words>178</Words>
  <Application>Microsoft Office PowerPoint</Application>
  <PresentationFormat>Экран (16:9)</PresentationFormat>
  <Paragraphs>28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Ныробская СОШ имени А.В.Флоренко</dc:creator>
  <cp:lastModifiedBy>Admin</cp:lastModifiedBy>
  <cp:revision>37</cp:revision>
  <dcterms:created xsi:type="dcterms:W3CDTF">2024-11-30T04:33:08Z</dcterms:created>
  <dcterms:modified xsi:type="dcterms:W3CDTF">2024-12-23T06:00:10Z</dcterms:modified>
</cp:coreProperties>
</file>