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Дыхание и обмен веществ </a:t>
            </a:r>
            <a:br>
              <a:rPr lang="ru-RU" b="1" dirty="0" smtClean="0"/>
            </a:br>
            <a:r>
              <a:rPr lang="ru-RU" b="1" dirty="0" smtClean="0"/>
              <a:t>у </a:t>
            </a:r>
            <a:r>
              <a:rPr lang="ru-RU" b="1" dirty="0" smtClean="0"/>
              <a:t>растений</a:t>
            </a:r>
            <a:br>
              <a:rPr lang="ru-RU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Князев Кирилл Александрович, учитель биологии</a:t>
            </a:r>
            <a:br>
              <a:rPr lang="ru-RU" sz="3200" b="1" dirty="0" smtClean="0"/>
            </a:br>
            <a:r>
              <a:rPr lang="ru-RU" sz="3200" b="1" dirty="0" smtClean="0"/>
              <a:t>ЧОУ «Гимназия им. М.И. Пинаевой»,  </a:t>
            </a:r>
            <a:r>
              <a:rPr lang="ru-RU" sz="3200" b="1" dirty="0" smtClean="0"/>
              <a:t>        г</a:t>
            </a:r>
            <a:r>
              <a:rPr lang="ru-RU" sz="3200" b="1" dirty="0" smtClean="0"/>
              <a:t>. Пермь.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1135063"/>
            <a:ext cx="9159876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531" y="1172545"/>
            <a:ext cx="8915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Обмен веществ обеспечивает </a:t>
            </a:r>
          </a:p>
          <a:p>
            <a:pPr>
              <a:buNone/>
            </a:pPr>
            <a:r>
              <a:rPr lang="ru-RU" sz="4400" dirty="0" smtClean="0"/>
              <a:t>взаимосвязь и взаимозависимость </a:t>
            </a:r>
          </a:p>
          <a:p>
            <a:pPr>
              <a:buNone/>
            </a:pPr>
            <a:r>
              <a:rPr lang="ru-RU" sz="4400" dirty="0" smtClean="0"/>
              <a:t>дыхания и фотосинтеза.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Обмен веществ у растений</a:t>
            </a:r>
            <a:endParaRPr lang="ru-RU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54" y="1295400"/>
            <a:ext cx="908189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Что такое обмен веществ?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У каких растений </a:t>
            </a:r>
            <a:r>
              <a:rPr lang="ru-RU" sz="4400" dirty="0" smtClean="0"/>
              <a:t>(</a:t>
            </a:r>
            <a:r>
              <a:rPr lang="ru-RU" sz="4400" dirty="0" smtClean="0"/>
              <a:t>молодых, старых) </a:t>
            </a:r>
            <a:r>
              <a:rPr lang="ru-RU" sz="4400" dirty="0" smtClean="0"/>
              <a:t>обмен </a:t>
            </a:r>
            <a:r>
              <a:rPr lang="ru-RU" sz="4400" dirty="0" smtClean="0"/>
              <a:t>веществ </a:t>
            </a:r>
            <a:r>
              <a:rPr lang="ru-RU" sz="4400" dirty="0" smtClean="0"/>
              <a:t>интенсивнее? </a:t>
            </a:r>
            <a:r>
              <a:rPr lang="ru-RU" sz="4400" dirty="0" smtClean="0"/>
              <a:t>Почему?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81001"/>
            <a:ext cx="8229600" cy="1066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Растения при дыхании потребляют кислород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656637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39243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1"/>
            <a:ext cx="8610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Большинство растений получают </a:t>
            </a:r>
          </a:p>
          <a:p>
            <a:pPr>
              <a:buNone/>
            </a:pPr>
            <a:r>
              <a:rPr lang="ru-RU" sz="4000" dirty="0" smtClean="0"/>
              <a:t>кислород через устьица и чечевички.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465898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14800"/>
            <a:ext cx="30099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smtClean="0"/>
              <a:t>Дыхание – это: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Процесс поглощения растениями кислорода и выделение углекислого газа.</a:t>
            </a:r>
          </a:p>
          <a:p>
            <a:r>
              <a:rPr lang="ru-RU" sz="3600" dirty="0" smtClean="0"/>
              <a:t>Под действием кислорода распадаются органические вещества на неорганические (углекислый газ и вода).</a:t>
            </a:r>
          </a:p>
          <a:p>
            <a:r>
              <a:rPr lang="ru-RU" sz="3600" dirty="0" smtClean="0"/>
              <a:t>Выделяется энергия для процессов жизнедеятельности растения</a:t>
            </a:r>
            <a:r>
              <a:rPr lang="ru-RU" sz="3600" dirty="0" smtClean="0"/>
              <a:t>.</a:t>
            </a:r>
            <a:endParaRPr lang="ru-RU" sz="3600" dirty="0" smtClean="0"/>
          </a:p>
          <a:p>
            <a:pPr>
              <a:buNone/>
            </a:pPr>
            <a:r>
              <a:rPr lang="ru-RU" sz="2800" b="1" dirty="0" smtClean="0"/>
              <a:t>Дыхание </a:t>
            </a:r>
            <a:r>
              <a:rPr lang="ru-RU" sz="2800" b="1" dirty="0" smtClean="0"/>
              <a:t>– процесс, </a:t>
            </a:r>
            <a:r>
              <a:rPr lang="ru-RU" sz="2800" b="1" dirty="0" smtClean="0"/>
              <a:t>противоположный </a:t>
            </a:r>
            <a:r>
              <a:rPr lang="ru-RU" sz="2800" b="1" dirty="0" smtClean="0"/>
              <a:t>фотосинтезу</a:t>
            </a:r>
            <a:r>
              <a:rPr lang="ru-RU" sz="2800" b="1" dirty="0" smtClean="0"/>
              <a:t>.</a:t>
            </a:r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457200"/>
          <a:ext cx="87630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3784600"/>
                <a:gridCol w="2133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Дыхание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Фотосинтез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Поглощается газ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Выделяется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762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Кислород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9552" y="1143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 smtClean="0"/>
              <a:t>Углекислый газ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4200" y="762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 smtClean="0"/>
              <a:t>Углекислый газ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2862" y="1143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Кислород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9483" y="1524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Углеводы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1524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Разлагаются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524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Образуются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1905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Энергия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1905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Высвобождается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1905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Накапливается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22815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Когда идёт процесс?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105538" y="225645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свету и темноте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913986" y="2276669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Только на свету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2667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Где идёт процесс?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971800" y="26670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Цитоплазме и митохондриях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934200" y="2667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Хлоропластах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3048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каких частях растения?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3276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 всех клетках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30480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зеленых частях, в основном в </a:t>
            </a:r>
            <a:r>
              <a:rPr lang="ru-RU" sz="2400" dirty="0" smtClean="0"/>
              <a:t>листьях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Наиболее активно дыхание идёт:</a:t>
            </a:r>
          </a:p>
          <a:p>
            <a:r>
              <a:rPr lang="ru-RU" sz="4400" dirty="0" smtClean="0"/>
              <a:t>в молодых растениях</a:t>
            </a:r>
          </a:p>
          <a:p>
            <a:r>
              <a:rPr lang="ru-RU" sz="4400" dirty="0" smtClean="0"/>
              <a:t>при цветении и плодоношении</a:t>
            </a:r>
          </a:p>
          <a:p>
            <a:r>
              <a:rPr lang="ru-RU" sz="4400" dirty="0" smtClean="0"/>
              <a:t>весной и летом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Обмен веществ у растений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это совокупность протекающих в </a:t>
            </a:r>
          </a:p>
          <a:p>
            <a:pPr>
              <a:buNone/>
            </a:pPr>
            <a:r>
              <a:rPr lang="ru-RU" sz="4400" dirty="0" smtClean="0"/>
              <a:t>организме химических </a:t>
            </a:r>
          </a:p>
          <a:p>
            <a:pPr>
              <a:buNone/>
            </a:pPr>
            <a:r>
              <a:rPr lang="ru-RU" sz="4400" dirty="0" smtClean="0"/>
              <a:t>превращений в результате  </a:t>
            </a:r>
          </a:p>
          <a:p>
            <a:pPr>
              <a:buNone/>
            </a:pPr>
            <a:r>
              <a:rPr lang="ru-RU" sz="4400" dirty="0" smtClean="0"/>
              <a:t>процессов </a:t>
            </a:r>
            <a:r>
              <a:rPr lang="ru-RU" sz="4400" dirty="0" smtClean="0">
                <a:solidFill>
                  <a:srgbClr val="FF0000"/>
                </a:solidFill>
              </a:rPr>
              <a:t>фотосинтеза</a:t>
            </a:r>
            <a:r>
              <a:rPr lang="ru-RU" sz="4400" dirty="0" smtClean="0"/>
              <a:t> и </a:t>
            </a:r>
            <a:r>
              <a:rPr lang="ru-RU" sz="4400" dirty="0" smtClean="0">
                <a:solidFill>
                  <a:srgbClr val="FF0000"/>
                </a:solidFill>
              </a:rPr>
              <a:t>дыхания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Фотосинтез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В процессе </a:t>
            </a:r>
            <a:r>
              <a:rPr lang="ru-RU" sz="4000" dirty="0" smtClean="0">
                <a:solidFill>
                  <a:srgbClr val="FF0000"/>
                </a:solidFill>
              </a:rPr>
              <a:t>фотосинтеза</a:t>
            </a:r>
            <a:r>
              <a:rPr lang="ru-RU" sz="4000" dirty="0" smtClean="0"/>
              <a:t> из </a:t>
            </a:r>
          </a:p>
          <a:p>
            <a:pPr marL="742950" indent="-74295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углекислого газа </a:t>
            </a:r>
            <a:r>
              <a:rPr lang="ru-RU" sz="4000" dirty="0" smtClean="0"/>
              <a:t>и </a:t>
            </a:r>
            <a:r>
              <a:rPr lang="ru-RU" sz="4000" dirty="0" smtClean="0">
                <a:solidFill>
                  <a:srgbClr val="FF0000"/>
                </a:solidFill>
              </a:rPr>
              <a:t>воды</a:t>
            </a:r>
            <a:r>
              <a:rPr lang="ru-RU" sz="4000" dirty="0" smtClean="0"/>
              <a:t>, образуются </a:t>
            </a:r>
          </a:p>
          <a:p>
            <a:pPr marL="742950" indent="-74295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сахара</a:t>
            </a:r>
            <a:r>
              <a:rPr lang="ru-RU" sz="4000" dirty="0" smtClean="0"/>
              <a:t> (</a:t>
            </a:r>
            <a:r>
              <a:rPr lang="ru-RU" sz="4000" dirty="0" smtClean="0">
                <a:solidFill>
                  <a:srgbClr val="FF0000"/>
                </a:solidFill>
              </a:rPr>
              <a:t>углеводы</a:t>
            </a:r>
            <a:r>
              <a:rPr lang="ru-RU" sz="4000" dirty="0" smtClean="0"/>
              <a:t>)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ru-RU" sz="4000" dirty="0" smtClean="0"/>
              <a:t>Далее они превращаются в </a:t>
            </a:r>
            <a:r>
              <a:rPr lang="ru-RU" sz="4000" dirty="0" smtClean="0">
                <a:solidFill>
                  <a:srgbClr val="FF0000"/>
                </a:solidFill>
              </a:rPr>
              <a:t>крахмал</a:t>
            </a:r>
            <a:r>
              <a:rPr lang="ru-RU" sz="4000" dirty="0" smtClean="0"/>
              <a:t>, </a:t>
            </a:r>
          </a:p>
          <a:p>
            <a:pPr marL="742950" indent="-74295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клетчатку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белки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жиры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витамины</a:t>
            </a:r>
            <a:r>
              <a:rPr lang="ru-RU" sz="4000" dirty="0" smtClean="0"/>
              <a:t> – </a:t>
            </a:r>
          </a:p>
          <a:p>
            <a:pPr marL="742950" indent="-742950">
              <a:buNone/>
            </a:pPr>
            <a:r>
              <a:rPr lang="ru-RU" sz="4000" dirty="0" smtClean="0"/>
              <a:t>вещества, необходимые растению для </a:t>
            </a:r>
          </a:p>
          <a:p>
            <a:pPr marL="742950" indent="-742950">
              <a:buNone/>
            </a:pPr>
            <a:r>
              <a:rPr lang="ru-RU" sz="4000" dirty="0" smtClean="0"/>
              <a:t>питания и запасания </a:t>
            </a:r>
            <a:r>
              <a:rPr lang="ru-RU" sz="4000" dirty="0" smtClean="0">
                <a:solidFill>
                  <a:srgbClr val="FF0000"/>
                </a:solidFill>
              </a:rPr>
              <a:t>энергии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00800" y="228600"/>
            <a:ext cx="2743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Дыхание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В процессе </a:t>
            </a:r>
            <a:r>
              <a:rPr lang="ru-RU" sz="4400" dirty="0" smtClean="0">
                <a:solidFill>
                  <a:srgbClr val="FF0000"/>
                </a:solidFill>
              </a:rPr>
              <a:t>дыхания</a:t>
            </a:r>
            <a:r>
              <a:rPr lang="ru-RU" sz="4400" dirty="0" smtClean="0"/>
              <a:t> происходит </a:t>
            </a:r>
          </a:p>
          <a:p>
            <a:pPr>
              <a:buNone/>
            </a:pPr>
            <a:r>
              <a:rPr lang="ru-RU" sz="4400" dirty="0" smtClean="0"/>
              <a:t>расщепление  </a:t>
            </a:r>
            <a:r>
              <a:rPr lang="ru-RU" sz="4400" dirty="0" smtClean="0">
                <a:solidFill>
                  <a:srgbClr val="FF0000"/>
                </a:solidFill>
              </a:rPr>
              <a:t>органических 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веществ</a:t>
            </a:r>
            <a:r>
              <a:rPr lang="ru-RU" sz="4400" dirty="0" smtClean="0"/>
              <a:t> на неорганические </a:t>
            </a:r>
          </a:p>
          <a:p>
            <a:pPr>
              <a:buNone/>
            </a:pPr>
            <a:r>
              <a:rPr lang="ru-RU" sz="4400" dirty="0" smtClean="0"/>
              <a:t>соединения – </a:t>
            </a:r>
            <a:r>
              <a:rPr lang="ru-RU" sz="4400" dirty="0" smtClean="0">
                <a:solidFill>
                  <a:srgbClr val="FF0000"/>
                </a:solidFill>
              </a:rPr>
              <a:t>углекислый газ </a:t>
            </a:r>
            <a:r>
              <a:rPr lang="ru-RU" sz="4400" dirty="0" smtClean="0"/>
              <a:t>и 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воду</a:t>
            </a:r>
            <a:r>
              <a:rPr lang="ru-RU" sz="4400" dirty="0" smtClean="0"/>
              <a:t>. 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ru-RU" sz="4400" dirty="0" smtClean="0"/>
              <a:t>При этом высвобождается 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энергия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238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Дыхание и обмен веществ  у растений  Князев Кирилл Александрович, учитель биологии ЧОУ «Гимназия им. М.И. Пинаевой»,          г. Пермь. </vt:lpstr>
      <vt:lpstr>Слайд 2</vt:lpstr>
      <vt:lpstr>Слайд 3</vt:lpstr>
      <vt:lpstr>Дыхание – это:</vt:lpstr>
      <vt:lpstr>Слайд 5</vt:lpstr>
      <vt:lpstr>Слайд 6</vt:lpstr>
      <vt:lpstr>Обмен веществ у растений</vt:lpstr>
      <vt:lpstr>Фотосинтез</vt:lpstr>
      <vt:lpstr>Дыхание</vt:lpstr>
      <vt:lpstr>Слайд 10</vt:lpstr>
      <vt:lpstr>Слайд 11</vt:lpstr>
      <vt:lpstr>Слайд 12</vt:lpstr>
      <vt:lpstr>Обмен веществ у растений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Дыхание и обмен веществ  у растений</dc:title>
  <dc:creator>kirill</dc:creator>
  <cp:lastModifiedBy>User</cp:lastModifiedBy>
  <cp:revision>23</cp:revision>
  <dcterms:created xsi:type="dcterms:W3CDTF">2017-01-30T20:22:31Z</dcterms:created>
  <dcterms:modified xsi:type="dcterms:W3CDTF">2021-11-02T07:22:37Z</dcterms:modified>
</cp:coreProperties>
</file>