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57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90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760" autoAdjust="0"/>
    <p:restoredTop sz="94660"/>
  </p:normalViewPr>
  <p:slideViewPr>
    <p:cSldViewPr>
      <p:cViewPr varScale="1">
        <p:scale>
          <a:sx n="110" d="100"/>
          <a:sy n="110" d="100"/>
        </p:scale>
        <p:origin x="-20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32E5-1EB8-4F6C-A605-9747C4BDCDEA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61292-FE41-4005-A913-81105A9654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33591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32E5-1EB8-4F6C-A605-9747C4BDCDEA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61292-FE41-4005-A913-81105A9654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85568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32E5-1EB8-4F6C-A605-9747C4BDCDEA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61292-FE41-4005-A913-81105A9654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15562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32E5-1EB8-4F6C-A605-9747C4BDCDEA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61292-FE41-4005-A913-81105A9654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3816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32E5-1EB8-4F6C-A605-9747C4BDCDEA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61292-FE41-4005-A913-81105A9654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50440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32E5-1EB8-4F6C-A605-9747C4BDCDEA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61292-FE41-4005-A913-81105A9654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44750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32E5-1EB8-4F6C-A605-9747C4BDCDEA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61292-FE41-4005-A913-81105A9654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02215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32E5-1EB8-4F6C-A605-9747C4BDCDEA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61292-FE41-4005-A913-81105A9654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84225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32E5-1EB8-4F6C-A605-9747C4BDCDEA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61292-FE41-4005-A913-81105A9654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96815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32E5-1EB8-4F6C-A605-9747C4BDCDEA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61292-FE41-4005-A913-81105A9654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78030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32E5-1EB8-4F6C-A605-9747C4BDCDEA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61292-FE41-4005-A913-81105A9654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23039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C32E5-1EB8-4F6C-A605-9747C4BDCDEA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61292-FE41-4005-A913-81105A9654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13410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ГЕОГРАФИЯ МАШИНОСТРОЕНИЯ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814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Какие два</a:t>
            </a:r>
            <a:r>
              <a:rPr lang="ru-RU" dirty="0"/>
              <a:t> их перечисленных городов являются центрами автомобилестроения?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7931224" cy="3921299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ru-RU" dirty="0" smtClean="0"/>
              <a:t>Тольятти   </a:t>
            </a:r>
          </a:p>
          <a:p>
            <a:pPr marL="514350" indent="-514350">
              <a:buAutoNum type="arabicParenR"/>
            </a:pPr>
            <a:r>
              <a:rPr lang="ru-RU" dirty="0" smtClean="0"/>
              <a:t> </a:t>
            </a:r>
            <a:r>
              <a:rPr lang="ru-RU" dirty="0"/>
              <a:t>Калуга   </a:t>
            </a:r>
            <a:endParaRPr lang="ru-RU" dirty="0" smtClean="0"/>
          </a:p>
          <a:p>
            <a:pPr marL="514350" indent="-514350">
              <a:buAutoNum type="arabicParenR"/>
            </a:pPr>
            <a:r>
              <a:rPr lang="ru-RU" dirty="0" smtClean="0"/>
              <a:t> </a:t>
            </a:r>
            <a:r>
              <a:rPr lang="ru-RU" dirty="0"/>
              <a:t>Курск  </a:t>
            </a:r>
            <a:endParaRPr lang="ru-RU" dirty="0" smtClean="0"/>
          </a:p>
          <a:p>
            <a:pPr marL="514350" indent="-514350">
              <a:buAutoNum type="arabicParenR"/>
            </a:pPr>
            <a:r>
              <a:rPr lang="ru-RU" dirty="0" smtClean="0"/>
              <a:t> </a:t>
            </a:r>
            <a:r>
              <a:rPr lang="ru-RU" dirty="0"/>
              <a:t>Екатеринбург  </a:t>
            </a:r>
            <a:endParaRPr lang="ru-RU" dirty="0" smtClean="0"/>
          </a:p>
          <a:p>
            <a:pPr marL="514350" indent="-514350">
              <a:buAutoNum type="arabicParenR"/>
            </a:pPr>
            <a:r>
              <a:rPr lang="ru-RU" dirty="0" smtClean="0"/>
              <a:t> </a:t>
            </a:r>
            <a:r>
              <a:rPr lang="ru-RU" dirty="0"/>
              <a:t>Новокузнецк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43787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Какие три</a:t>
            </a:r>
            <a:r>
              <a:rPr lang="ru-RU" dirty="0"/>
              <a:t> из перечисленных городов России являются центрами автомобилестроения?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48880"/>
            <a:ext cx="7715200" cy="3777283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ru-RU" dirty="0" smtClean="0"/>
              <a:t>Нижний </a:t>
            </a:r>
            <a:r>
              <a:rPr lang="ru-RU" dirty="0"/>
              <a:t>Новгород    </a:t>
            </a:r>
            <a:endParaRPr lang="ru-RU" dirty="0" smtClean="0"/>
          </a:p>
          <a:p>
            <a:pPr marL="514350" indent="-514350">
              <a:buAutoNum type="arabicParenR"/>
            </a:pPr>
            <a:r>
              <a:rPr lang="ru-RU" dirty="0" smtClean="0"/>
              <a:t> </a:t>
            </a:r>
            <a:r>
              <a:rPr lang="ru-RU" dirty="0"/>
              <a:t>Череповец   </a:t>
            </a:r>
            <a:endParaRPr lang="ru-RU" dirty="0" smtClean="0"/>
          </a:p>
          <a:p>
            <a:pPr marL="514350" indent="-514350">
              <a:buAutoNum type="arabicParenR"/>
            </a:pPr>
            <a:r>
              <a:rPr lang="ru-RU" dirty="0" smtClean="0"/>
              <a:t> </a:t>
            </a:r>
            <a:r>
              <a:rPr lang="ru-RU" dirty="0"/>
              <a:t>Набережные Челны  </a:t>
            </a:r>
            <a:endParaRPr lang="ru-RU" dirty="0" smtClean="0"/>
          </a:p>
          <a:p>
            <a:pPr marL="514350" indent="-514350">
              <a:buAutoNum type="arabicParenR"/>
            </a:pPr>
            <a:r>
              <a:rPr lang="ru-RU" dirty="0" smtClean="0"/>
              <a:t> </a:t>
            </a:r>
            <a:r>
              <a:rPr lang="ru-RU" dirty="0"/>
              <a:t>Ставрополь  </a:t>
            </a:r>
            <a:endParaRPr lang="ru-RU" dirty="0" smtClean="0"/>
          </a:p>
          <a:p>
            <a:pPr marL="514350" indent="-514350">
              <a:buAutoNum type="arabicParenR"/>
            </a:pPr>
            <a:r>
              <a:rPr lang="ru-RU" dirty="0" smtClean="0"/>
              <a:t> </a:t>
            </a:r>
            <a:r>
              <a:rPr lang="ru-RU" dirty="0"/>
              <a:t>Тольятти   </a:t>
            </a:r>
            <a:endParaRPr lang="ru-RU" dirty="0" smtClean="0"/>
          </a:p>
          <a:p>
            <a:pPr marL="514350" indent="-514350">
              <a:buAutoNum type="arabicParenR"/>
            </a:pPr>
            <a:r>
              <a:rPr lang="ru-RU" dirty="0" smtClean="0"/>
              <a:t> </a:t>
            </a:r>
            <a:r>
              <a:rPr lang="ru-RU" dirty="0"/>
              <a:t>Норильск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6520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8000" dirty="0" smtClean="0">
                <a:solidFill>
                  <a:srgbClr val="FF0000"/>
                </a:solidFill>
              </a:rPr>
              <a:t>ЗАДАНИЕ №1.</a:t>
            </a:r>
            <a:endParaRPr lang="ru-RU" sz="8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328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8800" dirty="0">
                <a:solidFill>
                  <a:srgbClr val="FF0000"/>
                </a:solidFill>
              </a:rPr>
              <a:t>ЗАДАНИЕ </a:t>
            </a:r>
            <a:r>
              <a:rPr lang="ru-RU" sz="8800" dirty="0" smtClean="0">
                <a:solidFill>
                  <a:srgbClr val="FF0000"/>
                </a:solidFill>
              </a:rPr>
              <a:t>№2</a:t>
            </a:r>
            <a:endParaRPr lang="ru-RU" sz="8800" dirty="0"/>
          </a:p>
        </p:txBody>
      </p:sp>
    </p:spTree>
    <p:extLst>
      <p:ext uri="{BB962C8B-B14F-4D97-AF65-F5344CB8AC3E}">
        <p14:creationId xmlns="" xmlns:p14="http://schemas.microsoft.com/office/powerpoint/2010/main" val="19158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49817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 В каком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 из перечисленных </a:t>
            </a: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регионов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 работает крупный автомобильный завод?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2"/>
            <a:ext cx="7715200" cy="3849291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effectLst/>
                <a:latin typeface="Times New Roman"/>
                <a:ea typeface="Calibri"/>
              </a:rPr>
              <a:t>1) Омская область </a:t>
            </a:r>
          </a:p>
          <a:p>
            <a:pPr marL="0" indent="0">
              <a:buNone/>
            </a:pPr>
            <a:r>
              <a:rPr lang="ru-RU" dirty="0" smtClean="0">
                <a:effectLst/>
                <a:latin typeface="Times New Roman"/>
                <a:ea typeface="Calibri"/>
              </a:rPr>
              <a:t>2) Республика Татарстан   </a:t>
            </a:r>
          </a:p>
          <a:p>
            <a:pPr marL="0" indent="0">
              <a:buNone/>
            </a:pPr>
            <a:r>
              <a:rPr lang="ru-RU" dirty="0" smtClean="0">
                <a:effectLst/>
                <a:latin typeface="Times New Roman"/>
                <a:ea typeface="Calibri"/>
              </a:rPr>
              <a:t>3) Белгородская область </a:t>
            </a:r>
          </a:p>
          <a:p>
            <a:pPr marL="0" indent="0">
              <a:buNone/>
            </a:pPr>
            <a:r>
              <a:rPr lang="ru-RU" dirty="0" smtClean="0">
                <a:effectLst/>
                <a:latin typeface="Times New Roman"/>
                <a:ea typeface="Calibri"/>
              </a:rPr>
              <a:t>4) Республика Карелия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34737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8000" dirty="0">
                <a:solidFill>
                  <a:srgbClr val="FF0000"/>
                </a:solidFill>
              </a:rPr>
              <a:t>ЗАДАНИЕ </a:t>
            </a:r>
            <a:r>
              <a:rPr lang="ru-RU" sz="8000" dirty="0" smtClean="0">
                <a:solidFill>
                  <a:srgbClr val="FF0000"/>
                </a:solidFill>
              </a:rPr>
              <a:t>№3.</a:t>
            </a:r>
            <a:endParaRPr lang="ru-RU" sz="8000" dirty="0"/>
          </a:p>
        </p:txBody>
      </p:sp>
    </p:spTree>
    <p:extLst>
      <p:ext uri="{BB962C8B-B14F-4D97-AF65-F5344CB8AC3E}">
        <p14:creationId xmlns="" xmlns:p14="http://schemas.microsoft.com/office/powerpoint/2010/main" val="27964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Какие из </a:t>
            </a:r>
            <a:r>
              <a:rPr lang="ru-RU" dirty="0" smtClean="0"/>
              <a:t>городов России являются крупными центрами судостроения </a:t>
            </a:r>
            <a:r>
              <a:rPr lang="ru-RU" dirty="0"/>
              <a:t>и </a:t>
            </a:r>
            <a:r>
              <a:rPr lang="ru-RU" dirty="0" smtClean="0"/>
              <a:t>судоремонта?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1) </a:t>
            </a:r>
            <a:r>
              <a:rPr lang="ru-RU" dirty="0" smtClean="0"/>
              <a:t>Екатеринбург </a:t>
            </a:r>
            <a:r>
              <a:rPr lang="ru-RU" dirty="0"/>
              <a:t>и Чита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dirty="0" smtClean="0"/>
              <a:t>Санкт-Петербург </a:t>
            </a:r>
            <a:r>
              <a:rPr lang="ru-RU" dirty="0"/>
              <a:t>и </a:t>
            </a:r>
            <a:r>
              <a:rPr lang="ru-RU" dirty="0" smtClean="0"/>
              <a:t>Владивосток   </a:t>
            </a:r>
          </a:p>
          <a:p>
            <a:pPr marL="0" indent="0">
              <a:buNone/>
            </a:pPr>
            <a:r>
              <a:rPr lang="ru-RU" dirty="0" smtClean="0"/>
              <a:t>3</a:t>
            </a:r>
            <a:r>
              <a:rPr lang="ru-RU" dirty="0"/>
              <a:t>) </a:t>
            </a:r>
            <a:r>
              <a:rPr lang="ru-RU" dirty="0" smtClean="0"/>
              <a:t>Ставрополь </a:t>
            </a:r>
            <a:r>
              <a:rPr lang="ru-RU" dirty="0"/>
              <a:t>и </a:t>
            </a:r>
            <a:r>
              <a:rPr lang="ru-RU" dirty="0" smtClean="0"/>
              <a:t>Челябинск   </a:t>
            </a:r>
          </a:p>
          <a:p>
            <a:pPr marL="0" indent="0">
              <a:buNone/>
            </a:pPr>
            <a:r>
              <a:rPr lang="ru-RU" dirty="0" smtClean="0"/>
              <a:t>4</a:t>
            </a:r>
            <a:r>
              <a:rPr lang="ru-RU" dirty="0"/>
              <a:t>) Пермь и </a:t>
            </a:r>
            <a:r>
              <a:rPr lang="ru-RU" dirty="0" smtClean="0"/>
              <a:t>Тольятти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205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64219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Какие три из перечисленных городов России являются центрами судостроения?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7787208" cy="392129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1) Кемерово  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2) Нижний Новгород  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3) Калининград  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4) Санкт-Петербург  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5) Челябинск  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6) Ставрополь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986698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8000" dirty="0">
                <a:solidFill>
                  <a:srgbClr val="FF0000"/>
                </a:solidFill>
              </a:rPr>
              <a:t>ЗАДАНИЕ </a:t>
            </a:r>
            <a:r>
              <a:rPr lang="ru-RU" sz="8000" dirty="0" smtClean="0">
                <a:solidFill>
                  <a:srgbClr val="FF0000"/>
                </a:solidFill>
              </a:rPr>
              <a:t>№</a:t>
            </a:r>
            <a:r>
              <a:rPr lang="ru-RU" sz="8000" dirty="0" smtClean="0">
                <a:solidFill>
                  <a:srgbClr val="FF0000"/>
                </a:solidFill>
              </a:rPr>
              <a:t>4</a:t>
            </a:r>
            <a:r>
              <a:rPr lang="ru-RU" sz="8000" dirty="0" smtClean="0">
                <a:solidFill>
                  <a:srgbClr val="FF0000"/>
                </a:solidFill>
              </a:rPr>
              <a:t>,5.</a:t>
            </a:r>
            <a:endParaRPr lang="ru-RU" sz="8000" dirty="0" smtClean="0">
              <a:solidFill>
                <a:srgbClr val="FF0000"/>
              </a:solidFill>
            </a:endParaRPr>
          </a:p>
          <a:p>
            <a:endParaRPr lang="ru-RU" sz="8000" dirty="0"/>
          </a:p>
        </p:txBody>
      </p:sp>
    </p:spTree>
    <p:extLst>
      <p:ext uri="{BB962C8B-B14F-4D97-AF65-F5344CB8AC3E}">
        <p14:creationId xmlns="" xmlns:p14="http://schemas.microsoft.com/office/powerpoint/2010/main" val="225859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Какой из перечисленных городов является центром сельскохозяйственного машиностроения? 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514350" indent="-514350">
              <a:buAutoNum type="arabicParenR"/>
            </a:pPr>
            <a:r>
              <a:rPr lang="ru-RU" dirty="0" smtClean="0"/>
              <a:t>Санкт</a:t>
            </a:r>
            <a:r>
              <a:rPr lang="ru-RU" dirty="0"/>
              <a:t>−Петербург    </a:t>
            </a:r>
            <a:endParaRPr lang="ru-RU" dirty="0" smtClean="0"/>
          </a:p>
          <a:p>
            <a:pPr marL="514350" indent="-514350">
              <a:buAutoNum type="arabicParenR"/>
            </a:pPr>
            <a:r>
              <a:rPr lang="ru-RU" dirty="0" smtClean="0"/>
              <a:t> </a:t>
            </a:r>
            <a:r>
              <a:rPr lang="ru-RU" dirty="0"/>
              <a:t>Рубцовск    </a:t>
            </a:r>
            <a:endParaRPr lang="ru-RU" dirty="0" smtClean="0"/>
          </a:p>
          <a:p>
            <a:pPr marL="514350" indent="-514350">
              <a:buAutoNum type="arabicParenR"/>
            </a:pPr>
            <a:r>
              <a:rPr lang="ru-RU" dirty="0" smtClean="0"/>
              <a:t> </a:t>
            </a:r>
            <a:r>
              <a:rPr lang="ru-RU" dirty="0"/>
              <a:t>Архангельск     </a:t>
            </a:r>
            <a:endParaRPr lang="ru-RU" dirty="0" smtClean="0"/>
          </a:p>
          <a:p>
            <a:pPr marL="514350" indent="-514350">
              <a:buAutoNum type="arabicParenR"/>
            </a:pPr>
            <a:r>
              <a:rPr lang="ru-RU" dirty="0" smtClean="0"/>
              <a:t> </a:t>
            </a:r>
            <a:r>
              <a:rPr lang="ru-RU" dirty="0"/>
              <a:t>Магадан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27425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Распределите отрасли машиностроения по мере увеличения   их  металлоемкости:  </a:t>
            </a:r>
            <a:endParaRPr lang="ru-RU" b="1" dirty="0" smtClean="0"/>
          </a:p>
          <a:p>
            <a:pPr marL="0" indent="0">
              <a:buNone/>
            </a:pPr>
            <a:r>
              <a:rPr lang="ru-RU" dirty="0" smtClean="0"/>
              <a:t>А</a:t>
            </a:r>
            <a:r>
              <a:rPr lang="ru-RU" dirty="0"/>
              <a:t>. автомобилестроение  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Б</a:t>
            </a:r>
            <a:r>
              <a:rPr lang="ru-RU" dirty="0"/>
              <a:t>. энергетическое машиностроение   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</a:t>
            </a:r>
            <a:r>
              <a:rPr lang="ru-RU" dirty="0"/>
              <a:t>. Приборостроение</a:t>
            </a:r>
          </a:p>
        </p:txBody>
      </p:sp>
    </p:spTree>
    <p:extLst>
      <p:ext uri="{BB962C8B-B14F-4D97-AF65-F5344CB8AC3E}">
        <p14:creationId xmlns="" xmlns:p14="http://schemas.microsoft.com/office/powerpoint/2010/main" val="216876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930226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Какие два из перечисленных городов являются центрами сельскохозяйственного машиностроения</a:t>
            </a:r>
            <a:r>
              <a:rPr lang="ru-RU" sz="32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?</a:t>
            </a:r>
            <a:r>
              <a:rPr lang="ru-RU" sz="3200" dirty="0">
                <a:ea typeface="Calibri"/>
                <a:cs typeface="Times New Roman"/>
              </a:rPr>
              <a:t/>
            </a:r>
            <a:br>
              <a:rPr lang="ru-RU" sz="3200" dirty="0">
                <a:ea typeface="Calibri"/>
                <a:cs typeface="Times New Roman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075240" cy="413732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1) Тверь 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2) Рязань 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3) Петрозаводск 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4) Ростов-на-Дону 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5) Якутск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9826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147248" cy="101297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В каком из перечисленных городов России развито тракторостроение?</a:t>
            </a:r>
            <a:r>
              <a:rPr lang="ru-RU" dirty="0">
                <a:ea typeface="Calibri"/>
                <a:cs typeface="Times New Roman"/>
              </a:rPr>
              <a:t/>
            </a:r>
            <a:br>
              <a:rPr lang="ru-RU" dirty="0"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7931224" cy="4281339"/>
          </a:xfrm>
        </p:spPr>
        <p:txBody>
          <a:bodyPr/>
          <a:lstStyle/>
          <a:p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1) Владивосток </a:t>
            </a:r>
          </a:p>
          <a:p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2) Ставрополь </a:t>
            </a:r>
          </a:p>
          <a:p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3) Челябинск  </a:t>
            </a:r>
          </a:p>
          <a:p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4) Норильск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8664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7088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003232" cy="940966"/>
          </a:xfrm>
        </p:spPr>
        <p:txBody>
          <a:bodyPr>
            <a:normAutofit fontScale="90000"/>
          </a:bodyPr>
          <a:lstStyle/>
          <a:p>
            <a:r>
              <a:rPr lang="ru-RU" dirty="0"/>
              <a:t>. Какие три из перечисленных городов являются центрами наукоемкого машиностроения?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7859216" cy="3993307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1) Нижний Тагил  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) Москва  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3</a:t>
            </a:r>
            <a:r>
              <a:rPr lang="ru-RU" dirty="0"/>
              <a:t>) Новосибирск  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</a:t>
            </a:r>
            <a:r>
              <a:rPr lang="ru-RU" dirty="0"/>
              <a:t>) Орск  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5</a:t>
            </a:r>
            <a:r>
              <a:rPr lang="ru-RU" dirty="0"/>
              <a:t>) Екатеринбург 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6</a:t>
            </a:r>
            <a:r>
              <a:rPr lang="ru-RU" dirty="0"/>
              <a:t>) Барнаул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9330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075240" cy="1368152"/>
          </a:xfrm>
        </p:spPr>
        <p:txBody>
          <a:bodyPr>
            <a:normAutofit fontScale="90000"/>
          </a:bodyPr>
          <a:lstStyle/>
          <a:p>
            <a:r>
              <a:rPr lang="ru-RU" dirty="0"/>
              <a:t>Какие три из перечисленных городов являются центрами металлоемкого машиностроения?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003232" cy="4137323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1) Челябинск  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) Орск  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3</a:t>
            </a:r>
            <a:r>
              <a:rPr lang="ru-RU" dirty="0"/>
              <a:t>) Красноярск  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</a:t>
            </a:r>
            <a:r>
              <a:rPr lang="ru-RU" dirty="0"/>
              <a:t>) Калуга  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5</a:t>
            </a:r>
            <a:r>
              <a:rPr lang="ru-RU" dirty="0"/>
              <a:t>) Воронеж  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6</a:t>
            </a:r>
            <a:r>
              <a:rPr lang="ru-RU" dirty="0"/>
              <a:t>) Казань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9028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8800" dirty="0">
                <a:solidFill>
                  <a:srgbClr val="FF0000"/>
                </a:solidFill>
              </a:rPr>
              <a:t>ЗАДАНИЕ </a:t>
            </a:r>
            <a:r>
              <a:rPr lang="ru-RU" sz="8800" dirty="0" smtClean="0">
                <a:solidFill>
                  <a:srgbClr val="FF0000"/>
                </a:solidFill>
              </a:rPr>
              <a:t>№6</a:t>
            </a:r>
            <a:endParaRPr lang="ru-RU" sz="8800" dirty="0"/>
          </a:p>
        </p:txBody>
      </p:sp>
    </p:spTree>
    <p:extLst>
      <p:ext uri="{BB962C8B-B14F-4D97-AF65-F5344CB8AC3E}">
        <p14:creationId xmlns="" xmlns:p14="http://schemas.microsoft.com/office/powerpoint/2010/main" val="221472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861048"/>
            <a:ext cx="8352928" cy="2592288"/>
          </a:xfrm>
        </p:spPr>
        <p:txBody>
          <a:bodyPr>
            <a:normAutofit fontScale="90000"/>
          </a:bodyPr>
          <a:lstStyle/>
          <a:p>
            <a:r>
              <a:rPr lang="ru-RU" sz="2400" dirty="0">
                <a:solidFill>
                  <a:srgbClr val="FF0000"/>
                </a:solidFill>
              </a:rPr>
              <a:t>1</a:t>
            </a:r>
            <a:r>
              <a:rPr lang="ru-RU" sz="2200" dirty="0">
                <a:solidFill>
                  <a:srgbClr val="FF0000"/>
                </a:solidFill>
              </a:rPr>
              <a:t>. </a:t>
            </a:r>
            <a:r>
              <a:rPr lang="ru-RU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Карты какого из перечисленных географических районов России необходимо выбрать, чтобы определить местоположение Челябинской области?    </a:t>
            </a:r>
            <a:br>
              <a:rPr lang="ru-RU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1) Урала 2) Западной Сибири 3) Восточной Сибири 4) Дальнего Востока: </a:t>
            </a:r>
            <a:br>
              <a:rPr lang="ru-RU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 Какие факторы способствовали развитию в Челябинской области производства горно-шахтного оборудования? </a:t>
            </a:r>
            <a:r>
              <a:rPr lang="ru-RU" sz="2400" dirty="0">
                <a:solidFill>
                  <a:srgbClr val="FF0000"/>
                </a:solidFill>
              </a:rPr>
              <a:t/>
            </a:r>
            <a:br>
              <a:rPr lang="ru-RU" sz="2400" dirty="0">
                <a:solidFill>
                  <a:srgbClr val="FF0000"/>
                </a:solidFill>
              </a:rPr>
            </a:b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7"/>
            <a:ext cx="8435280" cy="331236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АО «Кыштымское машиностроительное объединение» — это одно из крупнейших машиностроительных предприятий в России, которое было основано Никитой Демидовым в 1757 году  Предприятие располагается в городе Кыштым Челябинской области. АО «КМО» предлагает широкий ассортимент продукции. Весь инструмент и оборудование (горно-шахтное и буровое) изготовлены из высокопрочных материалов, надежны, безопасны, характеризуются долгим сроком службы и высокими эксплуатационными показателями. 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31998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2866330"/>
          </a:xfrm>
        </p:spPr>
        <p:txBody>
          <a:bodyPr>
            <a:normAutofit fontScale="90000"/>
          </a:bodyPr>
          <a:lstStyle/>
          <a:p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Машиностроение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в Нижегородской области Нижегородская область — одна из крупнейших индустриальных областей России. Машиностроение составляет 45% промышленного производства. Согласно экспертной оценке, промышленность региона специализируется на транспортном машиностроении: автостроении, судостроении и самолётостроении. Крупнейшим автомобилестроительным предприятием Нижегородской области является ОАО «ГАЗ» — крупный производитель легковых, лёгких грузовых автомобилей, микроавтобусов и военной техники. 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933056"/>
            <a:ext cx="8352928" cy="237626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27. </a:t>
            </a: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Карты </a:t>
            </a:r>
            <a:r>
              <a:rPr lang="ru-RU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какого географического района России необходимо выбрать, чтобы определить местоположение Нижегородской области? </a:t>
            </a: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28. </a:t>
            </a:r>
            <a:r>
              <a:rPr lang="ru-RU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такое отрасль специализации? </a:t>
            </a:r>
          </a:p>
          <a:p>
            <a:pPr marL="0" indent="0">
              <a:buNone/>
            </a:pP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29. </a:t>
            </a:r>
            <a:r>
              <a:rPr lang="ru-RU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Какие особенности ЭГП Нижегородской области способствуют развитию в ней автомобилестроения</a:t>
            </a:r>
            <a:r>
              <a:rPr lang="ru-RU" sz="3000" dirty="0">
                <a:solidFill>
                  <a:srgbClr val="FF0000"/>
                </a:solidFill>
              </a:rPr>
              <a:t>?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2441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764704"/>
            <a:ext cx="8568952" cy="1440160"/>
          </a:xfrm>
        </p:spPr>
        <p:txBody>
          <a:bodyPr>
            <a:noAutofit/>
          </a:bodyPr>
          <a:lstStyle/>
          <a:p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1943 году на производственных мощностях завода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Станкострой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 был открыт Липецкий тракторный завод. 1 июня 1944 года на предприятии был собран первый образец липецкого гусеничного трактора «Кировец-35» с бензиновым двигателем, а в 1945 году — выпущено 64 таких трактора. Всего с главного конвейера предприятия, начиная с 1944 года, сошло более полутора миллиона тракторов. Заводом выпускались гусеничные пропашные трактора, колесные трактора. В 60–70-х годах ХХ века ведущие специалисты Советского Союза в области сельского хозяйства после многолетних и подробных исследований пришли к выводам, что гусеничные трактора значительно эффективней и экономически выгодней в эксплуатации, чем аналогичные по мощности трактора колёсные.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3789040"/>
            <a:ext cx="8219256" cy="226511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27. 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Карты какого из перечисленных географических районов России необходимо выбрать, чтобы определить местоположение Липецкого тракторного завода? Ответ: .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28. 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Какие преимущества гусеничных тракторов над колёсными делали их более востребованными потребителем, чем колёсные?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29. Какие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особенности природно-сырьевой базы способствовали развитию в Липецкой области тракторного производства? Укажите 2 особенности.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1575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214422"/>
            <a:ext cx="8319868" cy="1926546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Немецкий производитель сельскохозяйственной техники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Claas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приступил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строительству второй очереди своего завода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Краснодаре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ближайшие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3 года 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развитие предприятия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создание полного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цикла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производства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Claas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инвестирует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около 120 млн евро.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Планируется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что к 2015 г.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мощности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выпуску комбайнов вырастут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до 1,5—2 тыс.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единиц техники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Сейчас производственные мощности завода рассчитаны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тысячу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машин в год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Параллельно продолжится выпуск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тракторов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персонал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заводе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Краснодаре планируется увеличить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до 500—600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человек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Завод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компании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Claas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— ООО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Клаас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 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открылся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Краснодаре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2005 г.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Сегодня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выпускает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весь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модельный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ряд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зерноуборочных комбайнов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Tucano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собирает тракторы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Axion850, Xerion3300/3800.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293096"/>
            <a:ext cx="7355160" cy="1833067"/>
          </a:xfrm>
        </p:spPr>
        <p:txBody>
          <a:bodyPr>
            <a:normAutofit/>
          </a:bodyPr>
          <a:lstStyle/>
          <a:p>
            <a:pPr lvl="0"/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Какая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особенность хозяйства Краснодарского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края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способствует дальнейшему успешному развитию предприятия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ООО «</a:t>
            </a:r>
            <a:r>
              <a:rPr lang="ru-RU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Клаас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9955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ru-RU" dirty="0"/>
              <a:t>Установите соответствие: производство – главный фактор.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85698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А</a:t>
            </a:r>
            <a:r>
              <a:rPr lang="ru-RU" sz="2400" dirty="0"/>
              <a:t>. автомобили                   </a:t>
            </a:r>
            <a:r>
              <a:rPr lang="ru-RU" sz="2400" dirty="0" smtClean="0"/>
              <a:t>          1</a:t>
            </a:r>
            <a:r>
              <a:rPr lang="ru-RU" sz="2400" dirty="0"/>
              <a:t>. близость потребителя    </a:t>
            </a:r>
          </a:p>
          <a:p>
            <a:pPr marL="0" indent="0">
              <a:buNone/>
            </a:pPr>
            <a:r>
              <a:rPr lang="ru-RU" sz="2400" dirty="0" smtClean="0"/>
              <a:t>Б</a:t>
            </a:r>
            <a:r>
              <a:rPr lang="ru-RU" sz="2400" dirty="0"/>
              <a:t>. компьютеры       </a:t>
            </a:r>
            <a:r>
              <a:rPr lang="ru-RU" sz="2400" dirty="0" smtClean="0"/>
              <a:t>                     2. </a:t>
            </a:r>
            <a:r>
              <a:rPr lang="ru-RU" sz="2400" dirty="0"/>
              <a:t>близость металлургической базы  </a:t>
            </a:r>
          </a:p>
          <a:p>
            <a:pPr marL="0" indent="0">
              <a:buNone/>
            </a:pPr>
            <a:r>
              <a:rPr lang="ru-RU" sz="2400" dirty="0" smtClean="0"/>
              <a:t>В</a:t>
            </a:r>
            <a:r>
              <a:rPr lang="ru-RU" sz="2400" dirty="0"/>
              <a:t>. Трелевочные трактора          </a:t>
            </a:r>
            <a:r>
              <a:rPr lang="ru-RU" sz="2400" dirty="0" smtClean="0"/>
              <a:t>3</a:t>
            </a:r>
            <a:r>
              <a:rPr lang="ru-RU" sz="2400" dirty="0"/>
              <a:t>. близость научного центра</a:t>
            </a:r>
          </a:p>
          <a:p>
            <a:pPr marL="0" indent="0">
              <a:buNone/>
            </a:pPr>
            <a:r>
              <a:rPr lang="ru-RU" sz="2400" dirty="0" smtClean="0"/>
              <a:t>Г</a:t>
            </a:r>
            <a:r>
              <a:rPr lang="ru-RU" sz="2400" dirty="0"/>
              <a:t>. Робототехника     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Д</a:t>
            </a:r>
            <a:r>
              <a:rPr lang="ru-RU" sz="2400" dirty="0"/>
              <a:t>. горно-шахтное оборудование    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 </a:t>
            </a:r>
            <a:r>
              <a:rPr lang="ru-RU" sz="2400" dirty="0"/>
              <a:t>Е. зерноуборочные комбайны</a:t>
            </a:r>
          </a:p>
        </p:txBody>
      </p:sp>
    </p:spTree>
    <p:extLst>
      <p:ext uri="{BB962C8B-B14F-4D97-AF65-F5344CB8AC3E}">
        <p14:creationId xmlns="" xmlns:p14="http://schemas.microsoft.com/office/powerpoint/2010/main" val="301814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19256" cy="56494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8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1 июня 2008 г. Челябинский тракторный завод отметил своё 75-летие. ЧТЗ стал первым в стране заводом по крупносерийному производству гусеничных тракторов. В годы Великой Отечественной войны завод выпускал танки и внёс огромный вклад в победу над фашизмом. В настоящее время с конвейера завода ежегодно сходят тысячи тяжёлых инженерных машин (промышленных тракторов, бульдозеров, трубоукладчиков), продукция ЧТЗ поставляется во все регионы России, страны СНГ и дальнего зарубежья.</a:t>
            </a:r>
          </a:p>
          <a:p>
            <a:pPr marL="0" lvl="0" indent="0">
              <a:buNone/>
            </a:pPr>
            <a:endParaRPr lang="ru-RU" sz="3000" dirty="0" smtClean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ru-RU" sz="3000" dirty="0" smtClean="0">
                <a:solidFill>
                  <a:srgbClr val="FF0000"/>
                </a:solidFill>
              </a:rPr>
              <a:t>Какая особенность промышленности Челябинской области способствует развитию производства </a:t>
            </a:r>
            <a:r>
              <a:rPr lang="ru-RU" sz="3000" dirty="0">
                <a:solidFill>
                  <a:srgbClr val="FF0000"/>
                </a:solidFill>
              </a:rPr>
              <a:t>в ней тяжёлой </a:t>
            </a:r>
            <a:r>
              <a:rPr lang="ru-RU" sz="3000" dirty="0" smtClean="0">
                <a:solidFill>
                  <a:srgbClr val="FF0000"/>
                </a:solidFill>
              </a:rPr>
              <a:t>тракторной техники</a:t>
            </a:r>
            <a:r>
              <a:rPr lang="ru-RU" sz="3000" dirty="0">
                <a:solidFill>
                  <a:srgbClr val="FF0000"/>
                </a:solidFill>
              </a:rPr>
              <a:t>? </a:t>
            </a:r>
            <a:r>
              <a:rPr lang="ru-RU" sz="3000" dirty="0" smtClean="0">
                <a:solidFill>
                  <a:srgbClr val="FF0000"/>
                </a:solidFill>
              </a:rPr>
              <a:t>Назовите </a:t>
            </a:r>
            <a:r>
              <a:rPr lang="ru-RU" sz="3000" dirty="0">
                <a:solidFill>
                  <a:srgbClr val="FF0000"/>
                </a:solidFill>
              </a:rPr>
              <a:t>одну </a:t>
            </a:r>
            <a:r>
              <a:rPr lang="ru-RU" sz="3000" dirty="0" smtClean="0">
                <a:solidFill>
                  <a:srgbClr val="FF0000"/>
                </a:solidFill>
              </a:rPr>
              <a:t>особенность</a:t>
            </a:r>
            <a:r>
              <a:rPr lang="ru-RU" sz="3000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ru-RU" dirty="0" smtClean="0">
              <a:solidFill>
                <a:srgbClr val="000000"/>
              </a:solidFill>
              <a:effectLst/>
              <a:latin typeface="Times New Roman"/>
              <a:ea typeface="Times New Roman"/>
              <a:cs typeface="Times New Roman"/>
            </a:endParaRPr>
          </a:p>
          <a:p>
            <a:pPr marL="0" indent="0">
              <a:buNone/>
            </a:pPr>
            <a:endParaRPr lang="ru-RU" dirty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3027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147248" cy="557748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Калининградское автосборочное предприятие «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Автотор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» — одно из крупнейших предприятий в России по производству и сборке легковых автомобилей. Предприятие выпускает более 25 моделей всемирно известных брендов. Сборку автомобилей из иностранных комплектующих завод начал в 1997 г. В 2008 г. завершено строительство первой очереди нового сварочно-окрасочного комплекса мощностью 80 тыс. автомобилей в год. В 2011 г. будет введена в эксплуатацию его вторая очередь.</a:t>
            </a:r>
          </a:p>
          <a:p>
            <a:pPr marL="0" lvl="0" indent="0">
              <a:buNone/>
            </a:pPr>
            <a:r>
              <a:rPr lang="ru-RU" dirty="0">
                <a:solidFill>
                  <a:srgbClr val="FF0000"/>
                </a:solidFill>
              </a:rPr>
              <a:t>При </a:t>
            </a:r>
            <a:r>
              <a:rPr lang="ru-RU" dirty="0" smtClean="0">
                <a:solidFill>
                  <a:srgbClr val="FF0000"/>
                </a:solidFill>
              </a:rPr>
              <a:t>выборе </a:t>
            </a:r>
            <a:r>
              <a:rPr lang="ru-RU" dirty="0">
                <a:solidFill>
                  <a:srgbClr val="FF0000"/>
                </a:solidFill>
              </a:rPr>
              <a:t>места для </a:t>
            </a:r>
            <a:r>
              <a:rPr lang="ru-RU" dirty="0" smtClean="0">
                <a:solidFill>
                  <a:srgbClr val="FF0000"/>
                </a:solidFill>
              </a:rPr>
              <a:t>размещения предприятия </a:t>
            </a:r>
            <a:r>
              <a:rPr lang="ru-RU" dirty="0">
                <a:solidFill>
                  <a:srgbClr val="FF0000"/>
                </a:solidFill>
              </a:rPr>
              <a:t>в 90-е годы XX в. </a:t>
            </a:r>
            <a:r>
              <a:rPr lang="ru-RU" dirty="0" smtClean="0">
                <a:solidFill>
                  <a:srgbClr val="FF0000"/>
                </a:solidFill>
              </a:rPr>
              <a:t>большое значение </a:t>
            </a:r>
            <a:r>
              <a:rPr lang="ru-RU" dirty="0">
                <a:solidFill>
                  <a:srgbClr val="FF0000"/>
                </a:solidFill>
              </a:rPr>
              <a:t>имело </a:t>
            </a:r>
            <a:r>
              <a:rPr lang="ru-RU" dirty="0" smtClean="0">
                <a:solidFill>
                  <a:srgbClr val="FF0000"/>
                </a:solidFill>
              </a:rPr>
              <a:t>наличие </a:t>
            </a:r>
            <a:r>
              <a:rPr lang="ru-RU" dirty="0">
                <a:solidFill>
                  <a:srgbClr val="FF0000"/>
                </a:solidFill>
              </a:rPr>
              <a:t>на </a:t>
            </a:r>
            <a:r>
              <a:rPr lang="ru-RU" dirty="0" smtClean="0">
                <a:solidFill>
                  <a:srgbClr val="FF0000"/>
                </a:solidFill>
              </a:rPr>
              <a:t>территории области особой экономической </a:t>
            </a:r>
            <a:r>
              <a:rPr lang="ru-RU" dirty="0">
                <a:solidFill>
                  <a:srgbClr val="FF0000"/>
                </a:solidFill>
              </a:rPr>
              <a:t>зоны и </a:t>
            </a:r>
            <a:r>
              <a:rPr lang="ru-RU" dirty="0" smtClean="0">
                <a:solidFill>
                  <a:srgbClr val="FF0000"/>
                </a:solidFill>
              </a:rPr>
              <a:t>квалифицированной рабочей </a:t>
            </a:r>
            <a:r>
              <a:rPr lang="ru-RU" dirty="0">
                <a:solidFill>
                  <a:srgbClr val="FF0000"/>
                </a:solidFill>
              </a:rPr>
              <a:t>силы. Эти </a:t>
            </a:r>
            <a:r>
              <a:rPr lang="ru-RU" dirty="0" smtClean="0">
                <a:solidFill>
                  <a:srgbClr val="FF0000"/>
                </a:solidFill>
              </a:rPr>
              <a:t>факторы </a:t>
            </a:r>
            <a:r>
              <a:rPr lang="ru-RU" dirty="0">
                <a:solidFill>
                  <a:srgbClr val="FF0000"/>
                </a:solidFill>
              </a:rPr>
              <a:t>и </a:t>
            </a:r>
            <a:r>
              <a:rPr lang="ru-RU" dirty="0" smtClean="0">
                <a:solidFill>
                  <a:srgbClr val="FF0000"/>
                </a:solidFill>
              </a:rPr>
              <a:t>сейчас продолжают играть важную </a:t>
            </a:r>
            <a:r>
              <a:rPr lang="ru-RU" dirty="0">
                <a:solidFill>
                  <a:srgbClr val="FF0000"/>
                </a:solidFill>
              </a:rPr>
              <a:t>роль. Какая ещё </a:t>
            </a:r>
            <a:r>
              <a:rPr lang="ru-RU" u="sng" dirty="0" smtClean="0">
                <a:solidFill>
                  <a:srgbClr val="FF0000"/>
                </a:solidFill>
              </a:rPr>
              <a:t>географическая особенность</a:t>
            </a:r>
            <a:r>
              <a:rPr lang="ru-RU" dirty="0">
                <a:solidFill>
                  <a:srgbClr val="FF0000"/>
                </a:solidFill>
              </a:rPr>
              <a:t> </a:t>
            </a:r>
            <a:r>
              <a:rPr lang="ru-RU" dirty="0" smtClean="0">
                <a:solidFill>
                  <a:srgbClr val="FF0000"/>
                </a:solidFill>
              </a:rPr>
              <a:t>Калининградской области способствует успешному развитию данного производства </a:t>
            </a:r>
            <a:r>
              <a:rPr lang="ru-RU" dirty="0">
                <a:solidFill>
                  <a:srgbClr val="FF0000"/>
                </a:solidFill>
              </a:rPr>
              <a:t>на её </a:t>
            </a:r>
            <a:r>
              <a:rPr lang="ru-RU" dirty="0" smtClean="0">
                <a:solidFill>
                  <a:srgbClr val="FF0000"/>
                </a:solidFill>
              </a:rPr>
              <a:t>территории</a:t>
            </a:r>
            <a:r>
              <a:rPr lang="ru-RU" dirty="0">
                <a:solidFill>
                  <a:srgbClr val="FF0000"/>
                </a:solidFill>
              </a:rPr>
              <a:t>? </a:t>
            </a:r>
            <a:r>
              <a:rPr lang="ru-RU" dirty="0" smtClean="0">
                <a:solidFill>
                  <a:srgbClr val="FF0000"/>
                </a:solidFill>
              </a:rPr>
              <a:t>Укажите </a:t>
            </a:r>
            <a:r>
              <a:rPr lang="ru-RU" dirty="0">
                <a:solidFill>
                  <a:srgbClr val="FF0000"/>
                </a:solidFill>
              </a:rPr>
              <a:t>одну </a:t>
            </a:r>
            <a:r>
              <a:rPr lang="ru-RU" dirty="0" smtClean="0">
                <a:solidFill>
                  <a:srgbClr val="FF0000"/>
                </a:solidFill>
              </a:rPr>
              <a:t>особенность</a:t>
            </a:r>
            <a:r>
              <a:rPr lang="ru-RU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7794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76672"/>
            <a:ext cx="8435280" cy="564949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Таганрогский автомобильный </a:t>
            </a:r>
            <a:r>
              <a:rPr lang="ru-RU" dirty="0"/>
              <a:t>завод (</a:t>
            </a:r>
            <a:r>
              <a:rPr lang="ru-RU" dirty="0" err="1"/>
              <a:t>ТагАЗ</a:t>
            </a:r>
            <a:r>
              <a:rPr lang="ru-RU" dirty="0"/>
              <a:t>) — одно из </a:t>
            </a:r>
            <a:r>
              <a:rPr lang="ru-RU" dirty="0" smtClean="0"/>
              <a:t>крупнейших предприятий отрас­ли </a:t>
            </a:r>
            <a:r>
              <a:rPr lang="ru-RU" dirty="0"/>
              <a:t>в Рос­сии. Общий объём </a:t>
            </a:r>
            <a:r>
              <a:rPr lang="ru-RU" dirty="0" smtClean="0"/>
              <a:t>инвестиций</a:t>
            </a:r>
            <a:r>
              <a:rPr lang="ru-RU" dirty="0"/>
              <a:t>, </a:t>
            </a:r>
            <a:r>
              <a:rPr lang="ru-RU" dirty="0" smtClean="0"/>
              <a:t>вложенных </a:t>
            </a:r>
            <a:r>
              <a:rPr lang="ru-RU" dirty="0"/>
              <a:t>в </a:t>
            </a:r>
            <a:r>
              <a:rPr lang="ru-RU" dirty="0" smtClean="0"/>
              <a:t>строительство </a:t>
            </a:r>
            <a:r>
              <a:rPr lang="ru-RU" dirty="0"/>
              <a:t>и </a:t>
            </a:r>
            <a:r>
              <a:rPr lang="ru-RU" dirty="0" smtClean="0"/>
              <a:t>оснащение завода</a:t>
            </a:r>
            <a:r>
              <a:rPr lang="ru-RU" dirty="0"/>
              <a:t>, на </a:t>
            </a:r>
            <a:r>
              <a:rPr lang="ru-RU" dirty="0" smtClean="0"/>
              <a:t>текущий момент превышает </a:t>
            </a:r>
            <a:r>
              <a:rPr lang="ru-RU" dirty="0"/>
              <a:t>320 </a:t>
            </a:r>
            <a:r>
              <a:rPr lang="ru-RU" dirty="0" err="1"/>
              <a:t>млн</a:t>
            </a:r>
            <a:r>
              <a:rPr lang="ru-RU" dirty="0"/>
              <a:t> </a:t>
            </a:r>
            <a:r>
              <a:rPr lang="ru-RU" dirty="0" smtClean="0"/>
              <a:t>долларов</a:t>
            </a:r>
            <a:r>
              <a:rPr lang="ru-RU" dirty="0"/>
              <a:t>. С </a:t>
            </a:r>
            <a:r>
              <a:rPr lang="ru-RU" dirty="0" smtClean="0"/>
              <a:t>момента запуска завода </a:t>
            </a:r>
            <a:r>
              <a:rPr lang="ru-RU" dirty="0"/>
              <a:t>в 1998 г. на </a:t>
            </a:r>
            <a:r>
              <a:rPr lang="ru-RU" dirty="0" err="1" smtClean="0"/>
              <a:t>ТагАЗе</a:t>
            </a:r>
            <a:r>
              <a:rPr lang="ru-RU" dirty="0" smtClean="0"/>
              <a:t> накоплен богатый </a:t>
            </a:r>
            <a:r>
              <a:rPr lang="ru-RU" dirty="0"/>
              <a:t>опыт </a:t>
            </a:r>
            <a:r>
              <a:rPr lang="ru-RU" dirty="0" smtClean="0"/>
              <a:t>производства легковых </a:t>
            </a:r>
            <a:r>
              <a:rPr lang="ru-RU" dirty="0"/>
              <a:t>и </a:t>
            </a:r>
            <a:r>
              <a:rPr lang="ru-RU" dirty="0" smtClean="0"/>
              <a:t>коммерческих автомобилей</a:t>
            </a:r>
            <a:r>
              <a:rPr lang="ru-RU" dirty="0"/>
              <a:t>. На </a:t>
            </a:r>
            <a:r>
              <a:rPr lang="ru-RU" dirty="0" err="1" smtClean="0"/>
              <a:t>ТагАЗе</a:t>
            </a:r>
            <a:r>
              <a:rPr lang="ru-RU" dirty="0" smtClean="0"/>
              <a:t> представлен полный </a:t>
            </a:r>
            <a:r>
              <a:rPr lang="ru-RU" dirty="0"/>
              <a:t>цикл </a:t>
            </a:r>
            <a:r>
              <a:rPr lang="ru-RU" dirty="0" smtClean="0"/>
              <a:t>производств</a:t>
            </a:r>
            <a:r>
              <a:rPr lang="ru-RU" dirty="0"/>
              <a:t>, </a:t>
            </a:r>
            <a:r>
              <a:rPr lang="ru-RU" dirty="0" smtClean="0"/>
              <a:t>включающий сварку</a:t>
            </a:r>
            <a:r>
              <a:rPr lang="ru-RU" dirty="0"/>
              <a:t>, </a:t>
            </a:r>
            <a:r>
              <a:rPr lang="ru-RU" dirty="0" smtClean="0"/>
              <a:t>окраску кузовов </a:t>
            </a:r>
            <a:r>
              <a:rPr lang="ru-RU" dirty="0"/>
              <a:t>и </a:t>
            </a:r>
            <a:r>
              <a:rPr lang="ru-RU" dirty="0" smtClean="0"/>
              <a:t>последующую сборку</a:t>
            </a:r>
            <a:r>
              <a:rPr lang="ru-RU" dirty="0"/>
              <a:t>. </a:t>
            </a:r>
            <a:r>
              <a:rPr lang="ru-RU" dirty="0" err="1" smtClean="0"/>
              <a:t>Машинокомплекты</a:t>
            </a:r>
            <a:r>
              <a:rPr lang="ru-RU" dirty="0" smtClean="0"/>
              <a:t> поступают </a:t>
            </a:r>
            <a:r>
              <a:rPr lang="ru-RU" dirty="0"/>
              <a:t>из Китая</a:t>
            </a:r>
            <a:r>
              <a:rPr lang="ru-RU" dirty="0" smtClean="0"/>
              <a:t>.</a:t>
            </a:r>
          </a:p>
          <a:p>
            <a:pPr marL="0" lvl="0" indent="0">
              <a:buNone/>
            </a:pPr>
            <a:r>
              <a:rPr lang="ru-RU" dirty="0">
                <a:solidFill>
                  <a:srgbClr val="FF0000"/>
                </a:solidFill>
              </a:rPr>
              <a:t>Какая </a:t>
            </a:r>
            <a:r>
              <a:rPr lang="ru-RU" dirty="0" smtClean="0">
                <a:solidFill>
                  <a:srgbClr val="FF0000"/>
                </a:solidFill>
              </a:rPr>
              <a:t>особенность </a:t>
            </a:r>
            <a:r>
              <a:rPr lang="ru-RU" dirty="0">
                <a:solidFill>
                  <a:srgbClr val="FF0000"/>
                </a:solidFill>
              </a:rPr>
              <a:t>ЭГП г. </a:t>
            </a:r>
            <a:r>
              <a:rPr lang="ru-RU" dirty="0" smtClean="0">
                <a:solidFill>
                  <a:srgbClr val="FF0000"/>
                </a:solidFill>
              </a:rPr>
              <a:t>Таганрога </a:t>
            </a:r>
            <a:r>
              <a:rPr lang="ru-RU" dirty="0">
                <a:solidFill>
                  <a:srgbClr val="FF0000"/>
                </a:solidFill>
              </a:rPr>
              <a:t>кроме </a:t>
            </a:r>
            <a:r>
              <a:rPr lang="ru-RU" dirty="0" smtClean="0">
                <a:solidFill>
                  <a:srgbClr val="FF0000"/>
                </a:solidFill>
              </a:rPr>
              <a:t>близости потребителей продукции способствовала выбору </a:t>
            </a:r>
            <a:r>
              <a:rPr lang="ru-RU" dirty="0">
                <a:solidFill>
                  <a:srgbClr val="FF0000"/>
                </a:solidFill>
              </a:rPr>
              <a:t>этого </a:t>
            </a:r>
            <a:r>
              <a:rPr lang="ru-RU" dirty="0" smtClean="0">
                <a:solidFill>
                  <a:srgbClr val="FF0000"/>
                </a:solidFill>
              </a:rPr>
              <a:t>города </a:t>
            </a:r>
            <a:r>
              <a:rPr lang="ru-RU" dirty="0">
                <a:solidFill>
                  <a:srgbClr val="FF0000"/>
                </a:solidFill>
              </a:rPr>
              <a:t>для </a:t>
            </a:r>
            <a:r>
              <a:rPr lang="ru-RU" dirty="0" smtClean="0">
                <a:solidFill>
                  <a:srgbClr val="FF0000"/>
                </a:solidFill>
              </a:rPr>
              <a:t>создания автомобильного завода</a:t>
            </a:r>
            <a:r>
              <a:rPr lang="ru-RU" dirty="0">
                <a:solidFill>
                  <a:srgbClr val="FF0000"/>
                </a:solidFill>
              </a:rPr>
              <a:t>?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5493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Дайте определение понятий «специализация», «кооперирование» 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2468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8800" dirty="0">
                <a:solidFill>
                  <a:srgbClr val="FF0000"/>
                </a:solidFill>
              </a:rPr>
              <a:t>ЗАДАНИЕ </a:t>
            </a:r>
            <a:r>
              <a:rPr lang="ru-RU" sz="8800" dirty="0" smtClean="0">
                <a:solidFill>
                  <a:srgbClr val="FF0000"/>
                </a:solidFill>
              </a:rPr>
              <a:t>№7</a:t>
            </a:r>
            <a:endParaRPr lang="ru-RU" sz="8800" dirty="0"/>
          </a:p>
        </p:txBody>
      </p:sp>
    </p:spTree>
    <p:extLst>
      <p:ext uri="{BB962C8B-B14F-4D97-AF65-F5344CB8AC3E}">
        <p14:creationId xmlns="" xmlns:p14="http://schemas.microsoft.com/office/powerpoint/2010/main" val="293236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76672"/>
            <a:ext cx="8784976" cy="1368152"/>
          </a:xfrm>
        </p:spPr>
        <p:txBody>
          <a:bodyPr>
            <a:normAutofit fontScale="90000"/>
          </a:bodyPr>
          <a:lstStyle/>
          <a:p>
            <a:r>
              <a:rPr lang="ru-RU" dirty="0"/>
              <a:t>Установите </a:t>
            </a:r>
            <a:r>
              <a:rPr lang="ru-RU" dirty="0" smtClean="0"/>
              <a:t>соответствие:</a:t>
            </a:r>
            <a:br>
              <a:rPr lang="ru-RU" dirty="0" smtClean="0"/>
            </a:br>
            <a:r>
              <a:rPr lang="ru-RU" sz="3100" dirty="0" smtClean="0"/>
              <a:t>Отрасль </a:t>
            </a:r>
            <a:r>
              <a:rPr lang="ru-RU" sz="3100" dirty="0"/>
              <a:t>машиностроения  </a:t>
            </a:r>
            <a:r>
              <a:rPr lang="ru-RU" sz="3100" dirty="0" smtClean="0"/>
              <a:t>-       </a:t>
            </a:r>
            <a:r>
              <a:rPr lang="ru-RU" sz="3100" dirty="0"/>
              <a:t>фактор размещения </a:t>
            </a:r>
            <a:r>
              <a:rPr lang="ru-RU" sz="3100" dirty="0" smtClean="0"/>
              <a:t>  </a:t>
            </a:r>
            <a:r>
              <a:rPr lang="ru-RU" sz="3100" dirty="0"/>
              <a:t/>
            </a:r>
            <a:br>
              <a:rPr lang="ru-RU" sz="3100" dirty="0"/>
            </a:b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132856"/>
            <a:ext cx="8712968" cy="3993307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sz="2400" b="1" dirty="0" smtClean="0"/>
              <a:t>1. сельскохозяйственные </a:t>
            </a:r>
            <a:r>
              <a:rPr lang="ru-RU" sz="2400" b="1" dirty="0"/>
              <a:t>машины           </a:t>
            </a:r>
            <a:r>
              <a:rPr lang="ru-RU" sz="2400" b="1" dirty="0" smtClean="0"/>
              <a:t>       </a:t>
            </a:r>
            <a:r>
              <a:rPr lang="ru-RU" sz="2400" b="1" dirty="0"/>
              <a:t>а) трудовой </a:t>
            </a:r>
            <a:endParaRPr lang="ru-RU" sz="2400" b="1" dirty="0" smtClean="0"/>
          </a:p>
          <a:p>
            <a:pPr marL="0" indent="0" fontAlgn="base">
              <a:buNone/>
            </a:pPr>
            <a:r>
              <a:rPr lang="ru-RU" sz="2400" b="1" dirty="0" smtClean="0"/>
              <a:t>2</a:t>
            </a:r>
            <a:r>
              <a:rPr lang="ru-RU" sz="2400" b="1" dirty="0"/>
              <a:t>. горно-шахтное оборудование                     </a:t>
            </a:r>
            <a:r>
              <a:rPr lang="ru-RU" sz="2400" b="1" dirty="0" smtClean="0"/>
              <a:t>б</a:t>
            </a:r>
            <a:r>
              <a:rPr lang="ru-RU" sz="2400" b="1" dirty="0"/>
              <a:t>) сырьевой </a:t>
            </a:r>
            <a:r>
              <a:rPr lang="ru-RU" sz="2400" b="1" dirty="0" smtClean="0"/>
              <a:t> </a:t>
            </a:r>
          </a:p>
          <a:p>
            <a:pPr marL="0" indent="0" fontAlgn="base">
              <a:buNone/>
            </a:pPr>
            <a:r>
              <a:rPr lang="ru-RU" sz="2400" b="1" dirty="0" smtClean="0"/>
              <a:t>3</a:t>
            </a:r>
            <a:r>
              <a:rPr lang="ru-RU" sz="2400" b="1" dirty="0"/>
              <a:t>. электронное машиностроение                   </a:t>
            </a:r>
            <a:r>
              <a:rPr lang="ru-RU" sz="2400" b="1" dirty="0" smtClean="0"/>
              <a:t> </a:t>
            </a:r>
            <a:r>
              <a:rPr lang="ru-RU" sz="2400" b="1" dirty="0"/>
              <a:t>в) научный </a:t>
            </a:r>
            <a:endParaRPr lang="ru-RU" sz="2400" b="1" dirty="0" smtClean="0"/>
          </a:p>
          <a:p>
            <a:pPr marL="0" indent="0" fontAlgn="base">
              <a:buNone/>
            </a:pPr>
            <a:r>
              <a:rPr lang="ru-RU" sz="2400" b="1" dirty="0" smtClean="0"/>
              <a:t>4</a:t>
            </a:r>
            <a:r>
              <a:rPr lang="ru-RU" sz="2400" b="1" dirty="0"/>
              <a:t>. автомобилестроение                                   </a:t>
            </a:r>
            <a:r>
              <a:rPr lang="ru-RU" sz="2400" b="1" dirty="0" smtClean="0"/>
              <a:t> </a:t>
            </a:r>
            <a:r>
              <a:rPr lang="ru-RU" sz="2400" b="1" dirty="0"/>
              <a:t>г) потребительский </a:t>
            </a:r>
          </a:p>
        </p:txBody>
      </p:sp>
    </p:spTree>
    <p:extLst>
      <p:ext uri="{BB962C8B-B14F-4D97-AF65-F5344CB8AC3E}">
        <p14:creationId xmlns="" xmlns:p14="http://schemas.microsoft.com/office/powerpoint/2010/main" val="47397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145435"/>
          </a:xfrm>
        </p:spPr>
        <p:txBody>
          <a:bodyPr/>
          <a:lstStyle/>
          <a:p>
            <a:pPr marL="0" indent="0" fontAlgn="base">
              <a:buNone/>
            </a:pPr>
            <a:r>
              <a:rPr lang="ru-RU" dirty="0"/>
              <a:t>Укажите верное сочетание «город – отрасль машиностроения</a:t>
            </a:r>
            <a:r>
              <a:rPr lang="ru-RU" dirty="0" smtClean="0"/>
              <a:t>»:  </a:t>
            </a:r>
          </a:p>
          <a:p>
            <a:pPr marL="0" indent="0" fontAlgn="base">
              <a:buNone/>
            </a:pPr>
            <a:r>
              <a:rPr lang="ru-RU" dirty="0" smtClean="0"/>
              <a:t>1</a:t>
            </a:r>
            <a:r>
              <a:rPr lang="ru-RU" dirty="0"/>
              <a:t>) Волгоград – автомобилестроение;     </a:t>
            </a:r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) Петрозаводск – энергетическое машиностроение;   </a:t>
            </a:r>
          </a:p>
          <a:p>
            <a:pPr marL="0" indent="0">
              <a:buNone/>
            </a:pPr>
            <a:r>
              <a:rPr lang="ru-RU" dirty="0" smtClean="0"/>
              <a:t>3</a:t>
            </a:r>
            <a:r>
              <a:rPr lang="ru-RU" dirty="0"/>
              <a:t>) Мурманск – авиастроение;     </a:t>
            </a:r>
          </a:p>
          <a:p>
            <a:pPr marL="0" indent="0">
              <a:buNone/>
            </a:pPr>
            <a:r>
              <a:rPr lang="ru-RU" dirty="0" smtClean="0"/>
              <a:t>4</a:t>
            </a:r>
            <a:r>
              <a:rPr lang="ru-RU" dirty="0"/>
              <a:t>) Нижний Новгород – судостроение.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8039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496944" cy="108012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Установите соответствие: вид производимой продукции – центр производства:</a:t>
            </a:r>
            <a:r>
              <a:rPr lang="ru-RU" sz="32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ea typeface="Calibri"/>
                <a:cs typeface="Times New Roman" pitchFamily="18" charset="0"/>
              </a:rPr>
            </a:b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А. троллейбусы                     1. Коломна</a:t>
            </a:r>
            <a:endParaRPr lang="ru-RU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Б. тепловозы                          2. Энгельс</a:t>
            </a:r>
            <a:endParaRPr lang="ru-RU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В. картофелекопалки           3. Петрозаводск</a:t>
            </a:r>
            <a:endParaRPr lang="ru-RU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Г. </a:t>
            </a:r>
            <a:r>
              <a:rPr lang="ru-RU" b="1" dirty="0" err="1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трелевочники</a:t>
            </a:r>
            <a:r>
              <a:rPr lang="ru-RU" b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                  4. Рязань.</a:t>
            </a:r>
            <a:endParaRPr lang="ru-RU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08525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>
              <a:lnSpc>
                <a:spcPts val="1470"/>
              </a:lnSpc>
              <a:spcAft>
                <a:spcPts val="0"/>
              </a:spcAft>
              <a:buNone/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Какой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 из перечисленных городов является </a:t>
            </a:r>
          </a:p>
          <a:p>
            <a:pPr>
              <a:lnSpc>
                <a:spcPts val="1470"/>
              </a:lnSpc>
              <a:spcAft>
                <a:spcPts val="0"/>
              </a:spcAft>
            </a:pPr>
            <a:endParaRPr lang="ru-RU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>
              <a:lnSpc>
                <a:spcPts val="147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центром автомобилестроения? </a:t>
            </a:r>
            <a:endParaRPr lang="ru-RU" dirty="0" smtClean="0">
              <a:effectLst/>
              <a:latin typeface="Times New Roman"/>
              <a:ea typeface="Times New Roman"/>
            </a:endParaRPr>
          </a:p>
          <a:p>
            <a:pPr marL="0" indent="0">
              <a:lnSpc>
                <a:spcPts val="147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       </a:t>
            </a:r>
          </a:p>
          <a:p>
            <a:pPr marL="514350" indent="-514350">
              <a:lnSpc>
                <a:spcPts val="1470"/>
              </a:lnSpc>
              <a:spcAft>
                <a:spcPts val="0"/>
              </a:spcAft>
              <a:buAutoNum type="arabicParenR"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Рязань  </a:t>
            </a:r>
          </a:p>
          <a:p>
            <a:pPr marL="514350" indent="-514350">
              <a:lnSpc>
                <a:spcPts val="1470"/>
              </a:lnSpc>
              <a:spcAft>
                <a:spcPts val="0"/>
              </a:spcAft>
              <a:buAutoNum type="arabicParenR"/>
            </a:pPr>
            <a:endParaRPr lang="ru-RU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514350" indent="-514350">
              <a:lnSpc>
                <a:spcPts val="1470"/>
              </a:lnSpc>
              <a:spcAft>
                <a:spcPts val="0"/>
              </a:spcAft>
              <a:buAutoNum type="arabicParenR"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 Ставрополь</a:t>
            </a:r>
          </a:p>
          <a:p>
            <a:pPr marL="514350" indent="-514350">
              <a:lnSpc>
                <a:spcPts val="1470"/>
              </a:lnSpc>
              <a:spcAft>
                <a:spcPts val="0"/>
              </a:spcAft>
              <a:buAutoNum type="arabicParenR"/>
            </a:pPr>
            <a:endParaRPr lang="ru-RU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514350" indent="-514350">
              <a:lnSpc>
                <a:spcPts val="1470"/>
              </a:lnSpc>
              <a:spcAft>
                <a:spcPts val="0"/>
              </a:spcAft>
              <a:buAutoNum type="arabicParenR"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 Тольятти  </a:t>
            </a:r>
          </a:p>
          <a:p>
            <a:pPr marL="514350" indent="-514350">
              <a:lnSpc>
                <a:spcPts val="1470"/>
              </a:lnSpc>
              <a:spcAft>
                <a:spcPts val="0"/>
              </a:spcAft>
              <a:buAutoNum type="arabicParenR"/>
            </a:pPr>
            <a:endParaRPr lang="ru-RU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514350" indent="-514350">
              <a:lnSpc>
                <a:spcPts val="1470"/>
              </a:lnSpc>
              <a:spcAft>
                <a:spcPts val="0"/>
              </a:spcAft>
              <a:buAutoNum type="arabicParenR"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Тула</a:t>
            </a:r>
            <a:endParaRPr lang="ru-RU" dirty="0" smtClean="0">
              <a:effectLst/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44233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Какой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 из перечисленных городов России является крупным центром автомобилестроения?</a:t>
            </a:r>
            <a:r>
              <a:rPr lang="ru-RU" dirty="0">
                <a:ea typeface="Calibri"/>
                <a:cs typeface="Times New Roman"/>
              </a:rPr>
              <a:t/>
            </a:r>
            <a:br>
              <a:rPr lang="ru-RU" dirty="0"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8003232" cy="3921299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ru-RU" dirty="0" smtClean="0">
                <a:effectLst/>
                <a:latin typeface="Times New Roman"/>
                <a:ea typeface="Calibri"/>
              </a:rPr>
              <a:t>Архангельск </a:t>
            </a:r>
          </a:p>
          <a:p>
            <a:pPr marL="514350" indent="-514350">
              <a:buAutoNum type="arabicParenR"/>
            </a:pPr>
            <a:r>
              <a:rPr lang="ru-RU" dirty="0" smtClean="0">
                <a:effectLst/>
                <a:latin typeface="Times New Roman"/>
                <a:ea typeface="Calibri"/>
              </a:rPr>
              <a:t> Тамбов  </a:t>
            </a:r>
          </a:p>
          <a:p>
            <a:pPr marL="514350" indent="-514350">
              <a:buAutoNum type="arabicParenR"/>
            </a:pPr>
            <a:r>
              <a:rPr lang="ru-RU" dirty="0" smtClean="0">
                <a:effectLst/>
                <a:latin typeface="Times New Roman"/>
                <a:ea typeface="Calibri"/>
              </a:rPr>
              <a:t> Череповец </a:t>
            </a:r>
          </a:p>
          <a:p>
            <a:pPr marL="514350" indent="-514350">
              <a:buAutoNum type="arabicParenR"/>
            </a:pPr>
            <a:r>
              <a:rPr lang="ru-RU" dirty="0" smtClean="0">
                <a:effectLst/>
                <a:latin typeface="Times New Roman"/>
                <a:ea typeface="Calibri"/>
              </a:rPr>
              <a:t> Нижний Новгород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26028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/>
                <a:latin typeface="Times New Roman"/>
                <a:ea typeface="Calibri"/>
              </a:rPr>
              <a:t>Какой</a:t>
            </a:r>
            <a:r>
              <a:rPr lang="ru-RU" dirty="0" smtClean="0">
                <a:effectLst/>
                <a:latin typeface="Times New Roman"/>
                <a:ea typeface="Calibri"/>
              </a:rPr>
              <a:t> из перечисленных городов России является крупным центром автомобилестроения?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348880"/>
            <a:ext cx="8064896" cy="377728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1) Нижний Новгород                                         2) Череповец                                                       3) Тюмень                                                           4) Петрозаводск</a:t>
            </a: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07710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973</Words>
  <Application>Microsoft Office PowerPoint</Application>
  <PresentationFormat>Экран (4:3)</PresentationFormat>
  <Paragraphs>136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Тема Office</vt:lpstr>
      <vt:lpstr>ГЕОГРАФИЯ МАШИНОСТРОЕНИЯ</vt:lpstr>
      <vt:lpstr>Слайд 2</vt:lpstr>
      <vt:lpstr>Установите соответствие: производство – главный фактор. </vt:lpstr>
      <vt:lpstr>Установите соответствие: Отрасль машиностроения  -       фактор размещения    </vt:lpstr>
      <vt:lpstr>Слайд 5</vt:lpstr>
      <vt:lpstr>Установите соответствие: вид производимой продукции – центр производства: </vt:lpstr>
      <vt:lpstr>Слайд 7</vt:lpstr>
      <vt:lpstr>Какой из перечисленных городов России является крупным центром автомобилестроения? </vt:lpstr>
      <vt:lpstr>Какой из перечисленных городов России является крупным центром автомобилестроения?</vt:lpstr>
      <vt:lpstr>Какие два их перечисленных городов являются центрами автомобилестроения?  </vt:lpstr>
      <vt:lpstr>Какие три из перечисленных городов России являются центрами автомобилестроения?  </vt:lpstr>
      <vt:lpstr>Слайд 12</vt:lpstr>
      <vt:lpstr>Слайд 13</vt:lpstr>
      <vt:lpstr> В каком из перечисленных регионов работает крупный автомобильный завод?</vt:lpstr>
      <vt:lpstr>Слайд 15</vt:lpstr>
      <vt:lpstr>Слайд 16</vt:lpstr>
      <vt:lpstr>Какие три из перечисленных городов России являются центрами судостроения? </vt:lpstr>
      <vt:lpstr>Слайд 18</vt:lpstr>
      <vt:lpstr>Слайд 19</vt:lpstr>
      <vt:lpstr>Какие два из перечисленных городов являются центрами сельскохозяйственного машиностроения? </vt:lpstr>
      <vt:lpstr>В каком из перечисленных городов России развито тракторостроение? </vt:lpstr>
      <vt:lpstr>Слайд 22</vt:lpstr>
      <vt:lpstr>. Какие три из перечисленных городов являются центрами наукоемкого машиностроения?</vt:lpstr>
      <vt:lpstr>Какие три из перечисленных городов являются центрами металлоемкого машиностроения? </vt:lpstr>
      <vt:lpstr>Слайд 25</vt:lpstr>
      <vt:lpstr>1. Карты какого из перечисленных географических районов России необходимо выбрать, чтобы определить местоположение Челябинской области?      1) Урала 2) Западной Сибири 3) Восточной Сибири 4) Дальнего Востока:    2.  Какие факторы способствовали развитию в Челябинской области производства горно-шахтного оборудования?  </vt:lpstr>
      <vt:lpstr>  Машиностроение в Нижегородской области Нижегородская область — одна из крупнейших индустриальных областей России. Машиностроение составляет 45% промышленного производства. Согласно экспертной оценке, промышленность региона специализируется на транспортном машиностроении: автостроении, судостроении и самолётостроении. Крупнейшим автомобилестроительным предприятием Нижегородской области является ОАО «ГАЗ» — крупный производитель легковых, лёгких грузовых автомобилей, микроавтобусов и военной техники.  </vt:lpstr>
      <vt:lpstr>   В 1943 году на производственных мощностях завода «Станкострой» был открыт Липецкий тракторный завод. 1 июня 1944 года на предприятии был собран первый образец липецкого гусеничного трактора «Кировец-35» с бензиновым двигателем, а в 1945 году — выпущено 64 таких трактора. Всего с главного конвейера предприятия, начиная с 1944 года, сошло более полутора миллиона тракторов. Заводом выпускались гусеничные пропашные трактора, колесные трактора. В 60–70-х годах ХХ века ведущие специалисты Советского Союза в области сельского хозяйства после многолетних и подробных исследований пришли к выводам, что гусеничные трактора значительно эффективней и экономически выгодней в эксплуатации, чем аналогичные по мощности трактора колёсные. </vt:lpstr>
      <vt:lpstr>  Немецкий производитель сельскохозяйственной техники Claas приступил к строительству второй очереди своего завода в Краснодаре. В ближайшие 3 года в развитие предприятия — создание полного цикла производства — Claas инвестирует около 120 млн евро. Планируется, что к 2015 г. мощности по выпуску комбайнов вырастут до 1,5—2 тыс. единиц техники. Сейчас производственные мощности завода рассчитаны на тысячу машин в год.  Параллельно продолжится выпуск тракторов, а персонал на заводе в  Краснодаре планируется увеличить до 500—600 человек. Завод компании Claas — ООО «Клаас» – открылся в Краснодаре в 2005 г. Сегодня он  выпускает весь модельный ряд зерноуборочных комбайнов Tucano и  собирает тракторы Axion850, Xerion3300/3800. </vt:lpstr>
      <vt:lpstr>Слайд 30</vt:lpstr>
      <vt:lpstr>Слайд 31</vt:lpstr>
      <vt:lpstr>Слайд 32</vt:lpstr>
      <vt:lpstr>Слайд 33</vt:lpstr>
      <vt:lpstr>Слайд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ГЕОГРАФИЯ МАШИНОСТРОЕНИЯ</dc:title>
  <dc:creator>Лыбонька</dc:creator>
  <cp:lastModifiedBy>User</cp:lastModifiedBy>
  <cp:revision>13</cp:revision>
  <dcterms:created xsi:type="dcterms:W3CDTF">2021-10-15T13:55:57Z</dcterms:created>
  <dcterms:modified xsi:type="dcterms:W3CDTF">2021-10-19T11:49:12Z</dcterms:modified>
</cp:coreProperties>
</file>