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9" r:id="rId5"/>
    <p:sldId id="260" r:id="rId6"/>
    <p:sldId id="258" r:id="rId7"/>
    <p:sldId id="262" r:id="rId8"/>
    <p:sldId id="263" r:id="rId9"/>
    <p:sldId id="268" r:id="rId10"/>
    <p:sldId id="269" r:id="rId11"/>
    <p:sldId id="270" r:id="rId12"/>
    <p:sldId id="271" r:id="rId13"/>
    <p:sldId id="272" r:id="rId14"/>
    <p:sldId id="273" r:id="rId15"/>
    <p:sldId id="274" r:id="rId16"/>
    <p:sldId id="275" r:id="rId17"/>
    <p:sldId id="276" r:id="rId18"/>
    <p:sldId id="277" r:id="rId19"/>
    <p:sldId id="278" r:id="rId20"/>
    <p:sldId id="264" r:id="rId21"/>
    <p:sldId id="265" r:id="rId22"/>
    <p:sldId id="314" r:id="rId23"/>
    <p:sldId id="315" r:id="rId24"/>
    <p:sldId id="316" r:id="rId25"/>
    <p:sldId id="279" r:id="rId26"/>
    <p:sldId id="281" r:id="rId27"/>
    <p:sldId id="282" r:id="rId28"/>
    <p:sldId id="283" r:id="rId29"/>
    <p:sldId id="284" r:id="rId30"/>
    <p:sldId id="285" r:id="rId31"/>
    <p:sldId id="287" r:id="rId32"/>
    <p:sldId id="288" r:id="rId33"/>
    <p:sldId id="289" r:id="rId34"/>
    <p:sldId id="290" r:id="rId35"/>
    <p:sldId id="286" r:id="rId36"/>
    <p:sldId id="312" r:id="rId37"/>
    <p:sldId id="292" r:id="rId38"/>
    <p:sldId id="293" r:id="rId39"/>
    <p:sldId id="294" r:id="rId40"/>
    <p:sldId id="313" r:id="rId41"/>
    <p:sldId id="310" r:id="rId42"/>
    <p:sldId id="311" r:id="rId43"/>
    <p:sldId id="298" r:id="rId44"/>
    <p:sldId id="299" r:id="rId45"/>
    <p:sldId id="300" r:id="rId46"/>
    <p:sldId id="301" r:id="rId47"/>
    <p:sldId id="302" r:id="rId48"/>
    <p:sldId id="303" r:id="rId49"/>
    <p:sldId id="306" r:id="rId50"/>
    <p:sldId id="307" r:id="rId51"/>
    <p:sldId id="308" r:id="rId52"/>
    <p:sldId id="309" r:id="rId53"/>
    <p:sldId id="295" r:id="rId54"/>
    <p:sldId id="296" r:id="rId55"/>
    <p:sldId id="297" r:id="rId56"/>
    <p:sldId id="317" r:id="rId57"/>
  </p:sldIdLst>
  <p:sldSz cx="12192000" cy="6858000"/>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5" d="100"/>
          <a:sy n="115" d="100"/>
        </p:scale>
        <p:origin x="-348" y="-10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ACC3BA12-4AAE-4C45-A507-31D66BF5F250}" type="datetimeFigureOut">
              <a:rPr lang="ru-RU"/>
              <a:pPr>
                <a:defRPr/>
              </a:pPr>
              <a:t>14.03.2019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20DE84B-4FF9-4340-9CBA-8A59EFC92B5C}"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3A8739D1-615F-4C4D-8F78-0EA55638A4C3}" type="datetimeFigureOut">
              <a:rPr lang="ru-RU"/>
              <a:pPr>
                <a:defRPr/>
              </a:pPr>
              <a:t>14.03.2019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3211C80-BB52-4D0B-9458-2541FC87FE54}"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AF8FE0D2-9676-49C9-A4D5-629D1EAA8130}" type="datetimeFigureOut">
              <a:rPr lang="ru-RU"/>
              <a:pPr>
                <a:defRPr/>
              </a:pPr>
              <a:t>14.03.2019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DED651E-6644-4D55-A636-F0394A643F23}"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609600" y="1600201"/>
            <a:ext cx="10972800" cy="4525963"/>
          </a:xfrm>
        </p:spPr>
        <p:txBody>
          <a:bodyPr rtlCol="0">
            <a:normAutofit/>
          </a:bodyPr>
          <a:lstStyle/>
          <a:p>
            <a:pPr lvl="0"/>
            <a:endParaRPr lang="ru-RU" noProof="0"/>
          </a:p>
        </p:txBody>
      </p:sp>
      <p:sp>
        <p:nvSpPr>
          <p:cNvPr id="4" name="Дата 3"/>
          <p:cNvSpPr>
            <a:spLocks noGrp="1"/>
          </p:cNvSpPr>
          <p:nvPr>
            <p:ph type="dt" sz="half" idx="10"/>
          </p:nvPr>
        </p:nvSpPr>
        <p:spPr>
          <a:xfrm>
            <a:off x="609600" y="6245225"/>
            <a:ext cx="2844800" cy="476250"/>
          </a:xfrm>
        </p:spPr>
        <p:txBody>
          <a:bodyPr/>
          <a:lstStyle>
            <a:lvl1pPr>
              <a:defRPr/>
            </a:lvl1pPr>
          </a:lstStyle>
          <a:p>
            <a:pPr>
              <a:defRPr/>
            </a:pPr>
            <a:endParaRPr lang="ru-RU" altLang="ru-RU"/>
          </a:p>
        </p:txBody>
      </p:sp>
      <p:sp>
        <p:nvSpPr>
          <p:cNvPr id="5" name="Нижний колонтитул 4"/>
          <p:cNvSpPr>
            <a:spLocks noGrp="1"/>
          </p:cNvSpPr>
          <p:nvPr>
            <p:ph type="ftr" sz="quarter" idx="11"/>
          </p:nvPr>
        </p:nvSpPr>
        <p:spPr>
          <a:xfrm>
            <a:off x="4165600" y="6245225"/>
            <a:ext cx="3860800" cy="476250"/>
          </a:xfrm>
        </p:spPr>
        <p:txBody>
          <a:bodyPr/>
          <a:lstStyle>
            <a:lvl1pPr>
              <a:defRPr/>
            </a:lvl1pPr>
          </a:lstStyle>
          <a:p>
            <a:pPr>
              <a:defRPr/>
            </a:pPr>
            <a:endParaRPr lang="ru-RU" altLang="ru-RU"/>
          </a:p>
        </p:txBody>
      </p:sp>
      <p:sp>
        <p:nvSpPr>
          <p:cNvPr id="6" name="Номер слайда 5"/>
          <p:cNvSpPr>
            <a:spLocks noGrp="1"/>
          </p:cNvSpPr>
          <p:nvPr>
            <p:ph type="sldNum" sz="quarter" idx="12"/>
          </p:nvPr>
        </p:nvSpPr>
        <p:spPr>
          <a:xfrm>
            <a:off x="8737600" y="6245225"/>
            <a:ext cx="2844800" cy="476250"/>
          </a:xfrm>
        </p:spPr>
        <p:txBody>
          <a:bodyPr/>
          <a:lstStyle>
            <a:lvl1pPr>
              <a:defRPr/>
            </a:lvl1pPr>
          </a:lstStyle>
          <a:p>
            <a:pPr>
              <a:defRPr/>
            </a:pPr>
            <a:fld id="{9FA9E302-649E-4F23-84FA-C03D5F2244D1}" type="slidenum">
              <a:rPr lang="ru-RU" altLang="ru-RU"/>
              <a:pPr>
                <a:defRPr/>
              </a:pPr>
              <a:t>‹#›</a:t>
            </a:fld>
            <a:endParaRPr lang="ru-RU" alt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0D24B6AD-25BF-4885-BE76-D6883F46B4FB}" type="datetimeFigureOut">
              <a:rPr lang="ru-RU"/>
              <a:pPr>
                <a:defRPr/>
              </a:pPr>
              <a:t>14.03.2019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21A2B97-F6D6-44C1-BB6D-9E04458BBFC0}"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7F80C257-522F-4949-AEBA-15001EA1B971}" type="datetimeFigureOut">
              <a:rPr lang="ru-RU"/>
              <a:pPr>
                <a:defRPr/>
              </a:pPr>
              <a:t>14.03.2019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414742B-F40E-4213-8C0E-488816BFC878}"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7E7CFA79-F479-4613-AFA0-F6C9CA5A7310}" type="datetimeFigureOut">
              <a:rPr lang="ru-RU"/>
              <a:pPr>
                <a:defRPr/>
              </a:pPr>
              <a:t>14.03.2019</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95200B0E-D2FB-450C-97D3-78FA818947AF}"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FF63E3C4-0921-41FE-B21D-781FE4D2CFAE}" type="datetimeFigureOut">
              <a:rPr lang="ru-RU"/>
              <a:pPr>
                <a:defRPr/>
              </a:pPr>
              <a:t>14.03.2019</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A1FCD7A9-2F5F-45CC-B2DA-E2F1180B1F1E}"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26579859-1518-4DE6-A754-898C5DD5F162}" type="datetimeFigureOut">
              <a:rPr lang="ru-RU"/>
              <a:pPr>
                <a:defRPr/>
              </a:pPr>
              <a:t>14.03.2019</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78EFF128-1CA2-4A5D-8BEA-BB594245643C}"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BBD38E51-5DDE-4AAD-8076-CDC2895B8AAB}" type="datetimeFigureOut">
              <a:rPr lang="ru-RU"/>
              <a:pPr>
                <a:defRPr/>
              </a:pPr>
              <a:t>14.03.2019</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A3D8B62A-B9A9-42FA-845E-BB555AFB77B1}"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9ACDE2B4-BCB8-45FC-85CA-15409B338A1B}" type="datetimeFigureOut">
              <a:rPr lang="ru-RU"/>
              <a:pPr>
                <a:defRPr/>
              </a:pPr>
              <a:t>14.03.2019</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E363F192-10D8-4BBC-B0CA-0668D1574405}"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BAC136E1-955C-4A44-8620-1B8AEEC0DE9F}" type="datetimeFigureOut">
              <a:rPr lang="ru-RU"/>
              <a:pPr>
                <a:defRPr/>
              </a:pPr>
              <a:t>14.03.2019</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B4C5DB6-8F31-4F31-A77C-8C7BB43A2760}"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F938A9CE-A303-4370-9514-43DD02957830}" type="datetimeFigureOut">
              <a:rPr lang="ru-RU"/>
              <a:pPr>
                <a:defRPr/>
              </a:pPr>
              <a:t>14.03.2019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E334BBFC-B461-444D-AA87-9539EF6A59B2}"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a:defRPr>
      </a:lvl2pPr>
      <a:lvl3pPr algn="l" rtl="0" fontAlgn="base">
        <a:lnSpc>
          <a:spcPct val="90000"/>
        </a:lnSpc>
        <a:spcBef>
          <a:spcPct val="0"/>
        </a:spcBef>
        <a:spcAft>
          <a:spcPct val="0"/>
        </a:spcAft>
        <a:defRPr sz="4400">
          <a:solidFill>
            <a:schemeClr val="tx1"/>
          </a:solidFill>
          <a:latin typeface="Calibri Light"/>
        </a:defRPr>
      </a:lvl3pPr>
      <a:lvl4pPr algn="l" rtl="0" fontAlgn="base">
        <a:lnSpc>
          <a:spcPct val="90000"/>
        </a:lnSpc>
        <a:spcBef>
          <a:spcPct val="0"/>
        </a:spcBef>
        <a:spcAft>
          <a:spcPct val="0"/>
        </a:spcAft>
        <a:defRPr sz="4400">
          <a:solidFill>
            <a:schemeClr val="tx1"/>
          </a:solidFill>
          <a:latin typeface="Calibri Light"/>
        </a:defRPr>
      </a:lvl4pPr>
      <a:lvl5pPr algn="l" rtl="0" fontAlgn="base">
        <a:lnSpc>
          <a:spcPct val="90000"/>
        </a:lnSpc>
        <a:spcBef>
          <a:spcPct val="0"/>
        </a:spcBef>
        <a:spcAft>
          <a:spcPct val="0"/>
        </a:spcAft>
        <a:defRPr sz="4400">
          <a:solidFill>
            <a:schemeClr val="tx1"/>
          </a:solidFill>
          <a:latin typeface="Calibri Light"/>
        </a:defRPr>
      </a:lvl5pPr>
      <a:lvl6pPr marL="457200" algn="l" rtl="0" fontAlgn="base">
        <a:lnSpc>
          <a:spcPct val="90000"/>
        </a:lnSpc>
        <a:spcBef>
          <a:spcPct val="0"/>
        </a:spcBef>
        <a:spcAft>
          <a:spcPct val="0"/>
        </a:spcAft>
        <a:defRPr sz="4400">
          <a:solidFill>
            <a:schemeClr val="tx1"/>
          </a:solidFill>
          <a:latin typeface="Calibri Light"/>
        </a:defRPr>
      </a:lvl6pPr>
      <a:lvl7pPr marL="914400" algn="l" rtl="0" fontAlgn="base">
        <a:lnSpc>
          <a:spcPct val="90000"/>
        </a:lnSpc>
        <a:spcBef>
          <a:spcPct val="0"/>
        </a:spcBef>
        <a:spcAft>
          <a:spcPct val="0"/>
        </a:spcAft>
        <a:defRPr sz="4400">
          <a:solidFill>
            <a:schemeClr val="tx1"/>
          </a:solidFill>
          <a:latin typeface="Calibri Light"/>
        </a:defRPr>
      </a:lvl7pPr>
      <a:lvl8pPr marL="1371600" algn="l" rtl="0" fontAlgn="base">
        <a:lnSpc>
          <a:spcPct val="90000"/>
        </a:lnSpc>
        <a:spcBef>
          <a:spcPct val="0"/>
        </a:spcBef>
        <a:spcAft>
          <a:spcPct val="0"/>
        </a:spcAft>
        <a:defRPr sz="4400">
          <a:solidFill>
            <a:schemeClr val="tx1"/>
          </a:solidFill>
          <a:latin typeface="Calibri Light"/>
        </a:defRPr>
      </a:lvl8pPr>
      <a:lvl9pPr marL="1828800" algn="l" rtl="0" fontAlgn="base">
        <a:lnSpc>
          <a:spcPct val="90000"/>
        </a:lnSpc>
        <a:spcBef>
          <a:spcPct val="0"/>
        </a:spcBef>
        <a:spcAft>
          <a:spcPct val="0"/>
        </a:spcAft>
        <a:defRPr sz="4400">
          <a:solidFill>
            <a:schemeClr val="tx1"/>
          </a:solidFill>
          <a:latin typeface="Calibri Light"/>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pnvin@yandex.r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ctrTitle"/>
          </p:nvPr>
        </p:nvSpPr>
        <p:spPr/>
        <p:txBody>
          <a:bodyPr/>
          <a:lstStyle/>
          <a:p>
            <a:r>
              <a:rPr lang="ru-RU" sz="3600" b="1" smtClean="0">
                <a:latin typeface="Times New Roman" pitchFamily="18" charset="0"/>
                <a:cs typeface="Times New Roman" pitchFamily="18" charset="0"/>
              </a:rPr>
              <a:t>Понимание – ключевой конечный образовательный результат ФГОС, его реализация  ̶  ключевая компетенция учителя согласно профессиональному стандарту «Педагог»</a:t>
            </a:r>
          </a:p>
        </p:txBody>
      </p:sp>
      <p:sp>
        <p:nvSpPr>
          <p:cNvPr id="14338" name="Подзаголовок 2"/>
          <p:cNvSpPr>
            <a:spLocks noGrp="1"/>
          </p:cNvSpPr>
          <p:nvPr>
            <p:ph type="subTitle" idx="1"/>
          </p:nvPr>
        </p:nvSpPr>
        <p:spPr>
          <a:xfrm>
            <a:off x="5035550" y="5229225"/>
            <a:ext cx="6453188" cy="1262063"/>
          </a:xfrm>
        </p:spPr>
        <p:txBody>
          <a:bodyPr/>
          <a:lstStyle/>
          <a:p>
            <a:pPr algn="l"/>
            <a:r>
              <a:rPr lang="ru-RU" altLang="ru-RU" sz="2000" i="1" smtClean="0">
                <a:solidFill>
                  <a:srgbClr val="000000"/>
                </a:solidFill>
                <a:latin typeface="Times New Roman" pitchFamily="18" charset="0"/>
                <a:cs typeface="Times New Roman" pitchFamily="18" charset="0"/>
              </a:rPr>
              <a:t>Павелкин Владимир Николаевич, к. ф.-м. н., ведущий научный сотрудник отдела СФГОС «ИРО ПК», г. Пермь, 89641875538, </a:t>
            </a:r>
            <a:r>
              <a:rPr lang="en-US" altLang="ru-RU" sz="2000" i="1" smtClean="0">
                <a:solidFill>
                  <a:srgbClr val="000000"/>
                </a:solidFill>
                <a:latin typeface="Times New Roman" pitchFamily="18" charset="0"/>
                <a:cs typeface="Times New Roman" pitchFamily="18" charset="0"/>
                <a:hlinkClick r:id="rId2"/>
              </a:rPr>
              <a:t>pnvin@yandex.ru</a:t>
            </a:r>
            <a:r>
              <a:rPr lang="en-US" altLang="ru-RU" sz="2000" i="1" smtClean="0">
                <a:solidFill>
                  <a:srgbClr val="000000"/>
                </a:solidFill>
                <a:latin typeface="Times New Roman" pitchFamily="18" charset="0"/>
                <a:cs typeface="Times New Roman" pitchFamily="18" charset="0"/>
              </a:rPr>
              <a:t> </a:t>
            </a:r>
            <a:endParaRPr lang="ru-RU" altLang="ru-RU" sz="2000" i="1" smtClean="0">
              <a:solidFill>
                <a:srgbClr val="0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Заголовок 1"/>
          <p:cNvSpPr>
            <a:spLocks noGrp="1"/>
          </p:cNvSpPr>
          <p:nvPr>
            <p:ph type="title"/>
          </p:nvPr>
        </p:nvSpPr>
        <p:spPr>
          <a:xfrm>
            <a:off x="838200" y="365125"/>
            <a:ext cx="10515600" cy="1025525"/>
          </a:xfrm>
        </p:spPr>
        <p:txBody>
          <a:bodyPr/>
          <a:lstStyle/>
          <a:p>
            <a:pPr algn="ctr"/>
            <a:r>
              <a:rPr lang="ru-RU" sz="3600" b="1" smtClean="0">
                <a:latin typeface="Times New Roman" pitchFamily="18" charset="0"/>
                <a:cs typeface="Times New Roman" pitchFamily="18" charset="0"/>
              </a:rPr>
              <a:t>ФГОС направлен на обеспечение</a:t>
            </a:r>
          </a:p>
        </p:txBody>
      </p:sp>
      <p:sp>
        <p:nvSpPr>
          <p:cNvPr id="3" name="Объект 2"/>
          <p:cNvSpPr>
            <a:spLocks noGrp="1"/>
          </p:cNvSpPr>
          <p:nvPr>
            <p:ph idx="1"/>
          </p:nvPr>
        </p:nvSpPr>
        <p:spPr>
          <a:xfrm>
            <a:off x="838200" y="1390650"/>
            <a:ext cx="10515600" cy="5467350"/>
          </a:xfrm>
        </p:spPr>
        <p:txBody>
          <a:bodyPr rtlCol="0">
            <a:normAutofit lnSpcReduction="10000"/>
          </a:bodyPr>
          <a:lstStyle/>
          <a:p>
            <a:pPr fontAlgn="auto">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формирования российской гражданской идентичности обучающихся; </a:t>
            </a:r>
          </a:p>
          <a:p>
            <a:pPr fontAlgn="auto">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единства образовательного пространства Российской Федерации; сохранения и развития культурного разнообразия и языкового наследия многонационального народа Российской Федерации, реализации права на изучение родного языка, возможности получения основного общего образования на родном языке, овладения духовными ценностями и культурой многонационального народа России;</a:t>
            </a:r>
          </a:p>
          <a:p>
            <a:pPr fontAlgn="auto">
              <a:spcAft>
                <a:spcPts val="0"/>
              </a:spcAft>
              <a:buFont typeface="Arial" panose="020B0604020202020204" pitchFamily="34" charset="0"/>
              <a:buChar char="•"/>
              <a:defRPr/>
            </a:pPr>
            <a:r>
              <a:rPr lang="ru-RU" b="1" i="1" dirty="0">
                <a:solidFill>
                  <a:schemeClr val="accent2">
                    <a:lumMod val="75000"/>
                  </a:schemeClr>
                </a:solidFill>
                <a:latin typeface="Times New Roman" panose="02020603050405020304" pitchFamily="18" charset="0"/>
                <a:cs typeface="Times New Roman" panose="02020603050405020304" pitchFamily="18" charset="0"/>
              </a:rPr>
              <a:t>доступности получения качественного основного общего образования</a:t>
            </a:r>
            <a:r>
              <a:rPr lang="ru-RU" dirty="0">
                <a:latin typeface="Times New Roman" panose="02020603050405020304" pitchFamily="18" charset="0"/>
                <a:cs typeface="Times New Roman" panose="02020603050405020304" pitchFamily="18" charset="0"/>
              </a:rPr>
              <a:t>; </a:t>
            </a:r>
          </a:p>
          <a:p>
            <a:pPr fontAlgn="auto">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преемственности основных образовательных программ начального общего, основного общего, среднего (полного) общего, профессионального образования; </a:t>
            </a:r>
          </a:p>
          <a:p>
            <a:pPr fontAlgn="auto">
              <a:spcAft>
                <a:spcPts val="0"/>
              </a:spcAft>
              <a:buFont typeface="Arial" panose="020B0604020202020204" pitchFamily="34" charset="0"/>
              <a:buChar char="•"/>
              <a:defRPr/>
            </a:pPr>
            <a:endParaRPr lang="ru-RU"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Заголовок 1"/>
          <p:cNvSpPr>
            <a:spLocks noGrp="1"/>
          </p:cNvSpPr>
          <p:nvPr>
            <p:ph type="title"/>
          </p:nvPr>
        </p:nvSpPr>
        <p:spPr>
          <a:xfrm>
            <a:off x="838200" y="365125"/>
            <a:ext cx="10515600" cy="842963"/>
          </a:xfrm>
        </p:spPr>
        <p:txBody>
          <a:bodyPr/>
          <a:lstStyle/>
          <a:p>
            <a:pPr algn="ctr"/>
            <a:r>
              <a:rPr lang="ru-RU" sz="3600" b="1" smtClean="0">
                <a:latin typeface="Times New Roman" pitchFamily="18" charset="0"/>
                <a:cs typeface="Times New Roman" pitchFamily="18" charset="0"/>
              </a:rPr>
              <a:t>ФГОС направлен на обеспечение</a:t>
            </a:r>
          </a:p>
        </p:txBody>
      </p:sp>
      <p:sp>
        <p:nvSpPr>
          <p:cNvPr id="3" name="Объект 2"/>
          <p:cNvSpPr>
            <a:spLocks noGrp="1"/>
          </p:cNvSpPr>
          <p:nvPr>
            <p:ph idx="1"/>
          </p:nvPr>
        </p:nvSpPr>
        <p:spPr>
          <a:xfrm>
            <a:off x="838200" y="1208088"/>
            <a:ext cx="10515600" cy="5502275"/>
          </a:xfrm>
        </p:spPr>
        <p:txBody>
          <a:bodyPr rtlCol="0">
            <a:noAutofit/>
          </a:bodyPr>
          <a:lstStyle/>
          <a:p>
            <a:pPr fontAlgn="auto">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духовно-нравственного развития, воспитания обучающихся и сохранения их здоровья; </a:t>
            </a:r>
          </a:p>
          <a:p>
            <a:pPr fontAlgn="auto">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развития государственно-общественного управления в образовании;  </a:t>
            </a:r>
          </a:p>
          <a:p>
            <a:pPr fontAlgn="auto">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формирования содержательно-</a:t>
            </a:r>
            <a:r>
              <a:rPr lang="ru-RU" dirty="0" err="1">
                <a:latin typeface="Times New Roman" panose="02020603050405020304" pitchFamily="18" charset="0"/>
                <a:cs typeface="Times New Roman" panose="02020603050405020304" pitchFamily="18" charset="0"/>
              </a:rPr>
              <a:t>критериальной</a:t>
            </a:r>
            <a:r>
              <a:rPr lang="ru-RU" dirty="0">
                <a:latin typeface="Times New Roman" panose="02020603050405020304" pitchFamily="18" charset="0"/>
                <a:cs typeface="Times New Roman" panose="02020603050405020304" pitchFamily="18" charset="0"/>
              </a:rPr>
              <a:t> основы оценки результатов освоения обучающимися основной образовательной программы основного общего образования, деятельности педагогических работников, образовательных учреждений, функционирования системы образования в целом; </a:t>
            </a:r>
          </a:p>
          <a:p>
            <a:pPr fontAlgn="auto">
              <a:spcAft>
                <a:spcPts val="0"/>
              </a:spcAft>
              <a:buFont typeface="Arial" panose="020B0604020202020204" pitchFamily="34" charset="0"/>
              <a:buChar char="•"/>
              <a:defRPr/>
            </a:pPr>
            <a:r>
              <a:rPr lang="ru-RU" b="1" i="1" dirty="0">
                <a:solidFill>
                  <a:schemeClr val="accent2">
                    <a:lumMod val="75000"/>
                  </a:schemeClr>
                </a:solidFill>
                <a:latin typeface="Times New Roman" panose="02020603050405020304" pitchFamily="18" charset="0"/>
                <a:cs typeface="Times New Roman" panose="02020603050405020304" pitchFamily="18" charset="0"/>
              </a:rPr>
              <a:t>условий создания социальной ситуации развития обучающихся, обеспечивающей их социальную самоидентификацию посредством личностно значимой деятельности</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Заголовок 1"/>
          <p:cNvSpPr>
            <a:spLocks noGrp="1"/>
          </p:cNvSpPr>
          <p:nvPr>
            <p:ph type="title"/>
          </p:nvPr>
        </p:nvSpPr>
        <p:spPr>
          <a:xfrm>
            <a:off x="838200" y="365125"/>
            <a:ext cx="10515600" cy="627063"/>
          </a:xfrm>
        </p:spPr>
        <p:txBody>
          <a:bodyPr/>
          <a:lstStyle/>
          <a:p>
            <a:pPr algn="ctr"/>
            <a:r>
              <a:rPr lang="ru-RU" sz="3600" b="1" smtClean="0">
                <a:latin typeface="Times New Roman" pitchFamily="18" charset="0"/>
                <a:cs typeface="Times New Roman" pitchFamily="18" charset="0"/>
              </a:rPr>
              <a:t>ФГОС</a:t>
            </a:r>
            <a:endParaRPr lang="ru-RU" sz="3600" smtClean="0"/>
          </a:p>
        </p:txBody>
      </p:sp>
      <p:sp>
        <p:nvSpPr>
          <p:cNvPr id="3" name="Объект 2"/>
          <p:cNvSpPr>
            <a:spLocks noGrp="1"/>
          </p:cNvSpPr>
          <p:nvPr>
            <p:ph idx="1"/>
          </p:nvPr>
        </p:nvSpPr>
        <p:spPr>
          <a:xfrm>
            <a:off x="838200" y="1327150"/>
            <a:ext cx="10515600" cy="5326063"/>
          </a:xfrm>
        </p:spPr>
        <p:txBody>
          <a:bodyPr/>
          <a:lstStyle/>
          <a:p>
            <a:r>
              <a:rPr lang="ru-RU" smtClean="0">
                <a:latin typeface="Times New Roman" pitchFamily="18" charset="0"/>
                <a:cs typeface="Times New Roman" pitchFamily="18" charset="0"/>
              </a:rPr>
              <a:t>Нигде явно не указано развитие интеллекта обучаемого, его мышления в качестве цели общего образования. </a:t>
            </a:r>
          </a:p>
          <a:p>
            <a:r>
              <a:rPr lang="ru-RU" smtClean="0">
                <a:latin typeface="Times New Roman" pitchFamily="18" charset="0"/>
                <a:cs typeface="Times New Roman" pitchFamily="18" charset="0"/>
              </a:rPr>
              <a:t>Нет цели научить детей думать. То есть нет необходимости в умных выпускниках: развитие личности, эмоциональной сферы, гражданской идентичности и т.д. – это очень хорошо, но это не главное, школа прежде всего должна учить детей думать, строить свое понимание закономерностей процессов и явлений на основании понятийного мышления. </a:t>
            </a:r>
          </a:p>
          <a:p>
            <a:r>
              <a:rPr lang="ru-RU" smtClean="0">
                <a:latin typeface="Times New Roman" pitchFamily="18" charset="0"/>
                <a:cs typeface="Times New Roman" pitchFamily="18" charset="0"/>
              </a:rPr>
              <a:t>Таким образом, в основополагающих нормативных документах происходит подмена приоритетов: главное (развитие мышления детей) становится второстепенным или вообще его не упоминается.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Заголовок 1"/>
          <p:cNvSpPr>
            <a:spLocks noGrp="1"/>
          </p:cNvSpPr>
          <p:nvPr>
            <p:ph type="title"/>
          </p:nvPr>
        </p:nvSpPr>
        <p:spPr>
          <a:xfrm>
            <a:off x="838200" y="365125"/>
            <a:ext cx="10515600" cy="781050"/>
          </a:xfrm>
        </p:spPr>
        <p:txBody>
          <a:bodyPr/>
          <a:lstStyle/>
          <a:p>
            <a:pPr algn="ctr"/>
            <a:r>
              <a:rPr lang="ru-RU" altLang="ru-RU" sz="3600" b="1" smtClean="0">
                <a:latin typeface="Times New Roman" pitchFamily="18" charset="0"/>
                <a:cs typeface="Times New Roman" pitchFamily="18" charset="0"/>
              </a:rPr>
              <a:t>Что значит развивать мышление?</a:t>
            </a:r>
            <a:endParaRPr lang="ru-RU" sz="3600" b="1" smtClean="0">
              <a:latin typeface="Times New Roman" pitchFamily="18" charset="0"/>
              <a:cs typeface="Times New Roman" pitchFamily="18" charset="0"/>
            </a:endParaRPr>
          </a:p>
        </p:txBody>
      </p:sp>
      <p:sp>
        <p:nvSpPr>
          <p:cNvPr id="3" name="Объект 2"/>
          <p:cNvSpPr>
            <a:spLocks noGrp="1"/>
          </p:cNvSpPr>
          <p:nvPr>
            <p:ph idx="1"/>
          </p:nvPr>
        </p:nvSpPr>
        <p:spPr>
          <a:xfrm>
            <a:off x="876300" y="1631950"/>
            <a:ext cx="10515600" cy="4351338"/>
          </a:xfrm>
        </p:spPr>
        <p:txBody>
          <a:bodyPr/>
          <a:lstStyle/>
          <a:p>
            <a:r>
              <a:rPr lang="ru-RU" altLang="ru-RU" smtClean="0">
                <a:latin typeface="Times New Roman" pitchFamily="18" charset="0"/>
                <a:cs typeface="Times New Roman" pitchFamily="18" charset="0"/>
              </a:rPr>
              <a:t>Акт развития мышления в учебном процессе можно зафиксировать тогда, когда учащийся демонстрирует понимание нового знания или понимание нового способа использования известного знания. </a:t>
            </a:r>
          </a:p>
          <a:p>
            <a:r>
              <a:rPr lang="ru-RU" altLang="ru-RU" smtClean="0">
                <a:latin typeface="Times New Roman" pitchFamily="18" charset="0"/>
                <a:cs typeface="Times New Roman" pitchFamily="18" charset="0"/>
              </a:rPr>
              <a:t>Как можно понять степень развития мышления у ученых, докладывающих результаты своих научных исследований на конференции? Только по глубине продемонстрированного в докладе понимания сути поставленных проблем и теоретических оснований способов их решения. </a:t>
            </a:r>
          </a:p>
          <a:p>
            <a:r>
              <a:rPr lang="ru-RU" altLang="ru-RU" smtClean="0">
                <a:latin typeface="Times New Roman" pitchFamily="18" charset="0"/>
                <a:cs typeface="Times New Roman" pitchFamily="18" charset="0"/>
              </a:rPr>
              <a:t>Вывод: </a:t>
            </a:r>
            <a:r>
              <a:rPr lang="ru-RU" altLang="ru-RU" b="1" i="1" smtClean="0">
                <a:latin typeface="Times New Roman" pitchFamily="18" charset="0"/>
                <a:cs typeface="Times New Roman" pitchFamily="18" charset="0"/>
              </a:rPr>
              <a:t>построение</a:t>
            </a:r>
            <a:r>
              <a:rPr lang="ru-RU" altLang="ru-RU" smtClean="0">
                <a:latin typeface="Times New Roman" pitchFamily="18" charset="0"/>
                <a:cs typeface="Times New Roman" pitchFamily="18" charset="0"/>
              </a:rPr>
              <a:t> </a:t>
            </a:r>
            <a:r>
              <a:rPr lang="ru-RU" altLang="ru-RU" b="1" i="1" smtClean="0">
                <a:latin typeface="Times New Roman" pitchFamily="18" charset="0"/>
                <a:cs typeface="Times New Roman" pitchFamily="18" charset="0"/>
              </a:rPr>
              <a:t>понимания равно развитию мышления</a:t>
            </a:r>
            <a:endParaRPr lang="ru-RU" altLang="ru-RU" smtClean="0">
              <a:latin typeface="Times New Roman" pitchFamily="18" charset="0"/>
              <a:cs typeface="Times New Roman" pitchFamily="18" charset="0"/>
            </a:endParaRPr>
          </a:p>
          <a:p>
            <a:endParaRPr lang="ru-RU"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838200" y="365125"/>
            <a:ext cx="10515600" cy="947738"/>
          </a:xfrm>
        </p:spPr>
        <p:txBody>
          <a:bodyPr rtlCol="0">
            <a:normAutofit fontScale="90000"/>
          </a:bodyPr>
          <a:lstStyle/>
          <a:p>
            <a:pPr algn="ctr" fontAlgn="auto">
              <a:spcAft>
                <a:spcPts val="0"/>
              </a:spcAft>
              <a:defRPr/>
            </a:pPr>
            <a:r>
              <a:rPr lang="ru-RU" altLang="ru-RU" sz="3600" b="1" dirty="0">
                <a:latin typeface="Times New Roman" panose="02020603050405020304" pitchFamily="18" charset="0"/>
                <a:cs typeface="Times New Roman" panose="02020603050405020304" pitchFamily="18" charset="0"/>
              </a:rPr>
              <a:t>Образовательные приоритеты в сегодняшней  массовой школе</a:t>
            </a:r>
          </a:p>
        </p:txBody>
      </p:sp>
      <p:sp>
        <p:nvSpPr>
          <p:cNvPr id="12291" name="Rectangle 3"/>
          <p:cNvSpPr>
            <a:spLocks noGrp="1" noChangeArrowheads="1"/>
          </p:cNvSpPr>
          <p:nvPr>
            <p:ph type="body" idx="1"/>
          </p:nvPr>
        </p:nvSpPr>
        <p:spPr>
          <a:xfrm>
            <a:off x="1981200" y="1485900"/>
            <a:ext cx="8229600" cy="5183188"/>
          </a:xfrm>
        </p:spPr>
        <p:txBody>
          <a:bodyPr/>
          <a:lstStyle/>
          <a:p>
            <a:r>
              <a:rPr lang="ru-RU" altLang="ru-RU" smtClean="0">
                <a:latin typeface="Times New Roman" pitchFamily="18" charset="0"/>
                <a:cs typeface="Times New Roman" pitchFamily="18" charset="0"/>
              </a:rPr>
              <a:t>Подготовка к ОГЭ или ЕГЭ </a:t>
            </a:r>
          </a:p>
          <a:p>
            <a:r>
              <a:rPr lang="ru-RU" altLang="ru-RU" smtClean="0">
                <a:latin typeface="Times New Roman" pitchFamily="18" charset="0"/>
                <a:cs typeface="Times New Roman" pitchFamily="18" charset="0"/>
              </a:rPr>
              <a:t>Много типов заданий, раздутый учебный план</a:t>
            </a:r>
          </a:p>
          <a:p>
            <a:r>
              <a:rPr lang="ru-RU" altLang="ru-RU" smtClean="0">
                <a:latin typeface="Times New Roman" pitchFamily="18" charset="0"/>
                <a:cs typeface="Times New Roman" pitchFamily="18" charset="0"/>
              </a:rPr>
              <a:t>Нужно много успеть на уроке</a:t>
            </a:r>
          </a:p>
          <a:p>
            <a:r>
              <a:rPr lang="ru-RU" altLang="ru-RU" smtClean="0">
                <a:latin typeface="Times New Roman" pitchFamily="18" charset="0"/>
                <a:cs typeface="Times New Roman" pitchFamily="18" charset="0"/>
              </a:rPr>
              <a:t>У учащихся нет времени для обдумывания учебного материала. Успевают понять единицы.  </a:t>
            </a:r>
          </a:p>
        </p:txBody>
      </p:sp>
      <p:sp>
        <p:nvSpPr>
          <p:cNvPr id="12292" name="AutoShape 4"/>
          <p:cNvSpPr>
            <a:spLocks noChangeArrowheads="1"/>
          </p:cNvSpPr>
          <p:nvPr/>
        </p:nvSpPr>
        <p:spPr bwMode="auto">
          <a:xfrm>
            <a:off x="6616700" y="1611313"/>
            <a:ext cx="1008063" cy="215900"/>
          </a:xfrm>
          <a:prstGeom prst="rightArrow">
            <a:avLst>
              <a:gd name="adj1" fmla="val 50000"/>
              <a:gd name="adj2" fmla="val 116728"/>
            </a:avLst>
          </a:prstGeom>
          <a:noFill/>
          <a:ln w="9525">
            <a:solidFill>
              <a:schemeClr val="tx1"/>
            </a:solidFill>
            <a:miter lim="800000"/>
            <a:headEnd/>
            <a:tailEnd/>
          </a:ln>
        </p:spPr>
        <p:txBody>
          <a:bodyPr wrap="none" anchor="ctr"/>
          <a:lstStyle/>
          <a:p>
            <a:endParaRPr lang="ru-RU" altLang="ru-RU"/>
          </a:p>
        </p:txBody>
      </p:sp>
      <p:sp>
        <p:nvSpPr>
          <p:cNvPr id="12293" name="AutoShape 5"/>
          <p:cNvSpPr>
            <a:spLocks noChangeArrowheads="1"/>
          </p:cNvSpPr>
          <p:nvPr/>
        </p:nvSpPr>
        <p:spPr bwMode="auto">
          <a:xfrm>
            <a:off x="9540875" y="2139950"/>
            <a:ext cx="1008063" cy="215900"/>
          </a:xfrm>
          <a:prstGeom prst="rightArrow">
            <a:avLst>
              <a:gd name="adj1" fmla="val 50000"/>
              <a:gd name="adj2" fmla="val 116728"/>
            </a:avLst>
          </a:prstGeom>
          <a:noFill/>
          <a:ln w="9525">
            <a:solidFill>
              <a:schemeClr val="tx1"/>
            </a:solidFill>
            <a:miter lim="800000"/>
            <a:headEnd/>
            <a:tailEnd/>
          </a:ln>
        </p:spPr>
        <p:txBody>
          <a:bodyPr wrap="none" anchor="ctr"/>
          <a:lstStyle/>
          <a:p>
            <a:endParaRPr lang="ru-RU" altLang="ru-RU"/>
          </a:p>
        </p:txBody>
      </p:sp>
      <p:sp>
        <p:nvSpPr>
          <p:cNvPr id="12294" name="AutoShape 6"/>
          <p:cNvSpPr>
            <a:spLocks noChangeArrowheads="1"/>
          </p:cNvSpPr>
          <p:nvPr/>
        </p:nvSpPr>
        <p:spPr bwMode="auto">
          <a:xfrm>
            <a:off x="7119938" y="2595563"/>
            <a:ext cx="1008062" cy="215900"/>
          </a:xfrm>
          <a:prstGeom prst="rightArrow">
            <a:avLst>
              <a:gd name="adj1" fmla="val 50000"/>
              <a:gd name="adj2" fmla="val 116728"/>
            </a:avLst>
          </a:prstGeom>
          <a:noFill/>
          <a:ln w="9525">
            <a:solidFill>
              <a:schemeClr val="tx1"/>
            </a:solidFill>
            <a:miter lim="800000"/>
            <a:headEnd/>
            <a:tailEnd/>
          </a:ln>
        </p:spPr>
        <p:txBody>
          <a:bodyPr wrap="none" anchor="ctr"/>
          <a:lstStyle/>
          <a:p>
            <a:endParaRPr lang="ru-RU" alt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29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294"/>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12292" grpId="0" animBg="1"/>
      <p:bldP spid="12293" grpId="0" animBg="1"/>
      <p:bldP spid="1229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838200" y="365125"/>
            <a:ext cx="10515600" cy="909638"/>
          </a:xfrm>
        </p:spPr>
        <p:txBody>
          <a:bodyPr/>
          <a:lstStyle/>
          <a:p>
            <a:pPr algn="ctr"/>
            <a:r>
              <a:rPr lang="ru-RU" altLang="ru-RU" sz="3600" b="1" smtClean="0">
                <a:latin typeface="Times New Roman" pitchFamily="18" charset="0"/>
                <a:cs typeface="Times New Roman" pitchFamily="18" charset="0"/>
              </a:rPr>
              <a:t>Слабо успевающий ученик</a:t>
            </a:r>
          </a:p>
        </p:txBody>
      </p:sp>
      <p:sp>
        <p:nvSpPr>
          <p:cNvPr id="13315" name="Rectangle 3"/>
          <p:cNvSpPr>
            <a:spLocks noGrp="1" noChangeArrowheads="1"/>
          </p:cNvSpPr>
          <p:nvPr>
            <p:ph type="body" idx="1"/>
          </p:nvPr>
        </p:nvSpPr>
        <p:spPr/>
        <p:txBody>
          <a:bodyPr/>
          <a:lstStyle/>
          <a:p>
            <a:r>
              <a:rPr lang="ru-RU" altLang="ru-RU" smtClean="0">
                <a:latin typeface="Times New Roman" pitchFamily="18" charset="0"/>
                <a:cs typeface="Times New Roman" pitchFamily="18" charset="0"/>
              </a:rPr>
              <a:t>Не успевает понять новый материал.</a:t>
            </a:r>
          </a:p>
          <a:p>
            <a:r>
              <a:rPr lang="ru-RU" altLang="ru-RU" smtClean="0">
                <a:latin typeface="Times New Roman" pitchFamily="18" charset="0"/>
                <a:cs typeface="Times New Roman" pitchFamily="18" charset="0"/>
              </a:rPr>
              <a:t>Много пробелов (иногда сплошной пробел), нет понимания.</a:t>
            </a:r>
          </a:p>
          <a:p>
            <a:r>
              <a:rPr lang="ru-RU" altLang="ru-RU" smtClean="0">
                <a:latin typeface="Times New Roman" pitchFamily="18" charset="0"/>
                <a:cs typeface="Times New Roman" pitchFamily="18" charset="0"/>
              </a:rPr>
              <a:t>Повторяет за учителем при решении заданий (натаскивание) всегда, в том числе и при подготовке к ГИА.</a:t>
            </a:r>
          </a:p>
          <a:p>
            <a:endParaRPr lang="ru-RU" altLang="ru-RU" smtClean="0">
              <a:latin typeface="Times New Roman" pitchFamily="18" charset="0"/>
              <a:cs typeface="Times New Roman" pitchFamily="18" charset="0"/>
            </a:endParaRPr>
          </a:p>
          <a:p>
            <a:endParaRPr lang="ru-RU" altLang="ru-RU"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838200" y="365125"/>
            <a:ext cx="10515600" cy="819150"/>
          </a:xfrm>
        </p:spPr>
        <p:txBody>
          <a:bodyPr/>
          <a:lstStyle/>
          <a:p>
            <a:pPr algn="ctr"/>
            <a:r>
              <a:rPr lang="ru-RU" altLang="ru-RU" sz="3600" b="1" smtClean="0">
                <a:latin typeface="Times New Roman" pitchFamily="18" charset="0"/>
                <a:cs typeface="Times New Roman" pitchFamily="18" charset="0"/>
              </a:rPr>
              <a:t>Слабо успевающий ученик</a:t>
            </a:r>
          </a:p>
        </p:txBody>
      </p:sp>
      <p:sp>
        <p:nvSpPr>
          <p:cNvPr id="14339" name="Rectangle 3"/>
          <p:cNvSpPr>
            <a:spLocks noGrp="1" noChangeArrowheads="1"/>
          </p:cNvSpPr>
          <p:nvPr>
            <p:ph type="body" idx="1"/>
          </p:nvPr>
        </p:nvSpPr>
        <p:spPr>
          <a:xfrm>
            <a:off x="838200" y="1390650"/>
            <a:ext cx="10515600" cy="4786313"/>
          </a:xfrm>
        </p:spPr>
        <p:txBody>
          <a:bodyPr/>
          <a:lstStyle/>
          <a:p>
            <a:r>
              <a:rPr lang="ru-RU" altLang="ru-RU" smtClean="0">
                <a:latin typeface="Times New Roman" pitchFamily="18" charset="0"/>
                <a:cs typeface="Times New Roman" pitchFamily="18" charset="0"/>
              </a:rPr>
              <a:t>Зачем ему такой объем неусвоенных знаний?</a:t>
            </a:r>
          </a:p>
          <a:p>
            <a:r>
              <a:rPr lang="ru-RU" altLang="ru-RU" smtClean="0">
                <a:latin typeface="Times New Roman" pitchFamily="18" charset="0"/>
                <a:cs typeface="Times New Roman" pitchFamily="18" charset="0"/>
              </a:rPr>
              <a:t>Мышление при таком преподавании (при натаскивании) не развивается, т.к. развитие мышления = пониманию.</a:t>
            </a:r>
          </a:p>
          <a:p>
            <a:r>
              <a:rPr lang="ru-RU" altLang="ru-RU" smtClean="0">
                <a:latin typeface="Times New Roman" pitchFamily="18" charset="0"/>
                <a:cs typeface="Times New Roman" pitchFamily="18" charset="0"/>
              </a:rPr>
              <a:t>Эти алгоритмы решения заданий, которые он запоминает ему в жизни не понадобятся. Сертификат ЕГЭ он в вуз не сдает.</a:t>
            </a:r>
          </a:p>
          <a:p>
            <a:pPr algn="ctr">
              <a:buFontTx/>
              <a:buNone/>
            </a:pPr>
            <a:r>
              <a:rPr lang="ru-RU" altLang="ru-RU" b="1" smtClean="0">
                <a:latin typeface="Times New Roman" pitchFamily="18" charset="0"/>
                <a:cs typeface="Times New Roman" pitchFamily="18" charset="0"/>
              </a:rPr>
              <a:t>ЗАЧЕМ?</a:t>
            </a:r>
          </a:p>
          <a:p>
            <a:endParaRPr lang="ru-RU" altLang="ru-RU"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pPr algn="ctr"/>
            <a:r>
              <a:rPr lang="ru-RU" altLang="ru-RU" sz="3600" b="1" smtClean="0">
                <a:latin typeface="Times New Roman" pitchFamily="18" charset="0"/>
                <a:cs typeface="Times New Roman" pitchFamily="18" charset="0"/>
              </a:rPr>
              <a:t>Ученику с низкой скоростью </a:t>
            </a:r>
            <a:br>
              <a:rPr lang="ru-RU" altLang="ru-RU" sz="3600" b="1" smtClean="0">
                <a:latin typeface="Times New Roman" pitchFamily="18" charset="0"/>
                <a:cs typeface="Times New Roman" pitchFamily="18" charset="0"/>
              </a:rPr>
            </a:br>
            <a:r>
              <a:rPr lang="ru-RU" altLang="ru-RU" sz="3600" b="1" smtClean="0">
                <a:latin typeface="Times New Roman" pitchFamily="18" charset="0"/>
                <a:cs typeface="Times New Roman" pitchFamily="18" charset="0"/>
              </a:rPr>
              <a:t>восприятия материала</a:t>
            </a:r>
          </a:p>
        </p:txBody>
      </p:sp>
      <p:sp>
        <p:nvSpPr>
          <p:cNvPr id="17411" name="Rectangle 3"/>
          <p:cNvSpPr>
            <a:spLocks noGrp="1" noChangeArrowheads="1"/>
          </p:cNvSpPr>
          <p:nvPr>
            <p:ph type="body" idx="1"/>
          </p:nvPr>
        </p:nvSpPr>
        <p:spPr/>
        <p:txBody>
          <a:bodyPr/>
          <a:lstStyle/>
          <a:p>
            <a:r>
              <a:rPr lang="ru-RU" altLang="ru-RU" b="1" i="1" smtClean="0"/>
              <a:t>Так как единственная цель преподавания предмета – развитие мышления, то</a:t>
            </a:r>
          </a:p>
          <a:p>
            <a:pPr>
              <a:buFontTx/>
              <a:buNone/>
            </a:pPr>
            <a:r>
              <a:rPr lang="ru-RU" altLang="ru-RU" b="1" i="1" smtClean="0"/>
              <a:t>   ЕМУ НЕЛЬЗЯ ПРЕПОДАВАТЬ БЕЗ ПОСТРОЕНИЯ ПОНИМАНИЯ, НЕЛЬЗЯ НАТАСКИВАТЬ, ПОКАЗЫВАТЬ КАК РЕШАТЬ. </a:t>
            </a:r>
          </a:p>
          <a:p>
            <a:pPr>
              <a:buFontTx/>
              <a:buNone/>
            </a:pPr>
            <a:r>
              <a:rPr lang="ru-RU" altLang="ru-RU" b="1" i="1" smtClean="0"/>
              <a:t>   НУЖНО ДОБИВАТЬСЯ ПОНИМАНИЯ ТЕОРЕТИЧЕСКОГО МАТЕРИАЛА!!!</a:t>
            </a:r>
          </a:p>
          <a:p>
            <a:pPr>
              <a:buFontTx/>
              <a:buNone/>
            </a:pPr>
            <a:r>
              <a:rPr lang="ru-RU" altLang="ru-RU" b="1" i="1" smtClean="0"/>
              <a:t>   может быть меньшего объема</a:t>
            </a:r>
          </a:p>
          <a:p>
            <a:endParaRPr lang="ru-RU" altLang="ru-RU" b="1" i="1"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a:xfrm>
            <a:off x="1981200" y="274638"/>
            <a:ext cx="8229600" cy="922337"/>
          </a:xfrm>
        </p:spPr>
        <p:txBody>
          <a:bodyPr/>
          <a:lstStyle/>
          <a:p>
            <a:pPr algn="ctr"/>
            <a:r>
              <a:rPr lang="ru-RU" altLang="ru-RU" sz="3600" b="1" smtClean="0">
                <a:latin typeface="Times New Roman" pitchFamily="18" charset="0"/>
                <a:cs typeface="Times New Roman" pitchFamily="18" charset="0"/>
              </a:rPr>
              <a:t>Понимание = Развитие мышления</a:t>
            </a:r>
          </a:p>
        </p:txBody>
      </p:sp>
      <p:sp>
        <p:nvSpPr>
          <p:cNvPr id="4099" name="Rectangle 3"/>
          <p:cNvSpPr>
            <a:spLocks noGrp="1" noChangeArrowheads="1"/>
          </p:cNvSpPr>
          <p:nvPr>
            <p:ph type="body" idx="1"/>
          </p:nvPr>
        </p:nvSpPr>
        <p:spPr>
          <a:xfrm>
            <a:off x="465138" y="1196975"/>
            <a:ext cx="11349037" cy="5256213"/>
          </a:xfrm>
        </p:spPr>
        <p:txBody>
          <a:bodyPr rtlCol="0">
            <a:normAutofit/>
          </a:bodyPr>
          <a:lstStyle/>
          <a:p>
            <a:pPr fontAlgn="auto">
              <a:spcAft>
                <a:spcPts val="0"/>
              </a:spcAft>
              <a:buFont typeface="Arial" panose="020B0604020202020204" pitchFamily="34" charset="0"/>
              <a:buChar char="•"/>
              <a:defRPr/>
            </a:pPr>
            <a:r>
              <a:rPr lang="ru-RU" altLang="ru-RU" dirty="0" smtClean="0">
                <a:latin typeface="Times New Roman" panose="02020603050405020304" pitchFamily="18" charset="0"/>
                <a:cs typeface="Times New Roman" panose="02020603050405020304" pitchFamily="18" charset="0"/>
              </a:rPr>
              <a:t>Наиболее интенсивное развитие мышления происходит в процессе построения понимания предметного материала.</a:t>
            </a:r>
          </a:p>
          <a:p>
            <a:pPr fontAlgn="auto">
              <a:spcAft>
                <a:spcPts val="0"/>
              </a:spcAft>
              <a:buFont typeface="Arial" panose="020B0604020202020204" pitchFamily="34" charset="0"/>
              <a:buChar char="•"/>
              <a:defRPr/>
            </a:pPr>
            <a:r>
              <a:rPr lang="ru-RU" altLang="ru-RU" dirty="0" smtClean="0">
                <a:latin typeface="Times New Roman" panose="02020603050405020304" pitchFamily="18" charset="0"/>
                <a:cs typeface="Times New Roman" panose="02020603050405020304" pitchFamily="18" charset="0"/>
              </a:rPr>
              <a:t>Если нет понимания, то развитие минимально.</a:t>
            </a:r>
          </a:p>
          <a:p>
            <a:pPr fontAlgn="auto">
              <a:spcAft>
                <a:spcPts val="0"/>
              </a:spcAft>
              <a:buFont typeface="Arial" panose="020B0604020202020204" pitchFamily="34" charset="0"/>
              <a:buChar char="•"/>
              <a:defRPr/>
            </a:pPr>
            <a:r>
              <a:rPr lang="ru-RU" altLang="ru-RU" dirty="0" smtClean="0">
                <a:latin typeface="Times New Roman" panose="02020603050405020304" pitchFamily="18" charset="0"/>
                <a:cs typeface="Times New Roman" panose="02020603050405020304" pitchFamily="18" charset="0"/>
              </a:rPr>
              <a:t>Первопричина низких образовательных  результатов (ПР и МР) – отсутствие понимания предметного материала у учащихся.</a:t>
            </a:r>
          </a:p>
          <a:p>
            <a:pPr fontAlgn="auto">
              <a:spcAft>
                <a:spcPts val="0"/>
              </a:spcAft>
              <a:buFont typeface="Arial" panose="020B0604020202020204" pitchFamily="34" charset="0"/>
              <a:buChar char="•"/>
              <a:defRPr/>
            </a:pPr>
            <a:r>
              <a:rPr lang="ru-RU" altLang="ru-RU" dirty="0" smtClean="0">
                <a:solidFill>
                  <a:schemeClr val="accent2">
                    <a:lumMod val="75000"/>
                  </a:schemeClr>
                </a:solidFill>
                <a:latin typeface="Times New Roman" panose="02020603050405020304" pitchFamily="18" charset="0"/>
                <a:cs typeface="Times New Roman" panose="02020603050405020304" pitchFamily="18" charset="0"/>
              </a:rPr>
              <a:t>Система образования не требует от учителя построения понимания у каждого учащегося.</a:t>
            </a:r>
          </a:p>
          <a:p>
            <a:pPr fontAlgn="auto">
              <a:spcAft>
                <a:spcPts val="0"/>
              </a:spcAft>
              <a:buFont typeface="Arial" panose="020B0604020202020204" pitchFamily="34" charset="0"/>
              <a:buChar char="•"/>
              <a:defRPr/>
            </a:pPr>
            <a:r>
              <a:rPr lang="ru-RU" altLang="ru-RU" dirty="0" smtClean="0">
                <a:solidFill>
                  <a:schemeClr val="accent2">
                    <a:lumMod val="75000"/>
                  </a:schemeClr>
                </a:solidFill>
                <a:latin typeface="Times New Roman" panose="02020603050405020304" pitchFamily="18" charset="0"/>
                <a:cs typeface="Times New Roman" panose="02020603050405020304" pitchFamily="18" charset="0"/>
              </a:rPr>
              <a:t>Главный критерий качества работы учителя – результаты ГИА. </a:t>
            </a:r>
          </a:p>
          <a:p>
            <a:pPr fontAlgn="auto">
              <a:spcAft>
                <a:spcPts val="0"/>
              </a:spcAft>
              <a:buFont typeface="Arial" panose="020B0604020202020204" pitchFamily="34" charset="0"/>
              <a:buChar char="•"/>
              <a:defRPr/>
            </a:pPr>
            <a:r>
              <a:rPr lang="ru-RU" altLang="ru-RU" dirty="0" smtClean="0">
                <a:solidFill>
                  <a:schemeClr val="accent2">
                    <a:lumMod val="75000"/>
                  </a:schemeClr>
                </a:solidFill>
                <a:latin typeface="Times New Roman" panose="02020603050405020304" pitchFamily="18" charset="0"/>
                <a:cs typeface="Times New Roman" panose="02020603050405020304" pitchFamily="18" charset="0"/>
              </a:rPr>
              <a:t>Но ГИА можно сдать на 4 и без понимания или с минимальным его уровнем.</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158875"/>
            <a:ext cx="10515600" cy="5018088"/>
          </a:xfrm>
        </p:spPr>
        <p:txBody>
          <a:bodyPr rtlCol="0">
            <a:normAutofit/>
          </a:bodyPr>
          <a:lstStyle/>
          <a:p>
            <a:pPr fontAlgn="auto">
              <a:spcAft>
                <a:spcPts val="0"/>
              </a:spcAft>
              <a:buFont typeface="Arial" panose="020B0604020202020204" pitchFamily="34" charset="0"/>
              <a:buChar char="•"/>
              <a:defRPr/>
            </a:pPr>
            <a:r>
              <a:rPr lang="ru-RU" b="1" i="1" dirty="0" smtClean="0">
                <a:solidFill>
                  <a:schemeClr val="accent5">
                    <a:lumMod val="50000"/>
                  </a:schemeClr>
                </a:solidFill>
                <a:latin typeface="Times New Roman" panose="02020603050405020304" pitchFamily="18" charset="0"/>
                <a:cs typeface="Times New Roman" panose="02020603050405020304" pitchFamily="18" charset="0"/>
              </a:rPr>
              <a:t>Понимание</a:t>
            </a:r>
            <a:r>
              <a:rPr lang="ru-RU" dirty="0" smtClean="0">
                <a:solidFill>
                  <a:schemeClr val="accent5">
                    <a:lumMod val="50000"/>
                  </a:schemeClr>
                </a:solidFill>
                <a:latin typeface="Times New Roman" panose="02020603050405020304" pitchFamily="18" charset="0"/>
                <a:cs typeface="Times New Roman" panose="02020603050405020304" pitchFamily="18" charset="0"/>
              </a:rPr>
              <a:t> </a:t>
            </a:r>
            <a:r>
              <a:rPr lang="ru-RU" dirty="0">
                <a:solidFill>
                  <a:schemeClr val="accent5">
                    <a:lumMod val="50000"/>
                  </a:schemeClr>
                </a:solidFill>
                <a:latin typeface="Times New Roman" panose="02020603050405020304" pitchFamily="18" charset="0"/>
                <a:cs typeface="Times New Roman" panose="02020603050405020304" pitchFamily="18" charset="0"/>
              </a:rPr>
              <a:t>представляет собой раскрытие реально существующих, существенных связей предметов и явлений объективной </a:t>
            </a:r>
            <a:r>
              <a:rPr lang="ru-RU" dirty="0" smtClean="0">
                <a:solidFill>
                  <a:schemeClr val="accent5">
                    <a:lumMod val="50000"/>
                  </a:schemeClr>
                </a:solidFill>
                <a:latin typeface="Times New Roman" panose="02020603050405020304" pitchFamily="18" charset="0"/>
                <a:cs typeface="Times New Roman" panose="02020603050405020304" pitchFamily="18" charset="0"/>
              </a:rPr>
              <a:t>действительности.</a:t>
            </a:r>
          </a:p>
          <a:p>
            <a:pPr fontAlgn="auto">
              <a:spcAft>
                <a:spcPts val="0"/>
              </a:spcAft>
              <a:buFont typeface="Arial" panose="020B0604020202020204" pitchFamily="34" charset="0"/>
              <a:buChar char="•"/>
              <a:defRPr/>
            </a:pPr>
            <a:r>
              <a:rPr lang="ru-RU" b="1" i="1" dirty="0" smtClean="0">
                <a:solidFill>
                  <a:schemeClr val="accent5">
                    <a:lumMod val="50000"/>
                  </a:schemeClr>
                </a:solidFill>
                <a:latin typeface="Times New Roman" panose="02020603050405020304" pitchFamily="18" charset="0"/>
                <a:cs typeface="Times New Roman" panose="02020603050405020304" pitchFamily="18" charset="0"/>
              </a:rPr>
              <a:t>Понимание</a:t>
            </a:r>
            <a:r>
              <a:rPr lang="ru-RU" dirty="0" smtClean="0">
                <a:latin typeface="Times New Roman" panose="02020603050405020304" pitchFamily="18" charset="0"/>
                <a:cs typeface="Times New Roman" panose="02020603050405020304" pitchFamily="18" charset="0"/>
              </a:rPr>
              <a:t>  - мыслительный </a:t>
            </a:r>
            <a:r>
              <a:rPr lang="ru-RU" dirty="0">
                <a:latin typeface="Times New Roman" panose="02020603050405020304" pitchFamily="18" charset="0"/>
                <a:cs typeface="Times New Roman" panose="02020603050405020304" pitchFamily="18" charset="0"/>
              </a:rPr>
              <a:t>процесс, </a:t>
            </a:r>
            <a:r>
              <a:rPr lang="ru-RU" dirty="0" smtClean="0">
                <a:latin typeface="Times New Roman" panose="02020603050405020304" pitchFamily="18" charset="0"/>
                <a:cs typeface="Times New Roman" panose="02020603050405020304" pitchFamily="18" charset="0"/>
              </a:rPr>
              <a:t>направленный </a:t>
            </a:r>
            <a:r>
              <a:rPr lang="ru-RU" dirty="0">
                <a:latin typeface="Times New Roman" panose="02020603050405020304" pitchFamily="18" charset="0"/>
                <a:cs typeface="Times New Roman" panose="02020603050405020304" pitchFamily="18" charset="0"/>
              </a:rPr>
              <a:t>на выявление существенных свойств предметов и явлений действительности, познаваемых в чувственном и теоретическом опыте </a:t>
            </a:r>
            <a:r>
              <a:rPr lang="ru-RU" dirty="0" smtClean="0">
                <a:latin typeface="Times New Roman" panose="02020603050405020304" pitchFamily="18" charset="0"/>
                <a:cs typeface="Times New Roman" panose="02020603050405020304" pitchFamily="18" charset="0"/>
              </a:rPr>
              <a:t>человека.</a:t>
            </a:r>
            <a:endParaRPr lang="ru-RU" dirty="0">
              <a:solidFill>
                <a:schemeClr val="accent5">
                  <a:lumMod val="50000"/>
                </a:schemeClr>
              </a:solidFill>
              <a:latin typeface="Times New Roman" panose="02020603050405020304" pitchFamily="18" charset="0"/>
              <a:cs typeface="Times New Roman" panose="02020603050405020304" pitchFamily="18" charset="0"/>
            </a:endParaRPr>
          </a:p>
        </p:txBody>
      </p:sp>
      <p:sp>
        <p:nvSpPr>
          <p:cNvPr id="32770" name="Заголовок 1"/>
          <p:cNvSpPr>
            <a:spLocks noGrp="1"/>
          </p:cNvSpPr>
          <p:nvPr>
            <p:ph type="title"/>
          </p:nvPr>
        </p:nvSpPr>
        <p:spPr>
          <a:xfrm>
            <a:off x="838200" y="300038"/>
            <a:ext cx="10515600" cy="858837"/>
          </a:xfrm>
        </p:spPr>
        <p:txBody>
          <a:bodyPr/>
          <a:lstStyle/>
          <a:p>
            <a:pPr algn="ctr"/>
            <a:r>
              <a:rPr lang="ru-RU" sz="3600" b="1" smtClean="0">
                <a:latin typeface="Times New Roman" pitchFamily="18" charset="0"/>
                <a:cs typeface="Times New Roman" pitchFamily="18" charset="0"/>
              </a:rPr>
              <a:t>Сущность понятия «понимание»</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34963"/>
            <a:ext cx="10515600" cy="6523037"/>
          </a:xfrm>
        </p:spPr>
        <p:txBody>
          <a:bodyPr rtlCol="0">
            <a:normAutofit lnSpcReduction="10000"/>
          </a:bodyPr>
          <a:lstStyle/>
          <a:p>
            <a:pPr algn="just" fontAlgn="auto">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«Когда-то </a:t>
            </a:r>
            <a:r>
              <a:rPr lang="ru-RU" dirty="0">
                <a:latin typeface="Times New Roman" panose="02020603050405020304" pitchFamily="18" charset="0"/>
                <a:cs typeface="Times New Roman" panose="02020603050405020304" pitchFamily="18" charset="0"/>
              </a:rPr>
              <a:t>очень давно на заре своей учительской деятельности, столкнувшись с детской беспомощностью в тщетных попытках овладеть премудростями физики и со своим собственным бессилием в таких же тщетных попытках помочь ребятам, я подходил к своим бо­лее опытным коллегам с одними и теми же вопросами: «Почему я не могу научить некоторых детей физике? Что я делаю не так? Что нужно сделать, чтобы любой ребёнок смог овладеть премудростями науки?" Умудренные опытом коллеги участливо, но странно на меня посматривая, отвечали, пожимая плечами: "Что ж поделаешь! Дети разные, у них разные способности. С этим нужно смириться и не на­деяться научить всех одинаково хорошо." Уже тогда мне казалось, что эти ответы являются всего лишь перефразировкой моих вопро­сов. Что такое способности? Какие способности нужны для успешно­го овладения физикой или любой другой наукой? Можно ли на эти способности влиять, развивая и совершенствуя их в процессе обу­чения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М.Е.Бершадский</a:t>
            </a:r>
            <a:endParaRPr lang="ru-RU" dirty="0" smtClean="0">
              <a:latin typeface="Times New Roman" panose="02020603050405020304" pitchFamily="18" charset="0"/>
              <a:cs typeface="Times New Roman" panose="02020603050405020304" pitchFamily="18" charset="0"/>
            </a:endParaRPr>
          </a:p>
          <a:p>
            <a:pPr fontAlgn="auto">
              <a:spcAft>
                <a:spcPts val="0"/>
              </a:spcAft>
              <a:buFont typeface="Arial" panose="020B0604020202020204" pitchFamily="34" charset="0"/>
              <a:buChar char="•"/>
              <a:defRPr/>
            </a:pPr>
            <a:endParaRPr lang="ru-RU" dirty="0">
              <a:latin typeface="Times New Roman" panose="02020603050405020304" pitchFamily="18" charset="0"/>
              <a:cs typeface="Times New Roman" panose="02020603050405020304" pitchFamily="18" charset="0"/>
            </a:endParaRPr>
          </a:p>
          <a:p>
            <a:pPr fontAlgn="auto">
              <a:spcAft>
                <a:spcPts val="0"/>
              </a:spcAft>
              <a:buFont typeface="Arial" panose="020B0604020202020204" pitchFamily="34" charset="0"/>
              <a:buChar char="•"/>
              <a:defRPr/>
            </a:pPr>
            <a:endParaRPr lang="ru-RU"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Заголовок 1"/>
          <p:cNvSpPr>
            <a:spLocks noGrp="1"/>
          </p:cNvSpPr>
          <p:nvPr>
            <p:ph type="title"/>
          </p:nvPr>
        </p:nvSpPr>
        <p:spPr>
          <a:xfrm>
            <a:off x="838200" y="365125"/>
            <a:ext cx="10515600" cy="819150"/>
          </a:xfrm>
        </p:spPr>
        <p:txBody>
          <a:bodyPr/>
          <a:lstStyle/>
          <a:p>
            <a:pPr algn="ctr"/>
            <a:r>
              <a:rPr lang="ru-RU" sz="3600" b="1" smtClean="0">
                <a:latin typeface="Times New Roman" pitchFamily="18" charset="0"/>
                <a:cs typeface="Times New Roman" pitchFamily="18" charset="0"/>
              </a:rPr>
              <a:t>Сущность понятия «понимание»</a:t>
            </a:r>
          </a:p>
        </p:txBody>
      </p:sp>
      <p:sp>
        <p:nvSpPr>
          <p:cNvPr id="3" name="Объект 2"/>
          <p:cNvSpPr>
            <a:spLocks noGrp="1"/>
          </p:cNvSpPr>
          <p:nvPr>
            <p:ph idx="1"/>
          </p:nvPr>
        </p:nvSpPr>
        <p:spPr>
          <a:xfrm>
            <a:off x="838200" y="1055688"/>
            <a:ext cx="10515600" cy="5538787"/>
          </a:xfrm>
        </p:spPr>
        <p:txBody>
          <a:bodyPr/>
          <a:lstStyle/>
          <a:p>
            <a:r>
              <a:rPr lang="ru-RU" smtClean="0">
                <a:latin typeface="Times New Roman" pitchFamily="18" charset="0"/>
                <a:cs typeface="Times New Roman" pitchFamily="18" charset="0"/>
              </a:rPr>
              <a:t>М. Верт­геймер писал: «Кто не переживал того, что обозначается слова­ми «ученик понимает»? Кто не переживал сам, как протекает такое «понимание», когда человеку впервые открывается какая- нибудь математическая или физическая зависимость?</a:t>
            </a:r>
          </a:p>
          <a:p>
            <a:r>
              <a:rPr lang="ru-RU" smtClean="0">
                <a:latin typeface="Times New Roman" pitchFamily="18" charset="0"/>
                <a:cs typeface="Times New Roman" pitchFamily="18" charset="0"/>
              </a:rPr>
              <a:t>Л.С.Выготский: «Говоре­ние требует перехода из внутреннего плана во внешний, а пони­мание предполагает обратное движение — от внешнего плана речи к внутреннему».</a:t>
            </a:r>
          </a:p>
          <a:p>
            <a:r>
              <a:rPr lang="ru-RU" smtClean="0">
                <a:latin typeface="Times New Roman" pitchFamily="18" charset="0"/>
                <a:cs typeface="Times New Roman" pitchFamily="18" charset="0"/>
              </a:rPr>
              <a:t>Точки развития и роста человека и культуры как раз и находятся в пространстве понима­ния / непонимания. В этой же точке находится и движущая сила развития знаний.</a:t>
            </a:r>
          </a:p>
          <a:p>
            <a:r>
              <a:rPr lang="ru-RU" smtClean="0">
                <a:latin typeface="Times New Roman" pitchFamily="18" charset="0"/>
                <a:cs typeface="Times New Roman" pitchFamily="18" charset="0"/>
              </a:rPr>
              <a:t>А. А. Потебня: «Всякое понимание есть непонимание». Для того, чтобы понять, нужно осознать, ощутить свое непонимание.</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Объект 2"/>
          <p:cNvSpPr>
            <a:spLocks noGrp="1"/>
          </p:cNvSpPr>
          <p:nvPr>
            <p:ph idx="1"/>
          </p:nvPr>
        </p:nvSpPr>
        <p:spPr>
          <a:xfrm>
            <a:off x="838200" y="1274763"/>
            <a:ext cx="10515600" cy="4902200"/>
          </a:xfrm>
        </p:spPr>
        <p:txBody>
          <a:bodyPr/>
          <a:lstStyle/>
          <a:p>
            <a:r>
              <a:rPr lang="ru-RU" smtClean="0">
                <a:latin typeface="Times New Roman" pitchFamily="18" charset="0"/>
                <a:cs typeface="Times New Roman" pitchFamily="18" charset="0"/>
              </a:rPr>
              <a:t>В принципе обучение, творчество и понимание — это синони­мы. Их дифференциация связана с неудовлетворительной органи­зацией обучения (а возможно, и всей человеческой деятельнос­ти), которое может быть, например, ориентировано на запомина­ние и повторение, даже на зубрежку, а не на понимание. </a:t>
            </a:r>
          </a:p>
        </p:txBody>
      </p:sp>
      <p:sp>
        <p:nvSpPr>
          <p:cNvPr id="34818" name="Заголовок 1"/>
          <p:cNvSpPr>
            <a:spLocks noGrp="1"/>
          </p:cNvSpPr>
          <p:nvPr>
            <p:ph type="title"/>
          </p:nvPr>
        </p:nvSpPr>
        <p:spPr>
          <a:xfrm>
            <a:off x="838200" y="365125"/>
            <a:ext cx="10515600" cy="909638"/>
          </a:xfrm>
        </p:spPr>
        <p:txBody>
          <a:bodyPr/>
          <a:lstStyle/>
          <a:p>
            <a:pPr algn="ctr"/>
            <a:r>
              <a:rPr lang="ru-RU" sz="3600" b="1" smtClean="0">
                <a:latin typeface="Times New Roman" pitchFamily="18" charset="0"/>
                <a:cs typeface="Times New Roman" pitchFamily="18" charset="0"/>
              </a:rPr>
              <a:t>Сущность понятия «понимание»</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rtlCol="0">
            <a:normAutofit fontScale="92500" lnSpcReduction="20000"/>
          </a:bodyPr>
          <a:lstStyle/>
          <a:p>
            <a:pPr fontAlgn="auto">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Выготский пишет: «Ребенок научился производить какую-либо операцию. Тем самым он усвоил какой-то структурный принцип, сфера приложения коего шире, чем только операции того типа, на которых этот принцип был усвоен. Следовательно, совершая шаг в обучении, ребенок продвигается в развитии на два шага, т.е. обучение и развитие не совпадают</a:t>
            </a:r>
            <a:r>
              <a:rPr lang="ru-RU" dirty="0" smtClean="0">
                <a:latin typeface="Times New Roman" panose="02020603050405020304" pitchFamily="18" charset="0"/>
                <a:cs typeface="Times New Roman" panose="02020603050405020304" pitchFamily="18" charset="0"/>
              </a:rPr>
              <a:t>»</a:t>
            </a:r>
          </a:p>
          <a:p>
            <a:pPr fontAlgn="auto">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Из этого несовпадения Выготский выводит представления об уровне актуального развития и о зоне ближайшего развития. Он </a:t>
            </a:r>
            <a:r>
              <a:rPr lang="ru-RU" dirty="0" smtClean="0">
                <a:latin typeface="Times New Roman" panose="02020603050405020304" pitchFamily="18" charset="0"/>
                <a:cs typeface="Times New Roman" panose="02020603050405020304" pitchFamily="18" charset="0"/>
              </a:rPr>
              <a:t>подвергает </a:t>
            </a:r>
            <a:r>
              <a:rPr lang="ru-RU" dirty="0">
                <a:latin typeface="Times New Roman" panose="02020603050405020304" pitchFamily="18" charset="0"/>
                <a:cs typeface="Times New Roman" panose="02020603050405020304" pitchFamily="18" charset="0"/>
              </a:rPr>
              <a:t>действительность внутренних процессов развития, пробуждаемых к жизни школьным обучением, лучам </a:t>
            </a:r>
            <a:r>
              <a:rPr lang="ru-RU" dirty="0" smtClean="0">
                <a:latin typeface="Times New Roman" panose="02020603050405020304" pitchFamily="18" charset="0"/>
                <a:cs typeface="Times New Roman" panose="02020603050405020304" pitchFamily="18" charset="0"/>
              </a:rPr>
              <a:t>Рентгена. </a:t>
            </a:r>
          </a:p>
          <a:p>
            <a:pPr fontAlgn="auto">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Функцию </a:t>
            </a:r>
            <a:r>
              <a:rPr lang="ru-RU" dirty="0">
                <a:latin typeface="Times New Roman" panose="02020603050405020304" pitchFamily="18" charset="0"/>
                <a:cs typeface="Times New Roman" panose="02020603050405020304" pitchFamily="18" charset="0"/>
              </a:rPr>
              <a:t>таких лучей при определении границ зоны ближайшего развития, на наш взгляд, могут выпол­нять прежде всего акты естественного и творческого </a:t>
            </a:r>
            <a:r>
              <a:rPr lang="ru-RU" b="1" dirty="0">
                <a:latin typeface="Times New Roman" panose="02020603050405020304" pitchFamily="18" charset="0"/>
                <a:cs typeface="Times New Roman" panose="02020603050405020304" pitchFamily="18" charset="0"/>
              </a:rPr>
              <a:t>понимания.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Заголовок 1"/>
          <p:cNvSpPr>
            <a:spLocks noGrp="1"/>
          </p:cNvSpPr>
          <p:nvPr>
            <p:ph type="title"/>
          </p:nvPr>
        </p:nvSpPr>
        <p:spPr/>
        <p:txBody>
          <a:bodyPr/>
          <a:lstStyle/>
          <a:p>
            <a:endParaRPr lang="ru-RU" smtClean="0"/>
          </a:p>
        </p:txBody>
      </p:sp>
      <p:sp>
        <p:nvSpPr>
          <p:cNvPr id="3" name="Объект 2"/>
          <p:cNvSpPr>
            <a:spLocks noGrp="1"/>
          </p:cNvSpPr>
          <p:nvPr>
            <p:ph idx="1"/>
          </p:nvPr>
        </p:nvSpPr>
        <p:spPr>
          <a:xfrm>
            <a:off x="800100" y="1825625"/>
            <a:ext cx="10820400" cy="5032375"/>
          </a:xfrm>
        </p:spPr>
        <p:txBody>
          <a:bodyPr rtlCol="0">
            <a:normAutofit fontScale="92500"/>
          </a:bodyPr>
          <a:lstStyle/>
          <a:p>
            <a:pPr fontAlgn="auto">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В свете приведенных размышлений зона ближайшего развития учащегося может быть представлена как «горизонт понимания» </a:t>
            </a:r>
            <a:endParaRPr lang="ru-RU" dirty="0" smtClean="0">
              <a:latin typeface="Times New Roman" panose="02020603050405020304" pitchFamily="18" charset="0"/>
              <a:cs typeface="Times New Roman" panose="02020603050405020304" pitchFamily="18" charset="0"/>
            </a:endParaRPr>
          </a:p>
          <a:p>
            <a:pPr marL="0" indent="0" fontAlgn="auto">
              <a:spcAft>
                <a:spcPts val="0"/>
              </a:spcAft>
              <a:buFont typeface="Arial" panose="020B0604020202020204" pitchFamily="34" charset="0"/>
              <a:buNone/>
              <a:defRPr/>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Э. </a:t>
            </a:r>
            <a:r>
              <a:rPr lang="ru-RU" dirty="0" err="1">
                <a:latin typeface="Times New Roman" panose="02020603050405020304" pitchFamily="18" charset="0"/>
                <a:cs typeface="Times New Roman" panose="02020603050405020304" pitchFamily="18" charset="0"/>
              </a:rPr>
              <a:t>Гуссерль</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fontAlgn="auto">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Самостоятельный </a:t>
            </a:r>
            <a:r>
              <a:rPr lang="ru-RU" dirty="0">
                <a:latin typeface="Times New Roman" panose="02020603050405020304" pitchFamily="18" charset="0"/>
                <a:cs typeface="Times New Roman" panose="02020603050405020304" pitchFamily="18" charset="0"/>
              </a:rPr>
              <a:t>выход учеником за пределы зоны, расширение им своего горизонта понимания, конечно, сле­дует рассматривать как благо. </a:t>
            </a:r>
            <a:endParaRPr lang="ru-RU" dirty="0" smtClean="0">
              <a:latin typeface="Times New Roman" panose="02020603050405020304" pitchFamily="18" charset="0"/>
              <a:cs typeface="Times New Roman" panose="02020603050405020304" pitchFamily="18" charset="0"/>
            </a:endParaRPr>
          </a:p>
          <a:p>
            <a:pPr fontAlgn="auto">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Тогда </a:t>
            </a:r>
            <a:r>
              <a:rPr lang="ru-RU" dirty="0">
                <a:latin typeface="Times New Roman" panose="02020603050405020304" pitchFamily="18" charset="0"/>
                <a:cs typeface="Times New Roman" panose="02020603050405020304" pitchFamily="18" charset="0"/>
              </a:rPr>
              <a:t>как преждевременное рас­ширение горизонта понимания педагогом едва ли заслуживает такой однозначной оценки. Оно наряду с несомненной пользой может приводить к развитию верхоглядства или падению уровня притязаний ученика, даже к возникновению комплекса неполно­ценности</a:t>
            </a:r>
            <a:r>
              <a:rPr lang="ru-RU" dirty="0" smtClean="0">
                <a:latin typeface="Times New Roman" panose="02020603050405020304" pitchFamily="18" charset="0"/>
                <a:cs typeface="Times New Roman" panose="02020603050405020304" pitchFamily="18" charset="0"/>
              </a:rPr>
              <a:t>.</a:t>
            </a:r>
          </a:p>
          <a:p>
            <a:pPr fontAlgn="auto">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Педагог должен обладать педагогическим пониманием, которое </a:t>
            </a:r>
            <a:r>
              <a:rPr lang="ru-RU" dirty="0" err="1" smtClean="0">
                <a:latin typeface="Times New Roman" panose="02020603050405020304" pitchFamily="18" charset="0"/>
                <a:cs typeface="Times New Roman" panose="02020603050405020304" pitchFamily="18" charset="0"/>
              </a:rPr>
              <a:t>М.М.Бахтин</a:t>
            </a:r>
            <a:r>
              <a:rPr lang="ru-RU" dirty="0" smtClean="0">
                <a:latin typeface="Times New Roman" panose="02020603050405020304" pitchFamily="18" charset="0"/>
                <a:cs typeface="Times New Roman" panose="02020603050405020304" pitchFamily="18" charset="0"/>
              </a:rPr>
              <a:t> назвал «сочувственным пониманием».</a:t>
            </a:r>
            <a:endParaRPr lang="ru-RU" dirty="0">
              <a:latin typeface="Times New Roman" panose="02020603050405020304" pitchFamily="18" charset="0"/>
              <a:cs typeface="Times New Roman" panose="02020603050405020304" pitchFamily="18" charset="0"/>
            </a:endParaRPr>
          </a:p>
          <a:p>
            <a:pPr fontAlgn="auto">
              <a:spcAft>
                <a:spcPts val="0"/>
              </a:spcAft>
              <a:buFont typeface="Arial" panose="020B0604020202020204" pitchFamily="34" charset="0"/>
              <a:buChar char="•"/>
              <a:defRPr/>
            </a:pPr>
            <a:endParaRPr lang="ru-RU"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Заголовок 1"/>
          <p:cNvSpPr>
            <a:spLocks noGrp="1"/>
          </p:cNvSpPr>
          <p:nvPr>
            <p:ph type="title"/>
          </p:nvPr>
        </p:nvSpPr>
        <p:spPr/>
        <p:txBody>
          <a:bodyPr/>
          <a:lstStyle/>
          <a:p>
            <a:pPr algn="ctr"/>
            <a:r>
              <a:rPr lang="ru-RU" sz="3600" b="1" smtClean="0">
                <a:latin typeface="Times New Roman" pitchFamily="18" charset="0"/>
                <a:cs typeface="Times New Roman" pitchFamily="18" charset="0"/>
              </a:rPr>
              <a:t>Что нужно понимать</a:t>
            </a:r>
          </a:p>
        </p:txBody>
      </p:sp>
      <p:sp>
        <p:nvSpPr>
          <p:cNvPr id="5" name="Объект 4"/>
          <p:cNvSpPr>
            <a:spLocks noGrp="1"/>
          </p:cNvSpPr>
          <p:nvPr>
            <p:ph idx="1"/>
          </p:nvPr>
        </p:nvSpPr>
        <p:spPr/>
        <p:txBody>
          <a:bodyPr/>
          <a:lstStyle/>
          <a:p>
            <a:r>
              <a:rPr lang="ru-RU" altLang="ru-RU" smtClean="0">
                <a:solidFill>
                  <a:srgbClr val="000000"/>
                </a:solidFill>
                <a:latin typeface="Times New Roman" pitchFamily="18" charset="0"/>
                <a:cs typeface="Times New Roman" pitchFamily="18" charset="0"/>
              </a:rPr>
              <a:t>А. И. Герцен: «Понять предмет,— значит раскрыть необходимость его содержания, оправдать его бытие, его развитие»</a:t>
            </a:r>
            <a:r>
              <a:rPr lang="ru-RU" altLang="ru-RU" smtClean="0">
                <a:latin typeface="Times New Roman" pitchFamily="18" charset="0"/>
                <a:cs typeface="Times New Roman" pitchFamily="18" charset="0"/>
              </a:rPr>
              <a:t> </a:t>
            </a:r>
          </a:p>
          <a:p>
            <a:r>
              <a:rPr lang="ru-RU" b="1" i="1" smtClean="0">
                <a:latin typeface="Times New Roman" pitchFamily="18" charset="0"/>
                <a:cs typeface="Times New Roman" pitchFamily="18" charset="0"/>
              </a:rPr>
              <a:t>Поэтому очень важно начинать изучение каждого понятия с его происхождения. </a:t>
            </a:r>
          </a:p>
          <a:p>
            <a:endParaRPr lang="ru-RU" altLang="ru-RU" smtClean="0">
              <a:latin typeface="Times New Roman" pitchFamily="18" charset="0"/>
              <a:cs typeface="Times New Roman" pitchFamily="18" charset="0"/>
            </a:endParaRPr>
          </a:p>
          <a:p>
            <a:endParaRPr lang="ru-RU"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Заголовок 1"/>
          <p:cNvSpPr>
            <a:spLocks noGrp="1"/>
          </p:cNvSpPr>
          <p:nvPr>
            <p:ph type="title"/>
          </p:nvPr>
        </p:nvSpPr>
        <p:spPr/>
        <p:txBody>
          <a:bodyPr/>
          <a:lstStyle/>
          <a:p>
            <a:pPr algn="ctr"/>
            <a:r>
              <a:rPr lang="ru-RU" sz="3600" b="1" smtClean="0">
                <a:latin typeface="Times New Roman" pitchFamily="18" charset="0"/>
                <a:cs typeface="Times New Roman" pitchFamily="18" charset="0"/>
              </a:rPr>
              <a:t>Характеристики понимания</a:t>
            </a:r>
          </a:p>
        </p:txBody>
      </p:sp>
      <p:sp>
        <p:nvSpPr>
          <p:cNvPr id="3" name="Объект 2"/>
          <p:cNvSpPr>
            <a:spLocks noGrp="1"/>
          </p:cNvSpPr>
          <p:nvPr>
            <p:ph idx="1"/>
          </p:nvPr>
        </p:nvSpPr>
        <p:spPr/>
        <p:txBody>
          <a:bodyPr/>
          <a:lstStyle/>
          <a:p>
            <a:pPr marL="514350" indent="-514350">
              <a:buFont typeface="Calibri Light"/>
              <a:buAutoNum type="arabicPeriod"/>
            </a:pPr>
            <a:r>
              <a:rPr lang="ru-RU" smtClean="0">
                <a:latin typeface="Times New Roman" pitchFamily="18" charset="0"/>
                <a:cs typeface="Times New Roman" pitchFamily="18" charset="0"/>
              </a:rPr>
              <a:t>Целенаправленность.</a:t>
            </a:r>
          </a:p>
          <a:p>
            <a:pPr marL="514350" indent="-514350">
              <a:buFont typeface="Calibri Light"/>
              <a:buAutoNum type="arabicPeriod"/>
            </a:pPr>
            <a:r>
              <a:rPr lang="ru-RU" smtClean="0">
                <a:latin typeface="Times New Roman" pitchFamily="18" charset="0"/>
                <a:cs typeface="Times New Roman" pitchFamily="18" charset="0"/>
              </a:rPr>
              <a:t>Осознание ограниченности своего понимания, наличие непонимания.</a:t>
            </a:r>
          </a:p>
          <a:p>
            <a:pPr marL="514350" indent="-514350">
              <a:buFont typeface="Calibri Light"/>
              <a:buAutoNum type="arabicPeriod"/>
            </a:pPr>
            <a:r>
              <a:rPr lang="ru-RU" smtClean="0">
                <a:latin typeface="Times New Roman" pitchFamily="18" charset="0"/>
                <a:cs typeface="Times New Roman" pitchFamily="18" charset="0"/>
              </a:rPr>
              <a:t>Мотивация.</a:t>
            </a:r>
          </a:p>
          <a:p>
            <a:pPr marL="514350" indent="-514350">
              <a:buFont typeface="Calibri Light"/>
              <a:buAutoNum type="arabicPeriod"/>
            </a:pPr>
            <a:r>
              <a:rPr lang="ru-RU" smtClean="0">
                <a:latin typeface="Times New Roman" pitchFamily="18" charset="0"/>
                <a:cs typeface="Times New Roman" pitchFamily="18" charset="0"/>
              </a:rPr>
              <a:t>Активный характер процесса.</a:t>
            </a:r>
          </a:p>
          <a:p>
            <a:pPr marL="514350" indent="-514350">
              <a:buFont typeface="Calibri Light"/>
              <a:buAutoNum type="arabicPeriod"/>
            </a:pPr>
            <a:r>
              <a:rPr lang="ru-RU" smtClean="0">
                <a:latin typeface="Times New Roman" pitchFamily="18" charset="0"/>
                <a:cs typeface="Times New Roman" pitchFamily="18" charset="0"/>
              </a:rPr>
              <a:t>Эмоциональная насыщенность.</a:t>
            </a:r>
          </a:p>
          <a:p>
            <a:pPr marL="514350" indent="-514350">
              <a:buFont typeface="Calibri Light"/>
              <a:buAutoNum type="arabicPeriod"/>
            </a:pPr>
            <a:r>
              <a:rPr lang="ru-RU" smtClean="0">
                <a:latin typeface="Times New Roman" pitchFamily="18" charset="0"/>
                <a:cs typeface="Times New Roman" pitchFamily="18" charset="0"/>
              </a:rPr>
              <a:t>Использование предыдущего опыта.</a:t>
            </a:r>
          </a:p>
          <a:p>
            <a:pPr marL="514350" indent="-514350">
              <a:buFont typeface="Calibri Light"/>
              <a:buAutoNum type="arabicPeriod"/>
            </a:pPr>
            <a:r>
              <a:rPr lang="ru-RU" smtClean="0">
                <a:latin typeface="Times New Roman" pitchFamily="18" charset="0"/>
                <a:cs typeface="Times New Roman" pitchFamily="18" charset="0"/>
              </a:rPr>
              <a:t>Специальные умственные действия.</a:t>
            </a:r>
          </a:p>
          <a:p>
            <a:pPr marL="514350" indent="-514350">
              <a:buFont typeface="Calibri Light"/>
              <a:buAutoNum type="arabicPeriod"/>
            </a:pPr>
            <a:endParaRPr lang="ru-RU"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5"/>
          <p:cNvSpPr>
            <a:spLocks noGrp="1"/>
          </p:cNvSpPr>
          <p:nvPr>
            <p:ph idx="1"/>
          </p:nvPr>
        </p:nvSpPr>
        <p:spPr>
          <a:xfrm>
            <a:off x="698500" y="1063625"/>
            <a:ext cx="10515600" cy="5794375"/>
          </a:xfrm>
        </p:spPr>
        <p:txBody>
          <a:bodyPr>
            <a:normAutofit/>
          </a:bodyPr>
          <a:lstStyle/>
          <a:p>
            <a:pPr>
              <a:lnSpc>
                <a:spcPct val="80000"/>
              </a:lnSpc>
            </a:pPr>
            <a:r>
              <a:rPr lang="ru-RU" altLang="ru-RU" smtClean="0">
                <a:solidFill>
                  <a:srgbClr val="000000"/>
                </a:solidFill>
                <a:latin typeface="Times New Roman" pitchFamily="18" charset="0"/>
                <a:cs typeface="Times New Roman" pitchFamily="18" charset="0"/>
              </a:rPr>
              <a:t>Понять новый объект — это решить некоторую, пусть маленькую, познавательную задачу. Такую задачу ставит и перед учащимися каждый новый для них учебный материал.</a:t>
            </a:r>
          </a:p>
          <a:p>
            <a:pPr>
              <a:lnSpc>
                <a:spcPct val="80000"/>
              </a:lnSpc>
            </a:pPr>
            <a:r>
              <a:rPr lang="ru-RU" altLang="ru-RU" smtClean="0">
                <a:solidFill>
                  <a:srgbClr val="000000"/>
                </a:solidFill>
                <a:latin typeface="Times New Roman" pitchFamily="18" charset="0"/>
                <a:cs typeface="Times New Roman" pitchFamily="18" charset="0"/>
              </a:rPr>
              <a:t>Потребность понять некоторый объект актуализирует процессы понимания, будят нашу мысль, придает ей определенную целенаправленность. </a:t>
            </a:r>
          </a:p>
          <a:p>
            <a:pPr>
              <a:lnSpc>
                <a:spcPct val="80000"/>
              </a:lnSpc>
            </a:pPr>
            <a:r>
              <a:rPr lang="ru-RU" altLang="ru-RU" smtClean="0">
                <a:solidFill>
                  <a:srgbClr val="000000"/>
                </a:solidFill>
                <a:latin typeface="Times New Roman" pitchFamily="18" charset="0"/>
                <a:cs typeface="Times New Roman" pitchFamily="18" charset="0"/>
              </a:rPr>
              <a:t>Чтобы добиться понимания, мы должны будить мысль учащихся, активизировать ее, направляя на решение поставленных перед нею вопросов.</a:t>
            </a:r>
            <a:endParaRPr lang="ru-RU" altLang="ru-RU" smtClean="0">
              <a:latin typeface="Arial" charset="0"/>
            </a:endParaRPr>
          </a:p>
          <a:p>
            <a:pPr>
              <a:lnSpc>
                <a:spcPct val="80000"/>
              </a:lnSpc>
            </a:pPr>
            <a:r>
              <a:rPr lang="ru-RU" altLang="ru-RU" smtClean="0">
                <a:latin typeface="Times New Roman" pitchFamily="18" charset="0"/>
                <a:cs typeface="Times New Roman" pitchFamily="18" charset="0"/>
              </a:rPr>
              <a:t>Процессы понимания – это и есть процессы мышления. Нет никаких оснований отделять понимание от мышления, рассматривать его как самостоятельный процесс.</a:t>
            </a:r>
          </a:p>
          <a:p>
            <a:pPr>
              <a:lnSpc>
                <a:spcPct val="80000"/>
              </a:lnSpc>
            </a:pPr>
            <a:r>
              <a:rPr lang="ru-RU" altLang="ru-RU" smtClean="0">
                <a:latin typeface="Times New Roman" pitchFamily="18" charset="0"/>
                <a:cs typeface="Times New Roman" pitchFamily="18" charset="0"/>
              </a:rPr>
              <a:t>Как результат, понимание является целью, на которую направлена работа нашей мысли.</a:t>
            </a:r>
          </a:p>
          <a:p>
            <a:pPr>
              <a:lnSpc>
                <a:spcPct val="80000"/>
              </a:lnSpc>
            </a:pPr>
            <a:endParaRPr lang="ru-RU" smtClean="0"/>
          </a:p>
        </p:txBody>
      </p:sp>
      <p:sp>
        <p:nvSpPr>
          <p:cNvPr id="39938" name="Заголовок 1"/>
          <p:cNvSpPr>
            <a:spLocks noGrp="1"/>
          </p:cNvSpPr>
          <p:nvPr>
            <p:ph type="title"/>
          </p:nvPr>
        </p:nvSpPr>
        <p:spPr>
          <a:xfrm>
            <a:off x="838200" y="92075"/>
            <a:ext cx="10515600" cy="757238"/>
          </a:xfrm>
        </p:spPr>
        <p:txBody>
          <a:bodyPr/>
          <a:lstStyle/>
          <a:p>
            <a:pPr algn="ctr"/>
            <a:r>
              <a:rPr lang="ru-RU" sz="3600" b="1" smtClean="0">
                <a:latin typeface="Times New Roman" pitchFamily="18" charset="0"/>
                <a:cs typeface="Times New Roman" pitchFamily="18" charset="0"/>
              </a:rPr>
              <a:t>Целенаправленность</a:t>
            </a:r>
            <a:endParaRPr lang="ru-RU" sz="3600"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Заголовок 1"/>
          <p:cNvSpPr>
            <a:spLocks noGrp="1"/>
          </p:cNvSpPr>
          <p:nvPr>
            <p:ph type="title"/>
          </p:nvPr>
        </p:nvSpPr>
        <p:spPr>
          <a:xfrm>
            <a:off x="838200" y="365125"/>
            <a:ext cx="10515600" cy="1125538"/>
          </a:xfrm>
        </p:spPr>
        <p:txBody>
          <a:bodyPr/>
          <a:lstStyle/>
          <a:p>
            <a:pPr algn="ctr"/>
            <a:r>
              <a:rPr lang="ru-RU" sz="3600" b="1" smtClean="0">
                <a:latin typeface="Times New Roman" pitchFamily="18" charset="0"/>
                <a:cs typeface="Times New Roman" pitchFamily="18" charset="0"/>
              </a:rPr>
              <a:t>Осознание ограниченности своего понимания, наличие непонимания</a:t>
            </a:r>
            <a:endParaRPr lang="ru-RU" sz="3600" b="1" smtClean="0"/>
          </a:p>
        </p:txBody>
      </p:sp>
      <p:sp>
        <p:nvSpPr>
          <p:cNvPr id="5" name="Прямоугольник 4"/>
          <p:cNvSpPr>
            <a:spLocks noChangeArrowheads="1"/>
          </p:cNvSpPr>
          <p:nvPr/>
        </p:nvSpPr>
        <p:spPr bwMode="auto">
          <a:xfrm>
            <a:off x="611188" y="1490663"/>
            <a:ext cx="11264900" cy="5694362"/>
          </a:xfrm>
          <a:prstGeom prst="rect">
            <a:avLst/>
          </a:prstGeom>
          <a:noFill/>
          <a:ln w="9525">
            <a:noFill/>
            <a:miter lim="800000"/>
            <a:headEnd/>
            <a:tailEnd/>
          </a:ln>
        </p:spPr>
        <p:txBody>
          <a:bodyPr>
            <a:spAutoFit/>
          </a:bodyPr>
          <a:lstStyle/>
          <a:p>
            <a:pPr marL="457200" indent="-457200" eaLnBrk="0" hangingPunct="0">
              <a:buFont typeface="Arial" charset="0"/>
              <a:buChar char="•"/>
            </a:pPr>
            <a:r>
              <a:rPr lang="ru-RU" altLang="ru-RU" sz="2800">
                <a:solidFill>
                  <a:srgbClr val="000000"/>
                </a:solidFill>
                <a:latin typeface="Times New Roman" pitchFamily="18" charset="0"/>
                <a:cs typeface="Times New Roman" pitchFamily="18" charset="0"/>
              </a:rPr>
              <a:t>Процесс понимания зависит от того, как осознается учащимися поставленная перед ними задача. От того, какой именно вопрос перед ними возникает, какая задача ими осознается, зависит направление работы их мысли, характер тех умственных процессов, которые при этом активизируются.</a:t>
            </a:r>
          </a:p>
          <a:p>
            <a:pPr marL="457200" indent="-457200" eaLnBrk="0" hangingPunct="0">
              <a:buFont typeface="Arial" charset="0"/>
              <a:buChar char="•"/>
            </a:pPr>
            <a:r>
              <a:rPr lang="ru-RU" altLang="ru-RU" sz="2800">
                <a:solidFill>
                  <a:srgbClr val="000000"/>
                </a:solidFill>
                <a:latin typeface="Times New Roman" pitchFamily="18" charset="0"/>
                <a:cs typeface="Times New Roman" pitchFamily="18" charset="0"/>
              </a:rPr>
              <a:t>Неоднократные повторные объяснения учителем тех или иных утверждений не приводят к настоящему пониманию их учащимися, т.к. последние не осознают тех вопросов, которые перед ними ставит учитель.</a:t>
            </a:r>
          </a:p>
          <a:p>
            <a:pPr marL="457200" indent="-457200" eaLnBrk="0" hangingPunct="0">
              <a:buFont typeface="Arial" charset="0"/>
              <a:buChar char="•"/>
            </a:pPr>
            <a:r>
              <a:rPr lang="ru-RU" altLang="ru-RU" sz="2800">
                <a:latin typeface="Times New Roman" pitchFamily="18" charset="0"/>
                <a:cs typeface="Times New Roman" pitchFamily="18" charset="0"/>
              </a:rPr>
              <a:t>Если ученик не осознает поставленного перед ним вопроса или подменяет его каким-либо другим, то и процессы мышления либо не приводятся либо идут не в том направлении, в котором нужно.</a:t>
            </a:r>
          </a:p>
          <a:p>
            <a:pPr marL="457200" indent="-457200" eaLnBrk="0" hangingPunct="0">
              <a:buFont typeface="Arial" charset="0"/>
              <a:buChar char="•"/>
            </a:pPr>
            <a:endParaRPr lang="ru-RU" altLang="ru-RU"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Заголовок 1"/>
          <p:cNvSpPr>
            <a:spLocks noGrp="1"/>
          </p:cNvSpPr>
          <p:nvPr>
            <p:ph type="title"/>
          </p:nvPr>
        </p:nvSpPr>
        <p:spPr>
          <a:xfrm>
            <a:off x="838200" y="365125"/>
            <a:ext cx="10515600" cy="1128713"/>
          </a:xfrm>
        </p:spPr>
        <p:txBody>
          <a:bodyPr/>
          <a:lstStyle/>
          <a:p>
            <a:pPr algn="ctr"/>
            <a:r>
              <a:rPr lang="ru-RU" sz="3600" b="1" smtClean="0">
                <a:latin typeface="Times New Roman" pitchFamily="18" charset="0"/>
                <a:cs typeface="Times New Roman" pitchFamily="18" charset="0"/>
              </a:rPr>
              <a:t>Осознание ограниченности своего понимания, наличие непонимания</a:t>
            </a:r>
            <a:endParaRPr lang="ru-RU" sz="3600" b="1" smtClean="0"/>
          </a:p>
        </p:txBody>
      </p:sp>
      <p:sp>
        <p:nvSpPr>
          <p:cNvPr id="41986" name="TextBox 1"/>
          <p:cNvSpPr txBox="1">
            <a:spLocks noChangeArrowheads="1"/>
          </p:cNvSpPr>
          <p:nvPr/>
        </p:nvSpPr>
        <p:spPr bwMode="auto">
          <a:xfrm>
            <a:off x="952500" y="1931988"/>
            <a:ext cx="10566400" cy="2246312"/>
          </a:xfrm>
          <a:prstGeom prst="rect">
            <a:avLst/>
          </a:prstGeom>
          <a:noFill/>
          <a:ln w="9525">
            <a:noFill/>
            <a:miter lim="800000"/>
            <a:headEnd/>
            <a:tailEnd/>
          </a:ln>
        </p:spPr>
        <p:txBody>
          <a:bodyPr>
            <a:spAutoFit/>
          </a:bodyPr>
          <a:lstStyle/>
          <a:p>
            <a:pPr algn="just"/>
            <a:r>
              <a:rPr lang="ru-RU" sz="2800">
                <a:latin typeface="Times New Roman" pitchFamily="18" charset="0"/>
                <a:cs typeface="Times New Roman" pitchFamily="18" charset="0"/>
              </a:rPr>
              <a:t>     В педагогическом руководстве процессами понимания важную роль играет умение учителя ставить перед учащимися задачу понять те или иные объекты, дифференцировать ее от других задач, в частности не подменять преждевременно цель понять заданием просто запомнить тот или иной материал.</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Заголовок 1"/>
          <p:cNvSpPr>
            <a:spLocks noGrp="1"/>
          </p:cNvSpPr>
          <p:nvPr>
            <p:ph type="title"/>
          </p:nvPr>
        </p:nvSpPr>
        <p:spPr>
          <a:xfrm>
            <a:off x="838200" y="365125"/>
            <a:ext cx="10515600" cy="768350"/>
          </a:xfrm>
        </p:spPr>
        <p:txBody>
          <a:bodyPr/>
          <a:lstStyle/>
          <a:p>
            <a:pPr algn="ctr"/>
            <a:r>
              <a:rPr lang="ru-RU" sz="3600" b="1" smtClean="0">
                <a:latin typeface="Times New Roman" pitchFamily="18" charset="0"/>
                <a:cs typeface="Times New Roman" pitchFamily="18" charset="0"/>
              </a:rPr>
              <a:t>Мотивация</a:t>
            </a:r>
            <a:endParaRPr lang="ru-RU" sz="3600" b="1" smtClean="0"/>
          </a:p>
        </p:txBody>
      </p:sp>
      <p:pic>
        <p:nvPicPr>
          <p:cNvPr id="4" name="Объект 3" descr="Вырезка экрана"/>
          <p:cNvPicPr>
            <a:picLocks noGrp="1" noChangeAspect="1"/>
          </p:cNvPicPr>
          <p:nvPr>
            <p:ph idx="1"/>
          </p:nvPr>
        </p:nvPicPr>
        <p:blipFill>
          <a:blip r:embed="rId2"/>
          <a:srcRect/>
          <a:stretch>
            <a:fillRect/>
          </a:stretch>
        </p:blipFill>
        <p:spPr>
          <a:xfrm>
            <a:off x="1204913" y="1133475"/>
            <a:ext cx="10242550" cy="3078163"/>
          </a:xfrm>
        </p:spPr>
      </p:pic>
      <p:pic>
        <p:nvPicPr>
          <p:cNvPr id="5" name="Рисунок 4" descr="Вырезка экрана"/>
          <p:cNvPicPr>
            <a:picLocks noChangeAspect="1"/>
          </p:cNvPicPr>
          <p:nvPr/>
        </p:nvPicPr>
        <p:blipFill>
          <a:blip r:embed="rId3"/>
          <a:srcRect/>
          <a:stretch>
            <a:fillRect/>
          </a:stretch>
        </p:blipFill>
        <p:spPr bwMode="auto">
          <a:xfrm>
            <a:off x="1204913" y="4303713"/>
            <a:ext cx="10329862" cy="1311275"/>
          </a:xfrm>
          <a:prstGeom prst="rect">
            <a:avLst/>
          </a:prstGeom>
          <a:noFill/>
          <a:ln w="9525">
            <a:noFill/>
            <a:miter lim="800000"/>
            <a:headEnd/>
            <a:tailEnd/>
          </a:ln>
        </p:spPr>
      </p:pic>
      <p:sp>
        <p:nvSpPr>
          <p:cNvPr id="6" name="TextBox 5"/>
          <p:cNvSpPr txBox="1">
            <a:spLocks noChangeArrowheads="1"/>
          </p:cNvSpPr>
          <p:nvPr/>
        </p:nvSpPr>
        <p:spPr bwMode="auto">
          <a:xfrm>
            <a:off x="1249363" y="5553075"/>
            <a:ext cx="2620962" cy="522288"/>
          </a:xfrm>
          <a:prstGeom prst="rect">
            <a:avLst/>
          </a:prstGeom>
          <a:noFill/>
          <a:ln w="9525">
            <a:noFill/>
            <a:miter lim="800000"/>
            <a:headEnd/>
            <a:tailEnd/>
          </a:ln>
        </p:spPr>
        <p:txBody>
          <a:bodyPr wrap="none">
            <a:spAutoFit/>
          </a:bodyPr>
          <a:lstStyle/>
          <a:p>
            <a:r>
              <a:rPr lang="ru-RU" sz="2800">
                <a:latin typeface="Times New Roman" pitchFamily="18" charset="0"/>
                <a:cs typeface="Times New Roman" pitchFamily="18" charset="0"/>
              </a:rPr>
              <a:t>достоверности»</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Заголовок 1"/>
          <p:cNvSpPr>
            <a:spLocks noGrp="1"/>
          </p:cNvSpPr>
          <p:nvPr>
            <p:ph type="title"/>
          </p:nvPr>
        </p:nvSpPr>
        <p:spPr>
          <a:xfrm>
            <a:off x="838200" y="365125"/>
            <a:ext cx="10515600" cy="652463"/>
          </a:xfrm>
        </p:spPr>
        <p:txBody>
          <a:bodyPr/>
          <a:lstStyle/>
          <a:p>
            <a:pPr algn="ctr"/>
            <a:r>
              <a:rPr lang="ru-RU" sz="3200" b="1" smtClean="0">
                <a:latin typeface="Times New Roman" pitchFamily="18" charset="0"/>
                <a:cs typeface="Times New Roman" pitchFamily="18" charset="0"/>
              </a:rPr>
              <a:t>Основная проблема преподавания математики в школе</a:t>
            </a:r>
            <a:endParaRPr lang="ru-RU" sz="3200" b="1" smtClean="0"/>
          </a:p>
        </p:txBody>
      </p:sp>
      <p:sp>
        <p:nvSpPr>
          <p:cNvPr id="3" name="Объект 2"/>
          <p:cNvSpPr>
            <a:spLocks noGrp="1"/>
          </p:cNvSpPr>
          <p:nvPr>
            <p:ph idx="1"/>
          </p:nvPr>
        </p:nvSpPr>
        <p:spPr>
          <a:xfrm>
            <a:off x="838200" y="1223963"/>
            <a:ext cx="10515600" cy="5634037"/>
          </a:xfrm>
        </p:spPr>
        <p:txBody>
          <a:bodyPr rtlCol="0">
            <a:normAutofit fontScale="85000" lnSpcReduction="20000"/>
          </a:bodyPr>
          <a:lstStyle/>
          <a:p>
            <a:pPr fontAlgn="auto">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Основная проблема преподавания математики в школе – это отсутствие понимания теоретического содержания у большинства школьников.</a:t>
            </a:r>
          </a:p>
          <a:p>
            <a:pPr fontAlgn="auto">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Вопрос: что же остается в головах у непонимающих школьников после урока математики?</a:t>
            </a:r>
          </a:p>
          <a:p>
            <a:pPr fontAlgn="auto">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«Вне </a:t>
            </a:r>
            <a:r>
              <a:rPr lang="ru-RU" dirty="0">
                <a:latin typeface="Times New Roman" panose="02020603050405020304" pitchFamily="18" charset="0"/>
                <a:cs typeface="Times New Roman" panose="02020603050405020304" pitchFamily="18" charset="0"/>
              </a:rPr>
              <a:t>понимания усвоение каких-либо знаний и способов деятельности не представляет собой почти никакой ценности ни для самих детей, ни для общества, в котором эти дети через какое-то время будут основными носителями культуры, обеспечивающими его развитие. </a:t>
            </a:r>
          </a:p>
          <a:p>
            <a:pPr fontAlgn="auto">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Знания и действия без понимания могут формироваться лишь с помощью механического заучивания и слепого подражания, при этом их носитель превращается в плохо структурированный и не систематизированный справочник, в котором информация подвержена быстрому затуханию и искажению, а его действия практически не осмысленны и чрезвычайно чувствительны к любым внешним воздействиям. </a:t>
            </a:r>
          </a:p>
          <a:p>
            <a:pPr fontAlgn="auto">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В лучшем случае это усвоение позволит ребенку адаптироваться к некоторым простейшим жизненным ситуациям, повторяющим с буквальной точностью действия в ситуации первичного усвоения</a:t>
            </a:r>
            <a:r>
              <a:rPr lang="ru-RU" dirty="0" smtClean="0">
                <a:latin typeface="Times New Roman" panose="02020603050405020304" pitchFamily="18" charset="0"/>
                <a:cs typeface="Times New Roman" panose="02020603050405020304" pitchFamily="18" charset="0"/>
              </a:rPr>
              <a:t>.»</a:t>
            </a:r>
          </a:p>
          <a:p>
            <a:pPr marL="0" indent="0" algn="r" fontAlgn="auto">
              <a:spcAft>
                <a:spcPts val="0"/>
              </a:spcAft>
              <a:buFont typeface="Arial" panose="020B0604020202020204" pitchFamily="34" charset="0"/>
              <a:buNone/>
              <a:defRPr/>
            </a:pPr>
            <a:r>
              <a:rPr lang="ru-RU" dirty="0" err="1" smtClean="0">
                <a:latin typeface="Times New Roman" panose="02020603050405020304" pitchFamily="18" charset="0"/>
                <a:cs typeface="Times New Roman" panose="02020603050405020304" pitchFamily="18" charset="0"/>
              </a:rPr>
              <a:t>Е.М.Бершадский</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fontAlgn="auto">
              <a:spcAft>
                <a:spcPts val="0"/>
              </a:spcAft>
              <a:buFont typeface="Arial" panose="020B0604020202020204" pitchFamily="34" charset="0"/>
              <a:buChar char="•"/>
              <a:defRPr/>
            </a:pPr>
            <a:endParaRPr lang="ru-RU" dirty="0">
              <a:latin typeface="Times New Roman" panose="02020603050405020304" pitchFamily="18" charset="0"/>
              <a:cs typeface="Times New Roman" panose="02020603050405020304" pitchFamily="18" charset="0"/>
            </a:endParaRPr>
          </a:p>
          <a:p>
            <a:pPr fontAlgn="auto">
              <a:spcAft>
                <a:spcPts val="0"/>
              </a:spcAft>
              <a:buFont typeface="Arial" panose="020B0604020202020204" pitchFamily="34" charset="0"/>
              <a:buChar char="•"/>
              <a:defRPr/>
            </a:pPr>
            <a:endParaRPr lang="ru-RU"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descr="Вырезка экрана"/>
          <p:cNvPicPr>
            <a:picLocks noGrp="1" noChangeAspect="1"/>
          </p:cNvPicPr>
          <p:nvPr>
            <p:ph idx="1"/>
          </p:nvPr>
        </p:nvPicPr>
        <p:blipFill>
          <a:blip r:embed="rId2"/>
          <a:srcRect/>
          <a:stretch>
            <a:fillRect/>
          </a:stretch>
        </p:blipFill>
        <p:spPr>
          <a:xfrm>
            <a:off x="1184275" y="1042988"/>
            <a:ext cx="9928225" cy="1352550"/>
          </a:xfrm>
        </p:spPr>
      </p:pic>
      <p:sp>
        <p:nvSpPr>
          <p:cNvPr id="44034" name="Заголовок 1"/>
          <p:cNvSpPr>
            <a:spLocks noGrp="1"/>
          </p:cNvSpPr>
          <p:nvPr>
            <p:ph type="title"/>
          </p:nvPr>
        </p:nvSpPr>
        <p:spPr>
          <a:xfrm>
            <a:off x="838200" y="365125"/>
            <a:ext cx="10515600" cy="677863"/>
          </a:xfrm>
        </p:spPr>
        <p:txBody>
          <a:bodyPr/>
          <a:lstStyle/>
          <a:p>
            <a:pPr algn="ctr"/>
            <a:r>
              <a:rPr lang="ru-RU" sz="3600" b="1" smtClean="0">
                <a:latin typeface="Times New Roman" pitchFamily="18" charset="0"/>
                <a:cs typeface="Times New Roman" pitchFamily="18" charset="0"/>
              </a:rPr>
              <a:t>Мотивация</a:t>
            </a:r>
            <a:endParaRPr lang="ru-RU" sz="3600" b="1" smtClean="0"/>
          </a:p>
        </p:txBody>
      </p:sp>
      <p:pic>
        <p:nvPicPr>
          <p:cNvPr id="44035" name="Рисунок 5" descr="Вырезка экрана"/>
          <p:cNvPicPr>
            <a:picLocks noChangeAspect="1"/>
          </p:cNvPicPr>
          <p:nvPr/>
        </p:nvPicPr>
        <p:blipFill>
          <a:blip r:embed="rId3"/>
          <a:srcRect/>
          <a:stretch>
            <a:fillRect/>
          </a:stretch>
        </p:blipFill>
        <p:spPr bwMode="auto">
          <a:xfrm>
            <a:off x="1119188" y="2395538"/>
            <a:ext cx="10034587" cy="655637"/>
          </a:xfrm>
          <a:prstGeom prst="rect">
            <a:avLst/>
          </a:prstGeom>
          <a:noFill/>
          <a:ln w="9525">
            <a:noFill/>
            <a:miter lim="800000"/>
            <a:headEnd/>
            <a:tailEnd/>
          </a:ln>
        </p:spPr>
      </p:pic>
      <p:sp>
        <p:nvSpPr>
          <p:cNvPr id="7" name="TextBox 6"/>
          <p:cNvSpPr txBox="1">
            <a:spLocks noChangeArrowheads="1"/>
          </p:cNvSpPr>
          <p:nvPr/>
        </p:nvSpPr>
        <p:spPr bwMode="auto">
          <a:xfrm>
            <a:off x="1320800" y="3040063"/>
            <a:ext cx="9832975" cy="1816100"/>
          </a:xfrm>
          <a:prstGeom prst="rect">
            <a:avLst/>
          </a:prstGeom>
          <a:noFill/>
          <a:ln w="9525">
            <a:noFill/>
            <a:miter lim="800000"/>
            <a:headEnd/>
            <a:tailEnd/>
          </a:ln>
        </p:spPr>
        <p:txBody>
          <a:bodyPr>
            <a:spAutoFit/>
          </a:bodyPr>
          <a:lstStyle/>
          <a:p>
            <a:pPr algn="just"/>
            <a:r>
              <a:rPr lang="ru-RU" sz="2800">
                <a:latin typeface="Times New Roman" pitchFamily="18" charset="0"/>
                <a:cs typeface="Times New Roman" pitchFamily="18" charset="0"/>
              </a:rPr>
              <a:t>     От того, как относится учащийся к заданию, какое значение оно для него приобретает, зависит в значительной степени, как он его осознает и с какой энергией включится в умственную работу </a:t>
            </a:r>
          </a:p>
        </p:txBody>
      </p:sp>
      <p:pic>
        <p:nvPicPr>
          <p:cNvPr id="44037" name="Рисунок 7" descr="Вырезка экрана"/>
          <p:cNvPicPr>
            <a:picLocks noChangeAspect="1"/>
          </p:cNvPicPr>
          <p:nvPr/>
        </p:nvPicPr>
        <p:blipFill>
          <a:blip r:embed="rId4"/>
          <a:srcRect/>
          <a:stretch>
            <a:fillRect/>
          </a:stretch>
        </p:blipFill>
        <p:spPr bwMode="auto">
          <a:xfrm>
            <a:off x="1184275" y="4856163"/>
            <a:ext cx="9996488" cy="10556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descr="Вырезка экрана"/>
          <p:cNvPicPr>
            <a:picLocks noGrp="1" noChangeAspect="1"/>
          </p:cNvPicPr>
          <p:nvPr>
            <p:ph idx="1"/>
          </p:nvPr>
        </p:nvPicPr>
        <p:blipFill>
          <a:blip r:embed="rId2"/>
          <a:srcRect/>
          <a:stretch>
            <a:fillRect/>
          </a:stretch>
        </p:blipFill>
        <p:spPr>
          <a:xfrm>
            <a:off x="436563" y="1068388"/>
            <a:ext cx="11318875" cy="688975"/>
          </a:xfrm>
        </p:spPr>
      </p:pic>
      <p:sp>
        <p:nvSpPr>
          <p:cNvPr id="45058" name="Заголовок 1"/>
          <p:cNvSpPr>
            <a:spLocks noGrp="1"/>
          </p:cNvSpPr>
          <p:nvPr>
            <p:ph type="title"/>
          </p:nvPr>
        </p:nvSpPr>
        <p:spPr>
          <a:xfrm>
            <a:off x="838200" y="365125"/>
            <a:ext cx="10515600" cy="703263"/>
          </a:xfrm>
        </p:spPr>
        <p:txBody>
          <a:bodyPr/>
          <a:lstStyle/>
          <a:p>
            <a:pPr algn="ctr"/>
            <a:r>
              <a:rPr lang="ru-RU" sz="3600" b="1" smtClean="0">
                <a:latin typeface="Times New Roman" pitchFamily="18" charset="0"/>
                <a:cs typeface="Times New Roman" pitchFamily="18" charset="0"/>
              </a:rPr>
              <a:t>Мотивация</a:t>
            </a:r>
            <a:endParaRPr lang="ru-RU" sz="3600" b="1" smtClean="0"/>
          </a:p>
        </p:txBody>
      </p:sp>
      <p:sp>
        <p:nvSpPr>
          <p:cNvPr id="6" name="TextBox 5"/>
          <p:cNvSpPr txBox="1">
            <a:spLocks noChangeArrowheads="1"/>
          </p:cNvSpPr>
          <p:nvPr/>
        </p:nvSpPr>
        <p:spPr bwMode="auto">
          <a:xfrm>
            <a:off x="425450" y="1687513"/>
            <a:ext cx="10199688" cy="522287"/>
          </a:xfrm>
          <a:prstGeom prst="rect">
            <a:avLst/>
          </a:prstGeom>
          <a:noFill/>
          <a:ln w="9525">
            <a:noFill/>
            <a:miter lim="800000"/>
            <a:headEnd/>
            <a:tailEnd/>
          </a:ln>
        </p:spPr>
        <p:txBody>
          <a:bodyPr>
            <a:spAutoFit/>
          </a:bodyPr>
          <a:lstStyle/>
          <a:p>
            <a:r>
              <a:rPr lang="ru-RU" sz="2800">
                <a:latin typeface="Times New Roman" pitchFamily="18" charset="0"/>
                <a:cs typeface="Times New Roman" pitchFamily="18" charset="0"/>
              </a:rPr>
              <a:t>ассоциаций.</a:t>
            </a:r>
          </a:p>
        </p:txBody>
      </p:sp>
      <p:sp>
        <p:nvSpPr>
          <p:cNvPr id="7" name="TextBox 6"/>
          <p:cNvSpPr txBox="1">
            <a:spLocks noChangeArrowheads="1"/>
          </p:cNvSpPr>
          <p:nvPr/>
        </p:nvSpPr>
        <p:spPr bwMode="auto">
          <a:xfrm>
            <a:off x="554038" y="2227263"/>
            <a:ext cx="11201400" cy="955675"/>
          </a:xfrm>
          <a:prstGeom prst="rect">
            <a:avLst/>
          </a:prstGeom>
          <a:noFill/>
          <a:ln w="9525">
            <a:noFill/>
            <a:miter lim="800000"/>
            <a:headEnd/>
            <a:tailEnd/>
          </a:ln>
        </p:spPr>
        <p:txBody>
          <a:bodyPr>
            <a:spAutoFit/>
          </a:bodyPr>
          <a:lstStyle/>
          <a:p>
            <a:pPr algn="just"/>
            <a:r>
              <a:rPr lang="ru-RU" sz="2800">
                <a:latin typeface="Times New Roman" pitchFamily="18" charset="0"/>
                <a:cs typeface="Times New Roman" pitchFamily="18" charset="0"/>
              </a:rPr>
              <a:t>        Перед учащимися необходимо ставить проблемы происхождения нового знания, происхождения новых понятий.</a:t>
            </a:r>
          </a:p>
        </p:txBody>
      </p:sp>
      <p:sp>
        <p:nvSpPr>
          <p:cNvPr id="8" name="Прямоугольник 7"/>
          <p:cNvSpPr>
            <a:spLocks noChangeArrowheads="1"/>
          </p:cNvSpPr>
          <p:nvPr/>
        </p:nvSpPr>
        <p:spPr bwMode="auto">
          <a:xfrm>
            <a:off x="554038" y="3200400"/>
            <a:ext cx="11201400" cy="1384300"/>
          </a:xfrm>
          <a:prstGeom prst="rect">
            <a:avLst/>
          </a:prstGeom>
          <a:noFill/>
          <a:ln w="9525">
            <a:noFill/>
            <a:miter lim="800000"/>
            <a:headEnd/>
            <a:tailEnd/>
          </a:ln>
        </p:spPr>
        <p:txBody>
          <a:bodyPr>
            <a:spAutoFit/>
          </a:bodyPr>
          <a:lstStyle/>
          <a:p>
            <a:pPr algn="just"/>
            <a:r>
              <a:rPr lang="ru-RU" altLang="ru-RU" sz="2800">
                <a:latin typeface="Times New Roman" pitchFamily="18" charset="0"/>
                <a:cs typeface="Times New Roman" pitchFamily="18" charset="0"/>
              </a:rPr>
              <a:t>        </a:t>
            </a:r>
            <a:r>
              <a:rPr lang="ru-RU" altLang="ru-RU" sz="2800" b="1" i="1">
                <a:latin typeface="Times New Roman" pitchFamily="18" charset="0"/>
                <a:cs typeface="Times New Roman" pitchFamily="18" charset="0"/>
              </a:rPr>
              <a:t>Происхождение понятия </a:t>
            </a:r>
            <a:r>
              <a:rPr lang="ru-RU" altLang="ru-RU" sz="2800">
                <a:latin typeface="Times New Roman" pitchFamily="18" charset="0"/>
                <a:cs typeface="Times New Roman" pitchFamily="18" charset="0"/>
              </a:rPr>
              <a:t>– это проблема при решении которой и последующем содержательном обобщении способа ее решения возникает данное понятие.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Заголовок 1"/>
          <p:cNvSpPr>
            <a:spLocks noGrp="1"/>
          </p:cNvSpPr>
          <p:nvPr>
            <p:ph type="title"/>
          </p:nvPr>
        </p:nvSpPr>
        <p:spPr/>
        <p:txBody>
          <a:bodyPr/>
          <a:lstStyle/>
          <a:p>
            <a:pPr algn="ctr"/>
            <a:r>
              <a:rPr lang="ru-RU" altLang="ru-RU" sz="3600" b="1" smtClean="0">
                <a:latin typeface="Times New Roman" pitchFamily="18" charset="0"/>
                <a:cs typeface="Times New Roman" pitchFamily="18" charset="0"/>
              </a:rPr>
              <a:t>академики А.Н.Колмогоров и Л.С.Понтрягин о происхождении математических понятий</a:t>
            </a:r>
          </a:p>
        </p:txBody>
      </p:sp>
      <p:sp>
        <p:nvSpPr>
          <p:cNvPr id="3" name="Объект 2"/>
          <p:cNvSpPr>
            <a:spLocks noGrp="1"/>
          </p:cNvSpPr>
          <p:nvPr>
            <p:ph idx="1"/>
          </p:nvPr>
        </p:nvSpPr>
        <p:spPr/>
        <p:txBody>
          <a:bodyPr/>
          <a:lstStyle/>
          <a:p>
            <a:r>
              <a:rPr lang="ru-RU" altLang="ru-RU" smtClean="0">
                <a:latin typeface="Times New Roman" pitchFamily="18" charset="0"/>
                <a:cs typeface="Times New Roman" pitchFamily="18" charset="0"/>
              </a:rPr>
              <a:t>А.Н.Колмогоров в предисловии к книге А.Лебега «Об измерении величин» писал, «что отрыв в школьном преподавании математических понятий от их происхождения приводит к полной беспринципности и логической дефектности курса».</a:t>
            </a:r>
          </a:p>
          <a:p>
            <a:pPr algn="just"/>
            <a:r>
              <a:rPr lang="ru-RU" altLang="ru-RU" smtClean="0">
                <a:latin typeface="Times New Roman" pitchFamily="18" charset="0"/>
                <a:cs typeface="Times New Roman" pitchFamily="18" charset="0"/>
              </a:rPr>
              <a:t>Л.С.Понтрягин: «Изучение математики без исследования происхождения понятий превращается в профанацию».</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Заголовок 1"/>
          <p:cNvSpPr>
            <a:spLocks noGrp="1"/>
          </p:cNvSpPr>
          <p:nvPr>
            <p:ph type="title"/>
          </p:nvPr>
        </p:nvSpPr>
        <p:spPr>
          <a:xfrm>
            <a:off x="838200" y="365125"/>
            <a:ext cx="10515600" cy="871538"/>
          </a:xfrm>
        </p:spPr>
        <p:txBody>
          <a:bodyPr/>
          <a:lstStyle/>
          <a:p>
            <a:pPr algn="ctr"/>
            <a:r>
              <a:rPr lang="ru-RU" sz="3600" b="1" smtClean="0">
                <a:latin typeface="Times New Roman" pitchFamily="18" charset="0"/>
                <a:cs typeface="Times New Roman" pitchFamily="18" charset="0"/>
              </a:rPr>
              <a:t>Активный характер процесса построения понимания</a:t>
            </a:r>
            <a:endParaRPr lang="ru-RU" sz="3600" b="1" smtClean="0"/>
          </a:p>
        </p:txBody>
      </p:sp>
      <p:pic>
        <p:nvPicPr>
          <p:cNvPr id="4" name="Объект 3" descr="Вырезка экрана"/>
          <p:cNvPicPr>
            <a:picLocks noGrp="1" noChangeAspect="1"/>
          </p:cNvPicPr>
          <p:nvPr>
            <p:ph idx="1"/>
          </p:nvPr>
        </p:nvPicPr>
        <p:blipFill>
          <a:blip r:embed="rId2"/>
          <a:srcRect/>
          <a:stretch>
            <a:fillRect/>
          </a:stretch>
        </p:blipFill>
        <p:spPr>
          <a:xfrm>
            <a:off x="784225" y="1690688"/>
            <a:ext cx="10533063" cy="1477962"/>
          </a:xfrm>
        </p:spPr>
      </p:pic>
      <p:pic>
        <p:nvPicPr>
          <p:cNvPr id="5" name="Рисунок 4" descr="Вырезка экрана"/>
          <p:cNvPicPr>
            <a:picLocks noChangeAspect="1"/>
          </p:cNvPicPr>
          <p:nvPr/>
        </p:nvPicPr>
        <p:blipFill rotWithShape="1">
          <a:blip r:embed="rId3">
            <a:extLst>
              <a:ext uri="{28A0092B-C50C-407E-A947-70E740481C1C}"/>
            </a:extLst>
          </a:blip>
          <a:srcRect l="121" r="-121"/>
          <a:stretch/>
        </p:blipFill>
        <p:spPr>
          <a:xfrm>
            <a:off x="783645" y="3168203"/>
            <a:ext cx="10624710" cy="1712890"/>
          </a:xfrm>
          <a:prstGeom prst="foldedCorner">
            <a:avLst/>
          </a:prstGeom>
        </p:spPr>
      </p:pic>
      <p:sp>
        <p:nvSpPr>
          <p:cNvPr id="6" name="Прямоугольник 5"/>
          <p:cNvSpPr/>
          <p:nvPr/>
        </p:nvSpPr>
        <p:spPr>
          <a:xfrm>
            <a:off x="8605838" y="4478338"/>
            <a:ext cx="2711450" cy="4032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Заголовок 1"/>
          <p:cNvSpPr>
            <a:spLocks noGrp="1"/>
          </p:cNvSpPr>
          <p:nvPr>
            <p:ph type="title"/>
          </p:nvPr>
        </p:nvSpPr>
        <p:spPr/>
        <p:txBody>
          <a:bodyPr/>
          <a:lstStyle/>
          <a:p>
            <a:pPr algn="ctr"/>
            <a:r>
              <a:rPr lang="ru-RU" sz="3600" b="1" smtClean="0">
                <a:latin typeface="Times New Roman" pitchFamily="18" charset="0"/>
                <a:cs typeface="Times New Roman" pitchFamily="18" charset="0"/>
              </a:rPr>
              <a:t>Активный характер процесса построения понимания</a:t>
            </a:r>
            <a:endParaRPr lang="ru-RU" sz="3600" smtClean="0"/>
          </a:p>
        </p:txBody>
      </p:sp>
      <p:pic>
        <p:nvPicPr>
          <p:cNvPr id="48130" name="Объект 3" descr="Вырезка экрана"/>
          <p:cNvPicPr>
            <a:picLocks noGrp="1" noChangeAspect="1"/>
          </p:cNvPicPr>
          <p:nvPr>
            <p:ph idx="1"/>
          </p:nvPr>
        </p:nvPicPr>
        <p:blipFill>
          <a:blip r:embed="rId2"/>
          <a:srcRect/>
          <a:stretch>
            <a:fillRect/>
          </a:stretch>
        </p:blipFill>
        <p:spPr>
          <a:xfrm>
            <a:off x="838200" y="1878013"/>
            <a:ext cx="10644188" cy="3756025"/>
          </a:xfr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Заголовок 1"/>
          <p:cNvSpPr>
            <a:spLocks noGrp="1"/>
          </p:cNvSpPr>
          <p:nvPr>
            <p:ph type="title"/>
          </p:nvPr>
        </p:nvSpPr>
        <p:spPr>
          <a:xfrm>
            <a:off x="838200" y="365125"/>
            <a:ext cx="10515600" cy="819150"/>
          </a:xfrm>
        </p:spPr>
        <p:txBody>
          <a:bodyPr/>
          <a:lstStyle/>
          <a:p>
            <a:pPr algn="ctr"/>
            <a:r>
              <a:rPr lang="ru-RU" sz="3600" b="1" smtClean="0">
                <a:latin typeface="Times New Roman" pitchFamily="18" charset="0"/>
                <a:cs typeface="Times New Roman" pitchFamily="18" charset="0"/>
              </a:rPr>
              <a:t>Эмоциональная насыщенность.</a:t>
            </a:r>
            <a:endParaRPr lang="ru-RU" sz="3600" b="1" smtClean="0"/>
          </a:p>
        </p:txBody>
      </p:sp>
      <p:pic>
        <p:nvPicPr>
          <p:cNvPr id="4" name="Объект 3" descr="Вырезка экрана"/>
          <p:cNvPicPr>
            <a:picLocks noGrp="1" noChangeAspect="1"/>
          </p:cNvPicPr>
          <p:nvPr>
            <p:ph idx="1"/>
          </p:nvPr>
        </p:nvPicPr>
        <p:blipFill>
          <a:blip r:embed="rId2"/>
          <a:srcRect/>
          <a:stretch>
            <a:fillRect/>
          </a:stretch>
        </p:blipFill>
        <p:spPr>
          <a:xfrm>
            <a:off x="938213" y="1184275"/>
            <a:ext cx="10672762" cy="3414713"/>
          </a:xfrm>
        </p:spPr>
      </p:pic>
      <p:pic>
        <p:nvPicPr>
          <p:cNvPr id="5" name="Рисунок 4" descr="Вырезка экрана"/>
          <p:cNvPicPr>
            <a:picLocks noChangeAspect="1"/>
          </p:cNvPicPr>
          <p:nvPr/>
        </p:nvPicPr>
        <p:blipFill>
          <a:blip r:embed="rId3"/>
          <a:srcRect/>
          <a:stretch>
            <a:fillRect/>
          </a:stretch>
        </p:blipFill>
        <p:spPr bwMode="auto">
          <a:xfrm>
            <a:off x="938213" y="4608513"/>
            <a:ext cx="10683875" cy="20335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Заголовок 1"/>
          <p:cNvSpPr>
            <a:spLocks noGrp="1"/>
          </p:cNvSpPr>
          <p:nvPr>
            <p:ph type="title"/>
          </p:nvPr>
        </p:nvSpPr>
        <p:spPr>
          <a:xfrm>
            <a:off x="838200" y="365125"/>
            <a:ext cx="10515600" cy="1063625"/>
          </a:xfrm>
        </p:spPr>
        <p:txBody>
          <a:bodyPr/>
          <a:lstStyle/>
          <a:p>
            <a:pPr algn="ctr"/>
            <a:r>
              <a:rPr lang="ru-RU" sz="3200" b="1" smtClean="0">
                <a:latin typeface="Times New Roman" pitchFamily="18" charset="0"/>
                <a:cs typeface="Times New Roman" pitchFamily="18" charset="0"/>
              </a:rPr>
              <a:t>Использование предыдущего опыта</a:t>
            </a:r>
            <a:endParaRPr lang="ru-RU" sz="3200" b="1" smtClean="0"/>
          </a:p>
        </p:txBody>
      </p:sp>
      <p:pic>
        <p:nvPicPr>
          <p:cNvPr id="50178" name="Объект 5" descr="Вырезка экрана"/>
          <p:cNvPicPr>
            <a:picLocks noGrp="1" noChangeAspect="1"/>
          </p:cNvPicPr>
          <p:nvPr>
            <p:ph idx="1"/>
          </p:nvPr>
        </p:nvPicPr>
        <p:blipFill>
          <a:blip r:embed="rId2"/>
          <a:srcRect/>
          <a:stretch>
            <a:fillRect/>
          </a:stretch>
        </p:blipFill>
        <p:spPr>
          <a:xfrm>
            <a:off x="687388" y="1428750"/>
            <a:ext cx="10750550" cy="1778000"/>
          </a:xfrm>
        </p:spPr>
      </p:pic>
      <p:pic>
        <p:nvPicPr>
          <p:cNvPr id="50179" name="Рисунок 6" descr="Вырезка экрана"/>
          <p:cNvPicPr>
            <a:picLocks noChangeAspect="1"/>
          </p:cNvPicPr>
          <p:nvPr/>
        </p:nvPicPr>
        <p:blipFill>
          <a:blip r:embed="rId3"/>
          <a:srcRect/>
          <a:stretch>
            <a:fillRect/>
          </a:stretch>
        </p:blipFill>
        <p:spPr bwMode="auto">
          <a:xfrm>
            <a:off x="687388" y="3419475"/>
            <a:ext cx="10868025" cy="2452688"/>
          </a:xfrm>
          <a:prstGeom prst="rect">
            <a:avLst/>
          </a:prstGeom>
          <a:noFill/>
          <a:ln w="9525">
            <a:noFill/>
            <a:miter lim="800000"/>
            <a:headEnd/>
            <a:tailEnd/>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Заголовок 1"/>
          <p:cNvSpPr>
            <a:spLocks noGrp="1"/>
          </p:cNvSpPr>
          <p:nvPr>
            <p:ph type="title"/>
          </p:nvPr>
        </p:nvSpPr>
        <p:spPr>
          <a:xfrm>
            <a:off x="838200" y="365125"/>
            <a:ext cx="10515600" cy="935038"/>
          </a:xfrm>
        </p:spPr>
        <p:txBody>
          <a:bodyPr/>
          <a:lstStyle/>
          <a:p>
            <a:pPr algn="ctr"/>
            <a:r>
              <a:rPr lang="ru-RU" sz="3200" b="1" smtClean="0">
                <a:latin typeface="Times New Roman" pitchFamily="18" charset="0"/>
                <a:cs typeface="Times New Roman" pitchFamily="18" charset="0"/>
              </a:rPr>
              <a:t>Специальные умственные действия</a:t>
            </a:r>
          </a:p>
        </p:txBody>
      </p:sp>
      <p:sp>
        <p:nvSpPr>
          <p:cNvPr id="3" name="Объект 2"/>
          <p:cNvSpPr>
            <a:spLocks noGrp="1"/>
          </p:cNvSpPr>
          <p:nvPr>
            <p:ph idx="1"/>
          </p:nvPr>
        </p:nvSpPr>
        <p:spPr>
          <a:xfrm>
            <a:off x="838200" y="1271588"/>
            <a:ext cx="10515600" cy="4351337"/>
          </a:xfrm>
        </p:spPr>
        <p:txBody>
          <a:bodyPr>
            <a:normAutofit/>
          </a:bodyPr>
          <a:lstStyle/>
          <a:p>
            <a:r>
              <a:rPr lang="ru-RU" altLang="ru-RU" sz="2600" smtClean="0">
                <a:solidFill>
                  <a:srgbClr val="000000"/>
                </a:solidFill>
                <a:latin typeface="Times New Roman" pitchFamily="18" charset="0"/>
                <a:cs typeface="Times New Roman" pitchFamily="18" charset="0"/>
              </a:rPr>
              <a:t>С развитием человеческого труда, возникновением новых, собственно человеческих потребностей, зарождением и развитием разных видов познавательной деятельности людей развились и процессы понимания. </a:t>
            </a:r>
          </a:p>
          <a:p>
            <a:r>
              <a:rPr lang="ru-RU" altLang="ru-RU" sz="2600" smtClean="0">
                <a:solidFill>
                  <a:srgbClr val="000000"/>
                </a:solidFill>
                <a:latin typeface="Times New Roman" pitchFamily="18" charset="0"/>
                <a:cs typeface="Times New Roman" pitchFamily="18" charset="0"/>
              </a:rPr>
              <a:t>Они превратились в специальные умственные действия, посредством которых человек раскрывает непосредственно не данные ему связи предметов и явлений объективной действительности.</a:t>
            </a:r>
          </a:p>
          <a:p>
            <a:r>
              <a:rPr lang="ru-RU" altLang="ru-RU" sz="2600" smtClean="0">
                <a:solidFill>
                  <a:srgbClr val="000000"/>
                </a:solidFill>
                <a:latin typeface="Times New Roman" pitchFamily="18" charset="0"/>
                <a:cs typeface="Times New Roman" pitchFamily="18" charset="0"/>
              </a:rPr>
              <a:t>Процессы понимания становятся такими действиями там, где они направляются специальными целями понять те или иные объекты, отнести их к определенному классу предметов или явлений, объяснить их, раскрыть их причины и т. д. </a:t>
            </a:r>
          </a:p>
          <a:p>
            <a:endParaRPr lang="ru-RU" sz="260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r>
              <a:rPr lang="ru-RU" altLang="ru-RU" sz="3200" smtClean="0"/>
              <a:t>Теоретические знания</a:t>
            </a:r>
            <a:r>
              <a:rPr lang="en-US" altLang="ru-RU" sz="3200" smtClean="0"/>
              <a:t> </a:t>
            </a:r>
            <a:r>
              <a:rPr lang="ru-RU" altLang="ru-RU" sz="3200" smtClean="0"/>
              <a:t> </a:t>
            </a:r>
            <a:r>
              <a:rPr lang="en-US" altLang="ru-RU" sz="3200" smtClean="0">
                <a:cs typeface="Arial" charset="0"/>
              </a:rPr>
              <a:t>̶</a:t>
            </a:r>
            <a:r>
              <a:rPr lang="ru-RU" altLang="ru-RU" sz="3200" smtClean="0">
                <a:cs typeface="Arial" charset="0"/>
              </a:rPr>
              <a:t>  </a:t>
            </a:r>
            <a:r>
              <a:rPr lang="ru-RU" altLang="ru-RU" sz="3200" smtClean="0"/>
              <a:t>Универсальные учебные действия</a:t>
            </a:r>
          </a:p>
        </p:txBody>
      </p:sp>
      <p:graphicFrame>
        <p:nvGraphicFramePr>
          <p:cNvPr id="21507" name="Group 3"/>
          <p:cNvGraphicFramePr>
            <a:graphicFrameLocks noGrp="1"/>
          </p:cNvGraphicFramePr>
          <p:nvPr>
            <p:ph idx="1"/>
          </p:nvPr>
        </p:nvGraphicFramePr>
        <p:xfrm>
          <a:off x="1981200" y="1600200"/>
          <a:ext cx="8229600" cy="3916363"/>
        </p:xfrm>
        <a:graphic>
          <a:graphicData uri="http://schemas.openxmlformats.org/drawingml/2006/table">
            <a:tbl>
              <a:tblPr/>
              <a:tblGrid>
                <a:gridCol w="4114800"/>
                <a:gridCol w="4114800"/>
              </a:tblGrid>
              <a:tr h="31591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Личностные</a:t>
                      </a:r>
                      <a:endParaRPr kumimoji="0" lang="ru-RU" altLang="ru-RU" sz="14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Коммуникативные</a:t>
                      </a:r>
                      <a:endParaRPr kumimoji="0" lang="ru-RU" altLang="ru-RU" sz="14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045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Самоопределение</a:t>
                      </a:r>
                      <a:r>
                        <a:rPr kumimoji="0" lang="ru-RU" altLang="ru-RU" sz="1400" b="0" i="0" u="none" strike="noStrike" cap="none" normalizeH="0" baseline="0" smtClean="0">
                          <a:ln>
                            <a:noFill/>
                          </a:ln>
                          <a:solidFill>
                            <a:schemeClr val="tx1"/>
                          </a:solidFill>
                          <a:effectLst/>
                          <a:latin typeface="Arial" panose="020B0604020202020204" pitchFamily="34" charset="0"/>
                        </a:rPr>
                        <a:t> (мотивация учения, формирование основ гражданской идентичности личности).</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Смыслообразования </a:t>
                      </a:r>
                      <a:r>
                        <a:rPr kumimoji="0" lang="ru-RU" altLang="ru-RU" sz="1400" b="0" i="0" u="none" strike="noStrike" cap="none" normalizeH="0" baseline="0" smtClean="0">
                          <a:ln>
                            <a:noFill/>
                          </a:ln>
                          <a:solidFill>
                            <a:schemeClr val="tx1"/>
                          </a:solidFill>
                          <a:effectLst/>
                          <a:latin typeface="Arial" panose="020B0604020202020204" pitchFamily="34" charset="0"/>
                        </a:rPr>
                        <a:t>( «какое значение, смысл имеет для меня учение», и уметь находить ответ на него).</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Нравственно-этического оценивания </a:t>
                      </a:r>
                      <a:r>
                        <a:rPr kumimoji="0" lang="ru-RU" altLang="ru-RU" sz="1400" b="0" i="0" u="none" strike="noStrike" cap="none" normalizeH="0" baseline="0" smtClean="0">
                          <a:ln>
                            <a:noFill/>
                          </a:ln>
                          <a:solidFill>
                            <a:schemeClr val="tx1"/>
                          </a:solidFill>
                          <a:effectLst/>
                          <a:latin typeface="Arial" panose="020B0604020202020204" pitchFamily="34" charset="0"/>
                        </a:rPr>
                        <a:t>(оценивание усваиваемого содержания, исходя из социальных и личностных ценностей, обеспечивающее личностный моральный выбор).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Планирование </a:t>
                      </a:r>
                      <a:r>
                        <a:rPr kumimoji="0" lang="ru-RU" altLang="ru-RU" sz="1400" b="0" i="0" u="none" strike="noStrike" cap="none" normalizeH="0" baseline="0" smtClean="0">
                          <a:ln>
                            <a:noFill/>
                          </a:ln>
                          <a:solidFill>
                            <a:schemeClr val="tx1"/>
                          </a:solidFill>
                          <a:effectLst/>
                          <a:latin typeface="Arial" panose="020B0604020202020204" pitchFamily="34" charset="0"/>
                        </a:rPr>
                        <a:t>(определение цели, функций участников, способов взаимодействия).</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Постановка вопросов </a:t>
                      </a:r>
                      <a:r>
                        <a:rPr kumimoji="0" lang="ru-RU" altLang="ru-RU" sz="1400" b="0" i="0" u="none" strike="noStrike" cap="none" normalizeH="0" baseline="0" smtClean="0">
                          <a:ln>
                            <a:noFill/>
                          </a:ln>
                          <a:solidFill>
                            <a:schemeClr val="tx1"/>
                          </a:solidFill>
                          <a:effectLst/>
                          <a:latin typeface="Arial" panose="020B0604020202020204" pitchFamily="34" charset="0"/>
                        </a:rPr>
                        <a:t>( инициативное сотрудничество в поиске и сборе информации).</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Разрешение конфликтов</a:t>
                      </a:r>
                      <a:r>
                        <a:rPr kumimoji="0" lang="ru-RU" altLang="ru-RU" sz="1400" b="0" i="0" u="none" strike="noStrike" cap="none" normalizeH="0" baseline="0" smtClean="0">
                          <a:ln>
                            <a:noFill/>
                          </a:ln>
                          <a:solidFill>
                            <a:schemeClr val="tx1"/>
                          </a:solidFill>
                          <a:effectLst/>
                          <a:latin typeface="Arial" panose="020B0604020202020204" pitchFamily="34" charset="0"/>
                        </a:rPr>
                        <a:t> ( выявление, идентификация проблемы, поиск и оценка альтернативных способов разрешения конфликта, принятие решения и его реализация).</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Управление поведением партнёра точностью выражать свои мысли </a:t>
                      </a:r>
                      <a:r>
                        <a:rPr kumimoji="0" lang="ru-RU" altLang="ru-RU" sz="1400" b="0" i="0" u="none" strike="noStrike" cap="none" normalizeH="0" baseline="0" smtClean="0">
                          <a:ln>
                            <a:noFill/>
                          </a:ln>
                          <a:solidFill>
                            <a:schemeClr val="tx1"/>
                          </a:solidFill>
                          <a:effectLst/>
                          <a:latin typeface="Arial" panose="020B0604020202020204" pitchFamily="34" charset="0"/>
                        </a:rPr>
                        <a:t>(контроль, коррекция, оценка действий партнёра умение с достаточной полнотой и точностью выражать свои мысли).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992313" y="0"/>
            <a:ext cx="8229600" cy="417513"/>
          </a:xfrm>
        </p:spPr>
        <p:txBody>
          <a:bodyPr rtlCol="0">
            <a:normAutofit fontScale="90000"/>
          </a:bodyPr>
          <a:lstStyle/>
          <a:p>
            <a:pPr fontAlgn="auto">
              <a:spcAft>
                <a:spcPts val="0"/>
              </a:spcAft>
              <a:defRPr/>
            </a:pPr>
            <a:r>
              <a:rPr lang="ru-RU" altLang="ru-RU" sz="3200"/>
              <a:t>Теоретические знания</a:t>
            </a:r>
            <a:r>
              <a:rPr lang="en-US" altLang="ru-RU" sz="3200"/>
              <a:t> </a:t>
            </a:r>
            <a:r>
              <a:rPr lang="ru-RU" altLang="ru-RU" sz="3200"/>
              <a:t> </a:t>
            </a:r>
            <a:r>
              <a:rPr lang="en-US" altLang="ru-RU" sz="3200">
                <a:cs typeface="Arial" panose="020B0604020202020204" pitchFamily="34" charset="0"/>
              </a:rPr>
              <a:t>̶</a:t>
            </a:r>
            <a:r>
              <a:rPr lang="ru-RU" altLang="ru-RU" sz="3200">
                <a:cs typeface="Arial" panose="020B0604020202020204" pitchFamily="34" charset="0"/>
              </a:rPr>
              <a:t>  </a:t>
            </a:r>
            <a:r>
              <a:rPr lang="ru-RU" altLang="ru-RU" sz="3200"/>
              <a:t>УУД</a:t>
            </a:r>
          </a:p>
        </p:txBody>
      </p:sp>
      <p:graphicFrame>
        <p:nvGraphicFramePr>
          <p:cNvPr id="22531" name="Group 3"/>
          <p:cNvGraphicFramePr>
            <a:graphicFrameLocks noGrp="1"/>
          </p:cNvGraphicFramePr>
          <p:nvPr>
            <p:ph idx="1"/>
          </p:nvPr>
        </p:nvGraphicFramePr>
        <p:xfrm>
          <a:off x="1703388" y="692150"/>
          <a:ext cx="8964612" cy="5905500"/>
        </p:xfrm>
        <a:graphic>
          <a:graphicData uri="http://schemas.openxmlformats.org/drawingml/2006/table">
            <a:tbl>
              <a:tblPr/>
              <a:tblGrid>
                <a:gridCol w="4483100"/>
                <a:gridCol w="4481512"/>
              </a:tblGrid>
              <a:tr h="33020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Познавательные</a:t>
                      </a:r>
                      <a:endParaRPr kumimoji="0" lang="ru-RU" altLang="ru-RU" sz="14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Регулятивные</a:t>
                      </a:r>
                      <a:endParaRPr kumimoji="0" lang="ru-RU" altLang="ru-RU" sz="14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7530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Общеучебные</a:t>
                      </a:r>
                      <a:endParaRPr kumimoji="0" lang="ru-RU" altLang="ru-RU" sz="14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формулирование познавательной цели;</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поиск и выделение информации;</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знаково-символические</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моделирование</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Логические</a:t>
                      </a:r>
                      <a:endParaRPr kumimoji="0" lang="ru-RU" altLang="ru-RU" sz="14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анализ с целью выделения признаков (существенных, несущественных)</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синтез как составление целого из частей, восполняя недостающие компоненты;</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выбор оснований  и критериев для сравнения, сериации, классификации объектов;</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подведение под понятие, выведение следствий;</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-установление причинно-следственных связей;</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построение логической цепи рассуждений;</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доказательство;</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выдвижение гипотез и их обоснование.</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Действия постановки и решения проблем:</a:t>
                      </a:r>
                      <a:endParaRPr kumimoji="0" lang="ru-RU" altLang="ru-RU" sz="14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формулирование проблемы;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самостоятельное создание способов решения проблем творческого и поискового характера.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Целеполагание </a:t>
                      </a:r>
                      <a:r>
                        <a:rPr kumimoji="0" lang="ru-RU" altLang="ru-RU" sz="1400" b="0" i="0" u="none" strike="noStrike" cap="none" normalizeH="0" baseline="0" smtClean="0">
                          <a:ln>
                            <a:noFill/>
                          </a:ln>
                          <a:solidFill>
                            <a:schemeClr val="tx1"/>
                          </a:solidFill>
                          <a:effectLst/>
                          <a:latin typeface="Arial" panose="020B0604020202020204" pitchFamily="34" charset="0"/>
                        </a:rPr>
                        <a:t>(постановка учебной задачи на основе соотнесения того, что уже известно и усвоено учащимися, и того, что ещё неизвестно).</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Планирование</a:t>
                      </a:r>
                      <a:r>
                        <a:rPr kumimoji="0" lang="ru-RU" altLang="ru-RU" sz="1400" b="0" i="0" u="none" strike="noStrike" cap="none" normalizeH="0" baseline="0" smtClean="0">
                          <a:ln>
                            <a:noFill/>
                          </a:ln>
                          <a:solidFill>
                            <a:schemeClr val="tx1"/>
                          </a:solidFill>
                          <a:effectLst/>
                          <a:latin typeface="Arial" panose="020B0604020202020204" pitchFamily="34" charset="0"/>
                        </a:rPr>
                        <a:t> (определение последовательности промежуточных целей с учётом конечного результата; составление плана и последовательности действий).</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Прогнозирование </a:t>
                      </a:r>
                      <a:r>
                        <a:rPr kumimoji="0" lang="ru-RU" altLang="ru-RU" sz="1400" b="0" i="0" u="none" strike="noStrike" cap="none" normalizeH="0" baseline="0" smtClean="0">
                          <a:ln>
                            <a:noFill/>
                          </a:ln>
                          <a:solidFill>
                            <a:schemeClr val="tx1"/>
                          </a:solidFill>
                          <a:effectLst/>
                          <a:latin typeface="Arial" panose="020B0604020202020204" pitchFamily="34" charset="0"/>
                        </a:rPr>
                        <a:t>(предвосхищение результата и уровня усвоения, его временных характеристик).</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Контроль</a:t>
                      </a:r>
                      <a:r>
                        <a:rPr kumimoji="0" lang="ru-RU" altLang="ru-RU" sz="1400" b="0" i="0" u="none" strike="noStrike" cap="none" normalizeH="0" baseline="0" smtClean="0">
                          <a:ln>
                            <a:noFill/>
                          </a:ln>
                          <a:solidFill>
                            <a:schemeClr val="tx1"/>
                          </a:solidFill>
                          <a:effectLst/>
                          <a:latin typeface="Arial" panose="020B0604020202020204" pitchFamily="34" charset="0"/>
                        </a:rPr>
                        <a:t> (в форме сличения способа действия и его результата с заданным эталоном с целью обнаружения отклонений и отличий от эталона)</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Коррекция</a:t>
                      </a:r>
                      <a:r>
                        <a:rPr kumimoji="0" lang="ru-RU" altLang="ru-RU" sz="1400" b="0" i="0" u="none" strike="noStrike" cap="none" normalizeH="0" baseline="0" smtClean="0">
                          <a:ln>
                            <a:noFill/>
                          </a:ln>
                          <a:solidFill>
                            <a:schemeClr val="tx1"/>
                          </a:solidFill>
                          <a:effectLst/>
                          <a:latin typeface="Arial" panose="020B0604020202020204" pitchFamily="34" charset="0"/>
                        </a:rPr>
                        <a:t> (внесение необходимых дополнений и корректив в план  и способ действия в случае расхождения эталона, реального действия и его продукта).</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Оценка</a:t>
                      </a:r>
                      <a:r>
                        <a:rPr kumimoji="0" lang="ru-RU" altLang="ru-RU" sz="1400" b="0" i="0" u="none" strike="noStrike" cap="none" normalizeH="0" baseline="0" smtClean="0">
                          <a:ln>
                            <a:noFill/>
                          </a:ln>
                          <a:solidFill>
                            <a:schemeClr val="tx1"/>
                          </a:solidFill>
                          <a:effectLst/>
                          <a:latin typeface="Arial" panose="020B0604020202020204" pitchFamily="34" charset="0"/>
                        </a:rPr>
                        <a:t> (выделение и осознание учащимися того, что уже усвоено и что ещё подлежит усвоению, осознание качества и уровня усвоения).</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Волевая саморегуляция</a:t>
                      </a:r>
                      <a:r>
                        <a:rPr kumimoji="0" lang="ru-RU" altLang="ru-RU" sz="1400" b="0" i="0" u="none" strike="noStrike" cap="none" normalizeH="0" baseline="0" smtClean="0">
                          <a:ln>
                            <a:noFill/>
                          </a:ln>
                          <a:solidFill>
                            <a:schemeClr val="tx1"/>
                          </a:solidFill>
                          <a:effectLst/>
                          <a:latin typeface="Arial" panose="020B0604020202020204" pitchFamily="34" charset="0"/>
                        </a:rPr>
                        <a:t> (способность к мобилизации сил и энергии; способность к волевому усилию – к выбору в ситуации мотивационного конфликта и к преодолению препятствий).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Заголовок 1"/>
          <p:cNvSpPr>
            <a:spLocks noGrp="1"/>
          </p:cNvSpPr>
          <p:nvPr>
            <p:ph type="title"/>
          </p:nvPr>
        </p:nvSpPr>
        <p:spPr>
          <a:xfrm>
            <a:off x="838200" y="365125"/>
            <a:ext cx="10515600" cy="806450"/>
          </a:xfrm>
        </p:spPr>
        <p:txBody>
          <a:bodyPr/>
          <a:lstStyle/>
          <a:p>
            <a:pPr algn="ctr"/>
            <a:r>
              <a:rPr lang="ru-RU" sz="3600" b="1" smtClean="0">
                <a:latin typeface="Times New Roman" pitchFamily="18" charset="0"/>
                <a:cs typeface="Times New Roman" pitchFamily="18" charset="0"/>
              </a:rPr>
              <a:t>Ключевая цель образования</a:t>
            </a:r>
          </a:p>
        </p:txBody>
      </p:sp>
      <p:sp>
        <p:nvSpPr>
          <p:cNvPr id="17410" name="Объект 2"/>
          <p:cNvSpPr>
            <a:spLocks noGrp="1"/>
          </p:cNvSpPr>
          <p:nvPr>
            <p:ph idx="1"/>
          </p:nvPr>
        </p:nvSpPr>
        <p:spPr>
          <a:xfrm>
            <a:off x="541338" y="1327150"/>
            <a:ext cx="11280775" cy="5370513"/>
          </a:xfrm>
        </p:spPr>
        <p:txBody>
          <a:bodyPr/>
          <a:lstStyle/>
          <a:p>
            <a:r>
              <a:rPr lang="ru-RU" b="1" i="1" smtClean="0">
                <a:latin typeface="Times New Roman" pitchFamily="18" charset="0"/>
                <a:cs typeface="Times New Roman" pitchFamily="18" charset="0"/>
              </a:rPr>
              <a:t>Центральной проблемой обучения является поиск таких методов, форм и приемов обучения, которые, прежде всего, направлены на достижение учеником понимания изучаемого им учебного материала</a:t>
            </a:r>
            <a:r>
              <a:rPr lang="ru-RU" smtClean="0">
                <a:latin typeface="Times New Roman" pitchFamily="18" charset="0"/>
                <a:cs typeface="Times New Roman" pitchFamily="18" charset="0"/>
              </a:rPr>
              <a:t>. </a:t>
            </a:r>
          </a:p>
          <a:p>
            <a:endParaRPr lang="ru-RU"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extBox 3"/>
          <p:cNvSpPr txBox="1">
            <a:spLocks noChangeArrowheads="1"/>
          </p:cNvSpPr>
          <p:nvPr/>
        </p:nvSpPr>
        <p:spPr bwMode="auto">
          <a:xfrm>
            <a:off x="617538" y="1300163"/>
            <a:ext cx="11012487" cy="4832350"/>
          </a:xfrm>
          <a:prstGeom prst="rect">
            <a:avLst/>
          </a:prstGeom>
          <a:noFill/>
          <a:ln w="9525">
            <a:noFill/>
            <a:miter lim="800000"/>
            <a:headEnd/>
            <a:tailEnd/>
          </a:ln>
        </p:spPr>
        <p:txBody>
          <a:bodyPr>
            <a:spAutoFit/>
          </a:bodyPr>
          <a:lstStyle/>
          <a:p>
            <a:r>
              <a:rPr lang="ru-RU" sz="2800">
                <a:latin typeface="Times New Roman" pitchFamily="18" charset="0"/>
                <a:cs typeface="Times New Roman" pitchFamily="18" charset="0"/>
              </a:rPr>
              <a:t>Таким образом, в соответствии со ФГОС понимание является конечным ключевым образовательным результатом. </a:t>
            </a:r>
          </a:p>
          <a:p>
            <a:r>
              <a:rPr lang="ru-RU" sz="2800">
                <a:latin typeface="Times New Roman" pitchFamily="18" charset="0"/>
                <a:cs typeface="Times New Roman" pitchFamily="18" charset="0"/>
              </a:rPr>
              <a:t>Метапредметные и предметные результаты, их смысл и содержание увязываются логически между собой только при условии наличия процесса построения понимания.</a:t>
            </a:r>
          </a:p>
          <a:p>
            <a:r>
              <a:rPr lang="ru-RU" sz="2800">
                <a:latin typeface="Times New Roman" pitchFamily="18" charset="0"/>
                <a:cs typeface="Times New Roman" pitchFamily="18" charset="0"/>
              </a:rPr>
              <a:t>Понимание предметного материала возможно только при условии умения выполнять УУД.</a:t>
            </a:r>
          </a:p>
          <a:p>
            <a:r>
              <a:rPr lang="ru-RU" sz="2800">
                <a:latin typeface="Times New Roman" pitchFamily="18" charset="0"/>
                <a:cs typeface="Times New Roman" pitchFamily="18" charset="0"/>
              </a:rPr>
              <a:t>Более того УУД более ни для чего непригодны, как только для построения глубокого и ясного понимания содержания предметных теоретических знаний.</a:t>
            </a:r>
          </a:p>
          <a:p>
            <a:r>
              <a:rPr lang="ru-RU" sz="2800" b="1" i="1">
                <a:latin typeface="Times New Roman" pitchFamily="18" charset="0"/>
                <a:cs typeface="Times New Roman" pitchFamily="18" charset="0"/>
              </a:rPr>
              <a:t>Но почему-то этот факт явно во ФГОС нигде не отражен.</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p:txBody>
          <a:bodyPr/>
          <a:lstStyle/>
          <a:p>
            <a:r>
              <a:rPr lang="ru-RU" altLang="ru-RU" sz="4000" smtClean="0"/>
              <a:t>Структура профессионального стандарта педагога</a:t>
            </a:r>
          </a:p>
        </p:txBody>
      </p:sp>
      <p:sp>
        <p:nvSpPr>
          <p:cNvPr id="3076" name="Rectangle 4"/>
          <p:cNvSpPr>
            <a:spLocks noChangeArrowheads="1"/>
          </p:cNvSpPr>
          <p:nvPr/>
        </p:nvSpPr>
        <p:spPr bwMode="auto">
          <a:xfrm>
            <a:off x="2927350" y="1628775"/>
            <a:ext cx="6624638" cy="504825"/>
          </a:xfrm>
          <a:prstGeom prst="rect">
            <a:avLst/>
          </a:prstGeom>
          <a:noFill/>
          <a:ln w="9525">
            <a:solidFill>
              <a:schemeClr val="tx1"/>
            </a:solidFill>
            <a:miter lim="800000"/>
            <a:headEnd/>
            <a:tailEnd/>
          </a:ln>
        </p:spPr>
        <p:txBody>
          <a:bodyPr wrap="none" anchor="ctr"/>
          <a:lstStyle/>
          <a:p>
            <a:pPr algn="ctr"/>
            <a:r>
              <a:rPr lang="ru-RU" altLang="ru-RU">
                <a:latin typeface="Calibri" pitchFamily="34" charset="0"/>
              </a:rPr>
              <a:t>Обобщенные </a:t>
            </a:r>
          </a:p>
          <a:p>
            <a:pPr algn="ctr"/>
            <a:r>
              <a:rPr lang="ru-RU" altLang="ru-RU">
                <a:latin typeface="Calibri" pitchFamily="34" charset="0"/>
              </a:rPr>
              <a:t>трудовые функции</a:t>
            </a:r>
          </a:p>
        </p:txBody>
      </p:sp>
      <p:sp>
        <p:nvSpPr>
          <p:cNvPr id="3078" name="Rectangle 6"/>
          <p:cNvSpPr>
            <a:spLocks noChangeArrowheads="1"/>
          </p:cNvSpPr>
          <p:nvPr/>
        </p:nvSpPr>
        <p:spPr bwMode="auto">
          <a:xfrm>
            <a:off x="2927350" y="2278063"/>
            <a:ext cx="2736850" cy="1511300"/>
          </a:xfrm>
          <a:prstGeom prst="rect">
            <a:avLst/>
          </a:prstGeom>
          <a:noFill/>
          <a:ln w="9525">
            <a:solidFill>
              <a:schemeClr val="tx1"/>
            </a:solidFill>
            <a:miter lim="800000"/>
            <a:headEnd/>
            <a:tailEnd/>
          </a:ln>
        </p:spPr>
        <p:txBody>
          <a:bodyPr wrap="none" anchor="ctr"/>
          <a:lstStyle/>
          <a:p>
            <a:r>
              <a:rPr lang="ru-RU" altLang="ru-RU" sz="1400">
                <a:solidFill>
                  <a:srgbClr val="000000"/>
                </a:solidFill>
                <a:latin typeface="Calibri" pitchFamily="34" charset="0"/>
                <a:cs typeface="Times New Roman" pitchFamily="18" charset="0"/>
              </a:rPr>
              <a:t>А. Педагогическая деятельность </a:t>
            </a:r>
            <a:endParaRPr lang="ru-RU" altLang="ru-RU" sz="1400">
              <a:solidFill>
                <a:srgbClr val="000000"/>
              </a:solidFill>
              <a:latin typeface="Calibri" pitchFamily="34" charset="0"/>
            </a:endParaRPr>
          </a:p>
          <a:p>
            <a:r>
              <a:rPr lang="ru-RU" altLang="ru-RU" sz="1400">
                <a:solidFill>
                  <a:srgbClr val="000000"/>
                </a:solidFill>
                <a:latin typeface="Calibri" pitchFamily="34" charset="0"/>
                <a:cs typeface="Times New Roman" pitchFamily="18" charset="0"/>
              </a:rPr>
              <a:t>по проектированию и реализации </a:t>
            </a:r>
            <a:endParaRPr lang="ru-RU" altLang="ru-RU" sz="1400">
              <a:solidFill>
                <a:srgbClr val="000000"/>
              </a:solidFill>
              <a:latin typeface="Calibri" pitchFamily="34" charset="0"/>
            </a:endParaRPr>
          </a:p>
          <a:p>
            <a:r>
              <a:rPr lang="ru-RU" altLang="ru-RU" sz="1400">
                <a:solidFill>
                  <a:srgbClr val="000000"/>
                </a:solidFill>
                <a:latin typeface="Calibri" pitchFamily="34" charset="0"/>
                <a:cs typeface="Times New Roman" pitchFamily="18" charset="0"/>
              </a:rPr>
              <a:t>образовательного процесса </a:t>
            </a:r>
            <a:endParaRPr lang="ru-RU" altLang="ru-RU" sz="1400">
              <a:solidFill>
                <a:srgbClr val="000000"/>
              </a:solidFill>
              <a:latin typeface="Calibri" pitchFamily="34" charset="0"/>
            </a:endParaRPr>
          </a:p>
          <a:p>
            <a:r>
              <a:rPr lang="ru-RU" altLang="ru-RU" sz="1400">
                <a:solidFill>
                  <a:srgbClr val="000000"/>
                </a:solidFill>
                <a:latin typeface="Calibri" pitchFamily="34" charset="0"/>
                <a:cs typeface="Times New Roman" pitchFamily="18" charset="0"/>
              </a:rPr>
              <a:t>в образовательных организациях </a:t>
            </a:r>
            <a:endParaRPr lang="ru-RU" altLang="ru-RU" sz="1400">
              <a:solidFill>
                <a:srgbClr val="000000"/>
              </a:solidFill>
              <a:latin typeface="Calibri" pitchFamily="34" charset="0"/>
            </a:endParaRPr>
          </a:p>
          <a:p>
            <a:r>
              <a:rPr lang="ru-RU" altLang="ru-RU" sz="1400">
                <a:solidFill>
                  <a:srgbClr val="000000"/>
                </a:solidFill>
                <a:latin typeface="Calibri" pitchFamily="34" charset="0"/>
                <a:cs typeface="Times New Roman" pitchFamily="18" charset="0"/>
              </a:rPr>
              <a:t>дошкольного, начального общего, </a:t>
            </a:r>
            <a:endParaRPr lang="ru-RU" altLang="ru-RU" sz="1400">
              <a:solidFill>
                <a:srgbClr val="000000"/>
              </a:solidFill>
              <a:latin typeface="Calibri" pitchFamily="34" charset="0"/>
            </a:endParaRPr>
          </a:p>
          <a:p>
            <a:r>
              <a:rPr lang="ru-RU" altLang="ru-RU" sz="1400">
                <a:solidFill>
                  <a:srgbClr val="000000"/>
                </a:solidFill>
                <a:latin typeface="Calibri" pitchFamily="34" charset="0"/>
                <a:cs typeface="Times New Roman" pitchFamily="18" charset="0"/>
              </a:rPr>
              <a:t>основного общего, </a:t>
            </a:r>
            <a:endParaRPr lang="ru-RU" altLang="ru-RU" sz="1400">
              <a:solidFill>
                <a:srgbClr val="000000"/>
              </a:solidFill>
              <a:latin typeface="Calibri" pitchFamily="34" charset="0"/>
            </a:endParaRPr>
          </a:p>
          <a:p>
            <a:r>
              <a:rPr lang="ru-RU" altLang="ru-RU" sz="1400">
                <a:solidFill>
                  <a:srgbClr val="000000"/>
                </a:solidFill>
                <a:latin typeface="Calibri" pitchFamily="34" charset="0"/>
                <a:cs typeface="Times New Roman" pitchFamily="18" charset="0"/>
              </a:rPr>
              <a:t>среднего общего образования</a:t>
            </a:r>
            <a:r>
              <a:rPr lang="ru-RU" altLang="ru-RU" sz="1400">
                <a:latin typeface="Calibri" pitchFamily="34" charset="0"/>
              </a:rPr>
              <a:t> </a:t>
            </a:r>
          </a:p>
        </p:txBody>
      </p:sp>
      <p:sp>
        <p:nvSpPr>
          <p:cNvPr id="3079" name="Rectangle 7"/>
          <p:cNvSpPr>
            <a:spLocks noChangeArrowheads="1"/>
          </p:cNvSpPr>
          <p:nvPr/>
        </p:nvSpPr>
        <p:spPr bwMode="auto">
          <a:xfrm>
            <a:off x="6816725" y="2276475"/>
            <a:ext cx="2735263" cy="865188"/>
          </a:xfrm>
          <a:prstGeom prst="rect">
            <a:avLst/>
          </a:prstGeom>
          <a:noFill/>
          <a:ln w="9525">
            <a:solidFill>
              <a:schemeClr val="tx1"/>
            </a:solidFill>
            <a:miter lim="800000"/>
            <a:headEnd/>
            <a:tailEnd/>
          </a:ln>
        </p:spPr>
        <p:txBody>
          <a:bodyPr wrap="none" anchor="ctr"/>
          <a:lstStyle/>
          <a:p>
            <a:r>
              <a:rPr lang="ru-RU" altLang="ru-RU" sz="1400">
                <a:solidFill>
                  <a:srgbClr val="000000"/>
                </a:solidFill>
                <a:latin typeface="Calibri" pitchFamily="34" charset="0"/>
                <a:cs typeface="Times New Roman" pitchFamily="18" charset="0"/>
              </a:rPr>
              <a:t>В. Педагогическая деятельность </a:t>
            </a:r>
            <a:endParaRPr lang="ru-RU" altLang="ru-RU" sz="1400">
              <a:solidFill>
                <a:srgbClr val="000000"/>
              </a:solidFill>
              <a:latin typeface="Calibri" pitchFamily="34" charset="0"/>
            </a:endParaRPr>
          </a:p>
          <a:p>
            <a:r>
              <a:rPr lang="ru-RU" altLang="ru-RU" sz="1400">
                <a:solidFill>
                  <a:srgbClr val="000000"/>
                </a:solidFill>
                <a:latin typeface="Calibri" pitchFamily="34" charset="0"/>
                <a:cs typeface="Times New Roman" pitchFamily="18" charset="0"/>
              </a:rPr>
              <a:t>по проектированию и реализации </a:t>
            </a:r>
            <a:endParaRPr lang="ru-RU" altLang="ru-RU" sz="1400">
              <a:solidFill>
                <a:srgbClr val="000000"/>
              </a:solidFill>
              <a:latin typeface="Calibri" pitchFamily="34" charset="0"/>
            </a:endParaRPr>
          </a:p>
          <a:p>
            <a:r>
              <a:rPr lang="ru-RU" altLang="ru-RU" sz="1400">
                <a:solidFill>
                  <a:srgbClr val="000000"/>
                </a:solidFill>
                <a:latin typeface="Calibri" pitchFamily="34" charset="0"/>
                <a:cs typeface="Times New Roman" pitchFamily="18" charset="0"/>
              </a:rPr>
              <a:t>основных общеобразовательных </a:t>
            </a:r>
            <a:endParaRPr lang="ru-RU" altLang="ru-RU" sz="1400">
              <a:solidFill>
                <a:srgbClr val="000000"/>
              </a:solidFill>
              <a:latin typeface="Calibri" pitchFamily="34" charset="0"/>
            </a:endParaRPr>
          </a:p>
          <a:p>
            <a:r>
              <a:rPr lang="ru-RU" altLang="ru-RU" sz="1400">
                <a:solidFill>
                  <a:srgbClr val="000000"/>
                </a:solidFill>
                <a:latin typeface="Calibri" pitchFamily="34" charset="0"/>
                <a:cs typeface="Times New Roman" pitchFamily="18" charset="0"/>
              </a:rPr>
              <a:t>программ</a:t>
            </a:r>
            <a:r>
              <a:rPr lang="ru-RU" altLang="ru-RU" sz="1200">
                <a:latin typeface="Calibri" pitchFamily="34" charset="0"/>
              </a:rPr>
              <a:t> </a:t>
            </a:r>
          </a:p>
        </p:txBody>
      </p:sp>
      <p:sp>
        <p:nvSpPr>
          <p:cNvPr id="3081" name="Rectangle 9"/>
          <p:cNvSpPr>
            <a:spLocks noChangeArrowheads="1"/>
          </p:cNvSpPr>
          <p:nvPr/>
        </p:nvSpPr>
        <p:spPr bwMode="auto">
          <a:xfrm>
            <a:off x="2927350" y="3860800"/>
            <a:ext cx="6697663" cy="360363"/>
          </a:xfrm>
          <a:prstGeom prst="rect">
            <a:avLst/>
          </a:prstGeom>
          <a:noFill/>
          <a:ln w="9525">
            <a:solidFill>
              <a:schemeClr val="tx1"/>
            </a:solidFill>
            <a:miter lim="800000"/>
            <a:headEnd/>
            <a:tailEnd/>
          </a:ln>
        </p:spPr>
        <p:txBody>
          <a:bodyPr wrap="none" anchor="ctr"/>
          <a:lstStyle/>
          <a:p>
            <a:pPr algn="ctr"/>
            <a:r>
              <a:rPr lang="ru-RU" altLang="ru-RU">
                <a:latin typeface="Calibri" pitchFamily="34" charset="0"/>
              </a:rPr>
              <a:t>Трудовые функции</a:t>
            </a:r>
          </a:p>
        </p:txBody>
      </p:sp>
      <p:sp>
        <p:nvSpPr>
          <p:cNvPr id="3082" name="Rectangle 10"/>
          <p:cNvSpPr>
            <a:spLocks noChangeArrowheads="1"/>
          </p:cNvSpPr>
          <p:nvPr/>
        </p:nvSpPr>
        <p:spPr bwMode="auto">
          <a:xfrm>
            <a:off x="2951163" y="4335463"/>
            <a:ext cx="2713037" cy="527050"/>
          </a:xfrm>
          <a:prstGeom prst="rect">
            <a:avLst/>
          </a:prstGeom>
          <a:noFill/>
          <a:ln w="9525">
            <a:solidFill>
              <a:schemeClr val="tx1"/>
            </a:solidFill>
            <a:miter lim="800000"/>
            <a:headEnd/>
            <a:tailEnd/>
          </a:ln>
        </p:spPr>
        <p:txBody>
          <a:bodyPr anchor="ctr">
            <a:spAutoFit/>
          </a:bodyPr>
          <a:lstStyle/>
          <a:p>
            <a:pPr algn="ctr"/>
            <a:r>
              <a:rPr lang="ru-RU" altLang="ru-RU" sz="1400">
                <a:solidFill>
                  <a:srgbClr val="000000"/>
                </a:solidFill>
                <a:latin typeface="Times New Roman" pitchFamily="18" charset="0"/>
                <a:cs typeface="Times New Roman" pitchFamily="18" charset="0"/>
              </a:rPr>
              <a:t>A/01.6</a:t>
            </a:r>
            <a:r>
              <a:rPr lang="ru-RU" altLang="ru-RU" sz="1400">
                <a:latin typeface="Times New Roman" pitchFamily="18" charset="0"/>
              </a:rPr>
              <a:t> Общепедагогическая функция. Обучение</a:t>
            </a:r>
            <a:r>
              <a:rPr lang="ru-RU" altLang="ru-RU" sz="1200">
                <a:latin typeface="Times New Roman" pitchFamily="18" charset="0"/>
              </a:rPr>
              <a:t> </a:t>
            </a:r>
          </a:p>
        </p:txBody>
      </p:sp>
      <p:sp>
        <p:nvSpPr>
          <p:cNvPr id="3083" name="Rectangle 11"/>
          <p:cNvSpPr>
            <a:spLocks noChangeArrowheads="1"/>
          </p:cNvSpPr>
          <p:nvPr/>
        </p:nvSpPr>
        <p:spPr bwMode="auto">
          <a:xfrm rot="5400000">
            <a:off x="4039394" y="3964782"/>
            <a:ext cx="539750" cy="2709862"/>
          </a:xfrm>
          <a:prstGeom prst="rect">
            <a:avLst/>
          </a:prstGeom>
          <a:noFill/>
          <a:ln w="9525">
            <a:solidFill>
              <a:schemeClr val="tx1"/>
            </a:solidFill>
            <a:miter lim="800000"/>
            <a:headEnd/>
            <a:tailEnd/>
          </a:ln>
        </p:spPr>
        <p:txBody>
          <a:bodyPr rot="10800000" vert="eaVert" wrap="none" anchor="ctr"/>
          <a:lstStyle/>
          <a:p>
            <a:pPr algn="ctr"/>
            <a:r>
              <a:rPr lang="ru-RU" altLang="ru-RU" sz="1400">
                <a:solidFill>
                  <a:srgbClr val="000000"/>
                </a:solidFill>
                <a:latin typeface="Times New Roman" pitchFamily="18" charset="0"/>
                <a:cs typeface="Times New Roman" pitchFamily="18" charset="0"/>
              </a:rPr>
              <a:t>A/0</a:t>
            </a:r>
            <a:r>
              <a:rPr lang="ru-RU" altLang="ru-RU" sz="1400">
                <a:solidFill>
                  <a:srgbClr val="000000"/>
                </a:solidFill>
                <a:latin typeface="Times New Roman" pitchFamily="18" charset="0"/>
              </a:rPr>
              <a:t>2</a:t>
            </a:r>
            <a:r>
              <a:rPr lang="ru-RU" altLang="ru-RU" sz="1400">
                <a:solidFill>
                  <a:srgbClr val="000000"/>
                </a:solidFill>
                <a:latin typeface="Times New Roman" pitchFamily="18" charset="0"/>
                <a:cs typeface="Times New Roman" pitchFamily="18" charset="0"/>
              </a:rPr>
              <a:t>.6</a:t>
            </a:r>
            <a:r>
              <a:rPr lang="ru-RU" altLang="ru-RU" sz="1400">
                <a:solidFill>
                  <a:srgbClr val="000000"/>
                </a:solidFill>
                <a:latin typeface="Calibri" pitchFamily="34" charset="0"/>
                <a:cs typeface="Times New Roman" pitchFamily="18" charset="0"/>
              </a:rPr>
              <a:t> Воспитательная </a:t>
            </a:r>
          </a:p>
          <a:p>
            <a:pPr algn="ctr"/>
            <a:r>
              <a:rPr lang="ru-RU" altLang="ru-RU" sz="1400">
                <a:solidFill>
                  <a:srgbClr val="000000"/>
                </a:solidFill>
                <a:latin typeface="Calibri" pitchFamily="34" charset="0"/>
                <a:cs typeface="Times New Roman" pitchFamily="18" charset="0"/>
              </a:rPr>
              <a:t>деятельность</a:t>
            </a:r>
            <a:r>
              <a:rPr lang="ru-RU" altLang="ru-RU">
                <a:latin typeface="Calibri" pitchFamily="34" charset="0"/>
              </a:rPr>
              <a:t> </a:t>
            </a:r>
          </a:p>
        </p:txBody>
      </p:sp>
      <p:sp>
        <p:nvSpPr>
          <p:cNvPr id="3084" name="Rectangle 12"/>
          <p:cNvSpPr>
            <a:spLocks noChangeArrowheads="1"/>
          </p:cNvSpPr>
          <p:nvPr/>
        </p:nvSpPr>
        <p:spPr bwMode="auto">
          <a:xfrm rot="5400000">
            <a:off x="4031457" y="4749006"/>
            <a:ext cx="576262" cy="2689225"/>
          </a:xfrm>
          <a:prstGeom prst="rect">
            <a:avLst/>
          </a:prstGeom>
          <a:noFill/>
          <a:ln w="9525">
            <a:solidFill>
              <a:schemeClr val="tx1"/>
            </a:solidFill>
            <a:miter lim="800000"/>
            <a:headEnd/>
            <a:tailEnd/>
          </a:ln>
        </p:spPr>
        <p:txBody>
          <a:bodyPr rot="10800000" vert="eaVert" wrap="none" anchor="ctr"/>
          <a:lstStyle/>
          <a:p>
            <a:pPr algn="ctr"/>
            <a:r>
              <a:rPr lang="ru-RU" altLang="ru-RU" sz="1400">
                <a:solidFill>
                  <a:srgbClr val="000000"/>
                </a:solidFill>
                <a:latin typeface="Times New Roman" pitchFamily="18" charset="0"/>
                <a:cs typeface="Times New Roman" pitchFamily="18" charset="0"/>
              </a:rPr>
              <a:t>A/0</a:t>
            </a:r>
            <a:r>
              <a:rPr lang="ru-RU" altLang="ru-RU" sz="1400">
                <a:solidFill>
                  <a:srgbClr val="000000"/>
                </a:solidFill>
                <a:latin typeface="Times New Roman" pitchFamily="18" charset="0"/>
              </a:rPr>
              <a:t>3</a:t>
            </a:r>
            <a:r>
              <a:rPr lang="ru-RU" altLang="ru-RU" sz="1400">
                <a:solidFill>
                  <a:srgbClr val="000000"/>
                </a:solidFill>
                <a:latin typeface="Times New Roman" pitchFamily="18" charset="0"/>
                <a:cs typeface="Times New Roman" pitchFamily="18" charset="0"/>
              </a:rPr>
              <a:t>.6</a:t>
            </a:r>
            <a:r>
              <a:rPr lang="ru-RU" altLang="ru-RU" sz="1400">
                <a:latin typeface="Times New Roman" pitchFamily="18" charset="0"/>
              </a:rPr>
              <a:t> Развивающая деятельность</a:t>
            </a:r>
            <a:r>
              <a:rPr lang="ru-RU" altLang="ru-RU">
                <a:latin typeface="Calibri" pitchFamily="34" charset="0"/>
              </a:rPr>
              <a:t> </a:t>
            </a:r>
          </a:p>
        </p:txBody>
      </p:sp>
      <p:sp>
        <p:nvSpPr>
          <p:cNvPr id="3085" name="Rectangle 13"/>
          <p:cNvSpPr>
            <a:spLocks noChangeArrowheads="1"/>
          </p:cNvSpPr>
          <p:nvPr/>
        </p:nvSpPr>
        <p:spPr bwMode="auto">
          <a:xfrm rot="5400000">
            <a:off x="8076406" y="3032919"/>
            <a:ext cx="288925" cy="2808288"/>
          </a:xfrm>
          <a:prstGeom prst="rect">
            <a:avLst/>
          </a:prstGeom>
          <a:noFill/>
          <a:ln w="9525">
            <a:solidFill>
              <a:schemeClr val="tx1"/>
            </a:solidFill>
            <a:miter lim="800000"/>
            <a:headEnd/>
            <a:tailEnd/>
          </a:ln>
        </p:spPr>
        <p:txBody>
          <a:bodyPr rot="10800000" vert="eaVert" wrap="none" anchor="ctr"/>
          <a:lstStyle/>
          <a:p>
            <a:pPr algn="ctr"/>
            <a:r>
              <a:rPr lang="ru-RU" altLang="ru-RU" sz="1400">
                <a:solidFill>
                  <a:srgbClr val="000000"/>
                </a:solidFill>
                <a:latin typeface="Times New Roman" pitchFamily="18" charset="0"/>
                <a:cs typeface="Times New Roman" pitchFamily="18" charset="0"/>
              </a:rPr>
              <a:t>B/01.5</a:t>
            </a:r>
            <a:r>
              <a:rPr lang="ru-RU" altLang="ru-RU" sz="1400">
                <a:latin typeface="Times New Roman" pitchFamily="18" charset="0"/>
              </a:rPr>
              <a:t> Дошкольное образование</a:t>
            </a:r>
            <a:r>
              <a:rPr lang="ru-RU" altLang="ru-RU">
                <a:latin typeface="Calibri" pitchFamily="34" charset="0"/>
              </a:rPr>
              <a:t> </a:t>
            </a:r>
          </a:p>
        </p:txBody>
      </p:sp>
      <p:sp>
        <p:nvSpPr>
          <p:cNvPr id="3086" name="Rectangle 14"/>
          <p:cNvSpPr>
            <a:spLocks noChangeArrowheads="1"/>
          </p:cNvSpPr>
          <p:nvPr/>
        </p:nvSpPr>
        <p:spPr bwMode="auto">
          <a:xfrm rot="5400000">
            <a:off x="8012907" y="4433093"/>
            <a:ext cx="431800" cy="2824163"/>
          </a:xfrm>
          <a:prstGeom prst="rect">
            <a:avLst/>
          </a:prstGeom>
          <a:noFill/>
          <a:ln w="9525">
            <a:solidFill>
              <a:schemeClr val="tx1"/>
            </a:solidFill>
            <a:miter lim="800000"/>
            <a:headEnd/>
            <a:tailEnd/>
          </a:ln>
        </p:spPr>
        <p:txBody>
          <a:bodyPr rot="10800000" vert="eaVert" wrap="none" anchor="ctr"/>
          <a:lstStyle/>
          <a:p>
            <a:pPr algn="ctr"/>
            <a:r>
              <a:rPr lang="ru-RU" altLang="ru-RU" sz="1400">
                <a:solidFill>
                  <a:srgbClr val="000000"/>
                </a:solidFill>
                <a:latin typeface="Times New Roman" pitchFamily="18" charset="0"/>
                <a:cs typeface="Times New Roman" pitchFamily="18" charset="0"/>
              </a:rPr>
              <a:t>B/0</a:t>
            </a:r>
            <a:r>
              <a:rPr lang="ru-RU" altLang="ru-RU" sz="1400">
                <a:solidFill>
                  <a:srgbClr val="000000"/>
                </a:solidFill>
                <a:latin typeface="Times New Roman" pitchFamily="18" charset="0"/>
              </a:rPr>
              <a:t>4</a:t>
            </a:r>
            <a:r>
              <a:rPr lang="ru-RU" altLang="ru-RU" sz="1400">
                <a:solidFill>
                  <a:srgbClr val="000000"/>
                </a:solidFill>
                <a:latin typeface="Times New Roman" pitchFamily="18" charset="0"/>
                <a:cs typeface="Times New Roman" pitchFamily="18" charset="0"/>
              </a:rPr>
              <a:t>.</a:t>
            </a:r>
            <a:r>
              <a:rPr lang="ru-RU" altLang="ru-RU" sz="1400">
                <a:solidFill>
                  <a:srgbClr val="000000"/>
                </a:solidFill>
                <a:latin typeface="Times New Roman" pitchFamily="18" charset="0"/>
              </a:rPr>
              <a:t>6 </a:t>
            </a:r>
            <a:r>
              <a:rPr lang="ru-RU" altLang="ru-RU" sz="1400">
                <a:latin typeface="Times New Roman" pitchFamily="18" charset="0"/>
              </a:rPr>
              <a:t>Предметное обучение. </a:t>
            </a:r>
          </a:p>
          <a:p>
            <a:pPr algn="ctr"/>
            <a:r>
              <a:rPr lang="ru-RU" altLang="ru-RU" sz="1400">
                <a:latin typeface="Times New Roman" pitchFamily="18" charset="0"/>
              </a:rPr>
              <a:t>Математика</a:t>
            </a:r>
            <a:r>
              <a:rPr lang="ru-RU" altLang="ru-RU">
                <a:latin typeface="Calibri" pitchFamily="34" charset="0"/>
              </a:rPr>
              <a:t> </a:t>
            </a:r>
          </a:p>
        </p:txBody>
      </p:sp>
      <p:sp>
        <p:nvSpPr>
          <p:cNvPr id="3087" name="Rectangle 15"/>
          <p:cNvSpPr>
            <a:spLocks noChangeArrowheads="1"/>
          </p:cNvSpPr>
          <p:nvPr/>
        </p:nvSpPr>
        <p:spPr bwMode="auto">
          <a:xfrm rot="5400000">
            <a:off x="7984331" y="3990182"/>
            <a:ext cx="473075" cy="2808288"/>
          </a:xfrm>
          <a:prstGeom prst="rect">
            <a:avLst/>
          </a:prstGeom>
          <a:noFill/>
          <a:ln w="9525">
            <a:solidFill>
              <a:schemeClr val="tx1"/>
            </a:solidFill>
            <a:miter lim="800000"/>
            <a:headEnd/>
            <a:tailEnd/>
          </a:ln>
        </p:spPr>
        <p:txBody>
          <a:bodyPr rot="10800000" vert="eaVert" wrap="none" anchor="ctr"/>
          <a:lstStyle/>
          <a:p>
            <a:pPr algn="ctr"/>
            <a:r>
              <a:rPr lang="ru-RU" altLang="ru-RU" sz="1400">
                <a:solidFill>
                  <a:srgbClr val="000000"/>
                </a:solidFill>
                <a:latin typeface="Times New Roman" pitchFamily="18" charset="0"/>
                <a:cs typeface="Times New Roman" pitchFamily="18" charset="0"/>
              </a:rPr>
              <a:t>B/0</a:t>
            </a:r>
            <a:r>
              <a:rPr lang="ru-RU" altLang="ru-RU" sz="1400">
                <a:solidFill>
                  <a:srgbClr val="000000"/>
                </a:solidFill>
                <a:latin typeface="Times New Roman" pitchFamily="18" charset="0"/>
              </a:rPr>
              <a:t>3</a:t>
            </a:r>
            <a:r>
              <a:rPr lang="ru-RU" altLang="ru-RU" sz="1400">
                <a:solidFill>
                  <a:srgbClr val="000000"/>
                </a:solidFill>
                <a:latin typeface="Times New Roman" pitchFamily="18" charset="0"/>
                <a:cs typeface="Times New Roman" pitchFamily="18" charset="0"/>
              </a:rPr>
              <a:t>.</a:t>
            </a:r>
            <a:r>
              <a:rPr lang="ru-RU" altLang="ru-RU" sz="1400">
                <a:solidFill>
                  <a:srgbClr val="000000"/>
                </a:solidFill>
                <a:latin typeface="Times New Roman" pitchFamily="18" charset="0"/>
              </a:rPr>
              <a:t>6</a:t>
            </a:r>
            <a:r>
              <a:rPr lang="ru-RU" altLang="ru-RU" sz="1400">
                <a:latin typeface="Times New Roman" pitchFamily="18" charset="0"/>
              </a:rPr>
              <a:t> Основное и среднее </a:t>
            </a:r>
          </a:p>
          <a:p>
            <a:pPr algn="ctr"/>
            <a:r>
              <a:rPr lang="ru-RU" altLang="ru-RU" sz="1400">
                <a:latin typeface="Times New Roman" pitchFamily="18" charset="0"/>
              </a:rPr>
              <a:t>общее образование</a:t>
            </a:r>
          </a:p>
        </p:txBody>
      </p:sp>
      <p:sp>
        <p:nvSpPr>
          <p:cNvPr id="3088" name="Rectangle 16"/>
          <p:cNvSpPr>
            <a:spLocks noChangeArrowheads="1"/>
          </p:cNvSpPr>
          <p:nvPr/>
        </p:nvSpPr>
        <p:spPr bwMode="auto">
          <a:xfrm rot="5400000">
            <a:off x="8004969" y="3448844"/>
            <a:ext cx="431800" cy="2808288"/>
          </a:xfrm>
          <a:prstGeom prst="rect">
            <a:avLst/>
          </a:prstGeom>
          <a:noFill/>
          <a:ln w="9525">
            <a:solidFill>
              <a:schemeClr val="tx1"/>
            </a:solidFill>
            <a:miter lim="800000"/>
            <a:headEnd/>
            <a:tailEnd/>
          </a:ln>
        </p:spPr>
        <p:txBody>
          <a:bodyPr rot="10800000" vert="eaVert" wrap="none" anchor="ctr"/>
          <a:lstStyle/>
          <a:p>
            <a:pPr algn="ctr"/>
            <a:r>
              <a:rPr lang="ru-RU" altLang="ru-RU" sz="1400">
                <a:solidFill>
                  <a:srgbClr val="000000"/>
                </a:solidFill>
                <a:latin typeface="Times New Roman" pitchFamily="18" charset="0"/>
                <a:cs typeface="Times New Roman" pitchFamily="18" charset="0"/>
              </a:rPr>
              <a:t>B/0</a:t>
            </a:r>
            <a:r>
              <a:rPr lang="ru-RU" altLang="ru-RU" sz="1400">
                <a:solidFill>
                  <a:srgbClr val="000000"/>
                </a:solidFill>
                <a:latin typeface="Times New Roman" pitchFamily="18" charset="0"/>
              </a:rPr>
              <a:t>2</a:t>
            </a:r>
            <a:r>
              <a:rPr lang="ru-RU" altLang="ru-RU" sz="1400">
                <a:solidFill>
                  <a:srgbClr val="000000"/>
                </a:solidFill>
                <a:latin typeface="Times New Roman" pitchFamily="18" charset="0"/>
                <a:cs typeface="Times New Roman" pitchFamily="18" charset="0"/>
              </a:rPr>
              <a:t>.</a:t>
            </a:r>
            <a:r>
              <a:rPr lang="ru-RU" altLang="ru-RU" sz="1400">
                <a:solidFill>
                  <a:srgbClr val="000000"/>
                </a:solidFill>
                <a:latin typeface="Times New Roman" pitchFamily="18" charset="0"/>
              </a:rPr>
              <a:t>6</a:t>
            </a:r>
            <a:r>
              <a:rPr lang="ru-RU" altLang="ru-RU" sz="1400">
                <a:latin typeface="Times New Roman" pitchFamily="18" charset="0"/>
              </a:rPr>
              <a:t> Начальное </a:t>
            </a:r>
          </a:p>
          <a:p>
            <a:pPr algn="ctr"/>
            <a:r>
              <a:rPr lang="ru-RU" altLang="ru-RU" sz="1400">
                <a:latin typeface="Times New Roman" pitchFamily="18" charset="0"/>
              </a:rPr>
              <a:t>общее образование</a:t>
            </a:r>
            <a:r>
              <a:rPr lang="ru-RU" altLang="ru-RU">
                <a:latin typeface="Calibri" pitchFamily="34" charset="0"/>
              </a:rPr>
              <a:t> </a:t>
            </a:r>
          </a:p>
        </p:txBody>
      </p:sp>
      <p:sp>
        <p:nvSpPr>
          <p:cNvPr id="3090" name="Rectangle 18"/>
          <p:cNvSpPr>
            <a:spLocks noChangeArrowheads="1"/>
          </p:cNvSpPr>
          <p:nvPr/>
        </p:nvSpPr>
        <p:spPr bwMode="auto">
          <a:xfrm rot="5400000">
            <a:off x="8031957" y="4891881"/>
            <a:ext cx="417512" cy="2847975"/>
          </a:xfrm>
          <a:prstGeom prst="rect">
            <a:avLst/>
          </a:prstGeom>
          <a:noFill/>
          <a:ln w="9525">
            <a:solidFill>
              <a:schemeClr val="tx1"/>
            </a:solidFill>
            <a:miter lim="800000"/>
            <a:headEnd/>
            <a:tailEnd/>
          </a:ln>
        </p:spPr>
        <p:txBody>
          <a:bodyPr rot="10800000" vert="eaVert" wrap="none" anchor="ctr"/>
          <a:lstStyle/>
          <a:p>
            <a:pPr algn="ctr"/>
            <a:r>
              <a:rPr lang="ru-RU" altLang="ru-RU" sz="1400">
                <a:solidFill>
                  <a:srgbClr val="000000"/>
                </a:solidFill>
                <a:latin typeface="Times New Roman" pitchFamily="18" charset="0"/>
                <a:cs typeface="Times New Roman" pitchFamily="18" charset="0"/>
              </a:rPr>
              <a:t>B/0</a:t>
            </a:r>
            <a:r>
              <a:rPr lang="ru-RU" altLang="ru-RU" sz="1400">
                <a:solidFill>
                  <a:srgbClr val="000000"/>
                </a:solidFill>
                <a:latin typeface="Times New Roman" pitchFamily="18" charset="0"/>
              </a:rPr>
              <a:t>5</a:t>
            </a:r>
            <a:r>
              <a:rPr lang="ru-RU" altLang="ru-RU" sz="1400">
                <a:solidFill>
                  <a:srgbClr val="000000"/>
                </a:solidFill>
                <a:latin typeface="Times New Roman" pitchFamily="18" charset="0"/>
                <a:cs typeface="Times New Roman" pitchFamily="18" charset="0"/>
              </a:rPr>
              <a:t>.</a:t>
            </a:r>
            <a:r>
              <a:rPr lang="ru-RU" altLang="ru-RU" sz="1400">
                <a:solidFill>
                  <a:srgbClr val="000000"/>
                </a:solidFill>
                <a:latin typeface="Times New Roman" pitchFamily="18" charset="0"/>
              </a:rPr>
              <a:t>6</a:t>
            </a:r>
            <a:r>
              <a:rPr lang="ru-RU" altLang="ru-RU" sz="1400">
                <a:latin typeface="Times New Roman" pitchFamily="18" charset="0"/>
              </a:rPr>
              <a:t> Предметное обучение. </a:t>
            </a:r>
          </a:p>
          <a:p>
            <a:pPr algn="ctr"/>
            <a:r>
              <a:rPr lang="ru-RU" altLang="ru-RU" sz="1400">
                <a:latin typeface="Times New Roman" pitchFamily="18" charset="0"/>
              </a:rPr>
              <a:t>Русский язык</a:t>
            </a:r>
            <a:r>
              <a:rPr lang="ru-RU" altLang="ru-RU">
                <a:latin typeface="Calibri"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8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8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8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84"/>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79"/>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085"/>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088"/>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087"/>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086"/>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0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animBg="1"/>
      <p:bldP spid="3078" grpId="0" animBg="1"/>
      <p:bldP spid="3079" grpId="0" animBg="1"/>
      <p:bldP spid="3081" grpId="0" animBg="1"/>
      <p:bldP spid="3082" grpId="0" animBg="1"/>
      <p:bldP spid="3083" grpId="0" animBg="1"/>
      <p:bldP spid="3084" grpId="0" animBg="1"/>
      <p:bldP spid="3085" grpId="0" animBg="1"/>
      <p:bldP spid="3086" grpId="0" animBg="1"/>
      <p:bldP spid="3087" grpId="0" animBg="1"/>
      <p:bldP spid="3088" grpId="0" animBg="1"/>
      <p:bldP spid="3090"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p:txBody>
          <a:bodyPr/>
          <a:lstStyle/>
          <a:p>
            <a:r>
              <a:rPr lang="ru-RU" altLang="ru-RU" sz="4000" smtClean="0"/>
              <a:t>Структура профессионального стандарта педагога</a:t>
            </a:r>
          </a:p>
        </p:txBody>
      </p:sp>
      <p:sp>
        <p:nvSpPr>
          <p:cNvPr id="6148" name="Rectangle 4"/>
          <p:cNvSpPr>
            <a:spLocks noGrp="1" noChangeArrowheads="1"/>
          </p:cNvSpPr>
          <p:nvPr>
            <p:ph type="body" idx="1"/>
          </p:nvPr>
        </p:nvSpPr>
        <p:spPr>
          <a:xfrm>
            <a:off x="4224338" y="2103438"/>
            <a:ext cx="3825875" cy="533400"/>
          </a:xfrm>
          <a:ln>
            <a:solidFill>
              <a:schemeClr val="tx1"/>
            </a:solidFill>
          </a:ln>
        </p:spPr>
        <p:txBody>
          <a:bodyPr/>
          <a:lstStyle/>
          <a:p>
            <a:pPr algn="ctr">
              <a:spcBef>
                <a:spcPct val="0"/>
              </a:spcBef>
              <a:buFontTx/>
              <a:buNone/>
            </a:pPr>
            <a:r>
              <a:rPr lang="ru-RU" altLang="ru-RU" smtClean="0"/>
              <a:t>Трудовая функция</a:t>
            </a:r>
          </a:p>
        </p:txBody>
      </p:sp>
      <p:sp>
        <p:nvSpPr>
          <p:cNvPr id="6149" name="Rectangle 5"/>
          <p:cNvSpPr>
            <a:spLocks noChangeArrowheads="1"/>
          </p:cNvSpPr>
          <p:nvPr/>
        </p:nvSpPr>
        <p:spPr bwMode="auto">
          <a:xfrm>
            <a:off x="1989138" y="3716338"/>
            <a:ext cx="2713037" cy="536575"/>
          </a:xfrm>
          <a:prstGeom prst="rect">
            <a:avLst/>
          </a:prstGeom>
          <a:noFill/>
          <a:ln w="9525">
            <a:solidFill>
              <a:schemeClr val="tx1"/>
            </a:solidFill>
            <a:miter lim="800000"/>
            <a:headEnd/>
            <a:tailEnd/>
          </a:ln>
        </p:spPr>
        <p:txBody>
          <a:bodyPr anchor="ctr"/>
          <a:lstStyle/>
          <a:p>
            <a:pPr algn="ctr"/>
            <a:r>
              <a:rPr lang="ru-RU" altLang="ru-RU">
                <a:latin typeface="Calibri" pitchFamily="34" charset="0"/>
              </a:rPr>
              <a:t>Трудовые действия </a:t>
            </a:r>
          </a:p>
        </p:txBody>
      </p:sp>
      <p:sp>
        <p:nvSpPr>
          <p:cNvPr id="6150" name="Rectangle 6"/>
          <p:cNvSpPr>
            <a:spLocks noChangeArrowheads="1"/>
          </p:cNvSpPr>
          <p:nvPr/>
        </p:nvSpPr>
        <p:spPr bwMode="auto">
          <a:xfrm rot="5400000">
            <a:off x="5957094" y="2639219"/>
            <a:ext cx="539750" cy="2709862"/>
          </a:xfrm>
          <a:prstGeom prst="rect">
            <a:avLst/>
          </a:prstGeom>
          <a:noFill/>
          <a:ln w="9525">
            <a:solidFill>
              <a:schemeClr val="tx1"/>
            </a:solidFill>
            <a:miter lim="800000"/>
            <a:headEnd/>
            <a:tailEnd/>
          </a:ln>
        </p:spPr>
        <p:txBody>
          <a:bodyPr rot="10800000" vert="eaVert" wrap="none" anchor="ctr"/>
          <a:lstStyle/>
          <a:p>
            <a:pPr algn="ctr"/>
            <a:r>
              <a:rPr lang="ru-RU" altLang="ru-RU">
                <a:latin typeface="Calibri" pitchFamily="34" charset="0"/>
              </a:rPr>
              <a:t>Необходимые умения </a:t>
            </a:r>
          </a:p>
        </p:txBody>
      </p:sp>
      <p:sp>
        <p:nvSpPr>
          <p:cNvPr id="6151" name="Rectangle 7"/>
          <p:cNvSpPr>
            <a:spLocks noChangeArrowheads="1"/>
          </p:cNvSpPr>
          <p:nvPr/>
        </p:nvSpPr>
        <p:spPr bwMode="auto">
          <a:xfrm rot="5400000">
            <a:off x="8843963" y="2640013"/>
            <a:ext cx="504825" cy="2689225"/>
          </a:xfrm>
          <a:prstGeom prst="rect">
            <a:avLst/>
          </a:prstGeom>
          <a:noFill/>
          <a:ln w="9525">
            <a:solidFill>
              <a:schemeClr val="tx1"/>
            </a:solidFill>
            <a:miter lim="800000"/>
            <a:headEnd/>
            <a:tailEnd/>
          </a:ln>
        </p:spPr>
        <p:txBody>
          <a:bodyPr rot="10800000" vert="eaVert" wrap="none" anchor="ctr"/>
          <a:lstStyle/>
          <a:p>
            <a:pPr algn="ctr"/>
            <a:r>
              <a:rPr lang="ru-RU" altLang="ru-RU">
                <a:latin typeface="Calibri" pitchFamily="34" charset="0"/>
              </a:rPr>
              <a:t>Необходимые знания </a:t>
            </a:r>
          </a:p>
        </p:txBody>
      </p:sp>
      <p:sp>
        <p:nvSpPr>
          <p:cNvPr id="6152" name="Line 8"/>
          <p:cNvSpPr>
            <a:spLocks noChangeShapeType="1"/>
          </p:cNvSpPr>
          <p:nvPr/>
        </p:nvSpPr>
        <p:spPr bwMode="auto">
          <a:xfrm flipH="1">
            <a:off x="3432175" y="2636838"/>
            <a:ext cx="2519363" cy="1079500"/>
          </a:xfrm>
          <a:prstGeom prst="line">
            <a:avLst/>
          </a:prstGeom>
          <a:noFill/>
          <a:ln w="9525">
            <a:solidFill>
              <a:schemeClr val="tx1"/>
            </a:solidFill>
            <a:round/>
            <a:headEnd/>
            <a:tailEnd type="triangle" w="med" len="med"/>
          </a:ln>
        </p:spPr>
        <p:txBody>
          <a:bodyPr/>
          <a:lstStyle/>
          <a:p>
            <a:endParaRPr lang="ru-RU"/>
          </a:p>
        </p:txBody>
      </p:sp>
      <p:sp>
        <p:nvSpPr>
          <p:cNvPr id="6153" name="Line 9"/>
          <p:cNvSpPr>
            <a:spLocks noChangeShapeType="1"/>
          </p:cNvSpPr>
          <p:nvPr/>
        </p:nvSpPr>
        <p:spPr bwMode="auto">
          <a:xfrm>
            <a:off x="6240463" y="2636838"/>
            <a:ext cx="0" cy="1079500"/>
          </a:xfrm>
          <a:prstGeom prst="line">
            <a:avLst/>
          </a:prstGeom>
          <a:noFill/>
          <a:ln w="9525">
            <a:solidFill>
              <a:schemeClr val="tx1"/>
            </a:solidFill>
            <a:round/>
            <a:headEnd/>
            <a:tailEnd type="triangle" w="med" len="med"/>
          </a:ln>
        </p:spPr>
        <p:txBody>
          <a:bodyPr/>
          <a:lstStyle/>
          <a:p>
            <a:endParaRPr lang="ru-RU"/>
          </a:p>
        </p:txBody>
      </p:sp>
      <p:sp>
        <p:nvSpPr>
          <p:cNvPr id="6154" name="Line 10"/>
          <p:cNvSpPr>
            <a:spLocks noChangeShapeType="1"/>
          </p:cNvSpPr>
          <p:nvPr/>
        </p:nvSpPr>
        <p:spPr bwMode="auto">
          <a:xfrm>
            <a:off x="6527800" y="2636838"/>
            <a:ext cx="2232025" cy="1079500"/>
          </a:xfrm>
          <a:prstGeom prst="line">
            <a:avLst/>
          </a:prstGeom>
          <a:noFill/>
          <a:ln w="9525">
            <a:solidFill>
              <a:schemeClr val="tx1"/>
            </a:solidFill>
            <a:round/>
            <a:headEnd/>
            <a:tailEnd type="triangle" w="med" len="med"/>
          </a:ln>
        </p:spPr>
        <p:txBody>
          <a:bodyP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152"/>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15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15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15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1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nimBg="1"/>
      <p:bldP spid="6149" grpId="0" animBg="1"/>
      <p:bldP spid="6150" grpId="0" animBg="1"/>
      <p:bldP spid="6151" grpId="0" animBg="1"/>
      <p:bldP spid="6152" grpId="0" animBg="1"/>
      <p:bldP spid="6153" grpId="0" animBg="1"/>
      <p:bldP spid="6154"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703388" y="274638"/>
            <a:ext cx="8856662" cy="633412"/>
          </a:xfrm>
        </p:spPr>
        <p:txBody>
          <a:bodyPr rtlCol="0">
            <a:normAutofit fontScale="90000"/>
          </a:bodyPr>
          <a:lstStyle/>
          <a:p>
            <a:pPr fontAlgn="auto">
              <a:spcAft>
                <a:spcPts val="0"/>
              </a:spcAft>
              <a:defRPr/>
            </a:pPr>
            <a:r>
              <a:rPr lang="ru-RU" altLang="ru-RU" sz="2800" b="1"/>
              <a:t>A/01.6 Общепедагогическая функция. Обучение.</a:t>
            </a:r>
            <a:r>
              <a:rPr lang="ru-RU" altLang="ru-RU" sz="2800"/>
              <a:t> </a:t>
            </a:r>
            <a:r>
              <a:rPr lang="ru-RU" altLang="ru-RU" sz="2800" i="1"/>
              <a:t>Трудовые действия</a:t>
            </a:r>
            <a:r>
              <a:rPr lang="ru-RU" altLang="ru-RU" sz="1800" i="1"/>
              <a:t> </a:t>
            </a:r>
          </a:p>
        </p:txBody>
      </p:sp>
      <p:sp>
        <p:nvSpPr>
          <p:cNvPr id="10243" name="Rectangle 3"/>
          <p:cNvSpPr>
            <a:spLocks noGrp="1" noChangeArrowheads="1"/>
          </p:cNvSpPr>
          <p:nvPr>
            <p:ph type="body" idx="1"/>
          </p:nvPr>
        </p:nvSpPr>
        <p:spPr>
          <a:xfrm>
            <a:off x="1774825" y="1125538"/>
            <a:ext cx="8713788" cy="5473700"/>
          </a:xfrm>
        </p:spPr>
        <p:txBody>
          <a:bodyPr/>
          <a:lstStyle/>
          <a:p>
            <a:pPr>
              <a:lnSpc>
                <a:spcPct val="80000"/>
              </a:lnSpc>
              <a:buFontTx/>
              <a:buNone/>
            </a:pPr>
            <a:r>
              <a:rPr lang="ru-RU" altLang="ru-RU" sz="1800" b="1" smtClean="0">
                <a:solidFill>
                  <a:schemeClr val="accent2"/>
                </a:solidFill>
              </a:rPr>
              <a:t>Разработка и реализация программ учебных дисциплин в рамках основной общеобразовательной программы</a:t>
            </a:r>
          </a:p>
          <a:p>
            <a:pPr>
              <a:lnSpc>
                <a:spcPct val="80000"/>
              </a:lnSpc>
              <a:buFontTx/>
              <a:buNone/>
            </a:pPr>
            <a:r>
              <a:rPr lang="ru-RU" altLang="ru-RU" sz="1800" b="1" smtClean="0">
                <a:solidFill>
                  <a:schemeClr val="hlink"/>
                </a:solidFill>
              </a:rPr>
              <a:t>Осуществление профессиональной деятельности в соответствии с требованиями ФГОС дошкольного, начального общего, основного общего, среднего общего образования</a:t>
            </a:r>
          </a:p>
          <a:p>
            <a:pPr>
              <a:lnSpc>
                <a:spcPct val="80000"/>
              </a:lnSpc>
              <a:buFontTx/>
              <a:buNone/>
            </a:pPr>
            <a:r>
              <a:rPr lang="ru-RU" altLang="ru-RU" sz="1800" b="1" smtClean="0">
                <a:solidFill>
                  <a:schemeClr val="accent2"/>
                </a:solidFill>
              </a:rPr>
              <a:t>Участие в разработке и реализации программы развития образовательной организации в целях создания безопасной и комфортной образовательной среды</a:t>
            </a:r>
          </a:p>
          <a:p>
            <a:pPr>
              <a:lnSpc>
                <a:spcPct val="80000"/>
              </a:lnSpc>
              <a:buFontTx/>
              <a:buNone/>
            </a:pPr>
            <a:r>
              <a:rPr lang="ru-RU" altLang="ru-RU" sz="1800" b="1" smtClean="0">
                <a:solidFill>
                  <a:schemeClr val="hlink"/>
                </a:solidFill>
              </a:rPr>
              <a:t>Планирование и проведение учебных занятий</a:t>
            </a:r>
          </a:p>
          <a:p>
            <a:pPr>
              <a:lnSpc>
                <a:spcPct val="80000"/>
              </a:lnSpc>
              <a:buFontTx/>
              <a:buNone/>
            </a:pPr>
            <a:r>
              <a:rPr lang="ru-RU" altLang="ru-RU" sz="1800" b="1" smtClean="0">
                <a:solidFill>
                  <a:schemeClr val="accent2"/>
                </a:solidFill>
              </a:rPr>
              <a:t>Систематический анализ эффективности учебных занятий и подходов к обучению</a:t>
            </a:r>
          </a:p>
          <a:p>
            <a:pPr>
              <a:lnSpc>
                <a:spcPct val="80000"/>
              </a:lnSpc>
              <a:buFontTx/>
              <a:buNone/>
            </a:pPr>
            <a:r>
              <a:rPr lang="ru-RU" altLang="ru-RU" sz="1800" b="1" smtClean="0">
                <a:solidFill>
                  <a:schemeClr val="hlink"/>
                </a:solidFill>
              </a:rPr>
              <a:t>Организация, осуществление контроля и оценки учебных достижений, текущих и итоговых результатов освоения основной образовательной программы обучающимися</a:t>
            </a:r>
          </a:p>
          <a:p>
            <a:pPr>
              <a:lnSpc>
                <a:spcPct val="80000"/>
              </a:lnSpc>
              <a:buFontTx/>
              <a:buNone/>
            </a:pPr>
            <a:r>
              <a:rPr lang="ru-RU" altLang="ru-RU" sz="2400" b="1" smtClean="0">
                <a:solidFill>
                  <a:schemeClr val="accent2"/>
                </a:solidFill>
              </a:rPr>
              <a:t>Формирование универсальных учебных действий</a:t>
            </a:r>
          </a:p>
          <a:p>
            <a:pPr>
              <a:lnSpc>
                <a:spcPct val="80000"/>
              </a:lnSpc>
              <a:buFontTx/>
              <a:buNone/>
            </a:pPr>
            <a:r>
              <a:rPr lang="ru-RU" altLang="ru-RU" sz="1800" b="1" smtClean="0">
                <a:solidFill>
                  <a:schemeClr val="hlink"/>
                </a:solidFill>
              </a:rPr>
              <a:t>Формирование навыков, связанных с информационно-коммуникационными технологиями (далее - ИКТ</a:t>
            </a:r>
            <a:r>
              <a:rPr lang="ru-RU" altLang="ru-RU" sz="1800" b="1" smtClean="0"/>
              <a:t>)</a:t>
            </a:r>
          </a:p>
          <a:p>
            <a:pPr>
              <a:lnSpc>
                <a:spcPct val="80000"/>
              </a:lnSpc>
              <a:buFontTx/>
              <a:buNone/>
            </a:pPr>
            <a:r>
              <a:rPr lang="ru-RU" altLang="ru-RU" sz="1800" b="1" smtClean="0">
                <a:solidFill>
                  <a:schemeClr val="accent2"/>
                </a:solidFill>
              </a:rPr>
              <a:t>Формирование мотивации к обучению</a:t>
            </a:r>
          </a:p>
          <a:p>
            <a:pPr>
              <a:lnSpc>
                <a:spcPct val="80000"/>
              </a:lnSpc>
              <a:buFontTx/>
              <a:buNone/>
            </a:pPr>
            <a:r>
              <a:rPr lang="ru-RU" altLang="ru-RU" sz="1800" b="1" smtClean="0">
                <a:solidFill>
                  <a:schemeClr val="hlink"/>
                </a:solidFill>
              </a:rPr>
              <a:t>Объективная оценка знаний обучающихся на основе тестирования и других методов контроля в соответствии с реальными учебными возможностями детей</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243">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243">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24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a:xfrm>
            <a:off x="1595438" y="274638"/>
            <a:ext cx="8964612" cy="1066800"/>
          </a:xfrm>
        </p:spPr>
        <p:txBody>
          <a:bodyPr/>
          <a:lstStyle/>
          <a:p>
            <a:r>
              <a:rPr lang="ru-RU" altLang="ru-RU" sz="2800" b="1" smtClean="0"/>
              <a:t>A/01.6 Общепедагогическая функция. Обучение.</a:t>
            </a:r>
            <a:br>
              <a:rPr lang="ru-RU" altLang="ru-RU" sz="2800" b="1" smtClean="0"/>
            </a:br>
            <a:r>
              <a:rPr lang="ru-RU" altLang="ru-RU" sz="2800" b="1" smtClean="0"/>
              <a:t> </a:t>
            </a:r>
            <a:r>
              <a:rPr lang="ru-RU" altLang="ru-RU" sz="2800" b="1" i="1" smtClean="0">
                <a:latin typeface="Times New Roman" pitchFamily="18" charset="0"/>
              </a:rPr>
              <a:t>Необходимые умения</a:t>
            </a:r>
            <a:r>
              <a:rPr lang="ru-RU" altLang="ru-RU" sz="1800" smtClean="0"/>
              <a:t> </a:t>
            </a:r>
          </a:p>
        </p:txBody>
      </p:sp>
      <p:sp>
        <p:nvSpPr>
          <p:cNvPr id="16387" name="Rectangle 3"/>
          <p:cNvSpPr>
            <a:spLocks noGrp="1" noChangeArrowheads="1"/>
          </p:cNvSpPr>
          <p:nvPr>
            <p:ph type="body" idx="1"/>
          </p:nvPr>
        </p:nvSpPr>
        <p:spPr>
          <a:xfrm>
            <a:off x="1774825" y="1268413"/>
            <a:ext cx="8856663" cy="5145087"/>
          </a:xfrm>
        </p:spPr>
        <p:txBody>
          <a:bodyPr rtlCol="0">
            <a:normAutofit lnSpcReduction="10000"/>
          </a:bodyPr>
          <a:lstStyle/>
          <a:p>
            <a:pPr marL="3175" indent="14288" fontAlgn="auto">
              <a:lnSpc>
                <a:spcPct val="80000"/>
              </a:lnSpc>
              <a:spcAft>
                <a:spcPts val="0"/>
              </a:spcAft>
              <a:buFont typeface="Arial" panose="020B0604020202020204" pitchFamily="34" charset="0"/>
              <a:buChar char="•"/>
              <a:defRPr/>
            </a:pPr>
            <a:r>
              <a:rPr lang="ru-RU" altLang="ru-RU" sz="1800" dirty="0"/>
              <a:t> </a:t>
            </a:r>
            <a:r>
              <a:rPr lang="ru-RU" altLang="ru-RU" sz="1800" dirty="0">
                <a:solidFill>
                  <a:schemeClr val="accent2"/>
                </a:solidFill>
              </a:rPr>
              <a:t>Владеть формами и методами обучения, в том числе выходящими за рамки учебных занятий: проектная деятельность, лабораторные эксперименты, полевая практика и т.п.</a:t>
            </a:r>
          </a:p>
          <a:p>
            <a:pPr marL="3175" indent="14288" fontAlgn="auto">
              <a:lnSpc>
                <a:spcPct val="80000"/>
              </a:lnSpc>
              <a:spcAft>
                <a:spcPts val="0"/>
              </a:spcAft>
              <a:buFont typeface="Arial" panose="020B0604020202020204" pitchFamily="34" charset="0"/>
              <a:buChar char="•"/>
              <a:defRPr/>
            </a:pPr>
            <a:r>
              <a:rPr lang="ru-RU" altLang="ru-RU" sz="1800" dirty="0"/>
              <a:t> </a:t>
            </a:r>
            <a:r>
              <a:rPr lang="ru-RU" altLang="ru-RU" sz="1800" dirty="0">
                <a:solidFill>
                  <a:schemeClr val="hlink"/>
                </a:solidFill>
              </a:rPr>
              <a:t>Объективно оценивать знания обучающихся на основе тестирования и других методов контроля в соответствии с реальными учебными возможностями детей</a:t>
            </a:r>
          </a:p>
          <a:p>
            <a:pPr marL="3175" indent="14288" fontAlgn="auto">
              <a:lnSpc>
                <a:spcPct val="80000"/>
              </a:lnSpc>
              <a:spcAft>
                <a:spcPts val="0"/>
              </a:spcAft>
              <a:buFont typeface="Arial" panose="020B0604020202020204" pitchFamily="34" charset="0"/>
              <a:buChar char="•"/>
              <a:defRPr/>
            </a:pPr>
            <a:r>
              <a:rPr lang="ru-RU" altLang="ru-RU" sz="1800" dirty="0"/>
              <a:t> </a:t>
            </a:r>
            <a:r>
              <a:rPr lang="ru-RU" altLang="ru-RU" sz="2000" b="1" dirty="0">
                <a:solidFill>
                  <a:schemeClr val="accent2"/>
                </a:solidFill>
              </a:rPr>
              <a:t>Разрабатывать (осваивать) и применять современные психолого-педагогические технологии, основанные на знании законов развития личности и поведения в реальной и виртуальной среде</a:t>
            </a:r>
            <a:endParaRPr lang="ru-RU" altLang="ru-RU" sz="1800" b="1" dirty="0">
              <a:solidFill>
                <a:schemeClr val="accent2"/>
              </a:solidFill>
            </a:endParaRPr>
          </a:p>
          <a:p>
            <a:pPr marL="3175" indent="14288" fontAlgn="auto">
              <a:lnSpc>
                <a:spcPct val="80000"/>
              </a:lnSpc>
              <a:spcAft>
                <a:spcPts val="0"/>
              </a:spcAft>
              <a:buFont typeface="Arial" panose="020B0604020202020204" pitchFamily="34" charset="0"/>
              <a:buChar char="•"/>
              <a:defRPr/>
            </a:pPr>
            <a:r>
              <a:rPr lang="ru-RU" altLang="ru-RU" sz="1800" dirty="0"/>
              <a:t> </a:t>
            </a:r>
            <a:r>
              <a:rPr lang="ru-RU" altLang="ru-RU" sz="1800" dirty="0">
                <a:solidFill>
                  <a:schemeClr val="hlink"/>
                </a:solidFill>
              </a:rPr>
              <a:t>Использовать и апробировать специальные подходы к обучению в целях включения в образовательный процесс всех обучающихся, в том числе с особыми потребностями в образовании: обучающихся, проявивших выдающиеся способности; обучающихся, для которых русский язык не является родным; обучающихся с ограниченными возможностями здоровья</a:t>
            </a:r>
          </a:p>
          <a:p>
            <a:pPr marL="3175" indent="14288" fontAlgn="auto">
              <a:lnSpc>
                <a:spcPct val="80000"/>
              </a:lnSpc>
              <a:spcAft>
                <a:spcPts val="0"/>
              </a:spcAft>
              <a:buFont typeface="Arial" panose="020B0604020202020204" pitchFamily="34" charset="0"/>
              <a:buChar char="•"/>
              <a:defRPr/>
            </a:pPr>
            <a:r>
              <a:rPr lang="ru-RU" altLang="ru-RU" sz="1800" dirty="0"/>
              <a:t> </a:t>
            </a:r>
            <a:r>
              <a:rPr lang="ru-RU" altLang="ru-RU" sz="1800" dirty="0">
                <a:solidFill>
                  <a:schemeClr val="accent2"/>
                </a:solidFill>
              </a:rPr>
              <a:t>Владеть ИКТ-компетентностями:  </a:t>
            </a:r>
            <a:r>
              <a:rPr lang="ru-RU" altLang="ru-RU" sz="1800" dirty="0" err="1">
                <a:solidFill>
                  <a:schemeClr val="accent2"/>
                </a:solidFill>
              </a:rPr>
              <a:t>общепользовательская</a:t>
            </a:r>
            <a:r>
              <a:rPr lang="ru-RU" altLang="ru-RU" sz="1800" dirty="0">
                <a:solidFill>
                  <a:schemeClr val="accent2"/>
                </a:solidFill>
              </a:rPr>
              <a:t> ИКТ-компетентность;  общепедагогическая ИКТ-компетентность;  предметно-педагогическая ИКТ-  компетентность (отражающая  профессиональную ИКТ-компетентность  соответствующей области человеческой  деятельности)</a:t>
            </a:r>
          </a:p>
          <a:p>
            <a:pPr marL="3175" indent="14288" fontAlgn="auto">
              <a:lnSpc>
                <a:spcPct val="80000"/>
              </a:lnSpc>
              <a:spcAft>
                <a:spcPts val="0"/>
              </a:spcAft>
              <a:buFont typeface="Arial" panose="020B0604020202020204" pitchFamily="34" charset="0"/>
              <a:buChar char="•"/>
              <a:defRPr/>
            </a:pPr>
            <a:r>
              <a:rPr lang="ru-RU" altLang="ru-RU" sz="1800" dirty="0"/>
              <a:t> </a:t>
            </a:r>
            <a:r>
              <a:rPr lang="ru-RU" altLang="ru-RU" sz="1800" dirty="0">
                <a:solidFill>
                  <a:schemeClr val="hlink"/>
                </a:solidFill>
              </a:rPr>
              <a:t>Организовывать различные виды внеурочной деятельности: игровую, учебно-исследовательскую, художественно-продуктивную, культурно-досуговую с учетом возможностей образовательной организации, места жительства и историко-культурного своеобразия региона</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774825" y="115888"/>
            <a:ext cx="8686800" cy="777875"/>
          </a:xfrm>
        </p:spPr>
        <p:txBody>
          <a:bodyPr rtlCol="0">
            <a:normAutofit fontScale="90000"/>
          </a:bodyPr>
          <a:lstStyle/>
          <a:p>
            <a:pPr fontAlgn="auto">
              <a:spcAft>
                <a:spcPts val="0"/>
              </a:spcAft>
              <a:defRPr/>
            </a:pPr>
            <a:r>
              <a:rPr lang="ru-RU" altLang="ru-RU" sz="2800" b="1"/>
              <a:t>A/01.6 Общепедагогическая функция. Обучение</a:t>
            </a:r>
            <a:br>
              <a:rPr lang="ru-RU" altLang="ru-RU" sz="2800" b="1"/>
            </a:br>
            <a:r>
              <a:rPr lang="ru-RU" altLang="ru-RU" sz="2800" b="1" i="1">
                <a:cs typeface="Times New Roman" panose="02020603050405020304" pitchFamily="18" charset="0"/>
              </a:rPr>
              <a:t>Необходимые знания</a:t>
            </a:r>
            <a:r>
              <a:rPr lang="ru-RU" altLang="ru-RU" sz="2800" b="1"/>
              <a:t> </a:t>
            </a:r>
          </a:p>
        </p:txBody>
      </p:sp>
      <p:sp>
        <p:nvSpPr>
          <p:cNvPr id="19459" name="Rectangle 3"/>
          <p:cNvSpPr>
            <a:spLocks noGrp="1" noChangeArrowheads="1"/>
          </p:cNvSpPr>
          <p:nvPr>
            <p:ph type="body" idx="1"/>
          </p:nvPr>
        </p:nvSpPr>
        <p:spPr>
          <a:xfrm>
            <a:off x="1847850" y="1125538"/>
            <a:ext cx="8712200" cy="6121400"/>
          </a:xfrm>
        </p:spPr>
        <p:txBody>
          <a:bodyPr/>
          <a:lstStyle/>
          <a:p>
            <a:pPr marL="185738" indent="-160338">
              <a:lnSpc>
                <a:spcPct val="80000"/>
              </a:lnSpc>
            </a:pPr>
            <a:r>
              <a:rPr lang="ru-RU" altLang="ru-RU" sz="2000" smtClean="0">
                <a:solidFill>
                  <a:schemeClr val="accent2"/>
                </a:solidFill>
              </a:rPr>
              <a:t>Преподаваемый предмет в пределах требований федеральных государственных образовательных стандартов и основной общеобразовательной программы, его истории и места в мировой культуре и науке</a:t>
            </a:r>
          </a:p>
          <a:p>
            <a:pPr marL="185738" indent="-160338">
              <a:lnSpc>
                <a:spcPct val="80000"/>
              </a:lnSpc>
            </a:pPr>
            <a:r>
              <a:rPr lang="ru-RU" altLang="ru-RU" sz="2000" smtClean="0">
                <a:solidFill>
                  <a:schemeClr val="hlink"/>
                </a:solidFill>
              </a:rPr>
              <a:t>История, теория, закономерности и принципы построения и функционирования образовательных систем, роль и место образования в жизни личности и общества</a:t>
            </a:r>
          </a:p>
          <a:p>
            <a:pPr marL="185738" indent="-160338">
              <a:lnSpc>
                <a:spcPct val="80000"/>
              </a:lnSpc>
            </a:pPr>
            <a:r>
              <a:rPr lang="ru-RU" altLang="ru-RU" sz="2000" smtClean="0">
                <a:solidFill>
                  <a:schemeClr val="accent2"/>
                </a:solidFill>
              </a:rPr>
              <a:t>Основные закономерности возрастного развития, стадии и кризисы развития, социализация личности, индикаторы индивидуальных особенностей траекторий жизни, их возможные девиации, а также основы их психодиагностики</a:t>
            </a:r>
          </a:p>
          <a:p>
            <a:pPr marL="185738" indent="-160338">
              <a:lnSpc>
                <a:spcPct val="80000"/>
              </a:lnSpc>
            </a:pPr>
            <a:r>
              <a:rPr lang="ru-RU" altLang="ru-RU" sz="2400" b="1" smtClean="0">
                <a:solidFill>
                  <a:schemeClr val="hlink"/>
                </a:solidFill>
              </a:rPr>
              <a:t>Основы методики преподавания, основные принципы деятельностного подхода, виды и приемы современных педагогических технологий</a:t>
            </a:r>
          </a:p>
          <a:p>
            <a:pPr marL="185738" indent="-160338">
              <a:lnSpc>
                <a:spcPct val="80000"/>
              </a:lnSpc>
            </a:pPr>
            <a:r>
              <a:rPr lang="ru-RU" altLang="ru-RU" sz="2000" smtClean="0">
                <a:solidFill>
                  <a:schemeClr val="accent2"/>
                </a:solidFill>
              </a:rPr>
              <a:t>Рабочую программу и методику обучения по данному предмету</a:t>
            </a:r>
          </a:p>
          <a:p>
            <a:pPr marL="185738" indent="-160338">
              <a:lnSpc>
                <a:spcPct val="80000"/>
              </a:lnSpc>
            </a:pPr>
            <a:r>
              <a:rPr lang="ru-RU" altLang="ru-RU" sz="2000" smtClean="0">
                <a:solidFill>
                  <a:schemeClr val="hlink"/>
                </a:solidFill>
              </a:rPr>
              <a:t>Федеральных государственных образовательных стандартов основного общего, среднего общего образования, </a:t>
            </a:r>
          </a:p>
          <a:p>
            <a:pPr marL="185738" indent="-160338">
              <a:lnSpc>
                <a:spcPct val="80000"/>
              </a:lnSpc>
            </a:pPr>
            <a:r>
              <a:rPr lang="ru-RU" altLang="ru-RU" sz="2000" smtClean="0">
                <a:solidFill>
                  <a:schemeClr val="accent2"/>
                </a:solidFill>
              </a:rPr>
              <a:t>Законодательства о правах ребенка, </a:t>
            </a:r>
          </a:p>
          <a:p>
            <a:pPr marL="185738" indent="-160338">
              <a:lnSpc>
                <a:spcPct val="80000"/>
              </a:lnSpc>
            </a:pPr>
            <a:r>
              <a:rPr lang="ru-RU" altLang="ru-RU" sz="2000" smtClean="0">
                <a:solidFill>
                  <a:schemeClr val="hlink"/>
                </a:solidFill>
              </a:rPr>
              <a:t>Трудового законодательства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45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45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459">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459">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45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1981200" y="-26988"/>
            <a:ext cx="8229600" cy="503238"/>
          </a:xfrm>
        </p:spPr>
        <p:txBody>
          <a:bodyPr/>
          <a:lstStyle/>
          <a:p>
            <a:r>
              <a:rPr lang="ru-RU" altLang="ru-RU" sz="2000" smtClean="0">
                <a:solidFill>
                  <a:srgbClr val="000000"/>
                </a:solidFill>
              </a:rPr>
              <a:t>A/02.6 Воспитательная деятельность </a:t>
            </a:r>
            <a:r>
              <a:rPr lang="ru-RU" altLang="ru-RU" sz="2000" i="1" smtClean="0">
                <a:solidFill>
                  <a:srgbClr val="000000"/>
                </a:solidFill>
              </a:rPr>
              <a:t>Т</a:t>
            </a:r>
            <a:r>
              <a:rPr lang="ru-RU" altLang="ru-RU" sz="2000" b="1" i="1" smtClean="0">
                <a:solidFill>
                  <a:srgbClr val="000000"/>
                </a:solidFill>
                <a:cs typeface="Times New Roman" pitchFamily="18" charset="0"/>
              </a:rPr>
              <a:t>рудовые действия</a:t>
            </a:r>
            <a:r>
              <a:rPr lang="ru-RU" altLang="ru-RU" sz="2800" smtClean="0">
                <a:solidFill>
                  <a:srgbClr val="000000"/>
                </a:solidFill>
              </a:rPr>
              <a:t> </a:t>
            </a:r>
          </a:p>
        </p:txBody>
      </p:sp>
      <p:sp>
        <p:nvSpPr>
          <p:cNvPr id="21507" name="Rectangle 3"/>
          <p:cNvSpPr>
            <a:spLocks noGrp="1" noChangeArrowheads="1"/>
          </p:cNvSpPr>
          <p:nvPr>
            <p:ph type="body" idx="1"/>
          </p:nvPr>
        </p:nvSpPr>
        <p:spPr>
          <a:xfrm>
            <a:off x="1454150" y="620713"/>
            <a:ext cx="9361488" cy="6337300"/>
          </a:xfrm>
        </p:spPr>
        <p:txBody>
          <a:bodyPr rtlCol="0">
            <a:normAutofit lnSpcReduction="10000"/>
          </a:bodyPr>
          <a:lstStyle/>
          <a:p>
            <a:pPr marL="360363" indent="-360363" fontAlgn="auto">
              <a:lnSpc>
                <a:spcPct val="80000"/>
              </a:lnSpc>
              <a:spcAft>
                <a:spcPts val="0"/>
              </a:spcAft>
              <a:buFont typeface="Arial" panose="020B0604020202020204" pitchFamily="34" charset="0"/>
              <a:buNone/>
              <a:defRPr/>
            </a:pPr>
            <a:r>
              <a:rPr lang="ru-RU" altLang="ru-RU" sz="1700" dirty="0">
                <a:solidFill>
                  <a:schemeClr val="accent2"/>
                </a:solidFill>
              </a:rPr>
              <a:t>Регулирование поведения обучающихся для обеспечения безопасной образовательной среды</a:t>
            </a:r>
          </a:p>
          <a:p>
            <a:pPr marL="360363" indent="-360363" fontAlgn="auto">
              <a:lnSpc>
                <a:spcPct val="80000"/>
              </a:lnSpc>
              <a:spcAft>
                <a:spcPts val="0"/>
              </a:spcAft>
              <a:buFont typeface="Arial" panose="020B0604020202020204" pitchFamily="34" charset="0"/>
              <a:buNone/>
              <a:defRPr/>
            </a:pPr>
            <a:r>
              <a:rPr lang="ru-RU" altLang="ru-RU" sz="1700" dirty="0">
                <a:solidFill>
                  <a:schemeClr val="hlink"/>
                </a:solidFill>
              </a:rPr>
              <a:t>Реализация современных, в том числе интерактивных, форм и методов воспитательной работы, используя их как на занятии, так и во внеурочной деятельности</a:t>
            </a:r>
          </a:p>
          <a:p>
            <a:pPr marL="360363" indent="-360363" fontAlgn="auto">
              <a:lnSpc>
                <a:spcPct val="80000"/>
              </a:lnSpc>
              <a:spcAft>
                <a:spcPts val="0"/>
              </a:spcAft>
              <a:buFont typeface="Arial" panose="020B0604020202020204" pitchFamily="34" charset="0"/>
              <a:buNone/>
              <a:defRPr/>
            </a:pPr>
            <a:r>
              <a:rPr lang="ru-RU" altLang="ru-RU" sz="1700" dirty="0">
                <a:solidFill>
                  <a:schemeClr val="accent2"/>
                </a:solidFill>
              </a:rPr>
              <a:t>Постановка воспитательных целей, способствующих развитию обучающихся, независимо от их способностей и характера</a:t>
            </a:r>
          </a:p>
          <a:p>
            <a:pPr marL="360363" indent="-360363" fontAlgn="auto">
              <a:lnSpc>
                <a:spcPct val="80000"/>
              </a:lnSpc>
              <a:spcAft>
                <a:spcPts val="0"/>
              </a:spcAft>
              <a:buFont typeface="Arial" panose="020B0604020202020204" pitchFamily="34" charset="0"/>
              <a:buNone/>
              <a:defRPr/>
            </a:pPr>
            <a:r>
              <a:rPr lang="ru-RU" altLang="ru-RU" sz="1700" dirty="0">
                <a:solidFill>
                  <a:schemeClr val="hlink"/>
                </a:solidFill>
              </a:rPr>
              <a:t>Определение и принятие четких правил поведения обучающимися в соответствии с уставом образовательной организации и правилами внутреннего распорядка образовательной организации</a:t>
            </a:r>
          </a:p>
          <a:p>
            <a:pPr marL="360363" indent="-360363" fontAlgn="auto">
              <a:lnSpc>
                <a:spcPct val="80000"/>
              </a:lnSpc>
              <a:spcAft>
                <a:spcPts val="0"/>
              </a:spcAft>
              <a:buFont typeface="Arial" panose="020B0604020202020204" pitchFamily="34" charset="0"/>
              <a:buNone/>
              <a:defRPr/>
            </a:pPr>
            <a:r>
              <a:rPr lang="ru-RU" altLang="ru-RU" sz="1700" dirty="0">
                <a:solidFill>
                  <a:schemeClr val="accent2"/>
                </a:solidFill>
              </a:rPr>
              <a:t>Проектирование и реализация воспитательных программ</a:t>
            </a:r>
          </a:p>
          <a:p>
            <a:pPr marL="360363" indent="-360363" fontAlgn="auto">
              <a:lnSpc>
                <a:spcPct val="80000"/>
              </a:lnSpc>
              <a:spcAft>
                <a:spcPts val="0"/>
              </a:spcAft>
              <a:buFont typeface="Arial" panose="020B0604020202020204" pitchFamily="34" charset="0"/>
              <a:buNone/>
              <a:defRPr/>
            </a:pPr>
            <a:r>
              <a:rPr lang="ru-RU" altLang="ru-RU" sz="1700" dirty="0">
                <a:solidFill>
                  <a:schemeClr val="hlink"/>
                </a:solidFill>
              </a:rPr>
              <a:t>Реализация воспитательных возможностей различных видов деятельности ребенка (учебной, игровой, трудовой, спортивной, художественной и т.д.)</a:t>
            </a:r>
          </a:p>
          <a:p>
            <a:pPr marL="360363" indent="-360363" fontAlgn="auto">
              <a:lnSpc>
                <a:spcPct val="80000"/>
              </a:lnSpc>
              <a:spcAft>
                <a:spcPts val="0"/>
              </a:spcAft>
              <a:buFont typeface="Arial" panose="020B0604020202020204" pitchFamily="34" charset="0"/>
              <a:buNone/>
              <a:defRPr/>
            </a:pPr>
            <a:r>
              <a:rPr lang="ru-RU" altLang="ru-RU" sz="2000" b="1" dirty="0">
                <a:solidFill>
                  <a:schemeClr val="accent2"/>
                </a:solidFill>
              </a:rPr>
              <a:t>Проектирование ситуаций и событий, развивающих эмоционально-ценностную сферу ребенка (культуру переживаний и ценностные ориентации ребенка)</a:t>
            </a:r>
          </a:p>
          <a:p>
            <a:pPr marL="360363" indent="-360363" fontAlgn="auto">
              <a:lnSpc>
                <a:spcPct val="80000"/>
              </a:lnSpc>
              <a:spcAft>
                <a:spcPts val="0"/>
              </a:spcAft>
              <a:buFont typeface="Arial" panose="020B0604020202020204" pitchFamily="34" charset="0"/>
              <a:buNone/>
              <a:defRPr/>
            </a:pPr>
            <a:r>
              <a:rPr lang="ru-RU" altLang="ru-RU" sz="1700" dirty="0">
                <a:solidFill>
                  <a:schemeClr val="hlink"/>
                </a:solidFill>
              </a:rPr>
              <a:t>Помощь и поддержка в организации деятельности ученических органов самоуправления</a:t>
            </a:r>
          </a:p>
          <a:p>
            <a:pPr marL="360363" indent="-360363" fontAlgn="auto">
              <a:lnSpc>
                <a:spcPct val="80000"/>
              </a:lnSpc>
              <a:spcAft>
                <a:spcPts val="0"/>
              </a:spcAft>
              <a:buFont typeface="Arial" panose="020B0604020202020204" pitchFamily="34" charset="0"/>
              <a:buNone/>
              <a:defRPr/>
            </a:pPr>
            <a:r>
              <a:rPr lang="ru-RU" altLang="ru-RU" sz="1700" dirty="0">
                <a:solidFill>
                  <a:schemeClr val="accent2"/>
                </a:solidFill>
              </a:rPr>
              <a:t>Создание, поддержание уклада, атмосферы и традиций жизни образовательной организации</a:t>
            </a:r>
          </a:p>
          <a:p>
            <a:pPr marL="360363" indent="-360363" fontAlgn="auto">
              <a:lnSpc>
                <a:spcPct val="80000"/>
              </a:lnSpc>
              <a:spcAft>
                <a:spcPts val="0"/>
              </a:spcAft>
              <a:buFont typeface="Arial" panose="020B0604020202020204" pitchFamily="34" charset="0"/>
              <a:buNone/>
              <a:defRPr/>
            </a:pPr>
            <a:r>
              <a:rPr lang="ru-RU" altLang="ru-RU" sz="2000" b="1" dirty="0">
                <a:solidFill>
                  <a:schemeClr val="hlink"/>
                </a:solidFill>
              </a:rPr>
              <a:t>Развитие у обучающихся познавательной активности, самостоятельности, инициативы, творческих способностей, способности к труду и жизни в условиях современного мира,</a:t>
            </a:r>
            <a:r>
              <a:rPr lang="ru-RU" altLang="ru-RU" sz="1700" dirty="0">
                <a:solidFill>
                  <a:schemeClr val="hlink"/>
                </a:solidFill>
              </a:rPr>
              <a:t> </a:t>
            </a:r>
          </a:p>
          <a:p>
            <a:pPr marL="360363" indent="-360363" fontAlgn="auto">
              <a:lnSpc>
                <a:spcPct val="80000"/>
              </a:lnSpc>
              <a:spcAft>
                <a:spcPts val="0"/>
              </a:spcAft>
              <a:buFont typeface="Arial" panose="020B0604020202020204" pitchFamily="34" charset="0"/>
              <a:buNone/>
              <a:defRPr/>
            </a:pPr>
            <a:r>
              <a:rPr lang="ru-RU" altLang="ru-RU" sz="1700" dirty="0">
                <a:solidFill>
                  <a:schemeClr val="accent2"/>
                </a:solidFill>
              </a:rPr>
              <a:t>Формирование гражданской позиции, </a:t>
            </a:r>
          </a:p>
          <a:p>
            <a:pPr marL="360363" indent="-360363" fontAlgn="auto">
              <a:lnSpc>
                <a:spcPct val="80000"/>
              </a:lnSpc>
              <a:spcAft>
                <a:spcPts val="0"/>
              </a:spcAft>
              <a:buFont typeface="Arial" panose="020B0604020202020204" pitchFamily="34" charset="0"/>
              <a:buNone/>
              <a:defRPr/>
            </a:pPr>
            <a:r>
              <a:rPr lang="ru-RU" altLang="ru-RU" sz="1700" dirty="0">
                <a:solidFill>
                  <a:schemeClr val="hlink"/>
                </a:solidFill>
              </a:rPr>
              <a:t>Формирование у обучающихся культуры здорового и безопасного образа жизни</a:t>
            </a:r>
          </a:p>
          <a:p>
            <a:pPr marL="360363" indent="-360363" fontAlgn="auto">
              <a:lnSpc>
                <a:spcPct val="80000"/>
              </a:lnSpc>
              <a:spcAft>
                <a:spcPts val="0"/>
              </a:spcAft>
              <a:buFont typeface="Arial" panose="020B0604020202020204" pitchFamily="34" charset="0"/>
              <a:buNone/>
              <a:defRPr/>
            </a:pPr>
            <a:r>
              <a:rPr lang="ru-RU" altLang="ru-RU" sz="1700" dirty="0">
                <a:solidFill>
                  <a:schemeClr val="accent2"/>
                </a:solidFill>
              </a:rPr>
              <a:t>Формирование толерантности и навыков поведения в изменяющейся поликультурной среде</a:t>
            </a:r>
          </a:p>
          <a:p>
            <a:pPr marL="360363" indent="-360363" fontAlgn="auto">
              <a:lnSpc>
                <a:spcPct val="80000"/>
              </a:lnSpc>
              <a:spcAft>
                <a:spcPts val="0"/>
              </a:spcAft>
              <a:buFont typeface="Arial" panose="020B0604020202020204" pitchFamily="34" charset="0"/>
              <a:buNone/>
              <a:defRPr/>
            </a:pPr>
            <a:r>
              <a:rPr lang="ru-RU" altLang="ru-RU" sz="1700" dirty="0">
                <a:solidFill>
                  <a:schemeClr val="hlink"/>
                </a:solidFill>
              </a:rPr>
              <a:t>Использование конструктивных воспитательных усилий родителей (законных представителей) обучающихся, помощь семье в решении вопросов воспитания ребенка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507">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507">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507">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507">
                                            <p:txEl>
                                              <p:pRg st="9" end="9"/>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1507">
                                            <p:txEl>
                                              <p:pRg st="10" end="10"/>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1507">
                                            <p:txEl>
                                              <p:pRg st="11" end="11"/>
                                            </p:txEl>
                                          </p:spTgt>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1507">
                                            <p:txEl>
                                              <p:pRg st="12" end="12"/>
                                            </p:txEl>
                                          </p:spTgt>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1507">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981200" y="115888"/>
            <a:ext cx="8229600" cy="287337"/>
          </a:xfrm>
        </p:spPr>
        <p:txBody>
          <a:bodyPr rtlCol="0">
            <a:normAutofit fontScale="90000"/>
          </a:bodyPr>
          <a:lstStyle/>
          <a:p>
            <a:pPr fontAlgn="auto">
              <a:spcAft>
                <a:spcPts val="0"/>
              </a:spcAft>
              <a:defRPr/>
            </a:pPr>
            <a:r>
              <a:rPr lang="ru-RU" altLang="ru-RU" sz="2400">
                <a:solidFill>
                  <a:srgbClr val="000000"/>
                </a:solidFill>
              </a:rPr>
              <a:t>A/03.6 Развивающая деятельность </a:t>
            </a:r>
            <a:r>
              <a:rPr lang="ru-RU" altLang="ru-RU" sz="2400" i="1">
                <a:solidFill>
                  <a:srgbClr val="000000"/>
                </a:solidFill>
              </a:rPr>
              <a:t>Т</a:t>
            </a:r>
            <a:r>
              <a:rPr lang="ru-RU" altLang="ru-RU" sz="2400" b="1" i="1">
                <a:solidFill>
                  <a:srgbClr val="000000"/>
                </a:solidFill>
                <a:cs typeface="Times New Roman" panose="02020603050405020304" pitchFamily="18" charset="0"/>
              </a:rPr>
              <a:t>рудовые действия</a:t>
            </a:r>
            <a:r>
              <a:rPr lang="ru-RU" altLang="ru-RU" sz="2800">
                <a:solidFill>
                  <a:srgbClr val="000000"/>
                </a:solidFill>
              </a:rPr>
              <a:t> </a:t>
            </a:r>
          </a:p>
        </p:txBody>
      </p:sp>
      <p:sp>
        <p:nvSpPr>
          <p:cNvPr id="23555" name="Rectangle 3"/>
          <p:cNvSpPr>
            <a:spLocks noGrp="1" noChangeArrowheads="1"/>
          </p:cNvSpPr>
          <p:nvPr>
            <p:ph type="body" idx="1"/>
          </p:nvPr>
        </p:nvSpPr>
        <p:spPr>
          <a:xfrm>
            <a:off x="1558925" y="476250"/>
            <a:ext cx="9072563" cy="6381750"/>
          </a:xfrm>
        </p:spPr>
        <p:txBody>
          <a:bodyPr rtlCol="0">
            <a:normAutofit lnSpcReduction="10000"/>
          </a:bodyPr>
          <a:lstStyle/>
          <a:p>
            <a:pPr marL="360363" indent="-360363" algn="just" fontAlgn="auto">
              <a:lnSpc>
                <a:spcPct val="80000"/>
              </a:lnSpc>
              <a:spcAft>
                <a:spcPts val="0"/>
              </a:spcAft>
              <a:buFont typeface="Arial" panose="020B0604020202020204" pitchFamily="34" charset="0"/>
              <a:buNone/>
              <a:defRPr/>
            </a:pPr>
            <a:r>
              <a:rPr lang="ru-RU" altLang="ru-RU" sz="2000" dirty="0">
                <a:solidFill>
                  <a:schemeClr val="accent2"/>
                </a:solidFill>
              </a:rPr>
              <a:t>Выявление в ходе наблюдения поведенческих и личностных проблем обучающихся, связанных с особенностями их развития</a:t>
            </a:r>
          </a:p>
          <a:p>
            <a:pPr marL="360363" indent="-360363" algn="just" fontAlgn="auto">
              <a:lnSpc>
                <a:spcPct val="80000"/>
              </a:lnSpc>
              <a:spcAft>
                <a:spcPts val="0"/>
              </a:spcAft>
              <a:buFont typeface="Arial" panose="020B0604020202020204" pitchFamily="34" charset="0"/>
              <a:buNone/>
              <a:defRPr/>
            </a:pPr>
            <a:r>
              <a:rPr lang="ru-RU" altLang="ru-RU" sz="2000" dirty="0">
                <a:solidFill>
                  <a:schemeClr val="hlink"/>
                </a:solidFill>
              </a:rPr>
              <a:t>Оценка параметров и проектирование психологически безопасной и комфортной образовательной среды, разработка программ профилактики различных форм насилия в школе</a:t>
            </a:r>
          </a:p>
          <a:p>
            <a:pPr marL="360363" indent="-360363" algn="just" fontAlgn="auto">
              <a:lnSpc>
                <a:spcPct val="80000"/>
              </a:lnSpc>
              <a:spcAft>
                <a:spcPts val="0"/>
              </a:spcAft>
              <a:buFont typeface="Arial" panose="020B0604020202020204" pitchFamily="34" charset="0"/>
              <a:buNone/>
              <a:defRPr/>
            </a:pPr>
            <a:r>
              <a:rPr lang="ru-RU" altLang="ru-RU" sz="2000" dirty="0">
                <a:solidFill>
                  <a:schemeClr val="accent2"/>
                </a:solidFill>
              </a:rPr>
              <a:t>Применение инструментария и методов диагностики и оценки показателей уровня и динамики развития ребенка</a:t>
            </a:r>
          </a:p>
          <a:p>
            <a:pPr marL="360363" indent="-360363" algn="just" fontAlgn="auto">
              <a:lnSpc>
                <a:spcPct val="80000"/>
              </a:lnSpc>
              <a:spcAft>
                <a:spcPts val="0"/>
              </a:spcAft>
              <a:buFont typeface="Arial" panose="020B0604020202020204" pitchFamily="34" charset="0"/>
              <a:buNone/>
              <a:defRPr/>
            </a:pPr>
            <a:r>
              <a:rPr lang="ru-RU" altLang="ru-RU" sz="2000" dirty="0">
                <a:solidFill>
                  <a:schemeClr val="hlink"/>
                </a:solidFill>
              </a:rPr>
              <a:t>Освоение и применение психолого-педагогических технологий (в том числе инклюзивных), необходимых для адресной работы с различными контингентами учащихся, оказание адресной помощи обучающимся</a:t>
            </a:r>
          </a:p>
          <a:p>
            <a:pPr marL="360363" indent="-360363" algn="just" fontAlgn="auto">
              <a:lnSpc>
                <a:spcPct val="80000"/>
              </a:lnSpc>
              <a:spcAft>
                <a:spcPts val="0"/>
              </a:spcAft>
              <a:buFont typeface="Arial" panose="020B0604020202020204" pitchFamily="34" charset="0"/>
              <a:buNone/>
              <a:defRPr/>
            </a:pPr>
            <a:r>
              <a:rPr lang="ru-RU" altLang="ru-RU" sz="2000" dirty="0">
                <a:solidFill>
                  <a:schemeClr val="accent2"/>
                </a:solidFill>
              </a:rPr>
              <a:t>Разработка (совместно с другими специалистами) и реализация совместно с родителями (законными представителями) программ индивидуального развития ребенка</a:t>
            </a:r>
          </a:p>
          <a:p>
            <a:pPr marL="360363" indent="-360363" algn="just" fontAlgn="auto">
              <a:lnSpc>
                <a:spcPct val="80000"/>
              </a:lnSpc>
              <a:spcAft>
                <a:spcPts val="0"/>
              </a:spcAft>
              <a:buFont typeface="Arial" panose="020B0604020202020204" pitchFamily="34" charset="0"/>
              <a:buNone/>
              <a:defRPr/>
            </a:pPr>
            <a:r>
              <a:rPr lang="ru-RU" altLang="ru-RU" sz="2000" dirty="0">
                <a:solidFill>
                  <a:schemeClr val="hlink"/>
                </a:solidFill>
              </a:rPr>
              <a:t>Освоение и адекватное применение специальных технологий и методов, позволяющих проводить коррекционно-развивающую работу</a:t>
            </a:r>
          </a:p>
          <a:p>
            <a:pPr marL="360363" indent="-360363" algn="just" fontAlgn="auto">
              <a:lnSpc>
                <a:spcPct val="80000"/>
              </a:lnSpc>
              <a:spcAft>
                <a:spcPts val="0"/>
              </a:spcAft>
              <a:buFont typeface="Arial" panose="020B0604020202020204" pitchFamily="34" charset="0"/>
              <a:buNone/>
              <a:defRPr/>
            </a:pPr>
            <a:r>
              <a:rPr lang="ru-RU" altLang="ru-RU" sz="2400" b="1" dirty="0">
                <a:solidFill>
                  <a:schemeClr val="accent2"/>
                </a:solidFill>
              </a:rPr>
              <a:t>Развитие у обучающихся познавательной активности, самостоятельности, инициативы, творческих способностей</a:t>
            </a:r>
            <a:r>
              <a:rPr lang="ru-RU" altLang="ru-RU" sz="2400" b="1" dirty="0"/>
              <a:t>, </a:t>
            </a:r>
          </a:p>
          <a:p>
            <a:pPr marL="360363" indent="-360363" algn="just" fontAlgn="auto">
              <a:lnSpc>
                <a:spcPct val="80000"/>
              </a:lnSpc>
              <a:spcAft>
                <a:spcPts val="0"/>
              </a:spcAft>
              <a:buFont typeface="Arial" panose="020B0604020202020204" pitchFamily="34" charset="0"/>
              <a:buNone/>
              <a:defRPr/>
            </a:pPr>
            <a:r>
              <a:rPr lang="ru-RU" altLang="ru-RU" sz="2000" dirty="0">
                <a:solidFill>
                  <a:schemeClr val="hlink"/>
                </a:solidFill>
              </a:rPr>
              <a:t>Формирование и реализация программ развития универсальных учебных действий, образцов и ценностей социального поведения, навыков поведения в мире виртуальной реальности и социальных сетях, формирование толерантности и позитивных образцов поликультурного общения</a:t>
            </a:r>
          </a:p>
          <a:p>
            <a:pPr marL="360363" indent="-360363" algn="just" fontAlgn="auto">
              <a:lnSpc>
                <a:spcPct val="80000"/>
              </a:lnSpc>
              <a:spcAft>
                <a:spcPts val="0"/>
              </a:spcAft>
              <a:buFont typeface="Arial" panose="020B0604020202020204" pitchFamily="34" charset="0"/>
              <a:buNone/>
              <a:defRPr/>
            </a:pPr>
            <a:r>
              <a:rPr lang="ru-RU" altLang="ru-RU" sz="2000" dirty="0">
                <a:solidFill>
                  <a:schemeClr val="accent2"/>
                </a:solidFill>
              </a:rPr>
              <a:t>Формирование системы регуляции поведения и деятельности обучающихся</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55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55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555">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555">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555">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355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981200" y="115888"/>
            <a:ext cx="8229600" cy="287337"/>
          </a:xfrm>
        </p:spPr>
        <p:txBody>
          <a:bodyPr rtlCol="0">
            <a:normAutofit fontScale="90000"/>
          </a:bodyPr>
          <a:lstStyle/>
          <a:p>
            <a:pPr fontAlgn="auto">
              <a:spcAft>
                <a:spcPts val="0"/>
              </a:spcAft>
              <a:defRPr/>
            </a:pPr>
            <a:r>
              <a:rPr lang="ru-RU" altLang="ru-RU" sz="2400">
                <a:solidFill>
                  <a:srgbClr val="000000"/>
                </a:solidFill>
              </a:rPr>
              <a:t>A/03.6 Развивающая деятельность </a:t>
            </a:r>
            <a:r>
              <a:rPr lang="ru-RU" altLang="ru-RU" sz="2400" b="1" i="1">
                <a:solidFill>
                  <a:srgbClr val="000000"/>
                </a:solidFill>
                <a:cs typeface="Times New Roman" panose="02020603050405020304" pitchFamily="18" charset="0"/>
              </a:rPr>
              <a:t>Необходимые умения</a:t>
            </a:r>
            <a:r>
              <a:rPr lang="ru-RU" altLang="ru-RU" sz="2400" i="1">
                <a:solidFill>
                  <a:srgbClr val="000000"/>
                </a:solidFill>
              </a:rPr>
              <a:t> </a:t>
            </a:r>
          </a:p>
        </p:txBody>
      </p:sp>
      <p:sp>
        <p:nvSpPr>
          <p:cNvPr id="25603" name="Rectangle 3"/>
          <p:cNvSpPr>
            <a:spLocks noGrp="1" noChangeArrowheads="1"/>
          </p:cNvSpPr>
          <p:nvPr>
            <p:ph type="body" idx="1"/>
          </p:nvPr>
        </p:nvSpPr>
        <p:spPr>
          <a:xfrm>
            <a:off x="1919288" y="620713"/>
            <a:ext cx="8497887" cy="5976937"/>
          </a:xfrm>
        </p:spPr>
        <p:txBody>
          <a:bodyPr/>
          <a:lstStyle/>
          <a:p>
            <a:pPr marL="360363" indent="-360363" algn="just">
              <a:lnSpc>
                <a:spcPct val="80000"/>
              </a:lnSpc>
              <a:buFont typeface="Arial" charset="0"/>
              <a:buNone/>
            </a:pPr>
            <a:r>
              <a:rPr lang="ru-RU" altLang="ru-RU" sz="2000" b="1" smtClean="0">
                <a:solidFill>
                  <a:schemeClr val="accent2"/>
                </a:solidFill>
              </a:rPr>
              <a:t>Владеть профессиональной установкой на оказание помощи любому ребенку вне зависимости от его реальных учебных возможностей, особенностей в поведении, состояния психического и физического здоровья</a:t>
            </a:r>
          </a:p>
          <a:p>
            <a:pPr marL="360363" indent="-360363" algn="just">
              <a:lnSpc>
                <a:spcPct val="80000"/>
              </a:lnSpc>
              <a:buFont typeface="Arial" charset="0"/>
              <a:buNone/>
            </a:pPr>
            <a:r>
              <a:rPr lang="ru-RU" altLang="ru-RU" sz="2000" b="1" smtClean="0">
                <a:solidFill>
                  <a:schemeClr val="accent2"/>
                </a:solidFill>
              </a:rPr>
              <a:t>Использовать</a:t>
            </a:r>
            <a:r>
              <a:rPr lang="ru-RU" altLang="ru-RU" sz="2000" b="1" smtClean="0">
                <a:solidFill>
                  <a:schemeClr val="hlink"/>
                </a:solidFill>
              </a:rPr>
              <a:t> в практике своей работы психологические подходы: культурно-исторический, деятельностный и развивающий</a:t>
            </a:r>
          </a:p>
          <a:p>
            <a:pPr marL="360363" indent="-360363" algn="just">
              <a:lnSpc>
                <a:spcPct val="80000"/>
              </a:lnSpc>
              <a:buFont typeface="Arial" charset="0"/>
              <a:buNone/>
            </a:pPr>
            <a:r>
              <a:rPr lang="ru-RU" altLang="ru-RU" sz="1800" smtClean="0">
                <a:solidFill>
                  <a:schemeClr val="accent2"/>
                </a:solidFill>
              </a:rPr>
              <a:t>Осуществлять (совместно с психологом и другими специалистами) психолого-педагогическое сопровождение основных общеобразовательных программ</a:t>
            </a:r>
          </a:p>
          <a:p>
            <a:pPr marL="360363" indent="-360363" algn="just">
              <a:lnSpc>
                <a:spcPct val="80000"/>
              </a:lnSpc>
              <a:buFont typeface="Arial" charset="0"/>
              <a:buNone/>
            </a:pPr>
            <a:r>
              <a:rPr lang="ru-RU" altLang="ru-RU" sz="1800" smtClean="0">
                <a:solidFill>
                  <a:schemeClr val="hlink"/>
                </a:solidFill>
              </a:rPr>
              <a:t>Понимать документацию специалистов (психологов, дефектологов, логопедов и т.д.)</a:t>
            </a:r>
          </a:p>
          <a:p>
            <a:pPr marL="360363" indent="-360363" algn="just">
              <a:lnSpc>
                <a:spcPct val="80000"/>
              </a:lnSpc>
              <a:buFont typeface="Arial" charset="0"/>
              <a:buNone/>
            </a:pPr>
            <a:r>
              <a:rPr lang="ru-RU" altLang="ru-RU" sz="1800" b="1" smtClean="0">
                <a:solidFill>
                  <a:schemeClr val="accent2"/>
                </a:solidFill>
              </a:rPr>
              <a:t>Составить (совместно с психологом и другими специалистами) психолого-педагогическую характеристику (портрет) личности обучающегося</a:t>
            </a:r>
          </a:p>
          <a:p>
            <a:pPr marL="360363" indent="-360363" algn="just">
              <a:lnSpc>
                <a:spcPct val="80000"/>
              </a:lnSpc>
              <a:buFont typeface="Arial" charset="0"/>
              <a:buNone/>
            </a:pPr>
            <a:r>
              <a:rPr lang="ru-RU" altLang="ru-RU" sz="1800" smtClean="0">
                <a:solidFill>
                  <a:schemeClr val="hlink"/>
                </a:solidFill>
              </a:rPr>
              <a:t>Разрабатывать и реализовывать индивидуальные образовательные маршруты, индивидуальные программы развития и индивидуально-ориентированные образовательные программы с учетом личностных и возрастных особенностей обучающихся</a:t>
            </a:r>
          </a:p>
          <a:p>
            <a:pPr marL="360363" indent="-360363" algn="just">
              <a:lnSpc>
                <a:spcPct val="80000"/>
              </a:lnSpc>
              <a:buFont typeface="Arial" charset="0"/>
              <a:buNone/>
            </a:pPr>
            <a:r>
              <a:rPr lang="ru-RU" altLang="ru-RU" sz="1800" smtClean="0">
                <a:solidFill>
                  <a:schemeClr val="accent2"/>
                </a:solidFill>
              </a:rPr>
              <a:t>Владеть стандартизированными методами психодиагностики личностных характеристик и возрастных особенностей обучающихся</a:t>
            </a:r>
          </a:p>
          <a:p>
            <a:pPr marL="360363" indent="-360363" algn="just">
              <a:lnSpc>
                <a:spcPct val="80000"/>
              </a:lnSpc>
              <a:buFont typeface="Arial" charset="0"/>
              <a:buNone/>
            </a:pPr>
            <a:r>
              <a:rPr lang="ru-RU" altLang="ru-RU" sz="1800" smtClean="0">
                <a:solidFill>
                  <a:schemeClr val="hlink"/>
                </a:solidFill>
              </a:rPr>
              <a:t>Оценивать образовательные результаты: формируемые в преподаваемом предмете предметные и метапредметные компетенции, а также осуществлять (совместно с психологом) мониторинг личностных характеристик</a:t>
            </a:r>
          </a:p>
          <a:p>
            <a:pPr marL="360363" indent="-360363" algn="just">
              <a:lnSpc>
                <a:spcPct val="80000"/>
              </a:lnSpc>
              <a:buFont typeface="Arial" charset="0"/>
              <a:buNone/>
            </a:pPr>
            <a:r>
              <a:rPr lang="ru-RU" altLang="ru-RU" sz="1800" smtClean="0">
                <a:solidFill>
                  <a:schemeClr val="accent2"/>
                </a:solidFill>
              </a:rPr>
              <a:t>Формировать детско-взрослые сообщества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60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60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603">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560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981200" y="144463"/>
            <a:ext cx="8229600" cy="692150"/>
          </a:xfrm>
        </p:spPr>
        <p:txBody>
          <a:bodyPr rtlCol="0">
            <a:normAutofit fontScale="90000"/>
          </a:bodyPr>
          <a:lstStyle/>
          <a:p>
            <a:pPr fontAlgn="auto">
              <a:spcAft>
                <a:spcPts val="0"/>
              </a:spcAft>
              <a:defRPr/>
            </a:pPr>
            <a:r>
              <a:rPr lang="ru-RU" altLang="ru-RU" sz="2400" b="1">
                <a:solidFill>
                  <a:srgbClr val="000000"/>
                </a:solidFill>
                <a:cs typeface="Times New Roman" panose="02020603050405020304" pitchFamily="18" charset="0"/>
              </a:rPr>
              <a:t>B/0</a:t>
            </a:r>
            <a:r>
              <a:rPr lang="ru-RU" altLang="ru-RU" sz="2400" b="1">
                <a:solidFill>
                  <a:srgbClr val="000000"/>
                </a:solidFill>
              </a:rPr>
              <a:t>4</a:t>
            </a:r>
            <a:r>
              <a:rPr lang="ru-RU" altLang="ru-RU" sz="2400" b="1">
                <a:solidFill>
                  <a:srgbClr val="000000"/>
                </a:solidFill>
                <a:cs typeface="Times New Roman" panose="02020603050405020304" pitchFamily="18" charset="0"/>
              </a:rPr>
              <a:t>.</a:t>
            </a:r>
            <a:r>
              <a:rPr lang="ru-RU" altLang="ru-RU" sz="2400" b="1">
                <a:solidFill>
                  <a:srgbClr val="000000"/>
                </a:solidFill>
              </a:rPr>
              <a:t>6 </a:t>
            </a:r>
            <a:r>
              <a:rPr lang="ru-RU" altLang="ru-RU" sz="2400" b="1"/>
              <a:t>Предметное обучение. Математика</a:t>
            </a:r>
            <a:r>
              <a:rPr lang="ru-RU" altLang="ru-RU" sz="1800"/>
              <a:t> </a:t>
            </a:r>
            <a:br>
              <a:rPr lang="ru-RU" altLang="ru-RU" sz="1800"/>
            </a:br>
            <a:r>
              <a:rPr lang="ru-RU" altLang="ru-RU" sz="2400" b="1" i="1">
                <a:solidFill>
                  <a:srgbClr val="000000"/>
                </a:solidFill>
                <a:latin typeface="Times New Roman" panose="02020603050405020304" pitchFamily="18" charset="0"/>
              </a:rPr>
              <a:t>Трудовые функции</a:t>
            </a:r>
            <a:r>
              <a:rPr lang="ru-RU" altLang="ru-RU" sz="2400" i="1">
                <a:solidFill>
                  <a:srgbClr val="000000"/>
                </a:solidFill>
              </a:rPr>
              <a:t> </a:t>
            </a:r>
          </a:p>
        </p:txBody>
      </p:sp>
      <p:sp>
        <p:nvSpPr>
          <p:cNvPr id="29699" name="Rectangle 3"/>
          <p:cNvSpPr>
            <a:spLocks noGrp="1" noChangeArrowheads="1"/>
          </p:cNvSpPr>
          <p:nvPr>
            <p:ph type="body" idx="1"/>
          </p:nvPr>
        </p:nvSpPr>
        <p:spPr>
          <a:xfrm>
            <a:off x="1703388" y="765175"/>
            <a:ext cx="8964612" cy="6092825"/>
          </a:xfrm>
        </p:spPr>
        <p:txBody>
          <a:bodyPr/>
          <a:lstStyle/>
          <a:p>
            <a:pPr algn="just">
              <a:lnSpc>
                <a:spcPct val="80000"/>
              </a:lnSpc>
              <a:spcBef>
                <a:spcPct val="10000"/>
              </a:spcBef>
              <a:buFontTx/>
              <a:buNone/>
            </a:pPr>
            <a:r>
              <a:rPr lang="ru-RU" altLang="ru-RU" sz="2000" b="1" smtClean="0">
                <a:solidFill>
                  <a:schemeClr val="accent2"/>
                </a:solidFill>
              </a:rPr>
              <a:t>Формирование способности к логическому рассуждению и коммуникации, установки на использование этой способности, на ее ценность</a:t>
            </a:r>
          </a:p>
          <a:p>
            <a:pPr algn="just">
              <a:lnSpc>
                <a:spcPct val="80000"/>
              </a:lnSpc>
              <a:spcBef>
                <a:spcPct val="10000"/>
              </a:spcBef>
              <a:buFontTx/>
              <a:buNone/>
            </a:pPr>
            <a:r>
              <a:rPr lang="ru-RU" altLang="ru-RU" sz="2000" b="1" smtClean="0">
                <a:solidFill>
                  <a:schemeClr val="hlink"/>
                </a:solidFill>
              </a:rPr>
              <a:t>Формирование способности к постижению основ математических моделей реального объекта или процесса, готовности к применению моделирования для построения объектов и процессов, определения или предсказания их свойств</a:t>
            </a:r>
          </a:p>
          <a:p>
            <a:pPr algn="just">
              <a:lnSpc>
                <a:spcPct val="80000"/>
              </a:lnSpc>
              <a:spcBef>
                <a:spcPct val="10000"/>
              </a:spcBef>
              <a:buFontTx/>
              <a:buNone/>
            </a:pPr>
            <a:r>
              <a:rPr lang="ru-RU" altLang="ru-RU" sz="1600" b="1" smtClean="0">
                <a:solidFill>
                  <a:schemeClr val="accent2"/>
                </a:solidFill>
              </a:rPr>
              <a:t>Формирование конкретных знаний, умений и навыков в области математики и информатики</a:t>
            </a:r>
          </a:p>
          <a:p>
            <a:pPr algn="just">
              <a:lnSpc>
                <a:spcPct val="80000"/>
              </a:lnSpc>
              <a:spcBef>
                <a:spcPct val="10000"/>
              </a:spcBef>
              <a:buFontTx/>
              <a:buNone/>
            </a:pPr>
            <a:r>
              <a:rPr lang="ru-RU" altLang="ru-RU" sz="1800" b="1" smtClean="0">
                <a:solidFill>
                  <a:schemeClr val="hlink"/>
                </a:solidFill>
              </a:rPr>
              <a:t>Формирование внутренней (мысленной) модели математической ситуации (включая пространственный образ)</a:t>
            </a:r>
          </a:p>
          <a:p>
            <a:pPr algn="just">
              <a:lnSpc>
                <a:spcPct val="80000"/>
              </a:lnSpc>
              <a:spcBef>
                <a:spcPct val="10000"/>
              </a:spcBef>
              <a:buFontTx/>
              <a:buNone/>
            </a:pPr>
            <a:r>
              <a:rPr lang="ru-RU" altLang="ru-RU" sz="1800" b="1" smtClean="0">
                <a:solidFill>
                  <a:schemeClr val="accent2"/>
                </a:solidFill>
              </a:rPr>
              <a:t>Формирование у обучающихся умения проверять математическое доказательство, приводить опровергающий пример</a:t>
            </a:r>
          </a:p>
          <a:p>
            <a:pPr algn="just">
              <a:lnSpc>
                <a:spcPct val="80000"/>
              </a:lnSpc>
              <a:spcBef>
                <a:spcPct val="10000"/>
              </a:spcBef>
              <a:buFontTx/>
              <a:buNone/>
            </a:pPr>
            <a:r>
              <a:rPr lang="ru-RU" altLang="ru-RU" sz="1600" smtClean="0">
                <a:solidFill>
                  <a:schemeClr val="hlink"/>
                </a:solidFill>
              </a:rPr>
              <a:t>Формирование у обучающихся умения выделять подзадачи в задаче, перебирать возможные варианты объектов и действий</a:t>
            </a:r>
          </a:p>
          <a:p>
            <a:pPr algn="just">
              <a:lnSpc>
                <a:spcPct val="80000"/>
              </a:lnSpc>
              <a:spcBef>
                <a:spcPct val="10000"/>
              </a:spcBef>
              <a:buFontTx/>
              <a:buNone/>
            </a:pPr>
            <a:r>
              <a:rPr lang="ru-RU" altLang="ru-RU" sz="1600" smtClean="0">
                <a:solidFill>
                  <a:schemeClr val="accent2"/>
                </a:solidFill>
              </a:rPr>
              <a:t>Формирование у обучающихся </a:t>
            </a:r>
            <a:r>
              <a:rPr lang="ru-RU" altLang="ru-RU" sz="1600" b="1" smtClean="0">
                <a:solidFill>
                  <a:schemeClr val="accent2"/>
                </a:solidFill>
              </a:rPr>
              <a:t>умения пользоваться заданной математической моделью, в частности, формулой, геометрической конфигурацией</a:t>
            </a:r>
            <a:r>
              <a:rPr lang="ru-RU" altLang="ru-RU" sz="1600" smtClean="0">
                <a:solidFill>
                  <a:schemeClr val="accent2"/>
                </a:solidFill>
              </a:rPr>
              <a:t>, алгоритмом, оценивать возможный результат моделирования (например - вычисления</a:t>
            </a:r>
            <a:r>
              <a:rPr lang="ru-RU" altLang="ru-RU" sz="1600" smtClean="0"/>
              <a:t>)</a:t>
            </a:r>
          </a:p>
          <a:p>
            <a:pPr algn="just">
              <a:lnSpc>
                <a:spcPct val="80000"/>
              </a:lnSpc>
              <a:spcBef>
                <a:spcPct val="10000"/>
              </a:spcBef>
              <a:buFontTx/>
              <a:buNone/>
            </a:pPr>
            <a:r>
              <a:rPr lang="ru-RU" altLang="ru-RU" sz="2000" b="1" smtClean="0">
                <a:solidFill>
                  <a:schemeClr val="hlink"/>
                </a:solidFill>
              </a:rPr>
              <a:t>Формирование способности преодолевать интеллектуальные трудности, решать принципиально новые задачи, проявлять уважение к интеллектуальному труду и его результатам</a:t>
            </a:r>
          </a:p>
          <a:p>
            <a:pPr algn="just">
              <a:lnSpc>
                <a:spcPct val="80000"/>
              </a:lnSpc>
              <a:spcBef>
                <a:spcPct val="10000"/>
              </a:spcBef>
              <a:buFontTx/>
              <a:buNone/>
            </a:pPr>
            <a:r>
              <a:rPr lang="ru-RU" altLang="ru-RU" sz="1600" smtClean="0">
                <a:solidFill>
                  <a:schemeClr val="accent2"/>
                </a:solidFill>
              </a:rPr>
              <a:t>Сотрудничество с другими учителями математики и информатики, физики, экономики, языков и др.</a:t>
            </a:r>
          </a:p>
          <a:p>
            <a:pPr algn="just">
              <a:lnSpc>
                <a:spcPct val="80000"/>
              </a:lnSpc>
              <a:spcBef>
                <a:spcPct val="10000"/>
              </a:spcBef>
              <a:buFontTx/>
              <a:buNone/>
            </a:pPr>
            <a:r>
              <a:rPr lang="ru-RU" altLang="ru-RU" sz="2000" b="1" smtClean="0">
                <a:solidFill>
                  <a:schemeClr val="hlink"/>
                </a:solidFill>
              </a:rPr>
              <a:t>Развитие инициативы обучающихся по использованию математики</a:t>
            </a:r>
          </a:p>
          <a:p>
            <a:pPr algn="just">
              <a:lnSpc>
                <a:spcPct val="80000"/>
              </a:lnSpc>
              <a:spcBef>
                <a:spcPct val="10000"/>
              </a:spcBef>
              <a:buFontTx/>
              <a:buNone/>
            </a:pPr>
            <a:r>
              <a:rPr lang="ru-RU" altLang="ru-RU" sz="1600" smtClean="0">
                <a:solidFill>
                  <a:schemeClr val="accent2"/>
                </a:solidFill>
              </a:rPr>
              <a:t>Профессиональное использование элементов информационной образовательной среды с учетом возможностей применения новых элементов такой среды, отсутствующих в конкретной образовательной организации</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69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9699">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9699">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9699">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9699">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9699">
                                            <p:txEl>
                                              <p:pRg st="9" end="9"/>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9699">
                                            <p:txEl>
                                              <p:pRg st="10" end="10"/>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1" nodeType="clickEffect">
                                  <p:stCondLst>
                                    <p:cond delay="0"/>
                                  </p:stCondLst>
                                  <p:childTnLst>
                                    <p:set>
                                      <p:cBhvr>
                                        <p:cTn id="50"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1" nodeType="clickEffect">
                                  <p:stCondLst>
                                    <p:cond delay="0"/>
                                  </p:stCondLst>
                                  <p:childTnLst>
                                    <p:set>
                                      <p:cBhvr>
                                        <p:cTn id="54"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1" nodeType="clickEffect">
                                  <p:stCondLst>
                                    <p:cond delay="0"/>
                                  </p:stCondLst>
                                  <p:childTnLst>
                                    <p:set>
                                      <p:cBhvr>
                                        <p:cTn id="58"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1" nodeType="clickEffect">
                                  <p:stCondLst>
                                    <p:cond delay="0"/>
                                  </p:stCondLst>
                                  <p:childTnLst>
                                    <p:set>
                                      <p:cBhvr>
                                        <p:cTn id="62"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1" nodeType="clickEffect">
                                  <p:stCondLst>
                                    <p:cond delay="0"/>
                                  </p:stCondLst>
                                  <p:childTnLst>
                                    <p:set>
                                      <p:cBhvr>
                                        <p:cTn id="66" dur="1" fill="hold">
                                          <p:stCondLst>
                                            <p:cond delay="0"/>
                                          </p:stCondLst>
                                        </p:cTn>
                                        <p:tgtEl>
                                          <p:spTgt spid="29699">
                                            <p:txEl>
                                              <p:pRg st="4" end="4"/>
                                            </p:txEl>
                                          </p:spTgt>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grpId="1" nodeType="clickEffect">
                                  <p:stCondLst>
                                    <p:cond delay="0"/>
                                  </p:stCondLst>
                                  <p:childTnLst>
                                    <p:set>
                                      <p:cBhvr>
                                        <p:cTn id="70" dur="1" fill="hold">
                                          <p:stCondLst>
                                            <p:cond delay="0"/>
                                          </p:stCondLst>
                                        </p:cTn>
                                        <p:tgtEl>
                                          <p:spTgt spid="29699">
                                            <p:txEl>
                                              <p:pRg st="5" end="5"/>
                                            </p:txEl>
                                          </p:spTgt>
                                        </p:tgtEl>
                                        <p:attrNameLst>
                                          <p:attrName>style.visibility</p:attrName>
                                        </p:attrNameLst>
                                      </p:cBhvr>
                                      <p:to>
                                        <p:strVal val="visible"/>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1" presetClass="entr" presetSubtype="0" fill="hold" grpId="1" nodeType="clickEffect">
                                  <p:stCondLst>
                                    <p:cond delay="0"/>
                                  </p:stCondLst>
                                  <p:childTnLst>
                                    <p:set>
                                      <p:cBhvr>
                                        <p:cTn id="74" dur="1" fill="hold">
                                          <p:stCondLst>
                                            <p:cond delay="0"/>
                                          </p:stCondLst>
                                        </p:cTn>
                                        <p:tgtEl>
                                          <p:spTgt spid="29699">
                                            <p:txEl>
                                              <p:pRg st="6" end="6"/>
                                            </p:txEl>
                                          </p:spTgt>
                                        </p:tgtEl>
                                        <p:attrNameLst>
                                          <p:attrName>style.visibility</p:attrName>
                                        </p:attrNameLst>
                                      </p:cBhvr>
                                      <p:to>
                                        <p:strVal val="visible"/>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1" presetClass="entr" presetSubtype="0" fill="hold" grpId="1" nodeType="clickEffect">
                                  <p:stCondLst>
                                    <p:cond delay="0"/>
                                  </p:stCondLst>
                                  <p:childTnLst>
                                    <p:set>
                                      <p:cBhvr>
                                        <p:cTn id="78" dur="1" fill="hold">
                                          <p:stCondLst>
                                            <p:cond delay="0"/>
                                          </p:stCondLst>
                                        </p:cTn>
                                        <p:tgtEl>
                                          <p:spTgt spid="29699">
                                            <p:txEl>
                                              <p:pRg st="7" end="7"/>
                                            </p:txEl>
                                          </p:spTgt>
                                        </p:tgtEl>
                                        <p:attrNameLst>
                                          <p:attrName>style.visibility</p:attrName>
                                        </p:attrNameLst>
                                      </p:cBhvr>
                                      <p:to>
                                        <p:strVal val="visible"/>
                                      </p:to>
                                    </p:set>
                                  </p:childTnLst>
                                </p:cTn>
                              </p:par>
                            </p:childTnLst>
                          </p:cTn>
                        </p:par>
                      </p:childTnLst>
                    </p:cTn>
                  </p:par>
                  <p:par>
                    <p:cTn id="79" fill="hold" nodeType="clickPar">
                      <p:stCondLst>
                        <p:cond delay="indefinite"/>
                      </p:stCondLst>
                      <p:childTnLst>
                        <p:par>
                          <p:cTn id="80" fill="hold" nodeType="withGroup">
                            <p:stCondLst>
                              <p:cond delay="0"/>
                            </p:stCondLst>
                            <p:childTnLst>
                              <p:par>
                                <p:cTn id="81" presetID="1" presetClass="entr" presetSubtype="0" fill="hold" grpId="1" nodeType="clickEffect">
                                  <p:stCondLst>
                                    <p:cond delay="0"/>
                                  </p:stCondLst>
                                  <p:childTnLst>
                                    <p:set>
                                      <p:cBhvr>
                                        <p:cTn id="82" dur="1" fill="hold">
                                          <p:stCondLst>
                                            <p:cond delay="0"/>
                                          </p:stCondLst>
                                        </p:cTn>
                                        <p:tgtEl>
                                          <p:spTgt spid="29699">
                                            <p:txEl>
                                              <p:pRg st="8" end="8"/>
                                            </p:txEl>
                                          </p:spTgt>
                                        </p:tgtEl>
                                        <p:attrNameLst>
                                          <p:attrName>style.visibility</p:attrName>
                                        </p:attrNameLst>
                                      </p:cBhvr>
                                      <p:to>
                                        <p:strVal val="visible"/>
                                      </p:to>
                                    </p:set>
                                  </p:childTnLst>
                                </p:cTn>
                              </p:par>
                            </p:childTnLst>
                          </p:cTn>
                        </p:par>
                      </p:childTnLst>
                    </p:cTn>
                  </p:par>
                  <p:par>
                    <p:cTn id="83" fill="hold" nodeType="clickPar">
                      <p:stCondLst>
                        <p:cond delay="indefinite"/>
                      </p:stCondLst>
                      <p:childTnLst>
                        <p:par>
                          <p:cTn id="84" fill="hold" nodeType="withGroup">
                            <p:stCondLst>
                              <p:cond delay="0"/>
                            </p:stCondLst>
                            <p:childTnLst>
                              <p:par>
                                <p:cTn id="85" presetID="1" presetClass="entr" presetSubtype="0" fill="hold" grpId="1" nodeType="clickEffect">
                                  <p:stCondLst>
                                    <p:cond delay="0"/>
                                  </p:stCondLst>
                                  <p:childTnLst>
                                    <p:set>
                                      <p:cBhvr>
                                        <p:cTn id="86" dur="1" fill="hold">
                                          <p:stCondLst>
                                            <p:cond delay="0"/>
                                          </p:stCondLst>
                                        </p:cTn>
                                        <p:tgtEl>
                                          <p:spTgt spid="29699">
                                            <p:txEl>
                                              <p:pRg st="9" end="9"/>
                                            </p:txEl>
                                          </p:spTgt>
                                        </p:tgtEl>
                                        <p:attrNameLst>
                                          <p:attrName>style.visibility</p:attrName>
                                        </p:attrNameLst>
                                      </p:cBhvr>
                                      <p:to>
                                        <p:strVal val="visible"/>
                                      </p:to>
                                    </p:set>
                                  </p:childTnLst>
                                </p:cTn>
                              </p:par>
                            </p:childTnLst>
                          </p:cTn>
                        </p:par>
                      </p:childTnLst>
                    </p:cTn>
                  </p:par>
                  <p:par>
                    <p:cTn id="87" fill="hold" nodeType="clickPar">
                      <p:stCondLst>
                        <p:cond delay="indefinite"/>
                      </p:stCondLst>
                      <p:childTnLst>
                        <p:par>
                          <p:cTn id="88" fill="hold" nodeType="withGroup">
                            <p:stCondLst>
                              <p:cond delay="0"/>
                            </p:stCondLst>
                            <p:childTnLst>
                              <p:par>
                                <p:cTn id="89" presetID="1" presetClass="entr" presetSubtype="0" fill="hold" grpId="1" nodeType="clickEffect">
                                  <p:stCondLst>
                                    <p:cond delay="0"/>
                                  </p:stCondLst>
                                  <p:childTnLst>
                                    <p:set>
                                      <p:cBhvr>
                                        <p:cTn id="90" dur="1" fill="hold">
                                          <p:stCondLst>
                                            <p:cond delay="0"/>
                                          </p:stCondLst>
                                        </p:cTn>
                                        <p:tgtEl>
                                          <p:spTgt spid="2969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P spid="29699" grpI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Заголовок 1"/>
          <p:cNvSpPr>
            <a:spLocks noGrp="1"/>
          </p:cNvSpPr>
          <p:nvPr>
            <p:ph type="title"/>
          </p:nvPr>
        </p:nvSpPr>
        <p:spPr>
          <a:xfrm>
            <a:off x="838200" y="365125"/>
            <a:ext cx="10515600" cy="806450"/>
          </a:xfrm>
        </p:spPr>
        <p:txBody>
          <a:bodyPr/>
          <a:lstStyle/>
          <a:p>
            <a:pPr algn="ctr"/>
            <a:r>
              <a:rPr lang="ru-RU" sz="3600" b="1" smtClean="0">
                <a:latin typeface="Times New Roman" pitchFamily="18" charset="0"/>
                <a:cs typeface="Times New Roman" pitchFamily="18" charset="0"/>
              </a:rPr>
              <a:t>О понимании в учебниках педагогики</a:t>
            </a:r>
          </a:p>
        </p:txBody>
      </p:sp>
      <p:sp>
        <p:nvSpPr>
          <p:cNvPr id="3" name="Объект 2"/>
          <p:cNvSpPr>
            <a:spLocks noGrp="1"/>
          </p:cNvSpPr>
          <p:nvPr>
            <p:ph idx="1"/>
          </p:nvPr>
        </p:nvSpPr>
        <p:spPr>
          <a:xfrm>
            <a:off x="838200" y="1506538"/>
            <a:ext cx="10515600" cy="4670425"/>
          </a:xfrm>
        </p:spPr>
        <p:txBody>
          <a:bodyPr rtlCol="0">
            <a:normAutofit fontScale="92500" lnSpcReduction="10000"/>
          </a:bodyPr>
          <a:lstStyle/>
          <a:p>
            <a:pPr fontAlgn="auto">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Можно ожидать, что выше была высказана совершенно банальная и очевидная точка зрения, которая безусловно разделяется всеми представителями педагогической науки. </a:t>
            </a:r>
          </a:p>
          <a:p>
            <a:pPr fontAlgn="auto">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Это далеко не так. Можно долго и безуспешно штудировать современные учебники педагогики, пытаясь отыскать среди множества прекрасных и возвышенных целей образования задачу проектирования такого учебного процесса, который обеспечивал бы понимание учениками изучаемого предметного содержания.</a:t>
            </a:r>
          </a:p>
          <a:p>
            <a:pPr fontAlgn="auto">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Уровень </a:t>
            </a:r>
            <a:r>
              <a:rPr lang="ru-RU" dirty="0">
                <a:latin typeface="Times New Roman" panose="02020603050405020304" pitchFamily="18" charset="0"/>
                <a:cs typeface="Times New Roman" panose="02020603050405020304" pitchFamily="18" charset="0"/>
              </a:rPr>
              <a:t>понимания не рассматривается всем педагогическим сообществом как обязательный этап в процессе обучения детей. </a:t>
            </a:r>
          </a:p>
          <a:p>
            <a:pPr fontAlgn="auto">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 </a:t>
            </a:r>
            <a:r>
              <a:rPr lang="ru-RU" b="1" i="1" dirty="0" smtClean="0">
                <a:latin typeface="Times New Roman" panose="02020603050405020304" pitchFamily="18" charset="0"/>
                <a:cs typeface="Times New Roman" panose="02020603050405020304" pitchFamily="18" charset="0"/>
              </a:rPr>
              <a:t>Понятие понимания как педагогической категории в этих изданиях отсутствует.</a:t>
            </a:r>
            <a:endParaRPr lang="ru-RU" b="1" i="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981200" y="274638"/>
            <a:ext cx="8229600" cy="633412"/>
          </a:xfrm>
        </p:spPr>
        <p:txBody>
          <a:bodyPr rtlCol="0">
            <a:normAutofit fontScale="90000"/>
          </a:bodyPr>
          <a:lstStyle/>
          <a:p>
            <a:pPr fontAlgn="auto">
              <a:spcAft>
                <a:spcPts val="0"/>
              </a:spcAft>
              <a:defRPr/>
            </a:pPr>
            <a:r>
              <a:rPr lang="ru-RU" altLang="ru-RU" sz="2400" b="1">
                <a:solidFill>
                  <a:srgbClr val="000000"/>
                </a:solidFill>
                <a:cs typeface="Times New Roman" panose="02020603050405020304" pitchFamily="18" charset="0"/>
              </a:rPr>
              <a:t>B/0</a:t>
            </a:r>
            <a:r>
              <a:rPr lang="ru-RU" altLang="ru-RU" sz="2400" b="1">
                <a:solidFill>
                  <a:srgbClr val="000000"/>
                </a:solidFill>
              </a:rPr>
              <a:t>4</a:t>
            </a:r>
            <a:r>
              <a:rPr lang="ru-RU" altLang="ru-RU" sz="2400" b="1">
                <a:solidFill>
                  <a:srgbClr val="000000"/>
                </a:solidFill>
                <a:cs typeface="Times New Roman" panose="02020603050405020304" pitchFamily="18" charset="0"/>
              </a:rPr>
              <a:t>.</a:t>
            </a:r>
            <a:r>
              <a:rPr lang="ru-RU" altLang="ru-RU" sz="2400" b="1">
                <a:solidFill>
                  <a:srgbClr val="000000"/>
                </a:solidFill>
              </a:rPr>
              <a:t>6 </a:t>
            </a:r>
            <a:r>
              <a:rPr lang="ru-RU" altLang="ru-RU" sz="2400" b="1"/>
              <a:t>Предметное обучение. Математика</a:t>
            </a:r>
            <a:r>
              <a:rPr lang="ru-RU" altLang="ru-RU" sz="1800"/>
              <a:t> </a:t>
            </a:r>
            <a:br>
              <a:rPr lang="ru-RU" altLang="ru-RU" sz="1800"/>
            </a:br>
            <a:r>
              <a:rPr lang="ru-RU" altLang="ru-RU" sz="2400" b="1" i="1">
                <a:solidFill>
                  <a:srgbClr val="000000"/>
                </a:solidFill>
                <a:latin typeface="Times New Roman" panose="02020603050405020304" pitchFamily="18" charset="0"/>
              </a:rPr>
              <a:t>Трудовые функции</a:t>
            </a:r>
          </a:p>
        </p:txBody>
      </p:sp>
      <p:sp>
        <p:nvSpPr>
          <p:cNvPr id="64514" name="Rectangle 3"/>
          <p:cNvSpPr>
            <a:spLocks noGrp="1" noChangeArrowheads="1"/>
          </p:cNvSpPr>
          <p:nvPr>
            <p:ph type="body" idx="1"/>
          </p:nvPr>
        </p:nvSpPr>
        <p:spPr>
          <a:xfrm>
            <a:off x="1524000" y="979488"/>
            <a:ext cx="9144000" cy="6265862"/>
          </a:xfrm>
        </p:spPr>
        <p:txBody>
          <a:bodyPr/>
          <a:lstStyle/>
          <a:p>
            <a:pPr algn="just">
              <a:lnSpc>
                <a:spcPct val="80000"/>
              </a:lnSpc>
              <a:spcBef>
                <a:spcPct val="10000"/>
              </a:spcBef>
              <a:buFontTx/>
              <a:buNone/>
            </a:pPr>
            <a:r>
              <a:rPr lang="ru-RU" altLang="ru-RU" sz="1600" smtClean="0">
                <a:solidFill>
                  <a:schemeClr val="accent2"/>
                </a:solidFill>
              </a:rPr>
              <a:t>Использование в работе с детьми информационных ресурсов, в том числе ресурсов дистанционного обучения, помощь детям в освоении и самостоятельном использовании этих ресурсов</a:t>
            </a:r>
          </a:p>
          <a:p>
            <a:pPr algn="just">
              <a:lnSpc>
                <a:spcPct val="80000"/>
              </a:lnSpc>
              <a:spcBef>
                <a:spcPct val="10000"/>
              </a:spcBef>
              <a:buFontTx/>
              <a:buNone/>
            </a:pPr>
            <a:r>
              <a:rPr lang="ru-RU" altLang="ru-RU" sz="1600" smtClean="0">
                <a:solidFill>
                  <a:schemeClr val="hlink"/>
                </a:solidFill>
              </a:rPr>
              <a:t>Содействие в подготовке обучающихся к участию в математических олимпиадах, конкурсах, исследовательских проектах, интеллектуальных марафонах, шахматных турнирах и ученических конференциях</a:t>
            </a:r>
          </a:p>
          <a:p>
            <a:pPr algn="just">
              <a:lnSpc>
                <a:spcPct val="80000"/>
              </a:lnSpc>
              <a:spcBef>
                <a:spcPct val="10000"/>
              </a:spcBef>
              <a:buFontTx/>
              <a:buNone/>
            </a:pPr>
            <a:r>
              <a:rPr lang="ru-RU" altLang="ru-RU" sz="2000" b="1" smtClean="0">
                <a:solidFill>
                  <a:schemeClr val="accent2"/>
                </a:solidFill>
              </a:rPr>
              <a:t>Формирование и поддержание высокой мотивации и развитие способности обучающихся к занятиям математикой</a:t>
            </a:r>
            <a:r>
              <a:rPr lang="ru-RU" altLang="ru-RU" sz="2000" smtClean="0">
                <a:solidFill>
                  <a:schemeClr val="accent2"/>
                </a:solidFill>
              </a:rPr>
              <a:t>, </a:t>
            </a:r>
            <a:r>
              <a:rPr lang="ru-RU" altLang="ru-RU" sz="1600" smtClean="0">
                <a:solidFill>
                  <a:schemeClr val="accent2"/>
                </a:solidFill>
              </a:rPr>
              <a:t>предоставление им подходящих заданий, ведение кружков, факультативных и элективных курсов для желающих и эффективно работающих в них обучающихся</a:t>
            </a:r>
          </a:p>
          <a:p>
            <a:pPr algn="just">
              <a:lnSpc>
                <a:spcPct val="80000"/>
              </a:lnSpc>
              <a:spcBef>
                <a:spcPct val="10000"/>
              </a:spcBef>
              <a:buFontTx/>
              <a:buNone/>
            </a:pPr>
            <a:r>
              <a:rPr lang="ru-RU" altLang="ru-RU" sz="1600" smtClean="0">
                <a:solidFill>
                  <a:schemeClr val="hlink"/>
                </a:solidFill>
              </a:rPr>
              <a:t>Предоставление информации о дополнительном образовании, возможности углубленного изучения математики в других образовательных и иных организациях, в том числе с применением дистанционных образовательных технологий</a:t>
            </a:r>
          </a:p>
          <a:p>
            <a:pPr algn="just">
              <a:lnSpc>
                <a:spcPct val="80000"/>
              </a:lnSpc>
              <a:spcBef>
                <a:spcPct val="10000"/>
              </a:spcBef>
              <a:buFontTx/>
              <a:buNone/>
            </a:pPr>
            <a:r>
              <a:rPr lang="ru-RU" altLang="ru-RU" sz="1600" smtClean="0">
                <a:solidFill>
                  <a:schemeClr val="accent2"/>
                </a:solidFill>
              </a:rPr>
              <a:t>Консультирование обучающихся по выбору профессий и специальностей, где особо необходимы знания математики</a:t>
            </a:r>
          </a:p>
          <a:p>
            <a:pPr algn="just">
              <a:lnSpc>
                <a:spcPct val="80000"/>
              </a:lnSpc>
              <a:spcBef>
                <a:spcPct val="10000"/>
              </a:spcBef>
              <a:buFontTx/>
              <a:buNone/>
            </a:pPr>
            <a:r>
              <a:rPr lang="ru-RU" altLang="ru-RU" sz="2000" b="1" smtClean="0">
                <a:solidFill>
                  <a:schemeClr val="hlink"/>
                </a:solidFill>
              </a:rPr>
              <a:t>Содействие формированию у обучающихся позитивных эмоций от математической деятельности, в том числе от нахождения ошибки в своих построениях как источника улучшения и нового понимания</a:t>
            </a:r>
          </a:p>
          <a:p>
            <a:pPr algn="just">
              <a:lnSpc>
                <a:spcPct val="80000"/>
              </a:lnSpc>
              <a:spcBef>
                <a:spcPct val="10000"/>
              </a:spcBef>
              <a:buFontTx/>
              <a:buNone/>
            </a:pPr>
            <a:r>
              <a:rPr lang="ru-RU" altLang="ru-RU" sz="1600" smtClean="0">
                <a:solidFill>
                  <a:schemeClr val="accent2"/>
                </a:solidFill>
              </a:rPr>
              <a:t>Выявление совместно с обучающимися недостоверных и малоправдоподобных данных</a:t>
            </a:r>
          </a:p>
          <a:p>
            <a:pPr algn="just">
              <a:lnSpc>
                <a:spcPct val="80000"/>
              </a:lnSpc>
              <a:spcBef>
                <a:spcPct val="10000"/>
              </a:spcBef>
              <a:buFontTx/>
              <a:buNone/>
            </a:pPr>
            <a:r>
              <a:rPr lang="ru-RU" altLang="ru-RU" sz="1600" b="1" smtClean="0">
                <a:solidFill>
                  <a:schemeClr val="hlink"/>
                </a:solidFill>
              </a:rPr>
              <a:t>Формирование позитивного отношения со стороны всех обучающихся к интеллектуальным достижениям одноклассников независимо от абсолютного уровня этого достижения</a:t>
            </a:r>
          </a:p>
          <a:p>
            <a:pPr algn="just">
              <a:lnSpc>
                <a:spcPct val="80000"/>
              </a:lnSpc>
              <a:spcBef>
                <a:spcPct val="10000"/>
              </a:spcBef>
              <a:buFontTx/>
              <a:buNone/>
            </a:pPr>
            <a:r>
              <a:rPr lang="ru-RU" altLang="ru-RU" sz="1600" b="1" smtClean="0">
                <a:solidFill>
                  <a:schemeClr val="accent2"/>
                </a:solidFill>
              </a:rPr>
              <a:t>Формирование представлений обучающихся о полезности знаний математики вне зависимости от избранной профессии или специальности</a:t>
            </a:r>
          </a:p>
          <a:p>
            <a:pPr algn="just">
              <a:lnSpc>
                <a:spcPct val="80000"/>
              </a:lnSpc>
              <a:spcBef>
                <a:spcPct val="10000"/>
              </a:spcBef>
              <a:buFontTx/>
              <a:buNone/>
            </a:pPr>
            <a:r>
              <a:rPr lang="ru-RU" altLang="ru-RU" sz="1600" smtClean="0">
                <a:solidFill>
                  <a:schemeClr val="hlink"/>
                </a:solidFill>
              </a:rPr>
              <a:t>Ведение диалога с обучающимся или группой обучающихся в процессе решения задачи, выявление сомнительных мест, подтверждение правильности решения</a:t>
            </a:r>
          </a:p>
          <a:p>
            <a:pPr>
              <a:lnSpc>
                <a:spcPct val="80000"/>
              </a:lnSpc>
            </a:pPr>
            <a:endParaRPr lang="ru-RU" altLang="ru-RU" sz="160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981200" y="144463"/>
            <a:ext cx="8229600" cy="692150"/>
          </a:xfrm>
        </p:spPr>
        <p:txBody>
          <a:bodyPr rtlCol="0">
            <a:normAutofit fontScale="90000"/>
          </a:bodyPr>
          <a:lstStyle/>
          <a:p>
            <a:pPr fontAlgn="auto">
              <a:spcAft>
                <a:spcPts val="0"/>
              </a:spcAft>
              <a:defRPr/>
            </a:pPr>
            <a:r>
              <a:rPr lang="ru-RU" altLang="ru-RU" sz="2400" b="1">
                <a:solidFill>
                  <a:srgbClr val="000000"/>
                </a:solidFill>
                <a:cs typeface="Times New Roman" panose="02020603050405020304" pitchFamily="18" charset="0"/>
              </a:rPr>
              <a:t>B/0</a:t>
            </a:r>
            <a:r>
              <a:rPr lang="ru-RU" altLang="ru-RU" sz="2400" b="1">
                <a:solidFill>
                  <a:srgbClr val="000000"/>
                </a:solidFill>
              </a:rPr>
              <a:t>4</a:t>
            </a:r>
            <a:r>
              <a:rPr lang="ru-RU" altLang="ru-RU" sz="2400" b="1">
                <a:solidFill>
                  <a:srgbClr val="000000"/>
                </a:solidFill>
                <a:cs typeface="Times New Roman" panose="02020603050405020304" pitchFamily="18" charset="0"/>
              </a:rPr>
              <a:t>.</a:t>
            </a:r>
            <a:r>
              <a:rPr lang="ru-RU" altLang="ru-RU" sz="2400" b="1">
                <a:solidFill>
                  <a:srgbClr val="000000"/>
                </a:solidFill>
              </a:rPr>
              <a:t>6 </a:t>
            </a:r>
            <a:r>
              <a:rPr lang="ru-RU" altLang="ru-RU" sz="2400" b="1"/>
              <a:t>Предметное обучение. Математика</a:t>
            </a:r>
            <a:r>
              <a:rPr lang="ru-RU" altLang="ru-RU" sz="1800"/>
              <a:t> </a:t>
            </a:r>
            <a:br>
              <a:rPr lang="ru-RU" altLang="ru-RU" sz="1800"/>
            </a:br>
            <a:r>
              <a:rPr lang="ru-RU" altLang="ru-RU" sz="2400" b="1" i="1">
                <a:solidFill>
                  <a:srgbClr val="000000"/>
                </a:solidFill>
                <a:cs typeface="Times New Roman" panose="02020603050405020304" pitchFamily="18" charset="0"/>
              </a:rPr>
              <a:t>Необходимые умения</a:t>
            </a:r>
            <a:r>
              <a:rPr lang="ru-RU" altLang="ru-RU" sz="2400" i="1">
                <a:solidFill>
                  <a:srgbClr val="000000"/>
                </a:solidFill>
              </a:rPr>
              <a:t> </a:t>
            </a:r>
          </a:p>
        </p:txBody>
      </p:sp>
      <p:sp>
        <p:nvSpPr>
          <p:cNvPr id="28675" name="Rectangle 3"/>
          <p:cNvSpPr>
            <a:spLocks noGrp="1" noChangeArrowheads="1"/>
          </p:cNvSpPr>
          <p:nvPr>
            <p:ph type="body" idx="1"/>
          </p:nvPr>
        </p:nvSpPr>
        <p:spPr>
          <a:xfrm>
            <a:off x="1703388" y="765175"/>
            <a:ext cx="8964612" cy="6092825"/>
          </a:xfrm>
        </p:spPr>
        <p:txBody>
          <a:bodyPr/>
          <a:lstStyle/>
          <a:p>
            <a:pPr algn="just">
              <a:lnSpc>
                <a:spcPct val="80000"/>
              </a:lnSpc>
              <a:spcBef>
                <a:spcPct val="10000"/>
              </a:spcBef>
              <a:buFontTx/>
              <a:buNone/>
            </a:pPr>
            <a:r>
              <a:rPr lang="ru-RU" altLang="ru-RU" sz="1600" b="1" smtClean="0">
                <a:solidFill>
                  <a:schemeClr val="accent2"/>
                </a:solidFill>
              </a:rPr>
              <a:t>Совместно с обучающимися строить логические рассуждения (например, решение задачи) в математических и иных контекстах, понимать рассуждение обучающихся</a:t>
            </a:r>
            <a:r>
              <a:rPr lang="ru-RU" altLang="ru-RU" sz="1600" smtClean="0"/>
              <a:t> </a:t>
            </a:r>
          </a:p>
          <a:p>
            <a:pPr algn="just">
              <a:lnSpc>
                <a:spcPct val="80000"/>
              </a:lnSpc>
              <a:spcBef>
                <a:spcPct val="10000"/>
              </a:spcBef>
              <a:buFontTx/>
              <a:buNone/>
            </a:pPr>
            <a:r>
              <a:rPr lang="ru-RU" altLang="ru-RU" sz="1600" smtClean="0">
                <a:solidFill>
                  <a:schemeClr val="hlink"/>
                </a:solidFill>
              </a:rPr>
              <a:t>Анализировать предлагаемое обучающимся рассуждение с результатом: подтверждение его правильности или </a:t>
            </a:r>
            <a:r>
              <a:rPr lang="ru-RU" altLang="ru-RU" sz="1600" b="1" smtClean="0">
                <a:solidFill>
                  <a:schemeClr val="hlink"/>
                </a:solidFill>
              </a:rPr>
              <a:t>нахождение ошибки и анализ причин ее возникновения</a:t>
            </a:r>
            <a:r>
              <a:rPr lang="ru-RU" altLang="ru-RU" sz="1600" smtClean="0">
                <a:solidFill>
                  <a:schemeClr val="hlink"/>
                </a:solidFill>
              </a:rPr>
              <a:t>; помощь обучающимся в самостоятельной локализации ошибки, ее исправлении; оказание помощи в улучшении (обобщении, сокращении, более ясном изложении) рассуждения </a:t>
            </a:r>
          </a:p>
          <a:p>
            <a:pPr algn="just">
              <a:lnSpc>
                <a:spcPct val="80000"/>
              </a:lnSpc>
              <a:spcBef>
                <a:spcPct val="10000"/>
              </a:spcBef>
              <a:buFontTx/>
              <a:buNone/>
            </a:pPr>
            <a:r>
              <a:rPr lang="ru-RU" altLang="ru-RU" sz="1600" smtClean="0">
                <a:solidFill>
                  <a:schemeClr val="accent2"/>
                </a:solidFill>
              </a:rPr>
              <a:t>Формировать у обучающихся убеждение в абсолютности математической истины и математического доказательства, предотвращать формирование модели поверхностной имитации действий, ведущих к успеху, без ясного понимания смысла; поощрять выбор различных путей в решении поставленной задачи</a:t>
            </a:r>
          </a:p>
          <a:p>
            <a:pPr algn="just">
              <a:lnSpc>
                <a:spcPct val="80000"/>
              </a:lnSpc>
              <a:spcBef>
                <a:spcPct val="10000"/>
              </a:spcBef>
              <a:buFontTx/>
              <a:buNone/>
            </a:pPr>
            <a:r>
              <a:rPr lang="ru-RU" altLang="ru-RU" sz="1600" smtClean="0">
                <a:solidFill>
                  <a:schemeClr val="hlink"/>
                </a:solidFill>
              </a:rPr>
              <a:t>Решать задачи элементарной математики соответствующей ступени образования, в том числе те новые, которые возникают в ходе работы с обучающимися, задачи олимпиад (включая новые задачи регионального этапа всероссийской олимпиады) </a:t>
            </a:r>
          </a:p>
          <a:p>
            <a:pPr algn="just">
              <a:lnSpc>
                <a:spcPct val="80000"/>
              </a:lnSpc>
              <a:spcBef>
                <a:spcPct val="10000"/>
              </a:spcBef>
              <a:buFontTx/>
              <a:buNone/>
            </a:pPr>
            <a:r>
              <a:rPr lang="ru-RU" altLang="ru-RU" sz="2000" b="1" smtClean="0">
                <a:solidFill>
                  <a:schemeClr val="accent2"/>
                </a:solidFill>
              </a:rPr>
              <a:t>Совместно с обучающимися применять методы и приемы понимания математического текста, его анализа, структуризации, реорганизации, трансформации</a:t>
            </a:r>
            <a:r>
              <a:rPr lang="ru-RU" altLang="ru-RU" sz="2000" b="1" smtClean="0"/>
              <a:t> </a:t>
            </a:r>
          </a:p>
          <a:p>
            <a:pPr algn="just">
              <a:lnSpc>
                <a:spcPct val="80000"/>
              </a:lnSpc>
              <a:spcBef>
                <a:spcPct val="10000"/>
              </a:spcBef>
              <a:buFontTx/>
              <a:buNone/>
            </a:pPr>
            <a:r>
              <a:rPr lang="ru-RU" altLang="ru-RU" sz="2000" b="1" smtClean="0">
                <a:solidFill>
                  <a:schemeClr val="hlink"/>
                </a:solidFill>
              </a:rPr>
              <a:t>Совместно с обучающимися проводить анализ учебных и жизненных ситуаций, в которых можно применить математический аппарат и математические инструменты</a:t>
            </a:r>
            <a:r>
              <a:rPr lang="ru-RU" altLang="ru-RU" sz="2000" smtClean="0"/>
              <a:t> </a:t>
            </a:r>
          </a:p>
          <a:p>
            <a:pPr algn="just">
              <a:lnSpc>
                <a:spcPct val="80000"/>
              </a:lnSpc>
              <a:spcBef>
                <a:spcPct val="10000"/>
              </a:spcBef>
              <a:buFontTx/>
              <a:buNone/>
            </a:pPr>
            <a:r>
              <a:rPr lang="ru-RU" altLang="ru-RU" sz="1600" smtClean="0">
                <a:solidFill>
                  <a:schemeClr val="accent2"/>
                </a:solidFill>
              </a:rPr>
              <a:t>Совместно с обучающимися создавать и использовать наглядные представления математических объектов и процессов, рисуя наброски от руки на бумаге и классной доске, с помощью компьютерных инструментов на экране, строя объемные модели вручную и на компьютере (с помощью 3D-принтера) </a:t>
            </a:r>
          </a:p>
          <a:p>
            <a:pPr algn="just">
              <a:lnSpc>
                <a:spcPct val="80000"/>
              </a:lnSpc>
              <a:spcBef>
                <a:spcPct val="10000"/>
              </a:spcBef>
              <a:buFontTx/>
              <a:buNone/>
            </a:pPr>
            <a:r>
              <a:rPr lang="ru-RU" altLang="ru-RU" sz="2000" b="1" smtClean="0">
                <a:solidFill>
                  <a:schemeClr val="hlink"/>
                </a:solidFill>
              </a:rPr>
              <a:t>Поддерживать баланс между самостоятельным открытием, узнаванием нового и технической тренировкой, исходя из возрастных и индивидуальных особенностей каждого обучающегося, характера осваиваемого материала</a:t>
            </a:r>
            <a:r>
              <a:rPr lang="ru-RU" altLang="ru-RU" sz="1800" b="1" smtClean="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67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67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67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8675">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8675">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867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981200" y="144463"/>
            <a:ext cx="8229600" cy="692150"/>
          </a:xfrm>
        </p:spPr>
        <p:txBody>
          <a:bodyPr rtlCol="0">
            <a:normAutofit fontScale="90000"/>
          </a:bodyPr>
          <a:lstStyle/>
          <a:p>
            <a:pPr fontAlgn="auto">
              <a:spcAft>
                <a:spcPts val="0"/>
              </a:spcAft>
              <a:defRPr/>
            </a:pPr>
            <a:r>
              <a:rPr lang="ru-RU" altLang="ru-RU" sz="2400" b="1">
                <a:solidFill>
                  <a:srgbClr val="000000"/>
                </a:solidFill>
                <a:cs typeface="Times New Roman" panose="02020603050405020304" pitchFamily="18" charset="0"/>
              </a:rPr>
              <a:t>B/0</a:t>
            </a:r>
            <a:r>
              <a:rPr lang="ru-RU" altLang="ru-RU" sz="2400" b="1">
                <a:solidFill>
                  <a:srgbClr val="000000"/>
                </a:solidFill>
              </a:rPr>
              <a:t>4</a:t>
            </a:r>
            <a:r>
              <a:rPr lang="ru-RU" altLang="ru-RU" sz="2400" b="1">
                <a:solidFill>
                  <a:srgbClr val="000000"/>
                </a:solidFill>
                <a:cs typeface="Times New Roman" panose="02020603050405020304" pitchFamily="18" charset="0"/>
              </a:rPr>
              <a:t>.</a:t>
            </a:r>
            <a:r>
              <a:rPr lang="ru-RU" altLang="ru-RU" sz="2400" b="1">
                <a:solidFill>
                  <a:srgbClr val="000000"/>
                </a:solidFill>
              </a:rPr>
              <a:t>6 </a:t>
            </a:r>
            <a:r>
              <a:rPr lang="ru-RU" altLang="ru-RU" sz="2400" b="1"/>
              <a:t>Предметное обучение. Математика</a:t>
            </a:r>
            <a:r>
              <a:rPr lang="ru-RU" altLang="ru-RU" sz="1800"/>
              <a:t> </a:t>
            </a:r>
            <a:br>
              <a:rPr lang="ru-RU" altLang="ru-RU" sz="1800"/>
            </a:br>
            <a:r>
              <a:rPr lang="ru-RU" altLang="ru-RU" sz="2400" b="1" i="1">
                <a:solidFill>
                  <a:srgbClr val="000000"/>
                </a:solidFill>
                <a:cs typeface="Times New Roman" panose="02020603050405020304" pitchFamily="18" charset="0"/>
              </a:rPr>
              <a:t>Необходимые умения</a:t>
            </a:r>
            <a:r>
              <a:rPr lang="ru-RU" altLang="ru-RU" sz="2400" i="1">
                <a:solidFill>
                  <a:srgbClr val="000000"/>
                </a:solidFill>
              </a:rPr>
              <a:t> </a:t>
            </a:r>
          </a:p>
        </p:txBody>
      </p:sp>
      <p:sp>
        <p:nvSpPr>
          <p:cNvPr id="31747" name="Rectangle 3"/>
          <p:cNvSpPr>
            <a:spLocks noGrp="1" noChangeArrowheads="1"/>
          </p:cNvSpPr>
          <p:nvPr>
            <p:ph type="body" idx="1"/>
          </p:nvPr>
        </p:nvSpPr>
        <p:spPr>
          <a:xfrm>
            <a:off x="1774825" y="909638"/>
            <a:ext cx="8713788" cy="4824412"/>
          </a:xfrm>
        </p:spPr>
        <p:txBody>
          <a:bodyPr/>
          <a:lstStyle/>
          <a:p>
            <a:pPr algn="just">
              <a:lnSpc>
                <a:spcPct val="80000"/>
              </a:lnSpc>
              <a:spcBef>
                <a:spcPct val="10000"/>
              </a:spcBef>
              <a:buFontTx/>
              <a:buNone/>
            </a:pPr>
            <a:r>
              <a:rPr lang="ru-RU" altLang="ru-RU" sz="1600" smtClean="0">
                <a:solidFill>
                  <a:schemeClr val="accent2"/>
                </a:solidFill>
              </a:rPr>
              <a:t>Владеть основными математическими компьютерными инструментами: визуализации данных, зависимостей, отношений, процессов, геометрических объектов; вычислений - численных и символьных; обработки данных (статистики); экспериментальных лабораторий (вероятность, информатика)</a:t>
            </a:r>
          </a:p>
          <a:p>
            <a:pPr algn="just">
              <a:lnSpc>
                <a:spcPct val="80000"/>
              </a:lnSpc>
              <a:spcBef>
                <a:spcPct val="10000"/>
              </a:spcBef>
              <a:buFontTx/>
              <a:buNone/>
            </a:pPr>
            <a:r>
              <a:rPr lang="ru-RU" altLang="ru-RU" sz="1600" smtClean="0">
                <a:solidFill>
                  <a:schemeClr val="hlink"/>
                </a:solidFill>
              </a:rPr>
              <a:t>Квалифицированно набирать математический текст</a:t>
            </a:r>
          </a:p>
          <a:p>
            <a:pPr algn="just">
              <a:lnSpc>
                <a:spcPct val="80000"/>
              </a:lnSpc>
              <a:spcBef>
                <a:spcPct val="10000"/>
              </a:spcBef>
              <a:buFontTx/>
              <a:buNone/>
            </a:pPr>
            <a:r>
              <a:rPr lang="ru-RU" altLang="ru-RU" sz="1600" smtClean="0">
                <a:solidFill>
                  <a:schemeClr val="accent2"/>
                </a:solidFill>
              </a:rPr>
              <a:t>Использовать информационные источники, следить за последними открытиями в области математики и знакомить с ними обучающихся</a:t>
            </a:r>
          </a:p>
          <a:p>
            <a:pPr algn="just">
              <a:lnSpc>
                <a:spcPct val="80000"/>
              </a:lnSpc>
              <a:spcBef>
                <a:spcPct val="10000"/>
              </a:spcBef>
              <a:buFontTx/>
              <a:buNone/>
            </a:pPr>
            <a:r>
              <a:rPr lang="ru-RU" altLang="ru-RU" sz="2000" b="1" smtClean="0">
                <a:solidFill>
                  <a:schemeClr val="hlink"/>
                </a:solidFill>
              </a:rPr>
              <a:t>Обеспечивать помощь обучающимся, не освоившим необходимый материал (из всего курса математики), в форме предложения специальных заданий, индивидуальных консультаций (в том числе дистанционных); осуществлять пошаговый контроль выполнения соответствующих заданий, при необходимости прибегая к помощи других педагогических работников, в частности тьюторов</a:t>
            </a:r>
          </a:p>
          <a:p>
            <a:pPr algn="just">
              <a:lnSpc>
                <a:spcPct val="80000"/>
              </a:lnSpc>
              <a:spcBef>
                <a:spcPct val="10000"/>
              </a:spcBef>
              <a:buFontTx/>
              <a:buNone/>
            </a:pPr>
            <a:r>
              <a:rPr lang="ru-RU" altLang="ru-RU" sz="2000" b="1" smtClean="0">
                <a:solidFill>
                  <a:schemeClr val="accent2"/>
                </a:solidFill>
              </a:rPr>
              <a:t>Обеспечивать коммуникативную и учебную "включенности" всех учащихся в образовательный процесс (в частности, понимание формулировки задания, основной терминологии, общего смысла идущего в классе обсуждения)</a:t>
            </a:r>
          </a:p>
          <a:p>
            <a:pPr algn="just">
              <a:lnSpc>
                <a:spcPct val="80000"/>
              </a:lnSpc>
              <a:spcBef>
                <a:spcPct val="10000"/>
              </a:spcBef>
              <a:buFontTx/>
              <a:buNone/>
            </a:pPr>
            <a:r>
              <a:rPr lang="ru-RU" altLang="ru-RU" sz="1600" smtClean="0">
                <a:solidFill>
                  <a:schemeClr val="hlink"/>
                </a:solidFill>
              </a:rPr>
              <a:t>Работать с родителями (законными представителями), местным сообществом по проблематике математической культуры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174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1981200" y="274638"/>
            <a:ext cx="8229600" cy="850900"/>
          </a:xfrm>
        </p:spPr>
        <p:txBody>
          <a:bodyPr/>
          <a:lstStyle/>
          <a:p>
            <a:r>
              <a:rPr lang="ru-RU" altLang="ru-RU" sz="3200" b="1" smtClean="0"/>
              <a:t>ФГОС – ПС «Педагог»</a:t>
            </a:r>
          </a:p>
        </p:txBody>
      </p:sp>
      <p:sp>
        <p:nvSpPr>
          <p:cNvPr id="3075" name="Rectangle 3"/>
          <p:cNvSpPr>
            <a:spLocks noGrp="1" noChangeArrowheads="1"/>
          </p:cNvSpPr>
          <p:nvPr>
            <p:ph type="body" idx="1"/>
          </p:nvPr>
        </p:nvSpPr>
        <p:spPr>
          <a:xfrm>
            <a:off x="1981200" y="1125538"/>
            <a:ext cx="8229600" cy="5000625"/>
          </a:xfrm>
        </p:spPr>
        <p:txBody>
          <a:bodyPr/>
          <a:lstStyle/>
          <a:p>
            <a:pPr>
              <a:buFontTx/>
              <a:buNone/>
            </a:pPr>
            <a:r>
              <a:rPr lang="ru-RU" altLang="ru-RU" sz="2400" b="1" i="1" smtClean="0">
                <a:solidFill>
                  <a:srgbClr val="003300"/>
                </a:solidFill>
              </a:rPr>
              <a:t>                                  ФГОС:</a:t>
            </a:r>
          </a:p>
          <a:p>
            <a:pPr>
              <a:buFontTx/>
              <a:buNone/>
            </a:pPr>
            <a:r>
              <a:rPr lang="ru-RU" altLang="ru-RU" sz="2400" b="1" smtClean="0"/>
              <a:t>Цель</a:t>
            </a:r>
            <a:r>
              <a:rPr lang="ru-RU" altLang="ru-RU" sz="2400" smtClean="0"/>
              <a:t> общего образования – </a:t>
            </a:r>
            <a:r>
              <a:rPr lang="ru-RU" altLang="ru-RU" sz="2400" smtClean="0">
                <a:solidFill>
                  <a:schemeClr val="accent2"/>
                </a:solidFill>
              </a:rPr>
              <a:t>научить учиться</a:t>
            </a:r>
            <a:r>
              <a:rPr lang="ru-RU" altLang="ru-RU" sz="2400" smtClean="0"/>
              <a:t> – научить </a:t>
            </a:r>
            <a:r>
              <a:rPr lang="ru-RU" altLang="ru-RU" sz="2400" smtClean="0">
                <a:solidFill>
                  <a:schemeClr val="hlink"/>
                </a:solidFill>
              </a:rPr>
              <a:t>строить свое понимание</a:t>
            </a:r>
          </a:p>
          <a:p>
            <a:pPr>
              <a:buFontTx/>
              <a:buNone/>
            </a:pPr>
            <a:r>
              <a:rPr lang="ru-RU" altLang="ru-RU" sz="2400" b="1" smtClean="0"/>
              <a:t>Метод</a:t>
            </a:r>
            <a:r>
              <a:rPr lang="ru-RU" altLang="ru-RU" sz="2400" smtClean="0"/>
              <a:t> – технологии </a:t>
            </a:r>
            <a:r>
              <a:rPr lang="ru-RU" altLang="ru-RU" sz="2400" smtClean="0">
                <a:solidFill>
                  <a:schemeClr val="accent2"/>
                </a:solidFill>
              </a:rPr>
              <a:t>СДПО</a:t>
            </a:r>
          </a:p>
          <a:p>
            <a:pPr>
              <a:buFontTx/>
              <a:buNone/>
            </a:pPr>
            <a:r>
              <a:rPr lang="ru-RU" altLang="ru-RU" sz="2400" b="1" smtClean="0"/>
              <a:t>Диагностика</a:t>
            </a:r>
            <a:r>
              <a:rPr lang="ru-RU" altLang="ru-RU" sz="2400" smtClean="0"/>
              <a:t> – через </a:t>
            </a:r>
            <a:r>
              <a:rPr lang="ru-RU" altLang="ru-RU" sz="2400" smtClean="0">
                <a:solidFill>
                  <a:schemeClr val="accent2"/>
                </a:solidFill>
              </a:rPr>
              <a:t>образовательные результаты</a:t>
            </a:r>
          </a:p>
        </p:txBody>
      </p:sp>
      <p:sp>
        <p:nvSpPr>
          <p:cNvPr id="3076" name="Rectangle 4"/>
          <p:cNvSpPr>
            <a:spLocks noChangeArrowheads="1"/>
          </p:cNvSpPr>
          <p:nvPr/>
        </p:nvSpPr>
        <p:spPr bwMode="auto">
          <a:xfrm>
            <a:off x="1992313" y="1125538"/>
            <a:ext cx="8064500" cy="2232025"/>
          </a:xfrm>
          <a:prstGeom prst="rect">
            <a:avLst/>
          </a:prstGeom>
          <a:noFill/>
          <a:ln w="9525">
            <a:solidFill>
              <a:schemeClr val="tx1"/>
            </a:solidFill>
            <a:miter lim="800000"/>
            <a:headEnd/>
            <a:tailEnd/>
          </a:ln>
        </p:spPr>
        <p:txBody>
          <a:bodyPr wrap="none" anchor="ctr"/>
          <a:lstStyle/>
          <a:p>
            <a:endParaRPr lang="ru-RU">
              <a:latin typeface="Calibri" pitchFamily="34" charset="0"/>
            </a:endParaRPr>
          </a:p>
        </p:txBody>
      </p:sp>
      <p:sp>
        <p:nvSpPr>
          <p:cNvPr id="3077" name="Text Box 5"/>
          <p:cNvSpPr txBox="1">
            <a:spLocks noChangeArrowheads="1"/>
          </p:cNvSpPr>
          <p:nvPr/>
        </p:nvSpPr>
        <p:spPr bwMode="auto">
          <a:xfrm>
            <a:off x="2063750" y="3933825"/>
            <a:ext cx="7993063" cy="2124075"/>
          </a:xfrm>
          <a:prstGeom prst="rect">
            <a:avLst/>
          </a:prstGeom>
          <a:noFill/>
          <a:ln w="9525">
            <a:noFill/>
            <a:miter lim="800000"/>
            <a:headEnd/>
            <a:tailEnd/>
          </a:ln>
        </p:spPr>
        <p:txBody>
          <a:bodyPr>
            <a:spAutoFit/>
          </a:bodyPr>
          <a:lstStyle/>
          <a:p>
            <a:pPr>
              <a:spcBef>
                <a:spcPct val="50000"/>
              </a:spcBef>
            </a:pPr>
            <a:r>
              <a:rPr lang="ru-RU" altLang="ru-RU" sz="2400" b="1" i="1">
                <a:solidFill>
                  <a:srgbClr val="003300"/>
                </a:solidFill>
                <a:latin typeface="Calibri" pitchFamily="34" charset="0"/>
              </a:rPr>
              <a:t>                           ПС «Педагог»:</a:t>
            </a:r>
          </a:p>
          <a:p>
            <a:pPr>
              <a:spcBef>
                <a:spcPct val="50000"/>
              </a:spcBef>
            </a:pPr>
            <a:r>
              <a:rPr lang="ru-RU" altLang="ru-RU" sz="2400">
                <a:solidFill>
                  <a:schemeClr val="accent2"/>
                </a:solidFill>
                <a:latin typeface="Calibri" pitchFamily="34" charset="0"/>
              </a:rPr>
              <a:t>   Обучение</a:t>
            </a:r>
          </a:p>
          <a:p>
            <a:pPr>
              <a:spcBef>
                <a:spcPct val="50000"/>
              </a:spcBef>
            </a:pPr>
            <a:r>
              <a:rPr lang="ru-RU" altLang="ru-RU" sz="2400">
                <a:solidFill>
                  <a:schemeClr val="accent2"/>
                </a:solidFill>
                <a:latin typeface="Calibri" pitchFamily="34" charset="0"/>
              </a:rPr>
              <a:t>   Развитие</a:t>
            </a:r>
          </a:p>
          <a:p>
            <a:pPr>
              <a:spcBef>
                <a:spcPct val="50000"/>
              </a:spcBef>
            </a:pPr>
            <a:r>
              <a:rPr lang="ru-RU" altLang="ru-RU" sz="2400">
                <a:solidFill>
                  <a:schemeClr val="accent2"/>
                </a:solidFill>
                <a:latin typeface="Calibri" pitchFamily="34" charset="0"/>
              </a:rPr>
              <a:t>   Воспитание</a:t>
            </a:r>
          </a:p>
        </p:txBody>
      </p:sp>
      <p:sp>
        <p:nvSpPr>
          <p:cNvPr id="3078" name="Rectangle 6"/>
          <p:cNvSpPr>
            <a:spLocks noChangeArrowheads="1"/>
          </p:cNvSpPr>
          <p:nvPr/>
        </p:nvSpPr>
        <p:spPr bwMode="auto">
          <a:xfrm>
            <a:off x="2135188" y="4483100"/>
            <a:ext cx="2016125" cy="1584325"/>
          </a:xfrm>
          <a:prstGeom prst="rect">
            <a:avLst/>
          </a:prstGeom>
          <a:noFill/>
          <a:ln w="9525">
            <a:solidFill>
              <a:schemeClr val="tx1"/>
            </a:solidFill>
            <a:miter lim="800000"/>
            <a:headEnd/>
            <a:tailEnd/>
          </a:ln>
        </p:spPr>
        <p:txBody>
          <a:bodyPr wrap="none" anchor="ctr"/>
          <a:lstStyle/>
          <a:p>
            <a:endParaRPr lang="ru-RU">
              <a:latin typeface="Calibri" pitchFamily="34" charset="0"/>
            </a:endParaRPr>
          </a:p>
        </p:txBody>
      </p:sp>
      <p:sp>
        <p:nvSpPr>
          <p:cNvPr id="3079" name="Line 7"/>
          <p:cNvSpPr>
            <a:spLocks noChangeShapeType="1"/>
          </p:cNvSpPr>
          <p:nvPr/>
        </p:nvSpPr>
        <p:spPr bwMode="auto">
          <a:xfrm>
            <a:off x="4151313" y="5300663"/>
            <a:ext cx="2952750" cy="0"/>
          </a:xfrm>
          <a:prstGeom prst="line">
            <a:avLst/>
          </a:prstGeom>
          <a:noFill/>
          <a:ln w="28575">
            <a:solidFill>
              <a:schemeClr val="tx1"/>
            </a:solidFill>
            <a:round/>
            <a:headEnd type="stealth" w="lg" len="lg"/>
            <a:tailEnd type="stealth" w="lg" len="lg"/>
          </a:ln>
        </p:spPr>
        <p:txBody>
          <a:bodyPr/>
          <a:lstStyle/>
          <a:p>
            <a:endParaRPr lang="ru-RU"/>
          </a:p>
        </p:txBody>
      </p:sp>
      <p:sp>
        <p:nvSpPr>
          <p:cNvPr id="3080" name="Text Box 8"/>
          <p:cNvSpPr txBox="1">
            <a:spLocks noChangeArrowheads="1"/>
          </p:cNvSpPr>
          <p:nvPr/>
        </p:nvSpPr>
        <p:spPr bwMode="auto">
          <a:xfrm>
            <a:off x="6600825" y="4292600"/>
            <a:ext cx="3816350" cy="2124075"/>
          </a:xfrm>
          <a:prstGeom prst="rect">
            <a:avLst/>
          </a:prstGeom>
          <a:noFill/>
          <a:ln w="9525">
            <a:noFill/>
            <a:miter lim="800000"/>
            <a:headEnd/>
            <a:tailEnd/>
          </a:ln>
        </p:spPr>
        <p:txBody>
          <a:bodyPr>
            <a:spAutoFit/>
          </a:bodyPr>
          <a:lstStyle/>
          <a:p>
            <a:pPr>
              <a:spcBef>
                <a:spcPct val="50000"/>
              </a:spcBef>
            </a:pPr>
            <a:r>
              <a:rPr lang="ru-RU" altLang="ru-RU" sz="2400">
                <a:solidFill>
                  <a:schemeClr val="hlink"/>
                </a:solidFill>
                <a:latin typeface="Calibri" pitchFamily="34" charset="0"/>
              </a:rPr>
              <a:t>        Умение учить  </a:t>
            </a:r>
          </a:p>
          <a:p>
            <a:pPr>
              <a:spcBef>
                <a:spcPct val="50000"/>
              </a:spcBef>
            </a:pPr>
            <a:r>
              <a:rPr lang="ru-RU" altLang="ru-RU" sz="2400">
                <a:solidFill>
                  <a:schemeClr val="hlink"/>
                </a:solidFill>
                <a:latin typeface="Calibri" pitchFamily="34" charset="0"/>
              </a:rPr>
              <a:t>        самостоятельно  </a:t>
            </a:r>
          </a:p>
          <a:p>
            <a:pPr>
              <a:spcBef>
                <a:spcPct val="50000"/>
              </a:spcBef>
            </a:pPr>
            <a:r>
              <a:rPr lang="ru-RU" altLang="ru-RU" sz="2400">
                <a:solidFill>
                  <a:schemeClr val="hlink"/>
                </a:solidFill>
                <a:latin typeface="Calibri" pitchFamily="34" charset="0"/>
              </a:rPr>
              <a:t>         строить свое </a:t>
            </a:r>
          </a:p>
          <a:p>
            <a:pPr>
              <a:spcBef>
                <a:spcPct val="50000"/>
              </a:spcBef>
            </a:pPr>
            <a:r>
              <a:rPr lang="ru-RU" altLang="ru-RU" sz="2400">
                <a:solidFill>
                  <a:schemeClr val="hlink"/>
                </a:solidFill>
                <a:latin typeface="Calibri" pitchFamily="34" charset="0"/>
              </a:rPr>
              <a:t>         понимание</a:t>
            </a:r>
          </a:p>
        </p:txBody>
      </p:sp>
      <p:sp>
        <p:nvSpPr>
          <p:cNvPr id="3081" name="Rectangle 9"/>
          <p:cNvSpPr>
            <a:spLocks noChangeArrowheads="1"/>
          </p:cNvSpPr>
          <p:nvPr/>
        </p:nvSpPr>
        <p:spPr bwMode="auto">
          <a:xfrm>
            <a:off x="7105650" y="4292600"/>
            <a:ext cx="2735263" cy="2160588"/>
          </a:xfrm>
          <a:prstGeom prst="rect">
            <a:avLst/>
          </a:prstGeom>
          <a:noFill/>
          <a:ln w="9525">
            <a:solidFill>
              <a:schemeClr val="tx1"/>
            </a:solidFill>
            <a:miter lim="800000"/>
            <a:headEnd/>
            <a:tailEnd/>
          </a:ln>
        </p:spPr>
        <p:txBody>
          <a:bodyPr wrap="none" anchor="ctr"/>
          <a:lstStyle/>
          <a:p>
            <a:endParaRPr lang="ru-RU">
              <a:latin typeface="Calibri" pitchFamily="34" charset="0"/>
            </a:endParaRPr>
          </a:p>
        </p:txBody>
      </p:sp>
      <p:sp>
        <p:nvSpPr>
          <p:cNvPr id="3082" name="Rectangle 10"/>
          <p:cNvSpPr>
            <a:spLocks noChangeArrowheads="1"/>
          </p:cNvSpPr>
          <p:nvPr/>
        </p:nvSpPr>
        <p:spPr bwMode="auto">
          <a:xfrm>
            <a:off x="2000250" y="3789363"/>
            <a:ext cx="8064500" cy="2879725"/>
          </a:xfrm>
          <a:prstGeom prst="rect">
            <a:avLst/>
          </a:prstGeom>
          <a:noFill/>
          <a:ln w="9525">
            <a:solidFill>
              <a:schemeClr val="tx1"/>
            </a:solidFill>
            <a:miter lim="800000"/>
            <a:headEnd/>
            <a:tailEnd/>
          </a:ln>
        </p:spPr>
        <p:txBody>
          <a:bodyPr wrap="none" anchor="ctr"/>
          <a:lstStyle/>
          <a:p>
            <a:endParaRPr lang="ru-RU">
              <a:latin typeface="Calibri" pitchFamily="34" charset="0"/>
            </a:endParaRPr>
          </a:p>
        </p:txBody>
      </p:sp>
      <p:sp>
        <p:nvSpPr>
          <p:cNvPr id="3083" name="AutoShape 11"/>
          <p:cNvSpPr>
            <a:spLocks noChangeArrowheads="1"/>
          </p:cNvSpPr>
          <p:nvPr/>
        </p:nvSpPr>
        <p:spPr bwMode="auto">
          <a:xfrm>
            <a:off x="5375275" y="3357563"/>
            <a:ext cx="1079500" cy="431800"/>
          </a:xfrm>
          <a:prstGeom prst="up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ru-RU">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75">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8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077">
                                            <p:txEl>
                                              <p:pRg st="0" end="0"/>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078"/>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3077">
                                            <p:txEl>
                                              <p:pRg st="1" end="1"/>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3077">
                                            <p:txEl>
                                              <p:pRg st="2" end="2"/>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3077">
                                            <p:txEl>
                                              <p:pRg st="3" end="3"/>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081"/>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080"/>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079"/>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0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P spid="3076" grpId="0" animBg="1"/>
      <p:bldP spid="3078" grpId="0" animBg="1"/>
      <p:bldP spid="3079" grpId="0" animBg="1"/>
      <p:bldP spid="3080" grpId="0"/>
      <p:bldP spid="3081" grpId="0" animBg="1"/>
      <p:bldP spid="3082" grpId="0" animBg="1"/>
      <p:bldP spid="3083"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p:txBody>
          <a:bodyPr/>
          <a:lstStyle/>
          <a:p>
            <a:r>
              <a:rPr lang="ru-RU" altLang="ru-RU" b="1" smtClean="0"/>
              <a:t>Понимание – Развитие</a:t>
            </a:r>
          </a:p>
        </p:txBody>
      </p:sp>
      <p:sp>
        <p:nvSpPr>
          <p:cNvPr id="4099" name="Rectangle 3"/>
          <p:cNvSpPr>
            <a:spLocks noGrp="1" noChangeArrowheads="1"/>
          </p:cNvSpPr>
          <p:nvPr>
            <p:ph type="body" idx="1"/>
          </p:nvPr>
        </p:nvSpPr>
        <p:spPr>
          <a:xfrm>
            <a:off x="1981200" y="1196975"/>
            <a:ext cx="8229600" cy="5256213"/>
          </a:xfrm>
        </p:spPr>
        <p:txBody>
          <a:bodyPr/>
          <a:lstStyle/>
          <a:p>
            <a:r>
              <a:rPr lang="ru-RU" altLang="ru-RU" smtClean="0"/>
              <a:t>ФГОС: цель образования – развитие личности учащегося.</a:t>
            </a:r>
          </a:p>
          <a:p>
            <a:r>
              <a:rPr lang="ru-RU" altLang="ru-RU" smtClean="0"/>
              <a:t>Какое развитие:</a:t>
            </a:r>
          </a:p>
          <a:p>
            <a:pPr lvl="1"/>
            <a:r>
              <a:rPr lang="ru-RU" altLang="ru-RU" sz="3200" smtClean="0"/>
              <a:t>физическое;</a:t>
            </a:r>
          </a:p>
          <a:p>
            <a:pPr lvl="1"/>
            <a:r>
              <a:rPr lang="ru-RU" altLang="ru-RU" sz="3200" smtClean="0"/>
              <a:t>развитие мышления.</a:t>
            </a:r>
          </a:p>
          <a:p>
            <a:r>
              <a:rPr lang="ru-RU" altLang="ru-RU" smtClean="0"/>
              <a:t>Что значит развивать мышление?</a:t>
            </a:r>
          </a:p>
          <a:p>
            <a:pPr lvl="1">
              <a:buFontTx/>
              <a:buNone/>
            </a:pPr>
            <a:endParaRPr lang="ru-RU" altLang="ru-RU" sz="3200" smtClean="0"/>
          </a:p>
          <a:p>
            <a:pPr lvl="1">
              <a:buFontTx/>
              <a:buNone/>
            </a:pPr>
            <a:endParaRPr lang="ru-RU" altLang="ru-RU" sz="3200" smtClean="0"/>
          </a:p>
        </p:txBody>
      </p:sp>
      <p:sp>
        <p:nvSpPr>
          <p:cNvPr id="4100" name="Rectangle 4"/>
          <p:cNvSpPr>
            <a:spLocks noChangeArrowheads="1"/>
          </p:cNvSpPr>
          <p:nvPr/>
        </p:nvSpPr>
        <p:spPr bwMode="auto">
          <a:xfrm>
            <a:off x="1703388" y="4724400"/>
            <a:ext cx="3240087" cy="1295400"/>
          </a:xfrm>
          <a:prstGeom prst="rect">
            <a:avLst/>
          </a:prstGeom>
          <a:noFill/>
          <a:ln w="9525">
            <a:solidFill>
              <a:schemeClr val="tx1"/>
            </a:solidFill>
            <a:miter lim="800000"/>
            <a:headEnd/>
            <a:tailEnd/>
          </a:ln>
        </p:spPr>
        <p:txBody>
          <a:bodyPr wrap="none" anchor="ctr"/>
          <a:lstStyle/>
          <a:p>
            <a:r>
              <a:rPr lang="ru-RU" altLang="ru-RU" sz="3200">
                <a:latin typeface="Calibri" pitchFamily="34" charset="0"/>
              </a:rPr>
              <a:t>Система знаний</a:t>
            </a:r>
          </a:p>
        </p:txBody>
      </p:sp>
      <p:sp>
        <p:nvSpPr>
          <p:cNvPr id="4101" name="Line 5"/>
          <p:cNvSpPr>
            <a:spLocks noChangeShapeType="1"/>
          </p:cNvSpPr>
          <p:nvPr/>
        </p:nvSpPr>
        <p:spPr bwMode="auto">
          <a:xfrm>
            <a:off x="4943475" y="5300663"/>
            <a:ext cx="576263" cy="0"/>
          </a:xfrm>
          <a:prstGeom prst="line">
            <a:avLst/>
          </a:prstGeom>
          <a:noFill/>
          <a:ln w="38100">
            <a:solidFill>
              <a:schemeClr val="tx1"/>
            </a:solidFill>
            <a:round/>
            <a:headEnd type="triangle" w="med" len="med"/>
            <a:tailEnd type="triangle" w="med" len="med"/>
          </a:ln>
        </p:spPr>
        <p:txBody>
          <a:bodyPr/>
          <a:lstStyle/>
          <a:p>
            <a:endParaRPr lang="ru-RU"/>
          </a:p>
        </p:txBody>
      </p:sp>
      <p:sp>
        <p:nvSpPr>
          <p:cNvPr id="4102" name="Rectangle 6"/>
          <p:cNvSpPr>
            <a:spLocks noChangeArrowheads="1"/>
          </p:cNvSpPr>
          <p:nvPr/>
        </p:nvSpPr>
        <p:spPr bwMode="auto">
          <a:xfrm>
            <a:off x="7261225" y="4724400"/>
            <a:ext cx="3095625" cy="1295400"/>
          </a:xfrm>
          <a:prstGeom prst="rect">
            <a:avLst/>
          </a:prstGeom>
          <a:solidFill>
            <a:schemeClr val="accent1">
              <a:alpha val="0"/>
            </a:schemeClr>
          </a:solidFill>
          <a:ln w="9525">
            <a:solidFill>
              <a:schemeClr val="tx1"/>
            </a:solidFill>
            <a:miter lim="800000"/>
            <a:headEnd/>
            <a:tailEnd/>
          </a:ln>
        </p:spPr>
        <p:txBody>
          <a:bodyPr wrap="none" anchor="ctr"/>
          <a:lstStyle/>
          <a:p>
            <a:pPr marL="179388" lvl="1" algn="ctr"/>
            <a:r>
              <a:rPr lang="ru-RU" altLang="ru-RU" sz="3200"/>
              <a:t>Понимание</a:t>
            </a:r>
          </a:p>
        </p:txBody>
      </p:sp>
      <p:sp>
        <p:nvSpPr>
          <p:cNvPr id="4103" name="Rectangle 7"/>
          <p:cNvSpPr>
            <a:spLocks noChangeArrowheads="1"/>
          </p:cNvSpPr>
          <p:nvPr/>
        </p:nvSpPr>
        <p:spPr bwMode="auto">
          <a:xfrm>
            <a:off x="5519738" y="4725988"/>
            <a:ext cx="1152525" cy="1295400"/>
          </a:xfrm>
          <a:prstGeom prst="rect">
            <a:avLst/>
          </a:prstGeom>
          <a:solidFill>
            <a:schemeClr val="accent1">
              <a:alpha val="0"/>
            </a:schemeClr>
          </a:solidFill>
          <a:ln w="9525">
            <a:solidFill>
              <a:schemeClr val="tx1"/>
            </a:solidFill>
            <a:miter lim="800000"/>
            <a:headEnd/>
            <a:tailEnd/>
          </a:ln>
        </p:spPr>
        <p:txBody>
          <a:bodyPr wrap="none" anchor="ctr"/>
          <a:lstStyle/>
          <a:p>
            <a:pPr marL="179388" lvl="1" algn="ctr"/>
            <a:r>
              <a:rPr lang="ru-RU" altLang="ru-RU" sz="3200"/>
              <a:t>УУД</a:t>
            </a:r>
          </a:p>
        </p:txBody>
      </p:sp>
      <p:sp>
        <p:nvSpPr>
          <p:cNvPr id="4104" name="Line 8"/>
          <p:cNvSpPr>
            <a:spLocks noChangeShapeType="1"/>
          </p:cNvSpPr>
          <p:nvPr/>
        </p:nvSpPr>
        <p:spPr bwMode="auto">
          <a:xfrm>
            <a:off x="6680200" y="5300663"/>
            <a:ext cx="576263" cy="0"/>
          </a:xfrm>
          <a:prstGeom prst="line">
            <a:avLst/>
          </a:prstGeom>
          <a:noFill/>
          <a:ln w="38100">
            <a:solidFill>
              <a:schemeClr val="tx1"/>
            </a:solidFill>
            <a:round/>
            <a:headEnd type="triangle" w="med" len="med"/>
            <a:tailEnd type="triangle" w="med" len="med"/>
          </a:ln>
        </p:spPr>
        <p:txBody>
          <a:bodyP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100"/>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101"/>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103"/>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104"/>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4100" grpId="0" animBg="1"/>
      <p:bldP spid="4101" grpId="0" animBg="1"/>
      <p:bldP spid="4102" grpId="0" animBg="1"/>
      <p:bldP spid="4103" grpId="0" animBg="1"/>
      <p:bldP spid="4104"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Заголовок 1"/>
          <p:cNvSpPr>
            <a:spLocks noGrp="1"/>
          </p:cNvSpPr>
          <p:nvPr>
            <p:ph type="title"/>
          </p:nvPr>
        </p:nvSpPr>
        <p:spPr/>
        <p:txBody>
          <a:bodyPr/>
          <a:lstStyle/>
          <a:p>
            <a:endParaRPr lang="ru-RU" smtClean="0"/>
          </a:p>
        </p:txBody>
      </p:sp>
      <p:sp>
        <p:nvSpPr>
          <p:cNvPr id="69634" name="Объект 2"/>
          <p:cNvSpPr>
            <a:spLocks noGrp="1"/>
          </p:cNvSpPr>
          <p:nvPr>
            <p:ph idx="1"/>
          </p:nvPr>
        </p:nvSpPr>
        <p:spPr/>
        <p:txBody>
          <a:bodyPr/>
          <a:lstStyle/>
          <a:p>
            <a:r>
              <a:rPr lang="ru-RU" b="1" i="1" smtClean="0">
                <a:latin typeface="Times New Roman" pitchFamily="18" charset="0"/>
                <a:cs typeface="Times New Roman" pitchFamily="18" charset="0"/>
              </a:rPr>
              <a:t>Таким образом, если учитель будет добиваться на уроках построения понимания большинством учащихся, то требования ФГОС, а заодно и профессионального стандарта «Педагог» будут удовлетворены автоматически, по крайней мере, в части обобщенных функций обучения и развития.</a:t>
            </a:r>
          </a:p>
          <a:p>
            <a:endParaRPr lang="ru-RU" b="1" i="1" smtClean="0">
              <a:latin typeface="Times New Roman" pitchFamily="18" charset="0"/>
              <a:cs typeface="Times New Roman" pitchFamily="18"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idx="4294967295"/>
          </p:nvPr>
        </p:nvSpPr>
        <p:spPr>
          <a:xfrm>
            <a:off x="838200" y="365125"/>
            <a:ext cx="10515600" cy="469900"/>
          </a:xfrm>
        </p:spPr>
        <p:txBody>
          <a:bodyPr/>
          <a:lstStyle/>
          <a:p>
            <a:pPr algn="ctr"/>
            <a:r>
              <a:rPr lang="ru-RU" sz="3200" b="1" smtClean="0">
                <a:latin typeface="Times New Roman" pitchFamily="18" charset="0"/>
              </a:rPr>
              <a:t>Литература</a:t>
            </a:r>
          </a:p>
        </p:txBody>
      </p:sp>
      <p:sp>
        <p:nvSpPr>
          <p:cNvPr id="71683" name="Rectangle 3"/>
          <p:cNvSpPr>
            <a:spLocks noGrp="1"/>
          </p:cNvSpPr>
          <p:nvPr>
            <p:ph type="body" idx="4294967295"/>
          </p:nvPr>
        </p:nvSpPr>
        <p:spPr>
          <a:xfrm>
            <a:off x="588963" y="820738"/>
            <a:ext cx="11022012" cy="5803900"/>
          </a:xfrm>
        </p:spPr>
        <p:txBody>
          <a:bodyPr/>
          <a:lstStyle/>
          <a:p>
            <a:pPr marL="533400" indent="-533400">
              <a:lnSpc>
                <a:spcPct val="80000"/>
              </a:lnSpc>
              <a:buFont typeface="Arial" charset="0"/>
              <a:buNone/>
            </a:pPr>
            <a:r>
              <a:rPr lang="ru-RU" smtClean="0">
                <a:latin typeface="Times New Roman" pitchFamily="18" charset="0"/>
              </a:rPr>
              <a:t>При разработке презентации автор использовал цитаты из следующих монографий и учебников:</a:t>
            </a:r>
          </a:p>
          <a:p>
            <a:pPr marL="533400" indent="-533400">
              <a:lnSpc>
                <a:spcPct val="80000"/>
              </a:lnSpc>
              <a:buFont typeface="Arial" charset="0"/>
              <a:buAutoNum type="arabicPeriod"/>
            </a:pPr>
            <a:r>
              <a:rPr lang="ru-RU" smtClean="0">
                <a:latin typeface="Times New Roman" pitchFamily="18" charset="0"/>
              </a:rPr>
              <a:t>Бершадский М.Е. Понимание как педагогическая категория (Мониторинг когнитивной сферы: понимает ли ученик, что изучает?) – М.: Центр «Педагогический поиск», 2004. – 176 с. – (Серия «Библиотека образовательных технологий»).</a:t>
            </a:r>
          </a:p>
          <a:p>
            <a:pPr marL="533400" indent="-533400">
              <a:lnSpc>
                <a:spcPct val="80000"/>
              </a:lnSpc>
              <a:buFont typeface="Arial" charset="0"/>
              <a:buAutoNum type="arabicPeriod"/>
            </a:pPr>
            <a:r>
              <a:rPr lang="ru-RU" smtClean="0">
                <a:latin typeface="Times New Roman" pitchFamily="18" charset="0"/>
              </a:rPr>
              <a:t>Зинченко В.П. (при участии Горбова С.Ф., Гордеевой Н.Д.) Психологические основы педагогики (Психолого-педагогические основы системы развивающего обучения Д.Б.Эльконина-В.В.Давыдова): Учеб. пособие. – М.: Гардарики, 2002. – 431 с.</a:t>
            </a:r>
          </a:p>
          <a:p>
            <a:pPr marL="533400" indent="-533400">
              <a:lnSpc>
                <a:spcPct val="80000"/>
              </a:lnSpc>
              <a:buFont typeface="Arial" charset="0"/>
              <a:buAutoNum type="arabicPeriod"/>
            </a:pPr>
            <a:r>
              <a:rPr lang="ru-RU" smtClean="0">
                <a:latin typeface="Times New Roman" pitchFamily="18" charset="0"/>
              </a:rPr>
              <a:t>Костюк Г.С. Избранные психологические труды. – М.: Педагогика, 1988. – 304 с.</a:t>
            </a:r>
          </a:p>
          <a:p>
            <a:pPr marL="533400" indent="-533400">
              <a:lnSpc>
                <a:spcPct val="80000"/>
              </a:lnSpc>
              <a:buFont typeface="Arial" charset="0"/>
              <a:buAutoNum type="arabicPeriod"/>
            </a:pPr>
            <a:r>
              <a:rPr lang="ru-RU" smtClean="0">
                <a:latin typeface="Times New Roman" pitchFamily="18" charset="0"/>
              </a:rPr>
              <a:t>Г. Лебег Об измерении величин. Под ред. А.Н. Колмогорова. – М.: Государственное учебно-педагогическое издание. – 1938. – 208 с.</a:t>
            </a:r>
          </a:p>
          <a:p>
            <a:pPr marL="533400" indent="-533400">
              <a:lnSpc>
                <a:spcPct val="80000"/>
              </a:lnSpc>
              <a:buFont typeface="Arial" charset="0"/>
              <a:buAutoNum type="arabicPeriod"/>
            </a:pPr>
            <a:endParaRPr lang="ru-RU" smtClean="0">
              <a:latin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smtClean="0">
                <a:latin typeface="Times New Roman" pitchFamily="18" charset="0"/>
                <a:cs typeface="Times New Roman" pitchFamily="18" charset="0"/>
              </a:rPr>
              <a:t>Наука, призванная открывать и исследовать закономерности обучения, почти полностью игнорирует механизмы и процессы, с помощью которых ребёнок усваивает учебную информацию и способы деятельности.</a:t>
            </a:r>
          </a:p>
          <a:p>
            <a:r>
              <a:rPr lang="ru-RU" smtClean="0">
                <a:latin typeface="Times New Roman" pitchFamily="18" charset="0"/>
                <a:cs typeface="Times New Roman" pitchFamily="18" charset="0"/>
              </a:rPr>
              <a:t>Педаго­гика, увлекшись приставкой "само" к традиционным педагогическим понятиям (саморазвитие, самовоспитание, самообучение ...), прак­тически отказалась от изучения личности ученика, полагаясь на вну­тренние спонтанные процессы, которые в специально сконструиро­ванной образовательной среде могут (а может быть и нет) привести к достижению педагогических целей.</a:t>
            </a:r>
          </a:p>
        </p:txBody>
      </p:sp>
      <p:sp>
        <p:nvSpPr>
          <p:cNvPr id="19458" name="Заголовок 1"/>
          <p:cNvSpPr>
            <a:spLocks noGrp="1"/>
          </p:cNvSpPr>
          <p:nvPr>
            <p:ph type="title"/>
          </p:nvPr>
        </p:nvSpPr>
        <p:spPr>
          <a:xfrm>
            <a:off x="838200" y="365125"/>
            <a:ext cx="10515600" cy="806450"/>
          </a:xfrm>
        </p:spPr>
        <p:txBody>
          <a:bodyPr/>
          <a:lstStyle/>
          <a:p>
            <a:pPr algn="ctr"/>
            <a:r>
              <a:rPr lang="ru-RU" sz="3600" b="1" smtClean="0">
                <a:latin typeface="Times New Roman" pitchFamily="18" charset="0"/>
                <a:cs typeface="Times New Roman" pitchFamily="18" charset="0"/>
              </a:rPr>
              <a:t>О понимании в учебниках педагогики</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430338"/>
            <a:ext cx="10515600" cy="5111750"/>
          </a:xfrm>
        </p:spPr>
        <p:txBody>
          <a:bodyPr/>
          <a:lstStyle/>
          <a:p>
            <a:pPr marL="0" indent="0">
              <a:buFont typeface="Arial" charset="0"/>
              <a:buNone/>
            </a:pPr>
            <a:r>
              <a:rPr lang="ru-RU" smtClean="0">
                <a:latin typeface="Times New Roman" pitchFamily="18" charset="0"/>
                <a:cs typeface="Times New Roman" pitchFamily="18" charset="0"/>
              </a:rPr>
              <a:t>1. Педагогическая наука не рассматривает понимание как обязательный этап в процессе присвоения учащимися учебной информации;</a:t>
            </a:r>
          </a:p>
          <a:p>
            <a:pPr marL="0" indent="0">
              <a:buFont typeface="Arial" charset="0"/>
              <a:buNone/>
            </a:pPr>
            <a:r>
              <a:rPr lang="ru-RU" smtClean="0">
                <a:latin typeface="Times New Roman" pitchFamily="18" charset="0"/>
                <a:cs typeface="Times New Roman" pitchFamily="18" charset="0"/>
              </a:rPr>
              <a:t>2. Понимание не определено как педагогическая категория, не выделены существенные признаки этого понятия, не определено его место в структуре учебного познания; </a:t>
            </a:r>
          </a:p>
          <a:p>
            <a:pPr marL="0" indent="0">
              <a:buFont typeface="Arial" charset="0"/>
              <a:buNone/>
            </a:pPr>
            <a:r>
              <a:rPr lang="ru-RU" smtClean="0">
                <a:latin typeface="Times New Roman" pitchFamily="18" charset="0"/>
                <a:cs typeface="Times New Roman" pitchFamily="18" charset="0"/>
              </a:rPr>
              <a:t>3. Понимание не определено операционально как объект наблюдения, т. е. не выделена система действий учащегося, которые служат объективными индикаторами понимания ими учебной информации; </a:t>
            </a:r>
          </a:p>
          <a:p>
            <a:pPr marL="0" indent="0">
              <a:buFont typeface="Arial" charset="0"/>
              <a:buNone/>
            </a:pPr>
            <a:r>
              <a:rPr lang="ru-RU" smtClean="0">
                <a:latin typeface="Times New Roman" pitchFamily="18" charset="0"/>
                <a:cs typeface="Times New Roman" pitchFamily="18" charset="0"/>
              </a:rPr>
              <a:t>4. Не разработана система заданий для диагностики уровня понимания учащимися учебной информации. </a:t>
            </a:r>
          </a:p>
          <a:p>
            <a:pPr marL="0" indent="0">
              <a:buFont typeface="Arial" charset="0"/>
              <a:buNone/>
            </a:pPr>
            <a:endParaRPr lang="ru-RU" smtClean="0">
              <a:latin typeface="Times New Roman" pitchFamily="18" charset="0"/>
              <a:cs typeface="Times New Roman" pitchFamily="18" charset="0"/>
            </a:endParaRPr>
          </a:p>
        </p:txBody>
      </p:sp>
      <p:sp>
        <p:nvSpPr>
          <p:cNvPr id="20482" name="Заголовок 1"/>
          <p:cNvSpPr>
            <a:spLocks noGrp="1"/>
          </p:cNvSpPr>
          <p:nvPr>
            <p:ph type="title"/>
          </p:nvPr>
        </p:nvSpPr>
        <p:spPr>
          <a:xfrm>
            <a:off x="838200" y="365125"/>
            <a:ext cx="10515600" cy="781050"/>
          </a:xfrm>
        </p:spPr>
        <p:txBody>
          <a:bodyPr/>
          <a:lstStyle/>
          <a:p>
            <a:pPr algn="ctr"/>
            <a:r>
              <a:rPr lang="ru-RU" sz="3600" b="1" smtClean="0">
                <a:latin typeface="Times New Roman" pitchFamily="18" charset="0"/>
                <a:cs typeface="Times New Roman" pitchFamily="18" charset="0"/>
              </a:rPr>
              <a:t>О понимании в учебниках педагогики</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Заголовок 1"/>
          <p:cNvSpPr>
            <a:spLocks noGrp="1"/>
          </p:cNvSpPr>
          <p:nvPr>
            <p:ph type="title"/>
          </p:nvPr>
        </p:nvSpPr>
        <p:spPr>
          <a:xfrm>
            <a:off x="838200" y="365125"/>
            <a:ext cx="10515600" cy="896938"/>
          </a:xfrm>
        </p:spPr>
        <p:txBody>
          <a:bodyPr/>
          <a:lstStyle/>
          <a:p>
            <a:pPr algn="ctr"/>
            <a:r>
              <a:rPr lang="ru-RU" sz="3600" b="1" smtClean="0">
                <a:latin typeface="Times New Roman" pitchFamily="18" charset="0"/>
                <a:cs typeface="Times New Roman" pitchFamily="18" charset="0"/>
              </a:rPr>
              <a:t>Понимание – цель обучения</a:t>
            </a:r>
          </a:p>
        </p:txBody>
      </p:sp>
      <p:sp>
        <p:nvSpPr>
          <p:cNvPr id="3" name="Объект 2"/>
          <p:cNvSpPr>
            <a:spLocks noGrp="1"/>
          </p:cNvSpPr>
          <p:nvPr>
            <p:ph idx="1"/>
          </p:nvPr>
        </p:nvSpPr>
        <p:spPr>
          <a:xfrm>
            <a:off x="838200" y="1171575"/>
            <a:ext cx="10933113" cy="5383213"/>
          </a:xfrm>
        </p:spPr>
        <p:txBody>
          <a:bodyPr rtlCol="0">
            <a:normAutofit/>
          </a:bodyPr>
          <a:lstStyle/>
          <a:p>
            <a:pPr fontAlgn="auto">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Можно </a:t>
            </a:r>
            <a:r>
              <a:rPr lang="ru-RU" dirty="0">
                <a:latin typeface="Times New Roman" panose="02020603050405020304" pitchFamily="18" charset="0"/>
                <a:cs typeface="Times New Roman" panose="02020603050405020304" pitchFamily="18" charset="0"/>
              </a:rPr>
              <a:t>спорить, что представляет собой большую ценность образования: знание или понимание? </a:t>
            </a:r>
            <a:endParaRPr lang="ru-RU" dirty="0" smtClean="0">
              <a:latin typeface="Times New Roman" panose="02020603050405020304" pitchFamily="18" charset="0"/>
              <a:cs typeface="Times New Roman" panose="02020603050405020304" pitchFamily="18" charset="0"/>
            </a:endParaRPr>
          </a:p>
          <a:p>
            <a:pPr fontAlgn="auto">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Знания </a:t>
            </a:r>
            <a:r>
              <a:rPr lang="ru-RU" dirty="0">
                <a:latin typeface="Times New Roman" panose="02020603050405020304" pitchFamily="18" charset="0"/>
                <a:cs typeface="Times New Roman" panose="02020603050405020304" pitchFamily="18" charset="0"/>
              </a:rPr>
              <a:t>забываются, выветриваются, а понима­ние остается. </a:t>
            </a:r>
            <a:endParaRPr lang="ru-RU" dirty="0" smtClean="0">
              <a:latin typeface="Times New Roman" panose="02020603050405020304" pitchFamily="18" charset="0"/>
              <a:cs typeface="Times New Roman" panose="02020603050405020304" pitchFamily="18" charset="0"/>
            </a:endParaRPr>
          </a:p>
          <a:p>
            <a:pPr fontAlgn="auto">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Есть </a:t>
            </a:r>
            <a:r>
              <a:rPr lang="ru-RU" dirty="0">
                <a:latin typeface="Times New Roman" panose="02020603050405020304" pitchFamily="18" charset="0"/>
                <a:cs typeface="Times New Roman" panose="02020603050405020304" pitchFamily="18" charset="0"/>
              </a:rPr>
              <a:t>люди, которые много знают, но мало понимают, есть люди, которые мало </a:t>
            </a:r>
            <a:r>
              <a:rPr lang="ru-RU" dirty="0" smtClean="0">
                <a:latin typeface="Times New Roman" panose="02020603050405020304" pitchFamily="18" charset="0"/>
                <a:cs typeface="Times New Roman" panose="02020603050405020304" pitchFamily="18" charset="0"/>
              </a:rPr>
              <a:t>знают </a:t>
            </a:r>
            <a:r>
              <a:rPr lang="ru-RU" dirty="0">
                <a:latin typeface="Times New Roman" panose="02020603050405020304" pitchFamily="18" charset="0"/>
                <a:cs typeface="Times New Roman" panose="02020603050405020304" pitchFamily="18" charset="0"/>
              </a:rPr>
              <a:t>и многое </a:t>
            </a:r>
            <a:r>
              <a:rPr lang="ru-RU" dirty="0" smtClean="0">
                <a:latin typeface="Times New Roman" panose="02020603050405020304" pitchFamily="18" charset="0"/>
                <a:cs typeface="Times New Roman" panose="02020603050405020304" pitchFamily="18" charset="0"/>
              </a:rPr>
              <a:t>понимают.</a:t>
            </a:r>
          </a:p>
          <a:p>
            <a:pPr fontAlgn="auto">
              <a:spcAft>
                <a:spcPts val="0"/>
              </a:spcAft>
              <a:buFont typeface="Arial" panose="020B0604020202020204" pitchFamily="34" charset="0"/>
              <a:buChar char="•"/>
              <a:defRPr/>
            </a:pPr>
            <a:r>
              <a:rPr lang="ru-RU" i="1" dirty="0">
                <a:latin typeface="Times New Roman" panose="02020603050405020304" pitchFamily="18" charset="0"/>
                <a:cs typeface="Times New Roman" panose="02020603050405020304" pitchFamily="18" charset="0"/>
              </a:rPr>
              <a:t>Понимание является условием и результатом приобретения знания, но для того, чтобы оно стало таковым</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marL="0" indent="0" fontAlgn="auto">
              <a:spcAft>
                <a:spcPts val="0"/>
              </a:spcAft>
              <a:buFont typeface="Arial" panose="020B0604020202020204" pitchFamily="34" charset="0"/>
              <a:buNone/>
              <a:defRPr/>
            </a:pPr>
            <a:r>
              <a:rPr lang="ru-RU" b="1" i="1" dirty="0" smtClean="0">
                <a:latin typeface="Times New Roman" panose="02020603050405020304" pitchFamily="18" charset="0"/>
                <a:cs typeface="Times New Roman" panose="02020603050405020304" pitchFamily="18" charset="0"/>
              </a:rPr>
              <a:t>   необходимо </a:t>
            </a:r>
            <a:r>
              <a:rPr lang="ru-RU" b="1" i="1" dirty="0">
                <a:latin typeface="Times New Roman" panose="02020603050405020304" pitchFamily="18" charset="0"/>
                <a:cs typeface="Times New Roman" panose="02020603050405020304" pitchFamily="18" charset="0"/>
              </a:rPr>
              <a:t>сделать его целью обучения</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fontAlgn="auto">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Человек по­нимающий </a:t>
            </a:r>
            <a:r>
              <a:rPr lang="ru-RU" dirty="0">
                <a:latin typeface="Times New Roman" panose="02020603050405020304" pitchFamily="18" charset="0"/>
                <a:cs typeface="Times New Roman" panose="02020603050405020304" pitchFamily="18" charset="0"/>
              </a:rPr>
              <a:t>— это высшая похвала. Это и есть живой человек, человек, обладающий живым знанием, человек думающий.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Заголовок 1"/>
          <p:cNvSpPr>
            <a:spLocks noGrp="1"/>
          </p:cNvSpPr>
          <p:nvPr>
            <p:ph type="title"/>
          </p:nvPr>
        </p:nvSpPr>
        <p:spPr>
          <a:xfrm>
            <a:off x="838200" y="365125"/>
            <a:ext cx="10515600" cy="755650"/>
          </a:xfrm>
        </p:spPr>
        <p:txBody>
          <a:bodyPr/>
          <a:lstStyle/>
          <a:p>
            <a:pPr algn="ctr"/>
            <a:r>
              <a:rPr lang="ru-RU" sz="3600" b="1" smtClean="0">
                <a:latin typeface="Times New Roman" pitchFamily="18" charset="0"/>
                <a:cs typeface="Times New Roman" pitchFamily="18" charset="0"/>
              </a:rPr>
              <a:t>Цель образования в нормативных документах</a:t>
            </a:r>
          </a:p>
        </p:txBody>
      </p:sp>
      <p:sp>
        <p:nvSpPr>
          <p:cNvPr id="3" name="Объект 2"/>
          <p:cNvSpPr>
            <a:spLocks noGrp="1"/>
          </p:cNvSpPr>
          <p:nvPr>
            <p:ph idx="1"/>
          </p:nvPr>
        </p:nvSpPr>
        <p:spPr>
          <a:xfrm>
            <a:off x="838200" y="1120775"/>
            <a:ext cx="10515600" cy="5627688"/>
          </a:xfrm>
        </p:spPr>
        <p:txBody>
          <a:bodyPr/>
          <a:lstStyle/>
          <a:p>
            <a:r>
              <a:rPr lang="ru-RU" smtClean="0">
                <a:latin typeface="Times New Roman" pitchFamily="18" charset="0"/>
                <a:cs typeface="Times New Roman" pitchFamily="18" charset="0"/>
              </a:rPr>
              <a:t>В концепции структуры и содержания общего среднего образования (в 12-летней школе), принятой в 2000 г. на Всероссийском совещании работников образования, главная цель общего образования сформулирована следующим образом и является: </a:t>
            </a:r>
          </a:p>
          <a:p>
            <a:r>
              <a:rPr lang="ru-RU" smtClean="0">
                <a:latin typeface="Times New Roman" pitchFamily="18" charset="0"/>
                <a:cs typeface="Times New Roman" pitchFamily="18" charset="0"/>
              </a:rPr>
              <a:t>формирование разносторонне развитой личности, способной реализовать творческий потенциал в динамических социально — экономических условиях как в собственных жизненных интересах, так и в интересах общества (продолжение традиций, развитие науки, культуры, техники, укрепление исторической преемственности поколений и т.д.) </a:t>
            </a:r>
            <a:br>
              <a:rPr lang="ru-RU" smtClean="0">
                <a:latin typeface="Times New Roman" pitchFamily="18" charset="0"/>
                <a:cs typeface="Times New Roman" pitchFamily="18" charset="0"/>
              </a:rPr>
            </a:br>
            <a:r>
              <a:rPr lang="ru-RU" smtClean="0">
                <a:latin typeface="Times New Roman" pitchFamily="18" charset="0"/>
                <a:cs typeface="Times New Roman" pitchFamily="18" charset="0"/>
              </a:rPr>
              <a:t/>
            </a:r>
            <a:br>
              <a:rPr lang="ru-RU" smtClean="0">
                <a:latin typeface="Times New Roman" pitchFamily="18" charset="0"/>
                <a:cs typeface="Times New Roman" pitchFamily="18" charset="0"/>
              </a:rPr>
            </a:br>
            <a:endParaRPr lang="ru-RU"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defRPr sz="2800" dirty="0" smtClean="0">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2133</TotalTime>
  <Words>4091</Words>
  <Application>Microsoft Office PowerPoint</Application>
  <PresentationFormat>Произвольный</PresentationFormat>
  <Paragraphs>344</Paragraphs>
  <Slides>56</Slides>
  <Notes>0</Notes>
  <HiddenSlides>0</HiddenSlides>
  <MMClips>0</MMClips>
  <ScaleCrop>false</ScaleCrop>
  <HeadingPairs>
    <vt:vector size="6" baseType="variant">
      <vt:variant>
        <vt:lpstr>Использованные шрифты</vt:lpstr>
      </vt:variant>
      <vt:variant>
        <vt:i4>4</vt:i4>
      </vt:variant>
      <vt:variant>
        <vt:lpstr>Шаблон оформления</vt:lpstr>
      </vt:variant>
      <vt:variant>
        <vt:i4>2</vt:i4>
      </vt:variant>
      <vt:variant>
        <vt:lpstr>Заголовки слайдов</vt:lpstr>
      </vt:variant>
      <vt:variant>
        <vt:i4>56</vt:i4>
      </vt:variant>
    </vt:vector>
  </HeadingPairs>
  <TitlesOfParts>
    <vt:vector size="62" baseType="lpstr">
      <vt:lpstr>Calibri</vt:lpstr>
      <vt:lpstr>Arial</vt:lpstr>
      <vt:lpstr>Calibri Light</vt:lpstr>
      <vt:lpstr>Times New Roman</vt:lpstr>
      <vt:lpstr>Тема Office</vt:lpstr>
      <vt:lpstr>Тема Office</vt:lpstr>
      <vt:lpstr>Понимание – ключевой конечный образовательный результат ФГОС, его реализация  ̶  ключевая компетенция учителя согласно профессиональному стандарту «Педагог»</vt:lpstr>
      <vt:lpstr>Слайд 2</vt:lpstr>
      <vt:lpstr>Основная проблема преподавания математики в школе</vt:lpstr>
      <vt:lpstr>Ключевая цель образования</vt:lpstr>
      <vt:lpstr>О понимании в учебниках педагогики</vt:lpstr>
      <vt:lpstr>О понимании в учебниках педагогики</vt:lpstr>
      <vt:lpstr>О понимании в учебниках педагогики</vt:lpstr>
      <vt:lpstr>Понимание – цель обучения</vt:lpstr>
      <vt:lpstr>Цель образования в нормативных документах</vt:lpstr>
      <vt:lpstr>ФГОС направлен на обеспечение</vt:lpstr>
      <vt:lpstr>ФГОС направлен на обеспечение</vt:lpstr>
      <vt:lpstr>ФГОС</vt:lpstr>
      <vt:lpstr>Что значит развивать мышление?</vt:lpstr>
      <vt:lpstr>Образовательные приоритеты в сегодняшней  массовой школе</vt:lpstr>
      <vt:lpstr>Слабо успевающий ученик</vt:lpstr>
      <vt:lpstr>Слабо успевающий ученик</vt:lpstr>
      <vt:lpstr>Ученику с низкой скоростью  восприятия материала</vt:lpstr>
      <vt:lpstr>Понимание = Развитие мышления</vt:lpstr>
      <vt:lpstr>Сущность понятия «понимание»</vt:lpstr>
      <vt:lpstr>Сущность понятия «понимание»</vt:lpstr>
      <vt:lpstr>Сущность понятия «понимание»</vt:lpstr>
      <vt:lpstr>Слайд 22</vt:lpstr>
      <vt:lpstr>Слайд 23</vt:lpstr>
      <vt:lpstr>Что нужно понимать</vt:lpstr>
      <vt:lpstr>Характеристики понимания</vt:lpstr>
      <vt:lpstr>Целенаправленность</vt:lpstr>
      <vt:lpstr>Осознание ограниченности своего понимания, наличие непонимания</vt:lpstr>
      <vt:lpstr>Осознание ограниченности своего понимания, наличие непонимания</vt:lpstr>
      <vt:lpstr>Мотивация</vt:lpstr>
      <vt:lpstr>Мотивация</vt:lpstr>
      <vt:lpstr>Мотивация</vt:lpstr>
      <vt:lpstr>академики А.Н.Колмогоров и Л.С.Понтрягин о происхождении математических понятий</vt:lpstr>
      <vt:lpstr>Активный характер процесса построения понимания</vt:lpstr>
      <vt:lpstr>Активный характер процесса построения понимания</vt:lpstr>
      <vt:lpstr>Эмоциональная насыщенность.</vt:lpstr>
      <vt:lpstr>Использование предыдущего опыта</vt:lpstr>
      <vt:lpstr>Специальные умственные действия</vt:lpstr>
      <vt:lpstr>Теоретические знания  ̶  Универсальные учебные действия</vt:lpstr>
      <vt:lpstr>Теоретические знания  ̶  УУД</vt:lpstr>
      <vt:lpstr>Слайд 40</vt:lpstr>
      <vt:lpstr>Структура профессионального стандарта педагога</vt:lpstr>
      <vt:lpstr>Структура профессионального стандарта педагога</vt:lpstr>
      <vt:lpstr>A/01.6 Общепедагогическая функция. Обучение. Трудовые действия </vt:lpstr>
      <vt:lpstr>A/01.6 Общепедагогическая функция. Обучение.  Необходимые умения </vt:lpstr>
      <vt:lpstr>A/01.6 Общепедагогическая функция. Обучение Необходимые знания </vt:lpstr>
      <vt:lpstr>A/02.6 Воспитательная деятельность Трудовые действия </vt:lpstr>
      <vt:lpstr>A/03.6 Развивающая деятельность Трудовые действия </vt:lpstr>
      <vt:lpstr>A/03.6 Развивающая деятельность Необходимые умения </vt:lpstr>
      <vt:lpstr>B/04.6 Предметное обучение. Математика  Трудовые функции </vt:lpstr>
      <vt:lpstr>B/04.6 Предметное обучение. Математика  Трудовые функции</vt:lpstr>
      <vt:lpstr>B/04.6 Предметное обучение. Математика  Необходимые умения </vt:lpstr>
      <vt:lpstr>B/04.6 Предметное обучение. Математика  Необходимые умения </vt:lpstr>
      <vt:lpstr>ФГОС – ПС «Педагог»</vt:lpstr>
      <vt:lpstr>Понимание – Развитие</vt:lpstr>
      <vt:lpstr>Слайд 55</vt:lpstr>
      <vt:lpstr>Литература</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Владимир</dc:creator>
  <cp:lastModifiedBy>Pavelkin-VN</cp:lastModifiedBy>
  <cp:revision>55</cp:revision>
  <dcterms:created xsi:type="dcterms:W3CDTF">2019-02-09T16:26:31Z</dcterms:created>
  <dcterms:modified xsi:type="dcterms:W3CDTF">2019-03-14T10:36:16Z</dcterms:modified>
</cp:coreProperties>
</file>