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72" r:id="rId13"/>
    <p:sldId id="267" r:id="rId14"/>
    <p:sldId id="268" r:id="rId15"/>
    <p:sldId id="270" r:id="rId16"/>
    <p:sldId id="269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250" autoAdjust="0"/>
    <p:restoredTop sz="94590" autoAdjust="0"/>
  </p:normalViewPr>
  <p:slideViewPr>
    <p:cSldViewPr>
      <p:cViewPr varScale="1">
        <p:scale>
          <a:sx n="56" d="100"/>
          <a:sy n="56" d="100"/>
        </p:scale>
        <p:origin x="-84" y="-3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18.04.2017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18.04.2017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18.04.2017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18.04.2017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18.04.2017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450"/>
                    </a14:imgEffect>
                    <a14:imgEffect>
                      <a14:saturation sat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765" y="0"/>
            <a:ext cx="9564199" cy="7101408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907704" y="548680"/>
            <a:ext cx="6172200" cy="1096888"/>
          </a:xfrm>
        </p:spPr>
        <p:txBody>
          <a:bodyPr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обобщение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опыта работы по  подготовке  к ОГЭ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2699792" y="4869160"/>
            <a:ext cx="6172200" cy="1371600"/>
          </a:xfrm>
        </p:spPr>
        <p:txBody>
          <a:bodyPr>
            <a:normAutofit fontScale="85000" lnSpcReduction="20000"/>
          </a:bodyPr>
          <a:lstStyle/>
          <a:p>
            <a:pPr algn="r"/>
            <a:r>
              <a:rPr lang="ru-RU" dirty="0" smtClean="0"/>
              <a:t>Составил: </a:t>
            </a:r>
          </a:p>
          <a:p>
            <a:pPr algn="r"/>
            <a:r>
              <a:rPr lang="ru-RU" dirty="0" smtClean="0"/>
              <a:t>Учитель истории и </a:t>
            </a:r>
          </a:p>
          <a:p>
            <a:pPr algn="r"/>
            <a:r>
              <a:rPr lang="ru-RU" dirty="0" smtClean="0"/>
              <a:t>обществознания </a:t>
            </a:r>
          </a:p>
          <a:p>
            <a:pPr algn="r"/>
            <a:r>
              <a:rPr lang="ru-RU" dirty="0" smtClean="0"/>
              <a:t>Дементьева Н.В.</a:t>
            </a:r>
          </a:p>
          <a:p>
            <a:pPr algn="r"/>
            <a:r>
              <a:rPr lang="ru-RU" dirty="0" smtClean="0"/>
              <a:t>МБОУ «СОШ № 33» п. Яйва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97926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450"/>
                    </a14:imgEffect>
                    <a14:imgEffect>
                      <a14:saturation sat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765" y="0"/>
            <a:ext cx="9564199" cy="7101408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047717" y="260648"/>
            <a:ext cx="7920880" cy="109688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Задания на установление соответствия. (22)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151715" y="1352736"/>
            <a:ext cx="7612360" cy="4395936"/>
          </a:xfrm>
        </p:spPr>
        <p:txBody>
          <a:bodyPr>
            <a:normAutofit/>
          </a:bodyPr>
          <a:lstStyle/>
          <a:p>
            <a:r>
              <a:rPr lang="ru-RU" dirty="0" smtClean="0"/>
              <a:t>Пример </a:t>
            </a:r>
            <a:r>
              <a:rPr lang="ru-RU" dirty="0" smtClean="0"/>
              <a:t>9:</a:t>
            </a:r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3074" name="Picture 2" descr="C:\Users\Lenovo\Desktop\ы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3631" y="2029490"/>
            <a:ext cx="8044009" cy="4711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76680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450"/>
                    </a14:imgEffect>
                    <a14:imgEffect>
                      <a14:saturation sat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766" y="2869"/>
            <a:ext cx="9564199" cy="7101408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047717" y="260648"/>
            <a:ext cx="7920880" cy="109688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Задания на анализ статистических данных. (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23)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151715" y="1352736"/>
            <a:ext cx="7612360" cy="4395936"/>
          </a:xfrm>
        </p:spPr>
        <p:txBody>
          <a:bodyPr>
            <a:normAutofit/>
          </a:bodyPr>
          <a:lstStyle/>
          <a:p>
            <a:r>
              <a:rPr lang="ru-RU" dirty="0" smtClean="0"/>
              <a:t>Пример </a:t>
            </a:r>
            <a:r>
              <a:rPr lang="ru-RU" dirty="0" smtClean="0"/>
              <a:t>10:</a:t>
            </a:r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2052" name="Picture 4" descr="C:\Users\Lenovo\Desktop\п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88722"/>
            <a:ext cx="7848872" cy="4952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01302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450"/>
                    </a14:imgEffect>
                    <a14:imgEffect>
                      <a14:saturation sat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766" y="2869"/>
            <a:ext cx="9564199" cy="7101408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047717" y="260648"/>
            <a:ext cx="7920880" cy="109688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Задания на анализ статистических данных.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(24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151715" y="1352736"/>
            <a:ext cx="7612360" cy="4395936"/>
          </a:xfrm>
        </p:spPr>
        <p:txBody>
          <a:bodyPr>
            <a:normAutofit/>
          </a:bodyPr>
          <a:lstStyle/>
          <a:p>
            <a:r>
              <a:rPr lang="ru-RU" dirty="0" smtClean="0"/>
              <a:t>Пример </a:t>
            </a:r>
            <a:r>
              <a:rPr lang="ru-RU" dirty="0" smtClean="0"/>
              <a:t>11:</a:t>
            </a:r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788722"/>
            <a:ext cx="7492737" cy="4768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80496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450"/>
                    </a14:imgEffect>
                    <a14:imgEffect>
                      <a14:saturation sat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765" y="0"/>
            <a:ext cx="9564199" cy="7101408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047717" y="260648"/>
            <a:ext cx="7920880" cy="109688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Задания различение фактов и мнений. (25)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151715" y="1352736"/>
            <a:ext cx="7612360" cy="4395936"/>
          </a:xfrm>
        </p:spPr>
        <p:txBody>
          <a:bodyPr>
            <a:normAutofit/>
          </a:bodyPr>
          <a:lstStyle/>
          <a:p>
            <a:r>
              <a:rPr lang="ru-RU" dirty="0" smtClean="0"/>
              <a:t>Пример </a:t>
            </a:r>
            <a:r>
              <a:rPr lang="ru-RU" dirty="0" smtClean="0"/>
              <a:t>12:</a:t>
            </a:r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043608" y="1844824"/>
            <a:ext cx="810039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Прочитайте приведенный текст, каждое положение </a:t>
            </a:r>
            <a:r>
              <a:rPr lang="ru-RU" dirty="0" smtClean="0"/>
              <a:t>которого отмечено</a:t>
            </a:r>
            <a:endParaRPr lang="ru-RU" dirty="0"/>
          </a:p>
          <a:p>
            <a:r>
              <a:rPr lang="ru-RU" dirty="0"/>
              <a:t>буквой.</a:t>
            </a:r>
          </a:p>
          <a:p>
            <a:r>
              <a:rPr lang="ru-RU" dirty="0" smtClean="0"/>
              <a:t>(</a:t>
            </a:r>
            <a:r>
              <a:rPr lang="ru-RU" dirty="0"/>
              <a:t>А)Конституция Российской Федерации была принята в </a:t>
            </a:r>
            <a:r>
              <a:rPr lang="ru-RU" dirty="0" smtClean="0"/>
              <a:t>ходе всенародного </a:t>
            </a:r>
            <a:r>
              <a:rPr lang="ru-RU" dirty="0"/>
              <a:t>голосования в 1993 г. (Б)Ее утверждению </a:t>
            </a:r>
            <a:r>
              <a:rPr lang="ru-RU" dirty="0" smtClean="0"/>
              <a:t>предшествовало широкое </a:t>
            </a:r>
            <a:r>
              <a:rPr lang="ru-RU" dirty="0"/>
              <a:t>обсуждение принципиальных положений, </a:t>
            </a:r>
            <a:r>
              <a:rPr lang="ru-RU" dirty="0" smtClean="0"/>
              <a:t>которые предполагалось </a:t>
            </a:r>
            <a:r>
              <a:rPr lang="ru-RU" dirty="0"/>
              <a:t>включить в новый Основной закон. (В)Новая</a:t>
            </a:r>
          </a:p>
          <a:p>
            <a:r>
              <a:rPr lang="ru-RU" dirty="0"/>
              <a:t>Конституция стала мощным стимулом для </a:t>
            </a:r>
            <a:r>
              <a:rPr lang="ru-RU" dirty="0" smtClean="0"/>
              <a:t>развития правовых </a:t>
            </a:r>
            <a:r>
              <a:rPr lang="ru-RU" dirty="0"/>
              <a:t>начал в нашем обществе.</a:t>
            </a:r>
          </a:p>
          <a:p>
            <a:r>
              <a:rPr lang="ru-RU" dirty="0"/>
              <a:t>Определите, какие положения текста</a:t>
            </a:r>
          </a:p>
          <a:p>
            <a:r>
              <a:rPr lang="ru-RU" dirty="0"/>
              <a:t>1) отражают факты</a:t>
            </a:r>
          </a:p>
          <a:p>
            <a:r>
              <a:rPr lang="ru-RU" dirty="0"/>
              <a:t>2) выражают мнения</a:t>
            </a:r>
          </a:p>
          <a:p>
            <a:r>
              <a:rPr lang="ru-RU" dirty="0"/>
              <a:t>Запишите в таблицу цифры, обозначающие характер соответствующих</a:t>
            </a:r>
          </a:p>
          <a:p>
            <a:r>
              <a:rPr lang="ru-RU" dirty="0"/>
              <a:t>положений</a:t>
            </a:r>
            <a:r>
              <a:rPr lang="ru-RU" dirty="0" smtClean="0"/>
              <a:t>.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0203954"/>
              </p:ext>
            </p:extLst>
          </p:nvPr>
        </p:nvGraphicFramePr>
        <p:xfrm>
          <a:off x="1706334" y="5733256"/>
          <a:ext cx="6096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7294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450"/>
                    </a14:imgEffect>
                    <a14:imgEffect>
                      <a14:saturation sat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197" y="-99392"/>
            <a:ext cx="9564199" cy="7235080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047717" y="260648"/>
            <a:ext cx="7920880" cy="109688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с развёрнутым ответом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часть 2 (26-31)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151715" y="1352736"/>
            <a:ext cx="7612360" cy="5964696"/>
          </a:xfrm>
        </p:spPr>
        <p:txBody>
          <a:bodyPr>
            <a:normAutofit fontScale="25000" lnSpcReduction="20000"/>
          </a:bodyPr>
          <a:lstStyle/>
          <a:p>
            <a:r>
              <a:rPr lang="ru-RU" sz="7200" dirty="0" smtClean="0"/>
              <a:t>Пример </a:t>
            </a:r>
            <a:r>
              <a:rPr lang="ru-RU" sz="7200" dirty="0" smtClean="0"/>
              <a:t>13:</a:t>
            </a:r>
            <a:endParaRPr lang="ru-RU" sz="7200" dirty="0" smtClean="0"/>
          </a:p>
          <a:p>
            <a:endParaRPr lang="ru-RU" sz="7200" dirty="0"/>
          </a:p>
          <a:p>
            <a:r>
              <a:rPr lang="ru-RU" sz="8000" b="0" dirty="0">
                <a:solidFill>
                  <a:srgbClr val="020A1B"/>
                </a:solidFill>
              </a:rPr>
              <a:t>Само понятие «нравственность» происходит от слова «нрав», что значит «душевно-волевые качества человека». Основное предназначение нравственной культуры – быть регулятором человеческих отношений.</a:t>
            </a:r>
            <a:br>
              <a:rPr lang="ru-RU" sz="8000" b="0" dirty="0">
                <a:solidFill>
                  <a:srgbClr val="020A1B"/>
                </a:solidFill>
              </a:rPr>
            </a:br>
            <a:r>
              <a:rPr lang="ru-RU" sz="8000" b="0" dirty="0">
                <a:solidFill>
                  <a:srgbClr val="020A1B"/>
                </a:solidFill>
              </a:rPr>
              <a:t/>
            </a:r>
            <a:br>
              <a:rPr lang="ru-RU" sz="8000" b="0" dirty="0">
                <a:solidFill>
                  <a:srgbClr val="020A1B"/>
                </a:solidFill>
              </a:rPr>
            </a:br>
            <a:r>
              <a:rPr lang="ru-RU" sz="8000" b="0" dirty="0">
                <a:solidFill>
                  <a:srgbClr val="020A1B"/>
                </a:solidFill>
              </a:rPr>
              <a:t>Человек существует в обществе, т.е. в среде себе подобных, а следовательно, вступает в определённое общение с ними. Все виды взаимодействий между людьми так или иначе регламентируются. Эта регламентация осуществляется системой социальных норм.</a:t>
            </a:r>
            <a:br>
              <a:rPr lang="ru-RU" sz="8000" b="0" dirty="0">
                <a:solidFill>
                  <a:srgbClr val="020A1B"/>
                </a:solidFill>
              </a:rPr>
            </a:br>
            <a:r>
              <a:rPr lang="ru-RU" sz="8000" b="0" dirty="0">
                <a:solidFill>
                  <a:srgbClr val="020A1B"/>
                </a:solidFill>
              </a:rPr>
              <a:t/>
            </a:r>
            <a:br>
              <a:rPr lang="ru-RU" sz="8000" b="0" dirty="0">
                <a:solidFill>
                  <a:srgbClr val="020A1B"/>
                </a:solidFill>
              </a:rPr>
            </a:br>
            <a:r>
              <a:rPr lang="ru-RU" sz="8000" b="0" dirty="0">
                <a:solidFill>
                  <a:srgbClr val="020A1B"/>
                </a:solidFill>
              </a:rPr>
              <a:t>Мораль как свод определённых норм и правил поведения, выступая от имени общих интересов, в конечном счёте, обеспечивает индивидуальные интересы. Безусловно, правила поведения всегда заключают в себе определённое ограничение свободы индивидуальных действий. Но, будучи осознанными как необходимые, они становятся предпосылкой свободного выбора наиболее целесообразного с точки зрения общества и личности поведения.</a:t>
            </a:r>
            <a:br>
              <a:rPr lang="ru-RU" sz="8000" b="0" dirty="0">
                <a:solidFill>
                  <a:srgbClr val="020A1B"/>
                </a:solidFill>
              </a:rPr>
            </a:br>
            <a:r>
              <a:rPr lang="ru-RU" sz="8000" b="0" dirty="0">
                <a:solidFill>
                  <a:srgbClr val="020A1B"/>
                </a:solidFill>
              </a:rPr>
              <a:t/>
            </a:r>
            <a:br>
              <a:rPr lang="ru-RU" sz="8000" b="0" dirty="0">
                <a:solidFill>
                  <a:srgbClr val="020A1B"/>
                </a:solidFill>
              </a:rPr>
            </a:br>
            <a:endParaRPr lang="ru-RU" sz="8000" dirty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801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450"/>
                    </a14:imgEffect>
                    <a14:imgEffect>
                      <a14:saturation sat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197" y="-99392"/>
            <a:ext cx="9564199" cy="7235080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047717" y="260648"/>
            <a:ext cx="7920880" cy="109688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с развёрнутым ответом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часть 2 (26-31)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151715" y="1352736"/>
            <a:ext cx="7612360" cy="5964696"/>
          </a:xfrm>
        </p:spPr>
        <p:txBody>
          <a:bodyPr>
            <a:normAutofit fontScale="25000" lnSpcReduction="20000"/>
          </a:bodyPr>
          <a:lstStyle/>
          <a:p>
            <a:r>
              <a:rPr lang="ru-RU" sz="7200" dirty="0" smtClean="0"/>
              <a:t>Пример </a:t>
            </a:r>
            <a:r>
              <a:rPr lang="ru-RU" sz="7200" dirty="0" smtClean="0"/>
              <a:t>13:</a:t>
            </a:r>
            <a:endParaRPr lang="ru-RU" sz="7200" dirty="0" smtClean="0"/>
          </a:p>
          <a:p>
            <a:endParaRPr lang="ru-RU" sz="7200" dirty="0"/>
          </a:p>
          <a:p>
            <a:r>
              <a:rPr lang="ru-RU" sz="8000" b="0" dirty="0">
                <a:solidFill>
                  <a:srgbClr val="020A1B"/>
                </a:solidFill>
              </a:rPr>
              <a:t>В отличие от других видов социальных норм, действующих в обществе (например, права), мораль опирается на неофициальные санкции. Но какими бы глубокими общественными потребностями ни порождалась мораль и какими бы многочисленными группами не поддерживалась, в конечном счёте, она проявляется в отдельных личностях: в их сознании, деятельности и отношениях, составляющих нравственный мир человека, степень его нравственной культуры.</a:t>
            </a:r>
            <a:br>
              <a:rPr lang="ru-RU" sz="8000" b="0" dirty="0">
                <a:solidFill>
                  <a:srgbClr val="020A1B"/>
                </a:solidFill>
              </a:rPr>
            </a:br>
            <a:r>
              <a:rPr lang="ru-RU" sz="8000" b="0" dirty="0">
                <a:solidFill>
                  <a:srgbClr val="020A1B"/>
                </a:solidFill>
              </a:rPr>
              <a:t/>
            </a:r>
            <a:br>
              <a:rPr lang="ru-RU" sz="8000" b="0" dirty="0">
                <a:solidFill>
                  <a:srgbClr val="020A1B"/>
                </a:solidFill>
              </a:rPr>
            </a:br>
            <a:r>
              <a:rPr lang="ru-RU" sz="8000" b="0" dirty="0">
                <a:solidFill>
                  <a:srgbClr val="020A1B"/>
                </a:solidFill>
              </a:rPr>
              <a:t>В сферу нравственной культуры личности входят нравственные чувства (стыд, сострадание и т.д.), нравственное сознание (совокупность знаний и представлений о добре, зле, долге, чести, порядочности, ответственности), нравственные привычки, нравственные поступки.</a:t>
            </a:r>
            <a:br>
              <a:rPr lang="ru-RU" sz="8000" b="0" dirty="0">
                <a:solidFill>
                  <a:srgbClr val="020A1B"/>
                </a:solidFill>
              </a:rPr>
            </a:br>
            <a:r>
              <a:rPr lang="ru-RU" sz="8000" b="0" dirty="0">
                <a:solidFill>
                  <a:srgbClr val="020A1B"/>
                </a:solidFill>
              </a:rPr>
              <a:t/>
            </a:r>
            <a:br>
              <a:rPr lang="ru-RU" sz="8000" b="0" dirty="0">
                <a:solidFill>
                  <a:srgbClr val="020A1B"/>
                </a:solidFill>
              </a:rPr>
            </a:br>
            <a:r>
              <a:rPr lang="ru-RU" sz="8000" b="0" dirty="0" smtClean="0">
                <a:solidFill>
                  <a:srgbClr val="020A1B"/>
                </a:solidFill>
              </a:rPr>
              <a:t>                                            (</a:t>
            </a:r>
            <a:r>
              <a:rPr lang="ru-RU" sz="8000" b="0" dirty="0">
                <a:solidFill>
                  <a:srgbClr val="020A1B"/>
                </a:solidFill>
              </a:rPr>
              <a:t>Адаптировано по Б. Свешникову.)</a:t>
            </a:r>
            <a:br>
              <a:rPr lang="ru-RU" sz="8000" b="0" dirty="0">
                <a:solidFill>
                  <a:srgbClr val="020A1B"/>
                </a:solidFill>
              </a:rPr>
            </a:br>
            <a:r>
              <a:rPr lang="ru-RU" sz="7200" b="0" dirty="0">
                <a:solidFill>
                  <a:srgbClr val="020A1B"/>
                </a:solidFill>
              </a:rPr>
              <a:t/>
            </a:r>
            <a:br>
              <a:rPr lang="ru-RU" sz="7200" b="0" dirty="0">
                <a:solidFill>
                  <a:srgbClr val="020A1B"/>
                </a:solidFill>
              </a:rPr>
            </a:b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09575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450"/>
                    </a14:imgEffect>
                    <a14:imgEffect>
                      <a14:saturation sat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197" y="0"/>
            <a:ext cx="9564199" cy="7135688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047717" y="260648"/>
            <a:ext cx="7920880" cy="109688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с развёрнутым ответом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часть 2 (26-31)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187624" y="1387016"/>
            <a:ext cx="7612360" cy="5354352"/>
          </a:xfrm>
        </p:spPr>
        <p:txBody>
          <a:bodyPr>
            <a:normAutofit fontScale="25000" lnSpcReduction="20000"/>
          </a:bodyPr>
          <a:lstStyle/>
          <a:p>
            <a:r>
              <a:rPr lang="ru-RU" sz="7200" dirty="0" smtClean="0"/>
              <a:t>Пример </a:t>
            </a:r>
            <a:r>
              <a:rPr lang="ru-RU" sz="7200" dirty="0" smtClean="0"/>
              <a:t>13:</a:t>
            </a:r>
            <a:endParaRPr lang="ru-RU" sz="7200" dirty="0" smtClean="0"/>
          </a:p>
          <a:p>
            <a:r>
              <a:rPr lang="ru-RU" sz="7200" b="0" dirty="0">
                <a:solidFill>
                  <a:srgbClr val="020A1B"/>
                </a:solidFill>
              </a:rPr>
              <a:t/>
            </a:r>
            <a:br>
              <a:rPr lang="ru-RU" sz="7200" b="0" dirty="0">
                <a:solidFill>
                  <a:srgbClr val="020A1B"/>
                </a:solidFill>
              </a:rPr>
            </a:br>
            <a:r>
              <a:rPr lang="ru-RU" sz="7200" b="0" dirty="0" smtClean="0">
                <a:solidFill>
                  <a:srgbClr val="020A1B"/>
                </a:solidFill>
              </a:rPr>
              <a:t>26. </a:t>
            </a:r>
            <a:r>
              <a:rPr lang="ru-RU" sz="7200" b="0" dirty="0">
                <a:solidFill>
                  <a:srgbClr val="020A1B"/>
                </a:solidFill>
              </a:rPr>
              <a:t>Составьте план текста. Для этого выделите основные смысловые фрагменты текста и озаглавьте каждый из них</a:t>
            </a:r>
            <a:r>
              <a:rPr lang="ru-RU" sz="7200" b="0" dirty="0" smtClean="0">
                <a:solidFill>
                  <a:srgbClr val="020A1B"/>
                </a:solidFill>
              </a:rPr>
              <a:t>.</a:t>
            </a:r>
            <a:r>
              <a:rPr lang="ru-RU" sz="7200" b="0" dirty="0">
                <a:solidFill>
                  <a:srgbClr val="020A1B"/>
                </a:solidFill>
              </a:rPr>
              <a:t/>
            </a:r>
            <a:br>
              <a:rPr lang="ru-RU" sz="7200" b="0" dirty="0">
                <a:solidFill>
                  <a:srgbClr val="020A1B"/>
                </a:solidFill>
              </a:rPr>
            </a:br>
            <a:r>
              <a:rPr lang="ru-RU" sz="7200" b="0" dirty="0" smtClean="0">
                <a:solidFill>
                  <a:srgbClr val="020A1B"/>
                </a:solidFill>
              </a:rPr>
              <a:t>27. </a:t>
            </a:r>
            <a:r>
              <a:rPr lang="ru-RU" sz="7200" b="0" dirty="0">
                <a:solidFill>
                  <a:srgbClr val="020A1B"/>
                </a:solidFill>
              </a:rPr>
              <a:t>Как вы понимаете фразу: «Основное предназначение нравственной культуры – быть регулятором человеческих отношений»? Используя содержание текста, дайте два объяснения</a:t>
            </a:r>
            <a:r>
              <a:rPr lang="ru-RU" sz="7200" b="0" dirty="0" smtClean="0">
                <a:solidFill>
                  <a:srgbClr val="020A1B"/>
                </a:solidFill>
              </a:rPr>
              <a:t>.</a:t>
            </a:r>
          </a:p>
          <a:p>
            <a:r>
              <a:rPr lang="ru-RU" sz="7200" b="0" dirty="0" smtClean="0">
                <a:solidFill>
                  <a:srgbClr val="020A1B"/>
                </a:solidFill>
              </a:rPr>
              <a:t>28</a:t>
            </a:r>
            <a:r>
              <a:rPr lang="ru-RU" sz="7200" b="0" dirty="0">
                <a:solidFill>
                  <a:srgbClr val="020A1B"/>
                </a:solidFill>
              </a:rPr>
              <a:t>. Что, по мнению автора, входит в сферу нравственной культуры личности? Поясните связь любых двух элементов нравственной культуры личности</a:t>
            </a:r>
            <a:r>
              <a:rPr lang="ru-RU" sz="7200" b="0" dirty="0" smtClean="0">
                <a:solidFill>
                  <a:srgbClr val="020A1B"/>
                </a:solidFill>
              </a:rPr>
              <a:t>.</a:t>
            </a:r>
          </a:p>
          <a:p>
            <a:r>
              <a:rPr lang="ru-RU" sz="7200" b="0" dirty="0">
                <a:solidFill>
                  <a:srgbClr val="020A1B"/>
                </a:solidFill>
              </a:rPr>
              <a:t>29. Какое отличие морали от других видов социальных норм отметил автор? Проиллюстрируйте это отличие двумя примерами</a:t>
            </a:r>
            <a:r>
              <a:rPr lang="ru-RU" sz="7200" b="0" dirty="0" smtClean="0">
                <a:solidFill>
                  <a:srgbClr val="020A1B"/>
                </a:solidFill>
              </a:rPr>
              <a:t>.</a:t>
            </a:r>
            <a:r>
              <a:rPr lang="ru-RU" sz="7200" b="0" dirty="0">
                <a:solidFill>
                  <a:srgbClr val="020A1B"/>
                </a:solidFill>
              </a:rPr>
              <a:t/>
            </a:r>
            <a:br>
              <a:rPr lang="ru-RU" sz="7200" b="0" dirty="0">
                <a:solidFill>
                  <a:srgbClr val="020A1B"/>
                </a:solidFill>
              </a:rPr>
            </a:br>
            <a:r>
              <a:rPr lang="ru-RU" sz="7200" b="0" dirty="0">
                <a:solidFill>
                  <a:srgbClr val="020A1B"/>
                </a:solidFill>
              </a:rPr>
              <a:t>30. На уроке школьники обсуждали проблему свободы человека. Они пришли к выводу о том, что мораль и другие социальные нормы делают человека более свободным, чем отсутствие каких-либо норм. Объясните вывод школьников. Приведите фрагмент текста, который может помочь Вам в </a:t>
            </a:r>
            <a:r>
              <a:rPr lang="ru-RU" sz="7200" b="0" dirty="0" smtClean="0">
                <a:solidFill>
                  <a:srgbClr val="020A1B"/>
                </a:solidFill>
              </a:rPr>
              <a:t>объяснении</a:t>
            </a:r>
            <a:r>
              <a:rPr lang="ru-RU" sz="7200" b="0" dirty="0">
                <a:solidFill>
                  <a:srgbClr val="020A1B"/>
                </a:solidFill>
              </a:rPr>
              <a:t/>
            </a:r>
            <a:br>
              <a:rPr lang="ru-RU" sz="7200" b="0" dirty="0">
                <a:solidFill>
                  <a:srgbClr val="020A1B"/>
                </a:solidFill>
              </a:rPr>
            </a:br>
            <a:r>
              <a:rPr lang="ru-RU" sz="7200" b="0" dirty="0" smtClean="0">
                <a:solidFill>
                  <a:srgbClr val="020A1B"/>
                </a:solidFill>
              </a:rPr>
              <a:t>31. </a:t>
            </a:r>
            <a:r>
              <a:rPr lang="ru-RU" sz="7200" b="0" dirty="0">
                <a:solidFill>
                  <a:srgbClr val="020A1B"/>
                </a:solidFill>
              </a:rPr>
              <a:t>Опираясь на содержание текста и обществоведческие знания, подтвердите двумя аргументами (объяснениями) мнение автора о том, что мораль проявляется в отдельных личностях.</a:t>
            </a:r>
            <a:br>
              <a:rPr lang="ru-RU" sz="7200" b="0" dirty="0">
                <a:solidFill>
                  <a:srgbClr val="020A1B"/>
                </a:solidFill>
              </a:rPr>
            </a:br>
            <a:r>
              <a:rPr lang="ru-RU" sz="7200" b="0" dirty="0">
                <a:solidFill>
                  <a:srgbClr val="020A1B"/>
                </a:solidFill>
              </a:rPr>
              <a:t/>
            </a:r>
            <a:br>
              <a:rPr lang="ru-RU" sz="7200" b="0" dirty="0">
                <a:solidFill>
                  <a:srgbClr val="020A1B"/>
                </a:solidFill>
              </a:rPr>
            </a:br>
            <a:r>
              <a:rPr lang="ru-RU" b="0" dirty="0" smtClean="0">
                <a:solidFill>
                  <a:srgbClr val="020A1B"/>
                </a:solidFill>
                <a:latin typeface="ProximaNova"/>
              </a:rPr>
              <a:t>.</a:t>
            </a:r>
            <a:endParaRPr lang="ru-RU" b="0" dirty="0">
              <a:solidFill>
                <a:srgbClr val="020A1B"/>
              </a:solidFill>
              <a:latin typeface="ProximaNova"/>
            </a:endParaRPr>
          </a:p>
          <a:p>
            <a:endParaRPr lang="ru-RU" dirty="0"/>
          </a:p>
          <a:p>
            <a:r>
              <a:rPr lang="ru-RU" b="0" dirty="0">
                <a:solidFill>
                  <a:srgbClr val="020A1B"/>
                </a:solidFill>
                <a:latin typeface="ProximaNova"/>
              </a:rPr>
              <a:t/>
            </a:r>
            <a:br>
              <a:rPr lang="ru-RU" b="0" dirty="0">
                <a:solidFill>
                  <a:srgbClr val="020A1B"/>
                </a:solidFill>
                <a:latin typeface="ProximaNova"/>
              </a:rPr>
            </a:br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64731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450"/>
                    </a14:imgEffect>
                    <a14:imgEffect>
                      <a14:saturation sat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197" y="0"/>
            <a:ext cx="9564199" cy="7135688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047717" y="260648"/>
            <a:ext cx="7920880" cy="109688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Методическая база.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187624" y="1786944"/>
            <a:ext cx="7612360" cy="4018320"/>
          </a:xfrm>
        </p:spPr>
        <p:txBody>
          <a:bodyPr>
            <a:norm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b="0" dirty="0" smtClean="0">
                <a:solidFill>
                  <a:srgbClr val="020A1B"/>
                </a:solidFill>
                <a:latin typeface="ProximaNova"/>
              </a:rPr>
              <a:t>А.Ю. </a:t>
            </a:r>
            <a:r>
              <a:rPr lang="ru-RU" b="0" dirty="0" err="1" smtClean="0">
                <a:solidFill>
                  <a:srgbClr val="020A1B"/>
                </a:solidFill>
                <a:latin typeface="ProximaNova"/>
              </a:rPr>
              <a:t>Лазебникова</a:t>
            </a:r>
            <a:r>
              <a:rPr lang="ru-RU" b="0" dirty="0" smtClean="0">
                <a:solidFill>
                  <a:srgbClr val="020A1B"/>
                </a:solidFill>
                <a:latin typeface="ProximaNova"/>
              </a:rPr>
              <a:t>. Типовые тестовые задания. ОГЭ. 2017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b="0" dirty="0" smtClean="0">
                <a:solidFill>
                  <a:srgbClr val="020A1B"/>
                </a:solidFill>
                <a:latin typeface="ProximaNova"/>
              </a:rPr>
              <a:t>О.А</a:t>
            </a:r>
            <a:r>
              <a:rPr lang="ru-RU" b="0" dirty="0">
                <a:solidFill>
                  <a:srgbClr val="020A1B"/>
                </a:solidFill>
                <a:latin typeface="ProximaNova"/>
              </a:rPr>
              <a:t>. Котова, Т.Е. </a:t>
            </a:r>
            <a:r>
              <a:rPr lang="ru-RU" b="0" dirty="0" err="1" smtClean="0">
                <a:solidFill>
                  <a:srgbClr val="020A1B"/>
                </a:solidFill>
                <a:latin typeface="ProximaNova"/>
              </a:rPr>
              <a:t>Лискова</a:t>
            </a:r>
            <a:r>
              <a:rPr lang="ru-RU" b="0" dirty="0" smtClean="0">
                <a:solidFill>
                  <a:srgbClr val="020A1B"/>
                </a:solidFill>
                <a:latin typeface="ProximaNova"/>
              </a:rPr>
              <a:t> «Я сдам ОГЭ». Обществознание ОГЭ.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b="0" dirty="0">
                <a:solidFill>
                  <a:srgbClr val="020A1B"/>
                </a:solidFill>
                <a:latin typeface="ProximaNova"/>
              </a:rPr>
              <a:t>П.А. </a:t>
            </a:r>
            <a:r>
              <a:rPr lang="ru-RU" b="0" dirty="0" smtClean="0">
                <a:solidFill>
                  <a:srgbClr val="020A1B"/>
                </a:solidFill>
                <a:latin typeface="ProximaNova"/>
              </a:rPr>
              <a:t>Баранов Обществознание: полный справочник для подготовки к ОГЭ: 9кл.</a:t>
            </a:r>
            <a:r>
              <a:rPr lang="ru-RU" b="0" dirty="0">
                <a:solidFill>
                  <a:srgbClr val="020A1B"/>
                </a:solidFill>
                <a:latin typeface="ProximaNova"/>
              </a:rPr>
              <a:t/>
            </a:r>
            <a:br>
              <a:rPr lang="ru-RU" b="0" dirty="0">
                <a:solidFill>
                  <a:srgbClr val="020A1B"/>
                </a:solidFill>
                <a:latin typeface="ProximaNova"/>
              </a:rPr>
            </a:br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12090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450"/>
                    </a14:imgEffect>
                    <a14:imgEffect>
                      <a14:saturation sat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765" y="0"/>
            <a:ext cx="9564199" cy="7101408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043608" y="548680"/>
            <a:ext cx="7920880" cy="109688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Задания на распознание понятия по существенным признакам (1-20)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259632" y="1844824"/>
            <a:ext cx="7612360" cy="4395936"/>
          </a:xfrm>
        </p:spPr>
        <p:txBody>
          <a:bodyPr>
            <a:normAutofit/>
          </a:bodyPr>
          <a:lstStyle/>
          <a:p>
            <a:r>
              <a:rPr lang="ru-RU" dirty="0" smtClean="0"/>
              <a:t>Пример 1:</a:t>
            </a:r>
          </a:p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331640" y="2492896"/>
            <a:ext cx="727280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Активность, в ходе которой осуществляется производство и воспроизводство</a:t>
            </a:r>
          </a:p>
          <a:p>
            <a:r>
              <a:rPr lang="ru-RU" sz="2800" dirty="0"/>
              <a:t>материальных и духовных ценностей, ученые называют</a:t>
            </a:r>
          </a:p>
          <a:p>
            <a:r>
              <a:rPr lang="ru-RU" sz="2800" dirty="0"/>
              <a:t>1) самостоятельностью</a:t>
            </a:r>
          </a:p>
          <a:p>
            <a:r>
              <a:rPr lang="ru-RU" sz="2800" dirty="0"/>
              <a:t>2) деятельностью</a:t>
            </a:r>
          </a:p>
          <a:p>
            <a:r>
              <a:rPr lang="ru-RU" sz="2800" dirty="0"/>
              <a:t>3) увлечением</a:t>
            </a:r>
          </a:p>
          <a:p>
            <a:r>
              <a:rPr lang="ru-RU" sz="2800" dirty="0"/>
              <a:t>4) творчеством</a:t>
            </a:r>
          </a:p>
        </p:txBody>
      </p:sp>
    </p:spTree>
    <p:extLst>
      <p:ext uri="{BB962C8B-B14F-4D97-AF65-F5344CB8AC3E}">
        <p14:creationId xmlns:p14="http://schemas.microsoft.com/office/powerpoint/2010/main" val="22083381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450"/>
                    </a14:imgEffect>
                    <a14:imgEffect>
                      <a14:saturation sat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765" y="0"/>
            <a:ext cx="9564199" cy="7101408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043608" y="548680"/>
            <a:ext cx="7920880" cy="109688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Задания на выявление признаков понятия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259632" y="1844824"/>
            <a:ext cx="7612360" cy="4395936"/>
          </a:xfrm>
        </p:spPr>
        <p:txBody>
          <a:bodyPr>
            <a:normAutofit/>
          </a:bodyPr>
          <a:lstStyle/>
          <a:p>
            <a:r>
              <a:rPr lang="ru-RU" dirty="0" smtClean="0"/>
              <a:t>Пример 2: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043608" y="2492896"/>
            <a:ext cx="770485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Обязательным признаком государства, отличающим его от других</a:t>
            </a:r>
          </a:p>
          <a:p>
            <a:r>
              <a:rPr lang="ru-RU" sz="2800" dirty="0"/>
              <a:t>социальных образований, является</a:t>
            </a:r>
          </a:p>
          <a:p>
            <a:r>
              <a:rPr lang="ru-RU" sz="2800" dirty="0"/>
              <a:t>1) наличие системы господства и подчинения</a:t>
            </a:r>
          </a:p>
          <a:p>
            <a:r>
              <a:rPr lang="ru-RU" sz="2800" dirty="0"/>
              <a:t>2) забота о подрастающем </a:t>
            </a:r>
            <a:r>
              <a:rPr lang="ru-RU" sz="2800" dirty="0" smtClean="0"/>
              <a:t>поколении</a:t>
            </a:r>
            <a:endParaRPr lang="ru-RU" sz="2800" dirty="0"/>
          </a:p>
          <a:p>
            <a:r>
              <a:rPr lang="ru-RU" sz="2800" dirty="0"/>
              <a:t>3) публичный характер власти</a:t>
            </a:r>
          </a:p>
          <a:p>
            <a:r>
              <a:rPr lang="ru-RU" sz="2800" dirty="0"/>
              <a:t>4) наличие демократических </a:t>
            </a:r>
            <a:r>
              <a:rPr lang="ru-RU" sz="2800" dirty="0" smtClean="0"/>
              <a:t>выборов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4031969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450"/>
                    </a14:imgEffect>
                    <a14:imgEffect>
                      <a14:saturation sat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765" y="0"/>
            <a:ext cx="9564199" cy="7101408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043608" y="548680"/>
            <a:ext cx="7920880" cy="1096888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Задания на выявление проявлений понятия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259632" y="1844824"/>
            <a:ext cx="7612360" cy="4395936"/>
          </a:xfrm>
        </p:spPr>
        <p:txBody>
          <a:bodyPr>
            <a:normAutofit/>
          </a:bodyPr>
          <a:lstStyle/>
          <a:p>
            <a:r>
              <a:rPr lang="ru-RU" dirty="0" smtClean="0"/>
              <a:t>Пример 3: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043608" y="2492896"/>
            <a:ext cx="770485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К политическим правам и свободам относится (-</a:t>
            </a:r>
            <a:r>
              <a:rPr lang="ru-RU" sz="2800" dirty="0" err="1" smtClean="0"/>
              <a:t>ятся</a:t>
            </a:r>
            <a:r>
              <a:rPr lang="ru-RU" sz="2800" dirty="0" smtClean="0"/>
              <a:t>-)</a:t>
            </a:r>
          </a:p>
          <a:p>
            <a:pPr marL="514350" indent="-514350">
              <a:buAutoNum type="arabicParenR"/>
            </a:pPr>
            <a:r>
              <a:rPr lang="ru-RU" sz="2800" dirty="0" smtClean="0"/>
              <a:t>свобода совести</a:t>
            </a:r>
          </a:p>
          <a:p>
            <a:pPr marL="514350" indent="-514350">
              <a:buAutoNum type="arabicParenR"/>
            </a:pPr>
            <a:r>
              <a:rPr lang="ru-RU" sz="2800" dirty="0" smtClean="0"/>
              <a:t>право на жилище</a:t>
            </a:r>
          </a:p>
          <a:p>
            <a:pPr marL="514350" indent="-514350">
              <a:buAutoNum type="arabicParenR"/>
            </a:pPr>
            <a:r>
              <a:rPr lang="ru-RU" sz="2800" dirty="0" smtClean="0"/>
              <a:t>свобода творчества</a:t>
            </a:r>
          </a:p>
          <a:p>
            <a:pPr marL="514350" indent="-514350">
              <a:buAutoNum type="arabicParenR"/>
            </a:pPr>
            <a:r>
              <a:rPr lang="ru-RU" sz="2800" dirty="0" smtClean="0"/>
              <a:t>избирательные права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9965508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450"/>
                    </a14:imgEffect>
                    <a14:imgEffect>
                      <a14:saturation sat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765" y="0"/>
            <a:ext cx="9564199" cy="7101408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043608" y="548680"/>
            <a:ext cx="7920880" cy="109688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Задания на определение структуры понятия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259632" y="1844824"/>
            <a:ext cx="7612360" cy="4395936"/>
          </a:xfrm>
        </p:spPr>
        <p:txBody>
          <a:bodyPr>
            <a:normAutofit/>
          </a:bodyPr>
          <a:lstStyle/>
          <a:p>
            <a:r>
              <a:rPr lang="ru-RU" dirty="0" smtClean="0"/>
              <a:t>Пример 4: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043608" y="2492896"/>
            <a:ext cx="770485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Понятие </a:t>
            </a:r>
            <a:r>
              <a:rPr lang="ru-RU" sz="2800" dirty="0" smtClean="0"/>
              <a:t>«общество» </a:t>
            </a:r>
            <a:r>
              <a:rPr lang="ru-RU" sz="2800" dirty="0" smtClean="0"/>
              <a:t>включает в себя</a:t>
            </a:r>
          </a:p>
          <a:p>
            <a:pPr marL="514350" indent="-514350">
              <a:buAutoNum type="arabicParenR"/>
            </a:pPr>
            <a:r>
              <a:rPr lang="ru-RU" sz="2800" dirty="0" smtClean="0"/>
              <a:t>природную среду обитания</a:t>
            </a:r>
          </a:p>
          <a:p>
            <a:pPr marL="514350" indent="-514350">
              <a:buAutoNum type="arabicParenR"/>
            </a:pPr>
            <a:r>
              <a:rPr lang="ru-RU" sz="2800" dirty="0" smtClean="0"/>
              <a:t>принцип неизменности элементов</a:t>
            </a:r>
          </a:p>
          <a:p>
            <a:pPr marL="514350" indent="-514350">
              <a:buAutoNum type="arabicParenR"/>
            </a:pPr>
            <a:r>
              <a:rPr lang="ru-RU" sz="2800" dirty="0" smtClean="0"/>
              <a:t>формы объединения людей</a:t>
            </a:r>
          </a:p>
          <a:p>
            <a:pPr marL="514350" indent="-514350">
              <a:buAutoNum type="arabicParenR"/>
            </a:pPr>
            <a:r>
              <a:rPr lang="ru-RU" sz="2800" dirty="0" smtClean="0"/>
              <a:t>окружающий мир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6528003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450"/>
                    </a14:imgEffect>
                    <a14:imgEffect>
                      <a14:saturation sat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765" y="0"/>
            <a:ext cx="9564199" cy="7101408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043608" y="548680"/>
            <a:ext cx="7920880" cy="109688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Задания на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сравнение и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оперирование не одним, а несколькими понятиями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259632" y="1844824"/>
            <a:ext cx="7612360" cy="4395936"/>
          </a:xfrm>
        </p:spPr>
        <p:txBody>
          <a:bodyPr>
            <a:normAutofit/>
          </a:bodyPr>
          <a:lstStyle/>
          <a:p>
            <a:r>
              <a:rPr lang="ru-RU" dirty="0" smtClean="0"/>
              <a:t>Пример 5: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043608" y="2492896"/>
            <a:ext cx="770485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В отличие от природы, общество</a:t>
            </a:r>
          </a:p>
          <a:p>
            <a:pPr marL="514350" indent="-514350">
              <a:buAutoNum type="arabicParenR"/>
            </a:pPr>
            <a:r>
              <a:rPr lang="ru-RU" sz="2800" dirty="0" smtClean="0"/>
              <a:t>имеет системный характер</a:t>
            </a:r>
          </a:p>
          <a:p>
            <a:pPr marL="514350" indent="-514350">
              <a:buAutoNum type="arabicParenR"/>
            </a:pPr>
            <a:r>
              <a:rPr lang="ru-RU" sz="2800" dirty="0" smtClean="0"/>
              <a:t>непрерывно изменяется</a:t>
            </a:r>
          </a:p>
          <a:p>
            <a:pPr marL="514350" indent="-514350">
              <a:buAutoNum type="arabicParenR"/>
            </a:pPr>
            <a:r>
              <a:rPr lang="ru-RU" sz="2800" dirty="0"/>
              <a:t>с</a:t>
            </a:r>
            <a:r>
              <a:rPr lang="ru-RU" sz="2800" dirty="0" smtClean="0"/>
              <a:t>оздаёт культуру</a:t>
            </a:r>
          </a:p>
          <a:p>
            <a:pPr marL="514350" indent="-514350">
              <a:buAutoNum type="arabicParenR"/>
            </a:pPr>
            <a:r>
              <a:rPr lang="ru-RU" sz="2800" dirty="0" smtClean="0"/>
              <a:t>развивается по собственным законам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2891646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450"/>
                    </a14:imgEffect>
                    <a14:imgEffect>
                      <a14:saturation sat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765" y="0"/>
            <a:ext cx="9564199" cy="7101408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043608" y="548680"/>
            <a:ext cx="7920880" cy="109688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Задания – задачи, требующие выбора одной из четырёх позиций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259632" y="1844824"/>
            <a:ext cx="7612360" cy="4395936"/>
          </a:xfrm>
        </p:spPr>
        <p:txBody>
          <a:bodyPr>
            <a:normAutofit/>
          </a:bodyPr>
          <a:lstStyle/>
          <a:p>
            <a:r>
              <a:rPr lang="ru-RU" dirty="0" smtClean="0"/>
              <a:t>Пример 6: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043608" y="2204864"/>
            <a:ext cx="770485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Шестнадцатилетний гражданин Г. без разрешения родителей устроился</a:t>
            </a:r>
          </a:p>
          <a:p>
            <a:r>
              <a:rPr lang="ru-RU" sz="2000" dirty="0"/>
              <a:t>на овощную базу грузчиком. Согласно трудовому договору</a:t>
            </a:r>
          </a:p>
          <a:p>
            <a:r>
              <a:rPr lang="ru-RU" sz="2000" dirty="0"/>
              <a:t>продолжительность его рабочей недели составляла 24 часа. При</a:t>
            </a:r>
          </a:p>
          <a:p>
            <a:r>
              <a:rPr lang="ru-RU" sz="2000" dirty="0"/>
              <a:t>проверке предприятия комиссия признала трудовой договор с шестнадцатилетним</a:t>
            </a:r>
          </a:p>
          <a:p>
            <a:r>
              <a:rPr lang="ru-RU" sz="2000" dirty="0"/>
              <a:t>гражданином недействительным и потребовала</a:t>
            </a:r>
          </a:p>
          <a:p>
            <a:r>
              <a:rPr lang="ru-RU" sz="2000" dirty="0"/>
              <a:t>его расторжения. Какова причина данного решения комиссии?</a:t>
            </a:r>
          </a:p>
          <a:p>
            <a:r>
              <a:rPr lang="ru-RU" sz="2000" dirty="0"/>
              <a:t>1) отсутствие согласия родителей</a:t>
            </a:r>
          </a:p>
          <a:p>
            <a:r>
              <a:rPr lang="ru-RU" sz="2000" dirty="0"/>
              <a:t>2) вред психическому здоровью</a:t>
            </a:r>
          </a:p>
          <a:p>
            <a:r>
              <a:rPr lang="ru-RU" sz="2000" dirty="0"/>
              <a:t>3) длительность рабочей недели</a:t>
            </a:r>
          </a:p>
          <a:p>
            <a:r>
              <a:rPr lang="ru-RU" sz="2000" dirty="0"/>
              <a:t>4) вред физическому здоровью</a:t>
            </a:r>
          </a:p>
        </p:txBody>
      </p:sp>
    </p:spTree>
    <p:extLst>
      <p:ext uri="{BB962C8B-B14F-4D97-AF65-F5344CB8AC3E}">
        <p14:creationId xmlns:p14="http://schemas.microsoft.com/office/powerpoint/2010/main" val="14641991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450"/>
                    </a14:imgEffect>
                    <a14:imgEffect>
                      <a14:saturation sat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765" y="0"/>
            <a:ext cx="9564199" cy="7101408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043608" y="548680"/>
            <a:ext cx="7920880" cy="109688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 Задания на установление истинности суждений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259632" y="1844824"/>
            <a:ext cx="7612360" cy="4395936"/>
          </a:xfrm>
        </p:spPr>
        <p:txBody>
          <a:bodyPr>
            <a:normAutofit/>
          </a:bodyPr>
          <a:lstStyle/>
          <a:p>
            <a:r>
              <a:rPr lang="ru-RU" dirty="0" smtClean="0"/>
              <a:t>Пример 7: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043608" y="2204864"/>
            <a:ext cx="77048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Верны ли следующие суждения о главных вопросах экономики?</a:t>
            </a:r>
          </a:p>
          <a:p>
            <a:r>
              <a:rPr lang="ru-RU" sz="2400" dirty="0"/>
              <a:t>А. Главным вопросом экономики является вопрос о роли </a:t>
            </a:r>
            <a:r>
              <a:rPr lang="ru-RU" sz="2400" dirty="0" smtClean="0"/>
              <a:t>производства в </a:t>
            </a:r>
            <a:r>
              <a:rPr lang="ru-RU" sz="2400" dirty="0"/>
              <a:t>жизни общества.</a:t>
            </a:r>
          </a:p>
          <a:p>
            <a:r>
              <a:rPr lang="ru-RU" sz="2400" dirty="0"/>
              <a:t>Б. Главные вопросы экономики - что, как и для кого </a:t>
            </a:r>
            <a:r>
              <a:rPr lang="ru-RU" sz="2400" dirty="0" smtClean="0"/>
              <a:t>производить</a:t>
            </a:r>
            <a:r>
              <a:rPr lang="ru-RU" sz="2400" dirty="0"/>
              <a:t>.</a:t>
            </a:r>
          </a:p>
          <a:p>
            <a:r>
              <a:rPr lang="ru-RU" sz="2400" dirty="0"/>
              <a:t>1) верно только А</a:t>
            </a:r>
          </a:p>
          <a:p>
            <a:r>
              <a:rPr lang="ru-RU" sz="2400" dirty="0"/>
              <a:t>2) верно только Б</a:t>
            </a:r>
          </a:p>
          <a:p>
            <a:r>
              <a:rPr lang="ru-RU" sz="2400" dirty="0"/>
              <a:t>3) верны оба суждения</a:t>
            </a:r>
          </a:p>
          <a:p>
            <a:r>
              <a:rPr lang="ru-RU" sz="2400" dirty="0"/>
              <a:t>4) оба суждения неверны</a:t>
            </a:r>
          </a:p>
        </p:txBody>
      </p:sp>
    </p:spTree>
    <p:extLst>
      <p:ext uri="{BB962C8B-B14F-4D97-AF65-F5344CB8AC3E}">
        <p14:creationId xmlns:p14="http://schemas.microsoft.com/office/powerpoint/2010/main" val="25580468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450"/>
                    </a14:imgEffect>
                    <a14:imgEffect>
                      <a14:saturation sat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766" y="0"/>
            <a:ext cx="9564199" cy="7101408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076813" y="548680"/>
            <a:ext cx="7920880" cy="66484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Задания с кратким ответом (21)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задание на сравнение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160925" y="1196752"/>
            <a:ext cx="7612360" cy="4395936"/>
          </a:xfrm>
        </p:spPr>
        <p:txBody>
          <a:bodyPr>
            <a:normAutofit/>
          </a:bodyPr>
          <a:lstStyle/>
          <a:p>
            <a:r>
              <a:rPr lang="ru-RU" dirty="0" smtClean="0"/>
              <a:t>Пример 8: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068429" y="1628800"/>
            <a:ext cx="7704856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/>
              <a:t>Наталья подготовила сообщение о взаимосвязи морали и </a:t>
            </a:r>
            <a:r>
              <a:rPr lang="ru-RU" sz="2200" dirty="0" smtClean="0"/>
              <a:t>религии. Сравните </a:t>
            </a:r>
            <a:r>
              <a:rPr lang="ru-RU" sz="2200" dirty="0"/>
              <a:t>две области духовной </a:t>
            </a:r>
            <a:r>
              <a:rPr lang="ru-RU" sz="2200" dirty="0" smtClean="0"/>
              <a:t>культуры, упомянутые </a:t>
            </a:r>
            <a:r>
              <a:rPr lang="ru-RU" sz="2200" dirty="0"/>
              <a:t>в </a:t>
            </a:r>
            <a:r>
              <a:rPr lang="ru-RU" sz="2200" dirty="0" smtClean="0"/>
              <a:t>условии задания</a:t>
            </a:r>
            <a:r>
              <a:rPr lang="ru-RU" sz="2200" dirty="0"/>
              <a:t>: мораль и религию.</a:t>
            </a:r>
          </a:p>
          <a:p>
            <a:r>
              <a:rPr lang="ru-RU" sz="2200" dirty="0"/>
              <a:t>Выберите и запишите в первую колонку таблицы порядковые </a:t>
            </a:r>
            <a:r>
              <a:rPr lang="ru-RU" sz="2200" dirty="0" smtClean="0"/>
              <a:t>номера черт </a:t>
            </a:r>
            <a:r>
              <a:rPr lang="ru-RU" sz="2200" dirty="0"/>
              <a:t>сходства, а во вторую колонку - порядковые </a:t>
            </a:r>
            <a:r>
              <a:rPr lang="ru-RU" sz="2200" dirty="0" smtClean="0"/>
              <a:t>номера черт </a:t>
            </a:r>
            <a:r>
              <a:rPr lang="ru-RU" sz="2200" dirty="0"/>
              <a:t>различия.</a:t>
            </a:r>
          </a:p>
          <a:p>
            <a:r>
              <a:rPr lang="ru-RU" sz="2200" dirty="0"/>
              <a:t>1) устанавливает нормы поведения</a:t>
            </a:r>
          </a:p>
          <a:p>
            <a:r>
              <a:rPr lang="ru-RU" sz="2200" dirty="0"/>
              <a:t>2) предполагает создание специальных организаций</a:t>
            </a:r>
          </a:p>
          <a:p>
            <a:r>
              <a:rPr lang="ru-RU" sz="2200" dirty="0"/>
              <a:t>3) возникает в </a:t>
            </a:r>
            <a:r>
              <a:rPr lang="ru-RU" sz="2200" dirty="0" err="1"/>
              <a:t>догосударственный</a:t>
            </a:r>
            <a:r>
              <a:rPr lang="ru-RU" sz="2200" dirty="0"/>
              <a:t> период истории общества</a:t>
            </a:r>
          </a:p>
          <a:p>
            <a:r>
              <a:rPr lang="ru-RU" sz="2200" dirty="0"/>
              <a:t>4) основывается на вере в </a:t>
            </a:r>
            <a:r>
              <a:rPr lang="ru-RU" sz="2200" dirty="0" smtClean="0"/>
              <a:t>сверхъестественное</a:t>
            </a:r>
            <a:endParaRPr lang="ru-RU" sz="22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4908555"/>
              </p:ext>
            </p:extLst>
          </p:nvPr>
        </p:nvGraphicFramePr>
        <p:xfrm>
          <a:off x="1706333" y="6154901"/>
          <a:ext cx="6096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211048">
                <a:tc>
                  <a:txBody>
                    <a:bodyPr/>
                    <a:lstStyle/>
                    <a:p>
                      <a:r>
                        <a:rPr lang="ru-RU" dirty="0" smtClean="0"/>
                        <a:t>Черты сходства</a:t>
                      </a:r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Черты различия </a:t>
                      </a:r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657707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Другая 1">
      <a:dk1>
        <a:sysClr val="windowText" lastClr="000000"/>
      </a:dk1>
      <a:lt1>
        <a:sysClr val="window" lastClr="FFFFFF"/>
      </a:lt1>
      <a:dk2>
        <a:srgbClr val="F9B639"/>
      </a:dk2>
      <a:lt2>
        <a:srgbClr val="F4E7ED"/>
      </a:lt2>
      <a:accent1>
        <a:srgbClr val="E36305"/>
      </a:accent1>
      <a:accent2>
        <a:srgbClr val="974203"/>
      </a:accent2>
      <a:accent3>
        <a:srgbClr val="DE6C36"/>
      </a:accent3>
      <a:accent4>
        <a:srgbClr val="F9B639"/>
      </a:accent4>
      <a:accent5>
        <a:srgbClr val="E36305"/>
      </a:accent5>
      <a:accent6>
        <a:srgbClr val="FA8D3D"/>
      </a:accent6>
      <a:hlink>
        <a:srgbClr val="FFDE66"/>
      </a:hlink>
      <a:folHlink>
        <a:srgbClr val="E36305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480</TotalTime>
  <Words>725</Words>
  <Application>Microsoft Office PowerPoint</Application>
  <PresentationFormat>Экран (4:3)</PresentationFormat>
  <Paragraphs>146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Эркер</vt:lpstr>
      <vt:lpstr>обобщение  опыта работы по  подготовке  к ОГЭ</vt:lpstr>
      <vt:lpstr>1. Задания на распознание понятия по существенным признакам (1-20)</vt:lpstr>
      <vt:lpstr>2. Задания на выявление признаков понятия</vt:lpstr>
      <vt:lpstr>3. Задания на выявление проявлений понятия</vt:lpstr>
      <vt:lpstr>4. Задания на определение структуры понятия</vt:lpstr>
      <vt:lpstr>5. Задания на сравнение и оперирование не одним, а несколькими понятиями </vt:lpstr>
      <vt:lpstr>6. Задания – задачи, требующие выбора одной из четырёх позиций</vt:lpstr>
      <vt:lpstr>7. Задания на установление истинности суждений</vt:lpstr>
      <vt:lpstr>Задания с кратким ответом (21) 1. задание на сравнение</vt:lpstr>
      <vt:lpstr>2. Задания на установление соответствия. (22)</vt:lpstr>
      <vt:lpstr>3. Задания на анализ статистических данных. (23)</vt:lpstr>
      <vt:lpstr>3. Задания на анализ статистических данных. (24)</vt:lpstr>
      <vt:lpstr>4. Задания различение фактов и мнений. (25)</vt:lpstr>
      <vt:lpstr>Задание с развёрнутым ответом часть 2 (26-31)</vt:lpstr>
      <vt:lpstr>Задание с развёрнутым ответом часть 2 (26-31)</vt:lpstr>
      <vt:lpstr>Задание с развёрнутым ответом часть 2 (26-31)</vt:lpstr>
      <vt:lpstr>Методическая база.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</dc:creator>
  <cp:lastModifiedBy>Lenovo</cp:lastModifiedBy>
  <cp:revision>21</cp:revision>
  <dcterms:created xsi:type="dcterms:W3CDTF">2017-04-17T18:36:29Z</dcterms:created>
  <dcterms:modified xsi:type="dcterms:W3CDTF">2017-04-18T12:40:53Z</dcterms:modified>
</cp:coreProperties>
</file>