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81" r:id="rId2"/>
    <p:sldId id="302" r:id="rId3"/>
    <p:sldId id="303" r:id="rId4"/>
    <p:sldId id="304" r:id="rId5"/>
  </p:sldIdLst>
  <p:sldSz cx="9144000" cy="6858000" type="screen4x3"/>
  <p:notesSz cx="6797675" cy="99266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5" autoAdjust="0"/>
    <p:restoredTop sz="94590" autoAdjust="0"/>
  </p:normalViewPr>
  <p:slideViewPr>
    <p:cSldViewPr>
      <p:cViewPr>
        <p:scale>
          <a:sx n="83" d="100"/>
          <a:sy n="83" d="100"/>
        </p:scale>
        <p:origin x="-894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2064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14.10.2021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1800" b="1" dirty="0">
                <a:solidFill>
                  <a:schemeClr val="tx2">
                    <a:lumMod val="50000"/>
                  </a:schemeClr>
                </a:solidFill>
              </a:rPr>
              <a:t/>
            </a:r>
            <a:br>
              <a:rPr lang="ru-RU" sz="1800" b="1" dirty="0">
                <a:solidFill>
                  <a:schemeClr val="tx2">
                    <a:lumMod val="50000"/>
                  </a:schemeClr>
                </a:solidFill>
              </a:rPr>
            </a:br>
            <a:endParaRPr lang="ru-RU" sz="18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>
          <a:xfrm>
            <a:off x="259219" y="1556792"/>
            <a:ext cx="8633261" cy="5184576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ru-RU" sz="3600" b="1" dirty="0">
              <a:solidFill>
                <a:schemeClr val="tx2">
                  <a:lumMod val="50000"/>
                </a:schemeClr>
              </a:solidFill>
            </a:endParaRPr>
          </a:p>
          <a:p>
            <a:pPr marL="0" lvl="0" indent="0" algn="ctr">
              <a:buNone/>
            </a:pPr>
            <a:r>
              <a:rPr lang="ru-RU" sz="4400" b="1" dirty="0">
                <a:solidFill>
                  <a:schemeClr val="accent1">
                    <a:lumMod val="50000"/>
                  </a:schemeClr>
                </a:solidFill>
              </a:rPr>
              <a:t>Учебное занятие как условие повышения профессиональной компетентности </a:t>
            </a:r>
            <a:r>
              <a:rPr lang="ru-RU" sz="4400" b="1" dirty="0" smtClean="0">
                <a:solidFill>
                  <a:schemeClr val="accent1">
                    <a:lumMod val="50000"/>
                  </a:schemeClr>
                </a:solidFill>
              </a:rPr>
              <a:t>педагога </a:t>
            </a:r>
            <a:endParaRPr lang="ru-RU" sz="4400" b="1" dirty="0">
              <a:solidFill>
                <a:schemeClr val="accent1">
                  <a:lumMod val="50000"/>
                </a:schemeClr>
              </a:solidFill>
            </a:endParaRPr>
          </a:p>
          <a:p>
            <a:pPr algn="ctr"/>
            <a:endParaRPr lang="ru-RU" sz="2000" b="1" dirty="0">
              <a:solidFill>
                <a:schemeClr val="accent1">
                  <a:lumMod val="50000"/>
                </a:schemeClr>
              </a:solidFill>
              <a:latin typeface="Gothic"/>
            </a:endParaRPr>
          </a:p>
          <a:p>
            <a:pPr marL="0" indent="0" algn="r">
              <a:buNone/>
            </a:pPr>
            <a:endParaRPr lang="ru-RU" sz="2000" b="1" dirty="0">
              <a:solidFill>
                <a:schemeClr val="tx2">
                  <a:lumMod val="50000"/>
                </a:schemeClr>
              </a:solidFill>
            </a:endParaRPr>
          </a:p>
          <a:p>
            <a:pPr marL="0" indent="0" algn="r">
              <a:buNone/>
            </a:pPr>
            <a:endParaRPr lang="ru-RU" sz="2000" b="1" dirty="0">
              <a:solidFill>
                <a:schemeClr val="tx2">
                  <a:lumMod val="50000"/>
                </a:schemeClr>
              </a:solidFill>
            </a:endParaRPr>
          </a:p>
          <a:p>
            <a:pPr marL="0" indent="0" algn="r">
              <a:buNone/>
            </a:pPr>
            <a:r>
              <a:rPr lang="ru-RU" sz="2000" b="1" dirty="0" err="1">
                <a:solidFill>
                  <a:schemeClr val="accent2">
                    <a:lumMod val="50000"/>
                  </a:schemeClr>
                </a:solidFill>
              </a:rPr>
              <a:t>Минёва</a:t>
            </a:r>
            <a:r>
              <a:rPr lang="ru-RU" sz="2000" b="1" dirty="0">
                <a:solidFill>
                  <a:schemeClr val="accent2">
                    <a:lumMod val="50000"/>
                  </a:schemeClr>
                </a:solidFill>
              </a:rPr>
              <a:t> Татьяна Владимировна,</a:t>
            </a:r>
          </a:p>
          <a:p>
            <a:pPr marL="0" indent="0" algn="r">
              <a:buNone/>
            </a:pPr>
            <a:r>
              <a:rPr lang="ru-RU" sz="2000" b="1" dirty="0">
                <a:solidFill>
                  <a:schemeClr val="accent2">
                    <a:lumMod val="50000"/>
                  </a:schemeClr>
                </a:solidFill>
              </a:rPr>
              <a:t>методист МАОУДО «ДЮЦ «Импульс</a:t>
            </a:r>
            <a:r>
              <a:rPr lang="ru-RU" sz="2000" b="1" dirty="0">
                <a:solidFill>
                  <a:schemeClr val="tx2">
                    <a:lumMod val="50000"/>
                  </a:schemeClr>
                </a:solidFill>
              </a:rPr>
              <a:t>»</a:t>
            </a:r>
          </a:p>
        </p:txBody>
      </p:sp>
      <p:pic>
        <p:nvPicPr>
          <p:cNvPr id="6" name="Picture 2" descr="N:\ЭМБЛЕМА ИМПУЛЬС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07904" y="332656"/>
            <a:ext cx="1231245" cy="11987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023307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9219" y="1988840"/>
            <a:ext cx="8633261" cy="4137323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ru-RU" sz="3200" b="1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«Педагог – ключевая фигура реформирования образования. </a:t>
            </a:r>
            <a:endParaRPr lang="ru-RU" sz="3200" b="1" dirty="0" smtClean="0">
              <a:solidFill>
                <a:schemeClr val="accent1">
                  <a:lumMod val="50000"/>
                </a:schemeClr>
              </a:solidFill>
              <a:latin typeface="Gothic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ru-RU" sz="3200" b="1" dirty="0" smtClean="0">
                <a:solidFill>
                  <a:schemeClr val="accent1">
                    <a:lumMod val="50000"/>
                  </a:schemeClr>
                </a:solidFill>
                <a:latin typeface="Gothic"/>
              </a:rPr>
              <a:t>В </a:t>
            </a:r>
            <a:r>
              <a:rPr lang="ru-RU" sz="3200" b="1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стремительно меняющемся открытом мире </a:t>
            </a:r>
            <a:r>
              <a:rPr lang="ru-RU" sz="3200" b="1" dirty="0">
                <a:solidFill>
                  <a:srgbClr val="FF0000"/>
                </a:solidFill>
                <a:latin typeface="Gothic"/>
              </a:rPr>
              <a:t>главным профессиональным качеством</a:t>
            </a:r>
            <a:r>
              <a:rPr lang="ru-RU" sz="3200" b="1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, которое педагог должен постоянно демонстрировать своим ученикам, становится </a:t>
            </a:r>
            <a:r>
              <a:rPr lang="ru-RU" sz="3200" b="1" dirty="0">
                <a:solidFill>
                  <a:srgbClr val="FF0000"/>
                </a:solidFill>
                <a:latin typeface="Gothic"/>
              </a:rPr>
              <a:t>умение учиться</a:t>
            </a:r>
            <a:r>
              <a:rPr lang="ru-RU" sz="3200" b="1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».</a:t>
            </a:r>
          </a:p>
          <a:p>
            <a:pPr marL="0" indent="0" algn="ctr">
              <a:buNone/>
            </a:pPr>
            <a:endParaRPr lang="ru-RU" sz="3200" b="1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800" b="1" dirty="0">
                <a:solidFill>
                  <a:schemeClr val="bg1"/>
                </a:solidFill>
                <a:latin typeface="Gothic"/>
              </a:rPr>
              <a:t>ПРОФЕССИОНАЛЬНЫЙ СТАНДАРТ ПЕДАГОГА</a:t>
            </a:r>
            <a:br>
              <a:rPr lang="ru-RU" sz="2800" b="1" dirty="0">
                <a:solidFill>
                  <a:schemeClr val="bg1"/>
                </a:solidFill>
                <a:latin typeface="Gothic"/>
              </a:rPr>
            </a:br>
            <a:endParaRPr lang="ru-RU" sz="2800" b="1" dirty="0">
              <a:solidFill>
                <a:schemeClr val="bg1"/>
              </a:solidFill>
            </a:endParaRPr>
          </a:p>
        </p:txBody>
      </p:sp>
      <p:pic>
        <p:nvPicPr>
          <p:cNvPr id="4" name="Picture 2" descr="N:\ЭМБЛЕМА ИМПУЛЬС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2" y="224644"/>
            <a:ext cx="1109362" cy="108012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1047983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395536" y="1772816"/>
            <a:ext cx="8496943" cy="435334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3200" b="1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Компетентность педагога</a:t>
            </a:r>
            <a:r>
              <a:rPr lang="ru-RU" sz="3200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 – это синтез </a:t>
            </a:r>
            <a:r>
              <a:rPr lang="ru-RU" sz="3200" b="1" i="1" dirty="0">
                <a:solidFill>
                  <a:srgbClr val="FF0000"/>
                </a:solidFill>
                <a:latin typeface="Gothic"/>
              </a:rPr>
              <a:t>профессионализма</a:t>
            </a:r>
            <a:r>
              <a:rPr lang="ru-RU" sz="3200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 (специальная, методическая, психолого-педагогическая подготовка), </a:t>
            </a:r>
            <a:r>
              <a:rPr lang="ru-RU" sz="3200" b="1" i="1" dirty="0">
                <a:solidFill>
                  <a:srgbClr val="FF0000"/>
                </a:solidFill>
                <a:latin typeface="Gothic"/>
              </a:rPr>
              <a:t>творчества</a:t>
            </a:r>
            <a:r>
              <a:rPr lang="ru-RU" sz="3200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 (творчество отношений, самого процесса обучения, оптимальное использование средств, приёмов, методов обучения) </a:t>
            </a:r>
          </a:p>
          <a:p>
            <a:pPr marL="0" indent="0">
              <a:buNone/>
            </a:pPr>
            <a:r>
              <a:rPr lang="ru-RU" sz="3200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и </a:t>
            </a:r>
            <a:r>
              <a:rPr lang="ru-RU" sz="3200" b="1" i="1" dirty="0">
                <a:solidFill>
                  <a:srgbClr val="FF0000"/>
                </a:solidFill>
                <a:latin typeface="Gothic"/>
              </a:rPr>
              <a:t>искусства</a:t>
            </a:r>
            <a:r>
              <a:rPr lang="ru-RU" sz="3200" b="1" i="1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 </a:t>
            </a:r>
            <a:r>
              <a:rPr lang="ru-RU" sz="3200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(актёрство и ораторство). </a:t>
            </a:r>
          </a:p>
          <a:p>
            <a:pPr marL="0" indent="0">
              <a:buNone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600" b="1" dirty="0">
                <a:solidFill>
                  <a:schemeClr val="tx2">
                    <a:lumMod val="75000"/>
                  </a:schemeClr>
                </a:solidFill>
              </a:rPr>
              <a:t>     </a:t>
            </a:r>
            <a:r>
              <a:rPr lang="ru-RU" sz="3600" b="1" dirty="0" smtClean="0">
                <a:solidFill>
                  <a:schemeClr val="tx2">
                    <a:lumMod val="75000"/>
                  </a:schemeClr>
                </a:solidFill>
              </a:rPr>
              <a:t/>
            </a:r>
            <a:br>
              <a:rPr lang="ru-RU" sz="3600" b="1" dirty="0" smtClean="0">
                <a:solidFill>
                  <a:schemeClr val="tx2">
                    <a:lumMod val="75000"/>
                  </a:schemeClr>
                </a:solidFill>
              </a:rPr>
            </a:br>
            <a:r>
              <a:rPr lang="ru-RU" sz="2800" b="1" dirty="0" smtClean="0">
                <a:solidFill>
                  <a:schemeClr val="bg1"/>
                </a:solidFill>
                <a:latin typeface="Gothic"/>
              </a:rPr>
              <a:t>ПОВЫШЕНИЕ</a:t>
            </a:r>
            <a:r>
              <a:rPr lang="ru-RU" sz="2800" b="1" dirty="0">
                <a:solidFill>
                  <a:schemeClr val="bg1"/>
                </a:solidFill>
                <a:latin typeface="Gothic"/>
              </a:rPr>
              <a:t/>
            </a:r>
            <a:br>
              <a:rPr lang="ru-RU" sz="2800" b="1" dirty="0">
                <a:solidFill>
                  <a:schemeClr val="bg1"/>
                </a:solidFill>
                <a:latin typeface="Gothic"/>
              </a:rPr>
            </a:br>
            <a:r>
              <a:rPr lang="ru-RU" sz="2800" b="1" dirty="0">
                <a:solidFill>
                  <a:schemeClr val="bg1"/>
                </a:solidFill>
                <a:latin typeface="Gothic"/>
              </a:rPr>
              <a:t>ПРОФЕССИОНАЛЬНОЙ </a:t>
            </a:r>
            <a:r>
              <a:rPr lang="ru-RU" sz="2800" b="1" dirty="0" smtClean="0">
                <a:solidFill>
                  <a:schemeClr val="bg1"/>
                </a:solidFill>
                <a:latin typeface="Gothic"/>
              </a:rPr>
              <a:t/>
            </a:r>
            <a:br>
              <a:rPr lang="ru-RU" sz="2800" b="1" dirty="0" smtClean="0">
                <a:solidFill>
                  <a:schemeClr val="bg1"/>
                </a:solidFill>
                <a:latin typeface="Gothic"/>
              </a:rPr>
            </a:br>
            <a:r>
              <a:rPr lang="ru-RU" sz="2800" b="1" dirty="0" smtClean="0">
                <a:solidFill>
                  <a:schemeClr val="bg1"/>
                </a:solidFill>
                <a:latin typeface="Gothic"/>
              </a:rPr>
              <a:t>КОМПЕТЕНТНОСТИ </a:t>
            </a:r>
            <a:r>
              <a:rPr lang="ru-RU" sz="2800" b="1" dirty="0">
                <a:solidFill>
                  <a:schemeClr val="bg1"/>
                </a:solidFill>
                <a:latin typeface="Gothic"/>
              </a:rPr>
              <a:t>ПЕДАГОГА</a:t>
            </a:r>
            <a:r>
              <a:rPr lang="ru-RU" sz="3600" b="1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/>
            </a:r>
            <a:br>
              <a:rPr lang="ru-RU" sz="3600" b="1" dirty="0">
                <a:solidFill>
                  <a:schemeClr val="accent1">
                    <a:lumMod val="50000"/>
                  </a:schemeClr>
                </a:solidFill>
                <a:latin typeface="Gothic"/>
              </a:rPr>
            </a:br>
            <a:endParaRPr lang="ru-RU" sz="3600" dirty="0">
              <a:solidFill>
                <a:schemeClr val="tx2">
                  <a:lumMod val="75000"/>
                </a:schemeClr>
              </a:solidFill>
            </a:endParaRPr>
          </a:p>
        </p:txBody>
      </p:sp>
      <p:pic>
        <p:nvPicPr>
          <p:cNvPr id="4" name="Picture 2" descr="N:\ЭМБЛЕМА ИМПУЛЬС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2" y="188640"/>
            <a:ext cx="1109362" cy="108012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299718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1916832"/>
            <a:ext cx="8640959" cy="4680520"/>
          </a:xfrm>
        </p:spPr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r>
              <a:rPr lang="ru-RU" sz="4800" b="1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основной элемент, </a:t>
            </a:r>
          </a:p>
          <a:p>
            <a:pPr marL="0" indent="0" algn="ctr">
              <a:buNone/>
            </a:pPr>
            <a:r>
              <a:rPr lang="ru-RU" sz="4800" b="1" dirty="0">
                <a:solidFill>
                  <a:schemeClr val="accent1">
                    <a:lumMod val="50000"/>
                  </a:schemeClr>
                </a:solidFill>
                <a:latin typeface="Gothic"/>
              </a:rPr>
              <a:t>основная форма организации образовательного процесса</a:t>
            </a:r>
          </a:p>
          <a:p>
            <a:pPr algn="ctr"/>
            <a:endParaRPr lang="ru-RU" sz="4800" b="1" dirty="0">
              <a:solidFill>
                <a:schemeClr val="accent1">
                  <a:lumMod val="50000"/>
                </a:schemeClr>
              </a:solidFill>
              <a:latin typeface="Gothic"/>
            </a:endParaRPr>
          </a:p>
          <a:p>
            <a:pPr algn="ctr"/>
            <a:endParaRPr lang="ru-RU" sz="1050" b="1" dirty="0">
              <a:solidFill>
                <a:schemeClr val="accent1">
                  <a:lumMod val="50000"/>
                </a:schemeClr>
              </a:solidFill>
              <a:latin typeface="Gothic"/>
            </a:endParaRPr>
          </a:p>
          <a:p>
            <a:pPr marL="0" indent="0" algn="ctr">
              <a:buNone/>
            </a:pPr>
            <a:r>
              <a:rPr lang="ru-RU" sz="4400" b="1" dirty="0">
                <a:solidFill>
                  <a:srgbClr val="FF0000"/>
                </a:solidFill>
                <a:latin typeface="Gothic"/>
              </a:rPr>
              <a:t>ТЕОРЕТИЧЕСКИЕ ЗНАНИЯ</a:t>
            </a:r>
          </a:p>
          <a:p>
            <a:pPr algn="ctr"/>
            <a:endParaRPr lang="ru-RU" sz="4400" b="1" dirty="0">
              <a:solidFill>
                <a:schemeClr val="accent1">
                  <a:lumMod val="50000"/>
                </a:schemeClr>
              </a:solidFill>
              <a:latin typeface="Gothic"/>
            </a:endParaRPr>
          </a:p>
          <a:p>
            <a:pPr marL="0" indent="0" algn="ctr">
              <a:buNone/>
            </a:pPr>
            <a:r>
              <a:rPr lang="ru-RU" sz="4400" b="1" dirty="0">
                <a:solidFill>
                  <a:srgbClr val="FF0000"/>
                </a:solidFill>
                <a:latin typeface="Gothic"/>
              </a:rPr>
              <a:t>ТВОРЧЕСКИЙ ПОДХОД</a:t>
            </a:r>
          </a:p>
          <a:p>
            <a:pPr marL="0" indent="0">
              <a:buNone/>
            </a:pPr>
            <a:endParaRPr lang="ru-RU" sz="4800" b="1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b="1" dirty="0">
                <a:solidFill>
                  <a:schemeClr val="bg1"/>
                </a:solidFill>
                <a:latin typeface="Gothic"/>
              </a:rPr>
              <a:t>УЧЕБНОЕ ЗАНЯТИЕ</a:t>
            </a:r>
            <a:endParaRPr lang="ru-RU" b="1" dirty="0">
              <a:solidFill>
                <a:schemeClr val="bg1"/>
              </a:solidFill>
            </a:endParaRPr>
          </a:p>
        </p:txBody>
      </p:sp>
      <p:pic>
        <p:nvPicPr>
          <p:cNvPr id="4" name="Picture 2" descr="N:\ЭМБЛЕМА ИМПУЛЬС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7564" y="188640"/>
            <a:ext cx="1167072" cy="113630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Стрелка вверх 4"/>
          <p:cNvSpPr/>
          <p:nvPr/>
        </p:nvSpPr>
        <p:spPr>
          <a:xfrm>
            <a:off x="4167386" y="3915809"/>
            <a:ext cx="484632" cy="547028"/>
          </a:xfrm>
          <a:prstGeom prst="upArrow">
            <a:avLst>
              <a:gd name="adj1" fmla="val 33103"/>
              <a:gd name="adj2" fmla="val 50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Плюс 5"/>
          <p:cNvSpPr/>
          <p:nvPr/>
        </p:nvSpPr>
        <p:spPr>
          <a:xfrm>
            <a:off x="4132815" y="5013176"/>
            <a:ext cx="650935" cy="695357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1533820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Волна">
  <a:themeElements>
    <a:clrScheme name="Волна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Волна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Волна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2242</TotalTime>
  <Words>105</Words>
  <Application>Microsoft Office PowerPoint</Application>
  <PresentationFormat>Экран (4:3)</PresentationFormat>
  <Paragraphs>22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Волна</vt:lpstr>
      <vt:lpstr> </vt:lpstr>
      <vt:lpstr>ПРОФЕССИОНАЛЬНЫЙ СТАНДАРТ ПЕДАГОГА </vt:lpstr>
      <vt:lpstr>      ПОВЫШЕНИЕ ПРОФЕССИОНАЛЬНОЙ  КОМПЕТЕНТНОСТИ ПЕДАГОГА </vt:lpstr>
      <vt:lpstr>УЧЕБНОЕ ЗАНЯТИЕ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Нормативно-правовые основания индивидуализации, персонализации и персонификации дополнительного образования детей</dc:title>
  <dc:creator>Татьяна Владимировна Минева</dc:creator>
  <cp:lastModifiedBy>Лобанова Елена Сергеевна</cp:lastModifiedBy>
  <cp:revision>125</cp:revision>
  <cp:lastPrinted>2019-10-11T09:25:42Z</cp:lastPrinted>
  <dcterms:created xsi:type="dcterms:W3CDTF">2016-09-26T11:30:04Z</dcterms:created>
  <dcterms:modified xsi:type="dcterms:W3CDTF">2021-10-14T06:08:34Z</dcterms:modified>
</cp:coreProperties>
</file>