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7" r:id="rId2"/>
    <p:sldId id="292" r:id="rId3"/>
    <p:sldId id="294" r:id="rId4"/>
    <p:sldId id="258" r:id="rId5"/>
    <p:sldId id="291" r:id="rId6"/>
    <p:sldId id="289" r:id="rId7"/>
    <p:sldId id="293" r:id="rId8"/>
    <p:sldId id="273" r:id="rId9"/>
    <p:sldId id="281" r:id="rId10"/>
  </p:sldIdLst>
  <p:sldSz cx="12192000" cy="6858000"/>
  <p:notesSz cx="6669088" cy="99187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D5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57" autoAdjust="0"/>
    <p:restoredTop sz="93861" autoAdjust="0"/>
  </p:normalViewPr>
  <p:slideViewPr>
    <p:cSldViewPr>
      <p:cViewPr varScale="1">
        <p:scale>
          <a:sx n="69" d="100"/>
          <a:sy n="69" d="100"/>
        </p:scale>
        <p:origin x="96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2910" y="6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EE562-E05A-4626-B3AF-5F0B868819D9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8775" y="1239838"/>
            <a:ext cx="5951538" cy="3348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73374"/>
            <a:ext cx="5335270" cy="3905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1044"/>
            <a:ext cx="2889938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21044"/>
            <a:ext cx="2889938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519D9-560B-443C-B598-BE18CE88D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290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/>
              <a:t>Цель: </a:t>
            </a:r>
            <a:r>
              <a:rPr lang="ru-RU" dirty="0"/>
              <a:t>создание условий для повышения родительских компетенций членов семей воспитанников, самореализации родительских </a:t>
            </a:r>
            <a:r>
              <a:rPr lang="ru-RU" dirty="0" err="1"/>
              <a:t>подпроектов</a:t>
            </a:r>
            <a:r>
              <a:rPr lang="ru-RU" dirty="0"/>
              <a:t> «Я – профессионал», детско-родительских проектов «Моей семьей гордится город», повышения статуса пермяка-труженика и знакомство с активными и успешными людьми современных профессий.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519D9-560B-443C-B598-BE18CE88D99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856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267001-F5EE-4B01-ADD9-95392EA1E1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4CC777-6BA2-40D2-9A82-AD403FA4F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FA2BC8-F9FC-47B4-B94E-984652D79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158127-7E67-4DC3-A9CF-380C6A5B5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CFB686-854A-4D91-AAF2-24DD33CC1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67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2ECE69F-178E-4786-B1D6-461B25E3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5DB0CCE-2BB7-4FE6-9F6D-0F849019D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0DEABB-F5A0-404E-81BE-A2C6C1A7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56E4A42-AE58-43D5-A1E5-C2A90FAE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495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ABFC8D9-3E46-4244-BCF8-DF828263A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000"/>
            <a:ext cx="11946000" cy="1141516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Рисунок 6">
            <a:extLst>
              <a:ext uri="{FF2B5EF4-FFF2-40B4-BE49-F238E27FC236}">
                <a16:creationId xmlns:a16="http://schemas.microsoft.com/office/drawing/2014/main" id="{D5ACAE7A-E405-438C-BF4B-A37C1D7BBD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26000" y="2079000"/>
            <a:ext cx="5220000" cy="4230000"/>
          </a:xfrm>
        </p:spPr>
      </p:sp>
    </p:spTree>
    <p:extLst>
      <p:ext uri="{BB962C8B-B14F-4D97-AF65-F5344CB8AC3E}">
        <p14:creationId xmlns:p14="http://schemas.microsoft.com/office/powerpoint/2010/main" val="154497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ABFC8D9-3E46-4244-BCF8-DF828263A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000"/>
            <a:ext cx="11946000" cy="1141516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Рисунок 6">
            <a:extLst>
              <a:ext uri="{FF2B5EF4-FFF2-40B4-BE49-F238E27FC236}">
                <a16:creationId xmlns:a16="http://schemas.microsoft.com/office/drawing/2014/main" id="{D5ACAE7A-E405-438C-BF4B-A37C1D7BBD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6000" y="2034000"/>
            <a:ext cx="5220000" cy="4230000"/>
          </a:xfrm>
        </p:spPr>
      </p:sp>
    </p:spTree>
    <p:extLst>
      <p:ext uri="{BB962C8B-B14F-4D97-AF65-F5344CB8AC3E}">
        <p14:creationId xmlns:p14="http://schemas.microsoft.com/office/powerpoint/2010/main" val="185377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:a16="http://schemas.microsoft.com/office/drawing/2014/main" id="{0B504799-5A5B-4904-96F0-E39EDC0290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719263"/>
            <a:ext cx="12192000" cy="5138737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29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BA0536-C2F3-45FD-BCE9-A7664FF11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DCB672-9A39-4592-A702-905A663D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F00B59B-B30F-4BCA-BF7C-138210157B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11AE46-CD71-40A2-B051-FED4CF251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7D472E-4D2E-4B58-B26C-A5C6E9B96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590CE5-E95F-4274-817F-D56AE118E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36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9CC03-CB65-4A4C-90D3-F02B507A0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4C3BF4E-7FD7-4E97-ADD2-17103BBDAF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CE1139-B009-4241-B0C4-BF93CB876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1306DD-CDF6-4C8F-8EAA-8585BA36E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E83B16-91E8-4F91-A8A9-2286EF49B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500BC4-2676-4C2C-A56B-8495420F6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06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BFDEE6-9163-4FA6-9C33-9D0B1D96F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CFD921-B66F-4B9F-8D0C-B14325FE9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DD6FEE-737C-4DE7-A07A-B8500FB8C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8FE9F1-30AE-46C1-A8C8-4B7D5FFC7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45E6A3-691A-440E-94B6-E4165602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3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B71DFBC-935C-41DF-9AF9-A79F2BD809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FFC04AF-1DA1-4817-ACF7-5A110AD3A0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DFD425-2E61-4F50-9A02-6256A3497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833F48-4BE3-401E-8EAC-ED423D3D4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E6C580-1988-45AF-BDB1-7BCACEB9D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81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844750" cy="274500"/>
            <a:chOff x="5228062" y="49500"/>
            <a:chExt cx="2844750" cy="274500"/>
          </a:xfrm>
          <a:solidFill>
            <a:schemeClr val="tx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tx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1451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6" name="Текст 18">
            <a:extLst>
              <a:ext uri="{FF2B5EF4-FFF2-40B4-BE49-F238E27FC236}">
                <a16:creationId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4488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ый треугольник 5">
            <a:extLst>
              <a:ext uri="{FF2B5EF4-FFF2-40B4-BE49-F238E27FC236}">
                <a16:creationId xmlns:a16="http://schemas.microsoft.com/office/drawing/2014/main" id="{5172288B-DE9D-43F6-AE1D-DFA58F3C84F8}"/>
              </a:ext>
            </a:extLst>
          </p:cNvPr>
          <p:cNvSpPr/>
          <p:nvPr userDrawn="1"/>
        </p:nvSpPr>
        <p:spPr>
          <a:xfrm>
            <a:off x="0" y="4788000"/>
            <a:ext cx="1932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7882EBE0-0097-4756-884D-F8521A0145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0513" y="233363"/>
            <a:ext cx="5805487" cy="6480175"/>
          </a:xfrm>
        </p:spPr>
        <p:txBody>
          <a:bodyPr/>
          <a:lstStyle/>
          <a:p>
            <a:endParaRPr lang="ru-RU"/>
          </a:p>
        </p:txBody>
      </p: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BD000A37-5141-407E-A504-C96A56279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EE674FD9-79E8-4C83-8018-2847114B94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35413" y="2528888"/>
            <a:ext cx="7426325" cy="2384425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8826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73640FF5-D492-4210-9DE4-D7B66426125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D1C3AA05-E7C7-4C27-A908-2E47AFEBA600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:a16="http://schemas.microsoft.com/office/drawing/2014/main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58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1E132A-DAAE-4C5A-9799-9BEDDD0FBE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5ABEC81-0435-44F8-AC84-9AA06776E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E9A5681-179B-43EF-A41E-7921E27CA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124075"/>
            <a:ext cx="10515600" cy="15303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815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>
                <a16:creationId xmlns:a16="http://schemas.microsoft.com/office/drawing/2014/main" id="{F8FE08DD-35D4-4F6D-9D3E-895549AFA462}"/>
              </a:ext>
            </a:extLst>
          </p:cNvPr>
          <p:cNvSpPr/>
          <p:nvPr userDrawn="1"/>
        </p:nvSpPr>
        <p:spPr>
          <a:xfrm>
            <a:off x="0" y="4788000"/>
            <a:ext cx="1932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EF7D0-8129-458F-9F1A-BA56AAF6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3447F0-A2FC-4139-A746-423895CB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9075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>
                <a16:creationId xmlns:a16="http://schemas.microsoft.com/office/drawing/2014/main" id="{F8FE08DD-35D4-4F6D-9D3E-895549AFA462}"/>
              </a:ext>
            </a:extLst>
          </p:cNvPr>
          <p:cNvSpPr/>
          <p:nvPr userDrawn="1"/>
        </p:nvSpPr>
        <p:spPr>
          <a:xfrm rot="16200000">
            <a:off x="10191000" y="4857000"/>
            <a:ext cx="1932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EF7D0-8129-458F-9F1A-BA56AAF6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3447F0-A2FC-4139-A746-423895CB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4906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EF7D0-8129-458F-9F1A-BA56AAF6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3447F0-A2FC-4139-A746-423895CB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96AF94-0451-4B41-960A-AE014E9C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2D3EF2-51A0-4DA7-88AA-E1FA1562E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90037A-9CFB-48E5-9E34-0A14EDE64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8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DC742-0D31-49BB-8235-E8F23687E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B7A22E-3771-4390-9794-7F14D95DF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951B10-84CC-412A-B18B-E5D7BFE13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6FA339-92AB-4D93-B605-E9C0B0E7E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FCBD1A-83E7-45B8-95AE-AE44F1080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11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5DC75D-06B2-46E5-A96B-A1468A218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AE6E6F-2E09-401B-B461-D6DF215D16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0FA403A-15C6-49C6-8CC5-8F9664A128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3F06EE-74D4-48BE-B81A-5C34F61BB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53AD41-416F-495E-A3FD-85E02F264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E8F414-2898-41DB-BD73-B506B16F7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95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5BF822-D25A-4089-8B09-6CDFC6C72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FA1F7A-5EC7-4EDE-B41D-E76BE82B3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51A2486-CBD9-47F2-85CB-E75E70743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D9BFCC3-815F-46C2-8BBD-B33697BD34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A6C052B-8DDE-4435-89D0-37FEADE5B4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E4CBDAB-0EC1-4397-917A-7260217BC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848E488-94C4-4695-A96B-BD92D0FE9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89685D5-D9B9-4084-9444-3F5DFFF8D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56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CAB533-743E-4972-9281-AA80F8DE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E27A4BD-2D2A-438C-8009-834074645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593BC4F-92E4-4734-99DC-E5A245F34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2D59C2-0660-44F2-8B51-CACB66F9A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30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289D3-E86F-47FE-BC52-53D34FA45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3570AF-E207-47A8-A8FC-5D9057465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AF8805-B906-4169-9117-FA140E73D2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5B055-54BE-42A4-8DC8-10ED2ADEA08A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E3D611-6D00-421E-BE6B-385F5C2C50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716F83-6BED-46A4-98C2-DEC0D746A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444EC-30F4-4546-BA0E-14E28119766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23"/>
            <a:extLst>
              <a:ext uri="{FF2B5EF4-FFF2-40B4-BE49-F238E27FC236}">
                <a16:creationId xmlns:a16="http://schemas.microsoft.com/office/drawing/2014/main" id="{43780347-ADC3-4039-95E5-9DAF405C2D48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6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64" r:id="rId11"/>
    <p:sldLayoutId id="2147483668" r:id="rId12"/>
    <p:sldLayoutId id="2147483663" r:id="rId13"/>
    <p:sldLayoutId id="2147483656" r:id="rId14"/>
    <p:sldLayoutId id="2147483657" r:id="rId15"/>
    <p:sldLayoutId id="2147483658" r:id="rId16"/>
    <p:sldLayoutId id="2147483659" r:id="rId17"/>
    <p:sldLayoutId id="2147483665" r:id="rId18"/>
    <p:sldLayoutId id="2147483667" r:id="rId19"/>
    <p:sldLayoutId id="2147483666" r:id="rId20"/>
    <p:sldLayoutId id="2147483669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7A9CC1-5121-6572-7369-516ACF86D7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6000" y="1214438"/>
            <a:ext cx="6354000" cy="23876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МОДЕЛЬ 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РОДИТЕЛЬСКОГО ПРОСВЕЩЕНИЯ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254CFD3-C90F-BCEC-47B8-F1699BAB91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5488562"/>
            <a:ext cx="5400000" cy="889727"/>
          </a:xfrm>
        </p:spPr>
        <p:txBody>
          <a:bodyPr>
            <a:normAutofit fontScale="92500"/>
          </a:bodyPr>
          <a:lstStyle/>
          <a:p>
            <a:pPr algn="r"/>
            <a:r>
              <a:rPr lang="ru-RU" dirty="0"/>
              <a:t>Из опыта работы </a:t>
            </a:r>
          </a:p>
          <a:p>
            <a:pPr algn="r"/>
            <a:r>
              <a:rPr lang="ru-RU" dirty="0"/>
              <a:t>МАДОУ «Детский сад «ПАРМА» г. Перми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C208FAFA-F1AB-9288-0892-3F6116260170}"/>
              </a:ext>
            </a:extLst>
          </p:cNvPr>
          <p:cNvGrpSpPr/>
          <p:nvPr/>
        </p:nvGrpSpPr>
        <p:grpSpPr>
          <a:xfrm>
            <a:off x="179512" y="476672"/>
            <a:ext cx="4824536" cy="3888432"/>
            <a:chOff x="179512" y="476672"/>
            <a:chExt cx="4824536" cy="3888432"/>
          </a:xfrm>
        </p:grpSpPr>
        <p:pic>
          <p:nvPicPr>
            <p:cNvPr id="5" name="Рисунок 4" descr="http://detsad61.ru/assets/images/proekt/image001_333.jpg">
              <a:extLst>
                <a:ext uri="{FF2B5EF4-FFF2-40B4-BE49-F238E27FC236}">
                  <a16:creationId xmlns:a16="http://schemas.microsoft.com/office/drawing/2014/main" id="{1B7DA64D-529E-B2C3-2351-5C52DCD79CF9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76672"/>
              <a:ext cx="4824536" cy="38884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2" descr="C:\Users\Владелец\Desktop\парма лого круг пнг.png">
              <a:extLst>
                <a:ext uri="{FF2B5EF4-FFF2-40B4-BE49-F238E27FC236}">
                  <a16:creationId xmlns:a16="http://schemas.microsoft.com/office/drawing/2014/main" id="{5BC0776A-29B7-B021-6DE3-A3353F455FD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8373" b="75066" l="4199" r="91864">
                          <a14:foregroundMark x1="13648" y1="56955" x2="26772" y2="61680"/>
                          <a14:foregroundMark x1="76378" y1="55643" x2="85564" y2="606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4" t="20822" r="7795" b="18200"/>
            <a:stretch/>
          </p:blipFill>
          <p:spPr bwMode="auto">
            <a:xfrm>
              <a:off x="467544" y="2420888"/>
              <a:ext cx="1872208" cy="133970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8626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A27BF683-D983-0314-E011-EEE6BE641E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66000" y="345484"/>
            <a:ext cx="7065738" cy="3959313"/>
          </a:xfrm>
        </p:spPr>
        <p:txBody>
          <a:bodyPr>
            <a:normAutofit/>
          </a:bodyPr>
          <a:lstStyle/>
          <a:p>
            <a:r>
              <a:rPr lang="ru-RU" sz="4000" dirty="0"/>
              <a:t>… семья «первичное лоно человеческой культуры, остров духовной жизни» </a:t>
            </a:r>
          </a:p>
          <a:p>
            <a:endParaRPr lang="ru-RU" sz="3000" dirty="0"/>
          </a:p>
          <a:p>
            <a:pPr algn="r"/>
            <a:r>
              <a:rPr lang="ru-RU" sz="3000" dirty="0"/>
              <a:t>Иван Александрович</a:t>
            </a:r>
          </a:p>
          <a:p>
            <a:pPr algn="r"/>
            <a:r>
              <a:rPr lang="ru-RU" sz="3000" dirty="0"/>
              <a:t>ИЛЬИН</a:t>
            </a:r>
          </a:p>
        </p:txBody>
      </p:sp>
      <p:pic>
        <p:nvPicPr>
          <p:cNvPr id="1030" name="Picture 6" descr="Философ, писатель и публицист Иван Ильин был уверен, что образование без  воспитания разнуздывает и портит человека - Родина">
            <a:extLst>
              <a:ext uri="{FF2B5EF4-FFF2-40B4-BE49-F238E27FC236}">
                <a16:creationId xmlns:a16="http://schemas.microsoft.com/office/drawing/2014/main" id="{33781C04-D20E-F8BE-FB7B-F6EC821E3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00" y="2568530"/>
            <a:ext cx="6433884" cy="395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Рисунок 5">
            <a:extLst>
              <a:ext uri="{FF2B5EF4-FFF2-40B4-BE49-F238E27FC236}">
                <a16:creationId xmlns:a16="http://schemas.microsoft.com/office/drawing/2014/main" id="{25473176-605F-0CF7-8DAE-108F196A5A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81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836712"/>
            <a:ext cx="9379800" cy="1143000"/>
          </a:xfrm>
        </p:spPr>
        <p:txBody>
          <a:bodyPr>
            <a:normAutofit/>
          </a:bodyPr>
          <a:lstStyle/>
          <a:p>
            <a:r>
              <a:rPr lang="ru-RU" b="1" dirty="0"/>
              <a:t>Взаимодействие с родителями по ФОП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07568" y="2413339"/>
            <a:ext cx="7992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Wingdings" panose="05000000000000000000" pitchFamily="2" charset="2"/>
              <a:buChar char="ü"/>
            </a:pPr>
            <a:r>
              <a:rPr lang="ru-RU" sz="2800" dirty="0" err="1"/>
              <a:t>диагностико</a:t>
            </a:r>
            <a:r>
              <a:rPr lang="ru-RU" sz="2800" dirty="0"/>
              <a:t>-аналитическое направление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2. просветительское направление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3. консультационное направление</a:t>
            </a:r>
          </a:p>
          <a:p>
            <a:endParaRPr lang="ru-RU" sz="2800" dirty="0"/>
          </a:p>
          <a:p>
            <a:r>
              <a:rPr lang="ru-RU" sz="2800" dirty="0"/>
              <a:t>+ включенность в практическую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75795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6000" y="1052736"/>
            <a:ext cx="9495000" cy="4752528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Федеральный закон «Об образовании в Российской федерации» от 29.12.2012 № 273-ФЗ</a:t>
            </a:r>
          </a:p>
          <a:p>
            <a:pPr algn="just"/>
            <a:endParaRPr lang="ru-RU" b="1" dirty="0"/>
          </a:p>
          <a:p>
            <a:pPr algn="just"/>
            <a:r>
              <a:rPr lang="ru-RU" dirty="0"/>
              <a:t>«Просветительская деятельность это «деятельность вне рамок образовательных программ, деятельность, направленная на распространение знаний, опыта, формирование умений, навыков, ценностных установок, компетенции в целях интеллектуального, духовно-нравственного, творческого, физического и (или) профессионального развития человека, удовлетворения его образовательных потребностей и интересов»</a:t>
            </a:r>
          </a:p>
        </p:txBody>
      </p:sp>
    </p:spTree>
    <p:extLst>
      <p:ext uri="{BB962C8B-B14F-4D97-AF65-F5344CB8AC3E}">
        <p14:creationId xmlns:p14="http://schemas.microsoft.com/office/powerpoint/2010/main" val="65596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254CFD3-C90F-BCEC-47B8-F1699BAB91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6000" y="847074"/>
            <a:ext cx="9810000" cy="5163851"/>
          </a:xfrm>
        </p:spPr>
        <p:txBody>
          <a:bodyPr>
            <a:normAutofit fontScale="77500" lnSpcReduction="20000"/>
          </a:bodyPr>
          <a:lstStyle/>
          <a:p>
            <a:pPr algn="l">
              <a:lnSpc>
                <a:spcPct val="150000"/>
              </a:lnSpc>
              <a:spcAft>
                <a:spcPts val="750"/>
              </a:spcAft>
            </a:pPr>
            <a:r>
              <a:rPr lang="ru-RU" sz="3000" b="1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задачи просвещения:</a:t>
            </a:r>
            <a:endParaRPr lang="ru-RU" sz="3000" b="1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50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000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Расширение знаний родителей в области возрастной психологии и педагогики</a:t>
            </a:r>
            <a:endParaRPr lang="ru-RU" sz="3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50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000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и коррекция родительской позиции</a:t>
            </a:r>
            <a:endParaRPr lang="ru-RU" sz="3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50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000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родительских компетенций</a:t>
            </a:r>
            <a:endParaRPr lang="ru-RU" sz="3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000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единого образовательного пространства между семьей и образовательной организацией</a:t>
            </a:r>
            <a:endParaRPr lang="ru-RU" sz="3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sz="3000" kern="100" dirty="0">
                <a:solidFill>
                  <a:schemeClr val="tx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68551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C0B0013-105E-1D64-0F70-20A6A893C2EA}"/>
              </a:ext>
            </a:extLst>
          </p:cNvPr>
          <p:cNvSpPr txBox="1"/>
          <p:nvPr/>
        </p:nvSpPr>
        <p:spPr>
          <a:xfrm>
            <a:off x="5919034" y="476953"/>
            <a:ext cx="5490000" cy="6438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Эффективная модель просвещения родителей основана на двустороннем процессе с учетом индивидуальных запросов семьи, активном привлечении родителей через разнообразные формы работы (лектории, тренинги, практические занятия) и формировании единого информационного пространства.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200" kern="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Ключевые элементы включают предоставление структурированной информации по развитию и воспитанию детей, развитие родительских компетенций, а также использование интерактивных методов, таких как ролевые игры и дискуссии. </a:t>
            </a:r>
            <a:endParaRPr lang="ru-RU" sz="22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0D25FC-1C89-CABC-720E-6706FCF3BB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142" b="8142"/>
          <a:stretch>
            <a:fillRect/>
          </a:stretch>
        </p:blipFill>
        <p:spPr>
          <a:xfrm>
            <a:off x="201000" y="579703"/>
            <a:ext cx="5105280" cy="5698593"/>
          </a:xfrm>
          <a:prstGeom prst="flowChartAlternateProcess">
            <a:avLst/>
          </a:prstGeom>
        </p:spPr>
      </p:pic>
    </p:spTree>
    <p:extLst>
      <p:ext uri="{BB962C8B-B14F-4D97-AF65-F5344CB8AC3E}">
        <p14:creationId xmlns:p14="http://schemas.microsoft.com/office/powerpoint/2010/main" val="400452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9359BCC-B519-F804-6885-163FEF28E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kern="0" dirty="0">
                <a:solidFill>
                  <a:srgbClr val="001D35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Ключевые принципы эффективности</a:t>
            </a:r>
            <a:br>
              <a:rPr lang="ru-RU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3C0DF83-43FA-2B80-7D9D-1CE51FE856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80692" y="1089001"/>
            <a:ext cx="7420795" cy="5895000"/>
          </a:xfrm>
        </p:spPr>
        <p:txBody>
          <a:bodyPr>
            <a:normAutofit/>
          </a:bodyPr>
          <a:lstStyle/>
          <a:p>
            <a:pPr marL="285750" lvl="0" indent="-285750">
              <a:lnSpc>
                <a:spcPts val="1650"/>
              </a:lnSpc>
              <a:spcAft>
                <a:spcPts val="6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b="1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Двусторонний процесс:</a:t>
            </a:r>
            <a:endParaRPr lang="ru-RU" sz="2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ts val="1650"/>
              </a:lnSpc>
              <a:spcAft>
                <a:spcPts val="600"/>
              </a:spcAft>
            </a:pPr>
            <a:r>
              <a:rPr lang="ru-RU" sz="2000" kern="0" spc="1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Эффективное просвещение начинается с выявления и оформления индивидуального запроса семьи, а затем подбора образовательных программ и маршрутов, которые соответствуют их потребностям (ПАРИТЕТ)</a:t>
            </a:r>
            <a:endParaRPr lang="ru-RU" sz="2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ts val="1650"/>
              </a:lnSpc>
              <a:spcAft>
                <a:spcPts val="6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b="1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Активное участие родителей:</a:t>
            </a:r>
            <a:endParaRPr lang="ru-RU" sz="2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ts val="1650"/>
              </a:lnSpc>
              <a:spcAft>
                <a:spcPts val="600"/>
              </a:spcAft>
            </a:pPr>
            <a:r>
              <a:rPr lang="ru-RU" sz="2000" kern="0" spc="1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Модель должна строиться на принципах двустороннего взаимодействия, а не только передачи информации (</a:t>
            </a:r>
            <a:r>
              <a:rPr lang="ru-RU" sz="2000" kern="0" spc="10" dirty="0" err="1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Содеятельность</a:t>
            </a:r>
            <a:r>
              <a:rPr lang="ru-RU" sz="2000" kern="0" spc="1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взаимообогащение)</a:t>
            </a:r>
            <a:endParaRPr lang="ru-RU" sz="2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6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b="1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единого пространства:</a:t>
            </a:r>
            <a:endParaRPr lang="ru-RU" sz="2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ts val="1650"/>
              </a:lnSpc>
              <a:spcAft>
                <a:spcPts val="600"/>
              </a:spcAft>
            </a:pPr>
            <a:r>
              <a:rPr lang="ru-RU" sz="2000" kern="0" spc="1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социально-психологического пространства, где родители могут получать знания, развивать свои компетенции и корректировать родительскую позицию, — это важная цель просвещения (Информационное и средовое)</a:t>
            </a:r>
            <a:endParaRPr lang="ru-RU" sz="2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b="1" kern="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Активизация воспитательного потенциала семьи:</a:t>
            </a:r>
            <a:endParaRPr lang="ru-RU" sz="2000" kern="1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ts val="1650"/>
              </a:lnSpc>
              <a:spcAft>
                <a:spcPts val="800"/>
              </a:spcAft>
            </a:pPr>
            <a:r>
              <a:rPr lang="ru-RU" sz="2000" kern="0" spc="1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Просвещение должно способствовать раскрытию и использованию ресурсов семьи в воспитании детей (Академия Компетентного Родительства)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6CA2A1-FA84-3398-68F3-972BF22CA4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8785" t="-12348" r="14023" b="12348"/>
          <a:stretch/>
        </p:blipFill>
        <p:spPr>
          <a:xfrm>
            <a:off x="-19200" y="917575"/>
            <a:ext cx="4499892" cy="502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5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7719157" y="1582341"/>
            <a:ext cx="428326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err="1"/>
              <a:t>Профессионал</a:t>
            </a:r>
            <a:r>
              <a:rPr lang="ru-RU" sz="3000" i="1" dirty="0" err="1"/>
              <a:t>и</a:t>
            </a:r>
            <a:r>
              <a:rPr lang="ru-RU" sz="3000" b="1" dirty="0" err="1"/>
              <a:t>Я</a:t>
            </a:r>
            <a:endParaRPr lang="ru-RU" sz="30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b="1" dirty="0"/>
              <a:t>Первичные представления о мире современных профессий и их простейших трудовых функциях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b="1" dirty="0"/>
              <a:t>Формирование уважительного отношения к родителю-труженику</a:t>
            </a:r>
          </a:p>
          <a:p>
            <a:r>
              <a:rPr lang="ru-RU" b="1" dirty="0"/>
              <a:t> 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5D8DFA3-1653-4AC7-8144-55CA92E73217}"/>
              </a:ext>
            </a:extLst>
          </p:cNvPr>
          <p:cNvSpPr/>
          <p:nvPr/>
        </p:nvSpPr>
        <p:spPr>
          <a:xfrm>
            <a:off x="8013750" y="3429000"/>
            <a:ext cx="39322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F26745-1E34-42A2-B98C-F434033FB06A}"/>
              </a:ext>
            </a:extLst>
          </p:cNvPr>
          <p:cNvSpPr txBox="1"/>
          <p:nvPr/>
        </p:nvSpPr>
        <p:spPr>
          <a:xfrm>
            <a:off x="6814874" y="1792972"/>
            <a:ext cx="4972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7CD723-3E98-4F5B-83AE-5AE1D415D6E0}"/>
              </a:ext>
            </a:extLst>
          </p:cNvPr>
          <p:cNvSpPr txBox="1"/>
          <p:nvPr/>
        </p:nvSpPr>
        <p:spPr>
          <a:xfrm>
            <a:off x="6814873" y="3657347"/>
            <a:ext cx="4972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2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A5D74007-E5AE-44D1-B979-130CA5006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7000" y="9026"/>
            <a:ext cx="85050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5D8DFA3-1653-4AC7-8144-55CA92E73217}"/>
              </a:ext>
            </a:extLst>
          </p:cNvPr>
          <p:cNvSpPr/>
          <p:nvPr/>
        </p:nvSpPr>
        <p:spPr>
          <a:xfrm>
            <a:off x="1326000" y="1700421"/>
            <a:ext cx="4860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95CAF16-7356-4994-96EF-6F4079AF8192}"/>
              </a:ext>
            </a:extLst>
          </p:cNvPr>
          <p:cNvSpPr/>
          <p:nvPr/>
        </p:nvSpPr>
        <p:spPr>
          <a:xfrm>
            <a:off x="6425227" y="5328255"/>
            <a:ext cx="53237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Колесо </a:t>
            </a:r>
            <a:r>
              <a:rPr lang="ru-RU" sz="3000" b="1" dirty="0">
                <a:latin typeface="Cyrillic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ПАРМЫ </a:t>
            </a:r>
            <a:r>
              <a:rPr lang="ru-RU" b="1" dirty="0">
                <a:latin typeface="Cyrillic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интерактивные практико- и </a:t>
            </a:r>
            <a:r>
              <a:rPr lang="ru-RU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продукториентированной</a:t>
            </a:r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встречи </a:t>
            </a:r>
          </a:p>
          <a:p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с Компетентными Родителями на ОПП</a:t>
            </a:r>
            <a:endParaRPr lang="ru-RU" sz="30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5F15FE0-E7A7-4E56-BB9E-53449FD07758}"/>
              </a:ext>
            </a:extLst>
          </p:cNvPr>
          <p:cNvSpPr/>
          <p:nvPr/>
        </p:nvSpPr>
        <p:spPr>
          <a:xfrm>
            <a:off x="6425227" y="3566546"/>
            <a:ext cx="565876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Час Общения</a:t>
            </a: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совместная еженедельная</a:t>
            </a: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познавательно-исследовательская </a:t>
            </a: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творческая деятельность взрослого</a:t>
            </a: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 детьми группы</a:t>
            </a:r>
            <a:endParaRPr lang="ru-RU" sz="3000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35B15B0-64F1-4459-AB0B-268C48E5B3F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4" r="3734"/>
          <a:stretch>
            <a:fillRect/>
          </a:stretch>
        </p:blipFill>
        <p:spPr>
          <a:xfrm>
            <a:off x="546775" y="2572667"/>
            <a:ext cx="5220000" cy="4230000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01F0F6-7EE7-E078-1D24-E06ACB990C6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15" y="155442"/>
            <a:ext cx="2328103" cy="19811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E26386-2C81-1710-4378-4FF4B3E9A15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052" y="133338"/>
            <a:ext cx="2328102" cy="2038986"/>
          </a:xfrm>
          <a:prstGeom prst="rect">
            <a:avLst/>
          </a:prstGeom>
        </p:spPr>
      </p:pic>
      <p:pic>
        <p:nvPicPr>
          <p:cNvPr id="7" name="Рисунок 6" descr="https://pp.userapi.com/c837726/v837726338/30a1a/biHfYMcxNWg.jpg">
            <a:extLst>
              <a:ext uri="{FF2B5EF4-FFF2-40B4-BE49-F238E27FC236}">
                <a16:creationId xmlns:a16="http://schemas.microsoft.com/office/drawing/2014/main" id="{CE9BFBF4-B154-971B-127A-43DD28291EF0}"/>
              </a:ext>
            </a:extLst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5802" y="90878"/>
            <a:ext cx="2306321" cy="2038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043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84;p24">
            <a:extLst>
              <a:ext uri="{FF2B5EF4-FFF2-40B4-BE49-F238E27FC236}">
                <a16:creationId xmlns:a16="http://schemas.microsoft.com/office/drawing/2014/main" id="{01DCA3D5-DEB1-10F3-C007-CFDB808B7B72}"/>
              </a:ext>
            </a:extLst>
          </p:cNvPr>
          <p:cNvSpPr/>
          <p:nvPr/>
        </p:nvSpPr>
        <p:spPr>
          <a:xfrm rot="10800000">
            <a:off x="0" y="-59092"/>
            <a:ext cx="7512001" cy="6976184"/>
          </a:xfrm>
          <a:custGeom>
            <a:avLst/>
            <a:gdLst/>
            <a:ahLst/>
            <a:cxnLst/>
            <a:rect l="l" t="t" r="r" b="b"/>
            <a:pathLst>
              <a:path w="7512001" h="6976184" extrusionOk="0">
                <a:moveTo>
                  <a:pt x="7512001" y="6976184"/>
                </a:moveTo>
                <a:lnTo>
                  <a:pt x="7471158" y="6914835"/>
                </a:lnTo>
                <a:lnTo>
                  <a:pt x="0" y="6914835"/>
                </a:lnTo>
                <a:lnTo>
                  <a:pt x="2882430" y="0"/>
                </a:lnTo>
                <a:lnTo>
                  <a:pt x="2920480" y="56832"/>
                </a:lnTo>
                <a:lnTo>
                  <a:pt x="7512001" y="5683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5882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5E5F00-5FEE-4090-3B14-21D6AE3D5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E1BC4C-5A84-7885-E02C-883AA7680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115" y="4678701"/>
            <a:ext cx="1983215" cy="1898406"/>
          </a:xfrm>
          <a:prstGeom prst="rect">
            <a:avLst/>
          </a:prstGeom>
        </p:spPr>
      </p:pic>
      <p:pic>
        <p:nvPicPr>
          <p:cNvPr id="9" name="Picture 6" descr="https://static.tildacdn.com/tild3239-3836-4134-b765-363239386131/0e98729842c746b65e68.png">
            <a:extLst>
              <a:ext uri="{FF2B5EF4-FFF2-40B4-BE49-F238E27FC236}">
                <a16:creationId xmlns:a16="http://schemas.microsoft.com/office/drawing/2014/main" id="{4A33868A-51E0-FEB7-6EC0-B9D9D7558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429353" y="3689571"/>
            <a:ext cx="566620" cy="595802"/>
          </a:xfrm>
          <a:prstGeom prst="rect">
            <a:avLst/>
          </a:prstGeom>
          <a:noFill/>
        </p:spPr>
      </p:pic>
      <p:pic>
        <p:nvPicPr>
          <p:cNvPr id="10" name="Picture 8" descr="https://static.wixstatic.com/media/a61329_c01175176b374406ab1d2139809792f4.png">
            <a:extLst>
              <a:ext uri="{FF2B5EF4-FFF2-40B4-BE49-F238E27FC236}">
                <a16:creationId xmlns:a16="http://schemas.microsoft.com/office/drawing/2014/main" id="{E962D89A-3F61-4BF9-F5E0-8BA00396F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314152" y="5077344"/>
            <a:ext cx="749877" cy="74987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229;p21">
            <a:extLst>
              <a:ext uri="{FF2B5EF4-FFF2-40B4-BE49-F238E27FC236}">
                <a16:creationId xmlns:a16="http://schemas.microsoft.com/office/drawing/2014/main" id="{106682A6-B967-41F8-3902-03FFFD70EA2E}"/>
              </a:ext>
            </a:extLst>
          </p:cNvPr>
          <p:cNvSpPr txBox="1"/>
          <p:nvPr/>
        </p:nvSpPr>
        <p:spPr>
          <a:xfrm>
            <a:off x="1445177" y="3666065"/>
            <a:ext cx="3213900" cy="672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+7(342) 2462182</a:t>
            </a:r>
            <a:endParaRPr sz="3000" b="1" dirty="0">
              <a:solidFill>
                <a:schemeClr val="bg1"/>
              </a:solidFill>
            </a:endParaRPr>
          </a:p>
        </p:txBody>
      </p:sp>
      <p:sp>
        <p:nvSpPr>
          <p:cNvPr id="12" name="Google Shape;285;p24">
            <a:extLst>
              <a:ext uri="{FF2B5EF4-FFF2-40B4-BE49-F238E27FC236}">
                <a16:creationId xmlns:a16="http://schemas.microsoft.com/office/drawing/2014/main" id="{9E24305F-F6F1-9422-CCD9-B3DE445049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152" y="309980"/>
            <a:ext cx="10515600" cy="2235963"/>
          </a:xfrm>
          <a:custGeom>
            <a:avLst/>
            <a:gdLst/>
            <a:ahLst/>
            <a:cxnLst/>
            <a:rect l="l" t="t" r="r" b="b"/>
            <a:pathLst>
              <a:path w="4386001" h="865933" extrusionOk="0">
                <a:moveTo>
                  <a:pt x="0" y="0"/>
                </a:moveTo>
                <a:lnTo>
                  <a:pt x="4386001" y="0"/>
                </a:lnTo>
                <a:lnTo>
                  <a:pt x="3547801" y="865933"/>
                </a:lnTo>
                <a:lnTo>
                  <a:pt x="0" y="8659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ПАРМА – мир активных и успешных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ЦЕНТР РАЗВИТИЯ БУДУЩЕГО</a:t>
            </a:r>
            <a:endParaRPr sz="35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3C18F9-5245-2750-DFB5-5458A29C13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89" t="1832" r="3477" b="2921"/>
          <a:stretch/>
        </p:blipFill>
        <p:spPr>
          <a:xfrm>
            <a:off x="6678004" y="3128121"/>
            <a:ext cx="3327642" cy="3443853"/>
          </a:xfrm>
          <a:prstGeom prst="ellipse">
            <a:avLst/>
          </a:prstGeom>
        </p:spPr>
      </p:pic>
      <p:sp>
        <p:nvSpPr>
          <p:cNvPr id="14" name="Google Shape;288;p24">
            <a:extLst>
              <a:ext uri="{FF2B5EF4-FFF2-40B4-BE49-F238E27FC236}">
                <a16:creationId xmlns:a16="http://schemas.microsoft.com/office/drawing/2014/main" id="{90412ED9-5B6E-C268-1D32-B83BBE7D5420}"/>
              </a:ext>
            </a:extLst>
          </p:cNvPr>
          <p:cNvSpPr/>
          <p:nvPr/>
        </p:nvSpPr>
        <p:spPr>
          <a:xfrm>
            <a:off x="10437953" y="2895321"/>
            <a:ext cx="1733937" cy="3962679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341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5976322a44a97ac26d815ee62557e8e28e4d658"/>
</p:tagLst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2928</TotalTime>
  <Words>424</Words>
  <Application>Microsoft Office PowerPoint</Application>
  <PresentationFormat>Широкоэкранный</PresentationFormat>
  <Paragraphs>58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CyrillicOld</vt:lpstr>
      <vt:lpstr>Symbol</vt:lpstr>
      <vt:lpstr>Times New Roman</vt:lpstr>
      <vt:lpstr>Wingdings</vt:lpstr>
      <vt:lpstr>Тема Office</vt:lpstr>
      <vt:lpstr>МОДЕЛЬ  РОДИТЕЛЬСКОГО ПРОСВЕЩЕНИЯ</vt:lpstr>
      <vt:lpstr>Презентация PowerPoint</vt:lpstr>
      <vt:lpstr>Взаимодействие с родителями по ФОП</vt:lpstr>
      <vt:lpstr>Презентация PowerPoint</vt:lpstr>
      <vt:lpstr>Презентация PowerPoint</vt:lpstr>
      <vt:lpstr>Презентация PowerPoint</vt:lpstr>
      <vt:lpstr>Ключевые принципы эффективности </vt:lpstr>
      <vt:lpstr>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Parma Parma</cp:lastModifiedBy>
  <cp:revision>134</cp:revision>
  <cp:lastPrinted>2023-08-25T04:29:31Z</cp:lastPrinted>
  <dcterms:created xsi:type="dcterms:W3CDTF">2020-07-14T14:01:38Z</dcterms:created>
  <dcterms:modified xsi:type="dcterms:W3CDTF">2025-08-29T07:34:12Z</dcterms:modified>
</cp:coreProperties>
</file>