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501" r:id="rId2"/>
    <p:sldId id="386" r:id="rId3"/>
    <p:sldId id="551" r:id="rId4"/>
    <p:sldId id="514" r:id="rId5"/>
    <p:sldId id="515" r:id="rId6"/>
    <p:sldId id="516" r:id="rId7"/>
    <p:sldId id="570" r:id="rId8"/>
    <p:sldId id="340" r:id="rId9"/>
    <p:sldId id="389" r:id="rId10"/>
    <p:sldId id="548" r:id="rId11"/>
    <p:sldId id="547" r:id="rId12"/>
    <p:sldId id="391" r:id="rId13"/>
    <p:sldId id="556" r:id="rId14"/>
    <p:sldId id="552" r:id="rId15"/>
    <p:sldId id="553" r:id="rId16"/>
    <p:sldId id="554" r:id="rId17"/>
    <p:sldId id="555" r:id="rId18"/>
    <p:sldId id="559" r:id="rId19"/>
    <p:sldId id="558" r:id="rId20"/>
    <p:sldId id="517" r:id="rId21"/>
    <p:sldId id="518" r:id="rId22"/>
    <p:sldId id="519" r:id="rId23"/>
    <p:sldId id="520" r:id="rId24"/>
    <p:sldId id="521" r:id="rId25"/>
    <p:sldId id="525" r:id="rId26"/>
    <p:sldId id="546" r:id="rId27"/>
    <p:sldId id="562" r:id="rId28"/>
    <p:sldId id="526" r:id="rId29"/>
    <p:sldId id="563" r:id="rId30"/>
    <p:sldId id="564" r:id="rId31"/>
    <p:sldId id="565" r:id="rId32"/>
    <p:sldId id="347" r:id="rId33"/>
    <p:sldId id="571" r:id="rId34"/>
    <p:sldId id="583" r:id="rId35"/>
    <p:sldId id="584" r:id="rId36"/>
    <p:sldId id="585" r:id="rId37"/>
    <p:sldId id="572" r:id="rId38"/>
    <p:sldId id="573" r:id="rId39"/>
    <p:sldId id="574" r:id="rId40"/>
    <p:sldId id="575" r:id="rId41"/>
    <p:sldId id="576" r:id="rId42"/>
    <p:sldId id="538" r:id="rId43"/>
    <p:sldId id="550" r:id="rId44"/>
    <p:sldId id="586" r:id="rId45"/>
    <p:sldId id="590" r:id="rId46"/>
    <p:sldId id="592" r:id="rId47"/>
    <p:sldId id="533" r:id="rId48"/>
    <p:sldId id="549" r:id="rId49"/>
    <p:sldId id="577" r:id="rId50"/>
    <p:sldId id="578" r:id="rId51"/>
    <p:sldId id="579" r:id="rId52"/>
    <p:sldId id="580" r:id="rId53"/>
    <p:sldId id="581" r:id="rId54"/>
  </p:sldIdLst>
  <p:sldSz cx="9144000" cy="6858000" type="screen4x3"/>
  <p:notesSz cx="6797675" cy="9798050"/>
  <p:custDataLst>
    <p:tags r:id="rId5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6085DC5-45CE-42BB-A206-7827B300143A}">
          <p14:sldIdLst>
            <p14:sldId id="501"/>
            <p14:sldId id="510"/>
            <p14:sldId id="512"/>
            <p14:sldId id="386"/>
            <p14:sldId id="424"/>
            <p14:sldId id="340"/>
            <p14:sldId id="389"/>
            <p14:sldId id="372"/>
            <p14:sldId id="394"/>
            <p14:sldId id="391"/>
            <p14:sldId id="368"/>
            <p14:sldId id="380"/>
            <p14:sldId id="437"/>
            <p14:sldId id="426"/>
            <p14:sldId id="415"/>
            <p14:sldId id="412"/>
            <p14:sldId id="347"/>
            <p14:sldId id="507"/>
            <p14:sldId id="483"/>
            <p14:sldId id="486"/>
            <p14:sldId id="505"/>
            <p14:sldId id="511"/>
            <p14:sldId id="503"/>
            <p14:sldId id="513"/>
            <p14:sldId id="504"/>
            <p14:sldId id="493"/>
            <p14:sldId id="484"/>
            <p14:sldId id="485"/>
            <p14:sldId id="487"/>
            <p14:sldId id="488"/>
            <p14:sldId id="49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2" userDrawn="1">
          <p15:clr>
            <a:srgbClr val="A4A3A4"/>
          </p15:clr>
        </p15:guide>
        <p15:guide id="2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D3494"/>
    <a:srgbClr val="EB2049"/>
    <a:srgbClr val="D1E7F6"/>
    <a:srgbClr val="2F3696"/>
    <a:srgbClr val="408671"/>
    <a:srgbClr val="A84A20"/>
    <a:srgbClr val="853A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82" autoAdjust="0"/>
    <p:restoredTop sz="96305" autoAdjust="0"/>
  </p:normalViewPr>
  <p:slideViewPr>
    <p:cSldViewPr snapToGrid="0" showGuides="1">
      <p:cViewPr varScale="1">
        <p:scale>
          <a:sx n="110" d="100"/>
          <a:sy n="110" d="100"/>
        </p:scale>
        <p:origin x="-96" y="-96"/>
      </p:cViewPr>
      <p:guideLst>
        <p:guide orient="horz" pos="232"/>
        <p:guide pos="6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25550"/>
            <a:ext cx="4406900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317"/>
            <a:ext cx="5438140" cy="38579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2676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5F34018-C51F-4DE0-B7C9-4F4E5BA2EED5}" type="slidenum">
              <a:rPr lang="ru-RU" smtClean="0">
                <a:latin typeface="Calibri" pitchFamily="34" charset="0"/>
                <a:ea typeface="Microsoft YaHei" pitchFamily="34" charset="-122"/>
                <a:cs typeface="Segoe UI" pitchFamily="34" charset="0"/>
              </a:rPr>
              <a:pPr/>
              <a:t>14</a:t>
            </a:fld>
            <a:endParaRPr lang="ru-RU"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  <a:solidFill>
            <a:srgbClr val="FFFFFF"/>
          </a:solidFill>
          <a:ln/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79769" y="4715312"/>
            <a:ext cx="5439729" cy="385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51487" y="9305009"/>
            <a:ext cx="2946188" cy="491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570306-AF7C-40D2-A009-D7BFDB7303E9}" type="slidenum">
              <a:rPr lang="ru-RU" sz="1200">
                <a:solidFill>
                  <a:srgbClr val="181818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ru-RU" sz="1200">
              <a:solidFill>
                <a:srgbClr val="181818"/>
              </a:solidFill>
              <a:latin typeface="Calibri" pitchFamily="34" charset="0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66903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5F34018-C51F-4DE0-B7C9-4F4E5BA2EED5}" type="slidenum">
              <a:rPr lang="ru-RU" smtClean="0">
                <a:latin typeface="Calibri" pitchFamily="34" charset="0"/>
                <a:ea typeface="Microsoft YaHei" pitchFamily="34" charset="-122"/>
                <a:cs typeface="Segoe UI" pitchFamily="34" charset="0"/>
              </a:rPr>
              <a:pPr/>
              <a:t>15</a:t>
            </a:fld>
            <a:endParaRPr lang="ru-RU"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  <a:solidFill>
            <a:srgbClr val="FFFFFF"/>
          </a:solidFill>
          <a:ln/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79769" y="4715312"/>
            <a:ext cx="5439729" cy="385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51487" y="9305009"/>
            <a:ext cx="2946188" cy="491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570306-AF7C-40D2-A009-D7BFDB7303E9}" type="slidenum">
              <a:rPr lang="ru-RU" sz="1200">
                <a:solidFill>
                  <a:srgbClr val="181818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ru-RU" sz="1200">
              <a:solidFill>
                <a:srgbClr val="181818"/>
              </a:solidFill>
              <a:latin typeface="Calibri" pitchFamily="34" charset="0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4690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5F34018-C51F-4DE0-B7C9-4F4E5BA2EED5}" type="slidenum">
              <a:rPr lang="ru-RU" smtClean="0">
                <a:latin typeface="Calibri" pitchFamily="34" charset="0"/>
                <a:ea typeface="Microsoft YaHei" pitchFamily="34" charset="-122"/>
                <a:cs typeface="Segoe UI" pitchFamily="34" charset="0"/>
              </a:rPr>
              <a:pPr/>
              <a:t>16</a:t>
            </a:fld>
            <a:endParaRPr lang="ru-RU"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  <a:solidFill>
            <a:srgbClr val="FFFFFF"/>
          </a:solidFill>
          <a:ln/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79769" y="4715312"/>
            <a:ext cx="5439729" cy="385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51487" y="9305009"/>
            <a:ext cx="2946188" cy="491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570306-AF7C-40D2-A009-D7BFDB7303E9}" type="slidenum">
              <a:rPr lang="ru-RU" sz="1200">
                <a:solidFill>
                  <a:srgbClr val="181818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ru-RU" sz="1200">
              <a:solidFill>
                <a:srgbClr val="181818"/>
              </a:solidFill>
              <a:latin typeface="Calibri" pitchFamily="34" charset="0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4690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5F34018-C51F-4DE0-B7C9-4F4E5BA2EED5}" type="slidenum">
              <a:rPr lang="ru-RU" smtClean="0">
                <a:latin typeface="Calibri" pitchFamily="34" charset="0"/>
                <a:ea typeface="Microsoft YaHei" pitchFamily="34" charset="-122"/>
                <a:cs typeface="Segoe UI" pitchFamily="34" charset="0"/>
              </a:rPr>
              <a:pPr/>
              <a:t>17</a:t>
            </a:fld>
            <a:endParaRPr lang="ru-RU"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  <a:solidFill>
            <a:srgbClr val="FFFFFF"/>
          </a:solidFill>
          <a:ln/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79769" y="4715312"/>
            <a:ext cx="5439729" cy="385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51487" y="9305009"/>
            <a:ext cx="2946188" cy="491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570306-AF7C-40D2-A009-D7BFDB7303E9}" type="slidenum">
              <a:rPr lang="ru-RU" sz="1200">
                <a:solidFill>
                  <a:srgbClr val="181818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ru-RU" sz="1200">
              <a:solidFill>
                <a:srgbClr val="181818"/>
              </a:solidFill>
              <a:latin typeface="Calibri" pitchFamily="34" charset="0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4690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50" b="1" dirty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Простая и удобная система навигации связывает текст учебника с мультимедийным пособием (диском)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учебника позволяет в процессе обучения одновременно привлекать разнообразные информационные ресурсы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Позволяет выстроить траекторию учебного процесса в соответствии с особенностями класса или отдельных учащихся, эффективно организовывать самостоятельную работу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УМК «Навигатор» имеет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разноуровневые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задания для развития самостоятельного мышления у школьников, познавательного интереса к биологии, организации индивидуального учебного труда ребенка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D8710-C1F7-456F-ACD4-57F616EF49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364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50" b="1" dirty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Простая и удобная система навигации связывает текст учебника с мультимедийным пособием (диском)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учебника позволяет в процессе обучения одновременно привлекать разнообразные информационные ресурсы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Позволяет выстроить траекторию учебного процесса в соответствии с особенностями класса или отдельных учащихся, эффективно организовывать самостоятельную работу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УМК «Навигатор» имеет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разноуровневые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задания для развития самостоятельного мышления у школьников, познавательного интереса к биологии, организации индивидуального учебного труда ребенка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D8710-C1F7-456F-ACD4-57F616EF49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060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95388" y="1225550"/>
            <a:ext cx="440690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По возможности все обложки рекомендуемой линии, должен быть виден начинающий и завершающий класс.</a:t>
            </a:r>
          </a:p>
          <a:p>
            <a:pPr>
              <a:spcBef>
                <a:spcPct val="0"/>
              </a:spcBef>
            </a:pPr>
            <a:r>
              <a:rPr lang="ru-RU" smtClean="0"/>
              <a:t>Нижний колонтитул с ссылкой на ресурс </a:t>
            </a:r>
            <a:r>
              <a:rPr lang="en-US" smtClean="0"/>
              <a:t>fpu345</a:t>
            </a:r>
            <a:r>
              <a:rPr lang="ru-RU" smtClean="0"/>
              <a:t> и иконками методические рекомендации, вебинары.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EF21CD-6222-4BEC-A329-B4686C31203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95388" y="1225550"/>
            <a:ext cx="440690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По возможности все обложки рекомендуемой линии, должен быть виден начинающий и завершающий класс.</a:t>
            </a:r>
          </a:p>
          <a:p>
            <a:pPr>
              <a:spcBef>
                <a:spcPct val="0"/>
              </a:spcBef>
            </a:pPr>
            <a:r>
              <a:rPr lang="ru-RU" smtClean="0"/>
              <a:t>Нижний колонтитул с ссылкой на ресурс </a:t>
            </a:r>
            <a:r>
              <a:rPr lang="en-US" smtClean="0"/>
              <a:t>fpu345</a:t>
            </a:r>
            <a:r>
              <a:rPr lang="ru-RU" smtClean="0"/>
              <a:t> и иконками методические рекомендации, вебинары.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83643-B99F-4509-BB9B-73DCB6A39BC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95388" y="1225550"/>
            <a:ext cx="440690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По возможности все обложки рекомендуемой линии, должен быть виден начинающий и завершающий класс.</a:t>
            </a:r>
          </a:p>
          <a:p>
            <a:pPr>
              <a:spcBef>
                <a:spcPct val="0"/>
              </a:spcBef>
            </a:pPr>
            <a:r>
              <a:rPr lang="ru-RU" smtClean="0"/>
              <a:t>Нижний колонтитул с ссылкой на ресурс </a:t>
            </a:r>
            <a:r>
              <a:rPr lang="en-US" smtClean="0"/>
              <a:t>fpu345</a:t>
            </a:r>
            <a:r>
              <a:rPr lang="ru-RU" smtClean="0"/>
              <a:t> и иконками методические рекомендации, вебинары.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C20BA9-F8E3-4A45-910E-402BBDF6D44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95388" y="1225550"/>
            <a:ext cx="440690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По возможности все обложки рекомендуемой линии, должен быть виден начинающий и завершающий класс.</a:t>
            </a:r>
          </a:p>
          <a:p>
            <a:pPr>
              <a:spcBef>
                <a:spcPct val="0"/>
              </a:spcBef>
            </a:pPr>
            <a:r>
              <a:rPr lang="ru-RU" smtClean="0"/>
              <a:t>Нижний колонтитул с ссылкой на ресурс </a:t>
            </a:r>
            <a:r>
              <a:rPr lang="en-US" smtClean="0"/>
              <a:t>fpu345</a:t>
            </a:r>
            <a:r>
              <a:rPr lang="ru-RU" smtClean="0"/>
              <a:t> и иконками методические рекомендации, вебинары.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0EA6A7-9BFC-4E8A-901A-6885469A7D3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0" y="725488"/>
            <a:ext cx="48339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5697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5F34018-C51F-4DE0-B7C9-4F4E5BA2EED5}" type="slidenum">
              <a:rPr lang="ru-RU" smtClean="0">
                <a:latin typeface="Calibri" pitchFamily="34" charset="0"/>
                <a:ea typeface="Microsoft YaHei" pitchFamily="34" charset="-122"/>
                <a:cs typeface="Segoe UI" pitchFamily="34" charset="0"/>
              </a:rPr>
              <a:pPr/>
              <a:t>27</a:t>
            </a:fld>
            <a:endParaRPr lang="ru-RU"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  <a:solidFill>
            <a:srgbClr val="FFFFFF"/>
          </a:solidFill>
          <a:ln/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79769" y="4715312"/>
            <a:ext cx="5439729" cy="385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51487" y="9305009"/>
            <a:ext cx="2946188" cy="491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570306-AF7C-40D2-A009-D7BFDB7303E9}" type="slidenum">
              <a:rPr lang="ru-RU" sz="1200">
                <a:solidFill>
                  <a:srgbClr val="181818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ru-RU" sz="1200">
              <a:solidFill>
                <a:srgbClr val="181818"/>
              </a:solidFill>
              <a:latin typeface="Calibri" pitchFamily="34" charset="0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4690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5F34018-C51F-4DE0-B7C9-4F4E5BA2EED5}" type="slidenum">
              <a:rPr lang="ru-RU" smtClean="0">
                <a:latin typeface="Calibri" pitchFamily="34" charset="0"/>
                <a:ea typeface="Microsoft YaHei" pitchFamily="34" charset="-122"/>
                <a:cs typeface="Segoe UI" pitchFamily="34" charset="0"/>
              </a:rPr>
              <a:pPr/>
              <a:t>30</a:t>
            </a:fld>
            <a:endParaRPr lang="ru-RU"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  <a:solidFill>
            <a:srgbClr val="FFFFFF"/>
          </a:solidFill>
          <a:ln/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79769" y="4715312"/>
            <a:ext cx="5439729" cy="385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51487" y="9305009"/>
            <a:ext cx="2946188" cy="491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570306-AF7C-40D2-A009-D7BFDB7303E9}" type="slidenum">
              <a:rPr lang="ru-RU" sz="1200">
                <a:solidFill>
                  <a:srgbClr val="181818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30</a:t>
            </a:fld>
            <a:endParaRPr lang="ru-RU" sz="1200">
              <a:solidFill>
                <a:srgbClr val="181818"/>
              </a:solidFill>
              <a:latin typeface="Calibri" pitchFamily="34" charset="0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4690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25550"/>
            <a:ext cx="4403725" cy="3303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79769" y="4715312"/>
            <a:ext cx="5438139" cy="38579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50443" y="9306447"/>
            <a:ext cx="2945658" cy="4916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31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A87C7-4B62-43D1-BAC6-AE256D275BC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356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954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5733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2084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871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D8710-C1F7-456F-ACD4-57F616EF49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71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10.bin"/><Relationship Id="rId2" Type="http://schemas.openxmlformats.org/officeDocument/2006/relationships/tags" Target="../tags/tag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9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661824346"/>
              </p:ext>
            </p:extLst>
          </p:nvPr>
        </p:nvGraphicFramePr>
        <p:xfrm>
          <a:off x="1589" y="1608"/>
          <a:ext cx="1587" cy="1587"/>
        </p:xfrm>
        <a:graphic>
          <a:graphicData uri="http://schemas.openxmlformats.org/presentationml/2006/ole">
            <p:oleObj spid="_x0000_s36556" name="think-cell Slide" r:id="rId3" imgW="360" imgH="360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250825" y="1052736"/>
            <a:ext cx="864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buClr>
                <a:srgbClr val="2D3494"/>
              </a:buClr>
              <a:defRPr sz="105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450"/>
              </a:spcBef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6400169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225"/>
              </a:spcBef>
              <a:defRPr sz="6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0835" y="260648"/>
            <a:ext cx="863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1575"/>
              </a:lnSpc>
              <a:defRPr sz="15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1596467" y="-682103"/>
            <a:ext cx="45719" cy="324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1592999" y="-696476"/>
            <a:ext cx="54000" cy="324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16217" y="6334458"/>
            <a:ext cx="1526192" cy="363319"/>
          </a:xfrm>
          <a:prstGeom prst="rect">
            <a:avLst/>
          </a:prstGeom>
        </p:spPr>
      </p:pic>
      <p:pic>
        <p:nvPicPr>
          <p:cNvPr id="1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368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A5BD0E0D-F197-4B14-B296-C27E6C00E6CA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4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4" y="178594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300" y="178594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4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4" y="407196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300" y="407196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4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4" y="178594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80" y="178594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4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4" y="407196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80" y="4071965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" y="0"/>
          <a:ext cx="158354" cy="158750"/>
        </p:xfrm>
        <a:graphic>
          <a:graphicData uri="http://schemas.openxmlformats.org/presentationml/2006/ole">
            <p:oleObj spid="_x0000_s424962" name="think-cell Slide" r:id="rId4" imgW="360" imgH="360" progId="">
              <p:embed/>
            </p:oleObj>
          </a:graphicData>
        </a:graphic>
      </p:graphicFrame>
      <p:sp>
        <p:nvSpPr>
          <p:cNvPr id="5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defRPr/>
            </a:pPr>
            <a:endParaRPr lang="ru-RU" sz="2400" dirty="0" err="1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4780" y="6419850"/>
            <a:ext cx="42743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8"/>
          <p:cNvSpPr>
            <a:spLocks noChangeArrowheads="1"/>
          </p:cNvSpPr>
          <p:nvPr userDrawn="1"/>
        </p:nvSpPr>
        <p:spPr bwMode="auto">
          <a:xfrm>
            <a:off x="0" y="6642100"/>
            <a:ext cx="9144000" cy="2159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TextBox 12"/>
          <p:cNvSpPr txBox="1"/>
          <p:nvPr userDrawn="1"/>
        </p:nvSpPr>
        <p:spPr>
          <a:xfrm>
            <a:off x="252414" y="6688161"/>
            <a:ext cx="3599260" cy="1238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+mn-lt"/>
                <a:cs typeface="+mn-cs"/>
              </a:rPr>
              <a:t>© </a:t>
            </a:r>
            <a:r>
              <a:rPr lang="ru-RU" sz="800" dirty="0">
                <a:solidFill>
                  <a:srgbClr val="FFFFFF"/>
                </a:solidFill>
                <a:latin typeface="+mn-lt"/>
                <a:cs typeface="+mn-cs"/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Прямоугольник 3"/>
          <p:cNvSpPr/>
          <p:nvPr userDrawn="1"/>
        </p:nvSpPr>
        <p:spPr>
          <a:xfrm>
            <a:off x="8946987" y="6675488"/>
            <a:ext cx="157094" cy="153888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D22E65A-B975-4107-9B6C-89C5D1A1ACF7}" type="slidenum">
              <a:rPr lang="ru-RU" sz="1000" b="1">
                <a:solidFill>
                  <a:schemeClr val="bg1"/>
                </a:solidFill>
                <a:latin typeface="Arial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 kern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1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9124" y="6435748"/>
            <a:ext cx="75128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1194" y="1608"/>
          <a:ext cx="2381" cy="1587"/>
        </p:xfrm>
        <a:graphic>
          <a:graphicData uri="http://schemas.openxmlformats.org/presentationml/2006/ole">
            <p:oleObj spid="_x0000_s424963" name="think-cell Slide" r:id="rId7" imgW="360" imgH="360" progId="">
              <p:embed/>
            </p:oleObj>
          </a:graphicData>
        </a:graphic>
      </p:graphicFrame>
      <p:sp>
        <p:nvSpPr>
          <p:cNvPr id="3" name="Текст 8"/>
          <p:cNvSpPr>
            <a:spLocks noGrp="1"/>
          </p:cNvSpPr>
          <p:nvPr>
            <p:ph type="body" sz="quarter" idx="12"/>
          </p:nvPr>
        </p:nvSpPr>
        <p:spPr>
          <a:xfrm>
            <a:off x="250825" y="6337300"/>
            <a:ext cx="8640000" cy="288000"/>
          </a:xfr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0825" y="332086"/>
            <a:ext cx="8640000" cy="78581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80935980"/>
              </p:ext>
            </p:extLst>
          </p:nvPr>
        </p:nvGraphicFramePr>
        <p:xfrm>
          <a:off x="1194" y="1608"/>
          <a:ext cx="2381" cy="1587"/>
        </p:xfrm>
        <a:graphic>
          <a:graphicData uri="http://schemas.openxmlformats.org/presentationml/2006/ole">
            <p:oleObj spid="_x0000_s55193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5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2797" y="71438"/>
            <a:ext cx="6617465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65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516217" y="6334458"/>
            <a:ext cx="1526192" cy="363319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021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B24B4E-C1E9-41E9-B1D5-742BFD889F09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518CD3-2483-4908-A850-16F71E7EA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1067748617"/>
              </p:ext>
            </p:extLst>
          </p:nvPr>
        </p:nvGraphicFramePr>
        <p:xfrm>
          <a:off x="1589" y="1608"/>
          <a:ext cx="1587" cy="1587"/>
        </p:xfrm>
        <a:graphic>
          <a:graphicData uri="http://schemas.openxmlformats.org/presentationml/2006/ole">
            <p:oleObj spid="_x0000_s92818" name="think-cell Slide" r:id="rId3" imgW="360" imgH="360" progId="">
              <p:embed/>
            </p:oleObj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0835" y="260648"/>
            <a:ext cx="863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1575"/>
              </a:lnSpc>
              <a:defRPr sz="15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16217" y="6334458"/>
            <a:ext cx="1526192" cy="363319"/>
          </a:xfrm>
          <a:prstGeom prst="rect">
            <a:avLst/>
          </a:prstGeom>
        </p:spPr>
      </p:pic>
      <p:pic>
        <p:nvPicPr>
          <p:cNvPr id="10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 rot="16200000">
            <a:off x="1596467" y="-682103"/>
            <a:ext cx="45719" cy="324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rgbClr val="EB2049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 rot="16200000">
            <a:off x="1592999" y="-696476"/>
            <a:ext cx="54000" cy="324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9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12739439"/>
              </p:ext>
            </p:extLst>
          </p:nvPr>
        </p:nvGraphicFramePr>
        <p:xfrm>
          <a:off x="1194" y="1608"/>
          <a:ext cx="2381" cy="1587"/>
        </p:xfrm>
        <a:graphic>
          <a:graphicData uri="http://schemas.openxmlformats.org/presentationml/2006/ole">
            <p:oleObj spid="_x0000_s6722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5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2797" y="71438"/>
            <a:ext cx="6617465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65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516217" y="6334458"/>
            <a:ext cx="1526192" cy="363319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20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06013567"/>
              </p:ext>
            </p:extLst>
          </p:nvPr>
        </p:nvGraphicFramePr>
        <p:xfrm>
          <a:off x="1194" y="1608"/>
          <a:ext cx="2381" cy="1587"/>
        </p:xfrm>
        <a:graphic>
          <a:graphicData uri="http://schemas.openxmlformats.org/presentationml/2006/ole">
            <p:oleObj spid="_x0000_s6824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5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2797" y="71438"/>
            <a:ext cx="6617465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65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516217" y="6334458"/>
            <a:ext cx="1526192" cy="363319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544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387590618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p:oleObj spid="_x0000_s128629" name="think-cell Slide" r:id="rId3" imgW="360" imgH="360" progId="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16217" y="6334458"/>
            <a:ext cx="1526192" cy="363319"/>
          </a:xfrm>
          <a:prstGeom prst="rect">
            <a:avLst/>
          </a:prstGeom>
        </p:spPr>
      </p:pic>
      <p:pic>
        <p:nvPicPr>
          <p:cNvPr id="7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413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1835353320"/>
              </p:ext>
            </p:extLst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301242" name="think-cell Slide" r:id="rId3" imgW="360" imgH="360" progId="">
              <p:embed/>
            </p:oleObj>
          </a:graphicData>
        </a:graphic>
      </p:graphicFrame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346946" y="5013176"/>
            <a:ext cx="3562165" cy="528694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3346946" y="5692698"/>
            <a:ext cx="3576325" cy="360040"/>
          </a:xfrm>
        </p:spPr>
        <p:txBody>
          <a:bodyPr/>
          <a:lstStyle>
            <a:lvl1pPr>
              <a:defRPr sz="1125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305526" y="946350"/>
            <a:ext cx="2619150" cy="1037308"/>
            <a:chOff x="6456040" y="1582513"/>
            <a:chExt cx="2456406" cy="978759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20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3346933" y="452130"/>
            <a:ext cx="4608512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3092031" y="452149"/>
            <a:ext cx="3428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067150" y="452149"/>
            <a:ext cx="50468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35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09863600"/>
              </p:ext>
            </p:extLst>
          </p:nvPr>
        </p:nvGraphicFramePr>
        <p:xfrm>
          <a:off x="1194" y="1608"/>
          <a:ext cx="2381" cy="1587"/>
        </p:xfrm>
        <a:graphic>
          <a:graphicData uri="http://schemas.openxmlformats.org/presentationml/2006/ole">
            <p:oleObj spid="_x0000_s34623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5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2797" y="71438"/>
            <a:ext cx="6617465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65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555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A5BD0E0D-F197-4B14-B296-C27E6C00E6CA}" type="datetimeFigureOut">
              <a:rPr lang="ru-RU" smtClean="0"/>
              <a:pPr/>
              <a:t>05.11.2019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73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A5BD0E0D-F197-4B14-B296-C27E6C00E6CA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76717531"/>
              </p:ext>
            </p:extLst>
          </p:nvPr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1783" name="think-cell Slide" r:id="rId18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7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baseline="0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825" y="1554480"/>
            <a:ext cx="864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2000" y="6688523"/>
            <a:ext cx="36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600" dirty="0">
                <a:solidFill>
                  <a:srgbClr val="FFFFFF"/>
                </a:solidFill>
              </a:rPr>
              <a:t>© </a:t>
            </a:r>
            <a:r>
              <a:rPr lang="ru-RU" sz="6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600" baseline="0" dirty="0">
                <a:solidFill>
                  <a:srgbClr val="FFFFFF"/>
                </a:solidFill>
              </a:rPr>
              <a:t> учебник»</a:t>
            </a:r>
            <a:endParaRPr lang="ru-RU" sz="6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4443867" y="6509497"/>
            <a:ext cx="30008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75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750" dirty="0"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0825" y="339516"/>
            <a:ext cx="864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0" r:id="rId2"/>
    <p:sldLayoutId id="2147483686" r:id="rId3"/>
    <p:sldLayoutId id="2147483687" r:id="rId4"/>
    <p:sldLayoutId id="2147483711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1" r:id="rId12"/>
    <p:sldLayoutId id="2147483722" r:id="rId13"/>
    <p:sldLayoutId id="2147483723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450"/>
        </a:spcBef>
        <a:buClr>
          <a:schemeClr val="bg2"/>
        </a:buClr>
        <a:buFont typeface="Arial" pitchFamily="34" charset="0"/>
        <a:buNone/>
        <a:defRPr sz="9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35000" indent="-135000" algn="l" defTabSz="685800" rtl="0" eaLnBrk="1" latinLnBrk="0" hangingPunct="1">
        <a:spcBef>
          <a:spcPts val="225"/>
        </a:spcBef>
        <a:buClr>
          <a:srgbClr val="005CAB"/>
        </a:buClr>
        <a:buFont typeface="Wingdings" pitchFamily="2" charset="2"/>
        <a:buChar char="§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135000" algn="l" defTabSz="685800" rtl="0" eaLnBrk="1" latinLnBrk="0" hangingPunct="1">
        <a:spcBef>
          <a:spcPts val="225"/>
        </a:spcBef>
        <a:buClr>
          <a:srgbClr val="005CAB"/>
        </a:buClr>
        <a:buFont typeface="Arial" pitchFamily="34" charset="0"/>
        <a:buChar char="–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405000" indent="-135000" algn="l" defTabSz="685800" rtl="0" eaLnBrk="1" latinLnBrk="0" hangingPunct="1">
        <a:spcBef>
          <a:spcPts val="225"/>
        </a:spcBef>
        <a:buClr>
          <a:srgbClr val="005CAB"/>
        </a:buClr>
        <a:buFont typeface="Arial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35000" algn="l" defTabSz="685800" rtl="0" eaLnBrk="1" latinLnBrk="0" hangingPunct="1">
        <a:spcBef>
          <a:spcPts val="225"/>
        </a:spcBef>
        <a:buClr>
          <a:srgbClr val="005CAB"/>
        </a:buClr>
        <a:buFont typeface="Arial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consultantplus://offline/ref=7424E31B6B8D8C3D1885DB16ABD741EC47AC1315D752174188F7DAE0E3045560D1763AAC5CDB1A294C7D598C8FUBJDO" TargetMode="External"/><Relationship Id="rId2" Type="http://schemas.openxmlformats.org/officeDocument/2006/relationships/tags" Target="../tags/tag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023F1AA214D26817B12CB4FA9E7841BF133BFB7F434963860BC92254B20E14627274D6A79B1FFC6EF5559FE3DC9D5B385BBF45BA274E40BBtFUCO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consultantplus://offline/ref=023F1AA214D26817B12CAAF49A7841BF103EF87C404B63860BC92254B20E146260748EAB9A1BE26FF240C9B299tCU1O" TargetMode="External"/><Relationship Id="rId12" Type="http://schemas.openxmlformats.org/officeDocument/2006/relationships/hyperlink" Target="http://www.fpu.edu.ru/fpu" TargetMode="External"/><Relationship Id="rId2" Type="http://schemas.openxmlformats.org/officeDocument/2006/relationships/tags" Target="../tags/tag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4.emf"/><Relationship Id="rId11" Type="http://schemas.openxmlformats.org/officeDocument/2006/relationships/hyperlink" Target="http://www.consultant.ru/" TargetMode="External"/><Relationship Id="rId5" Type="http://schemas.openxmlformats.org/officeDocument/2006/relationships/oleObject" Target="../embeddings/oleObject18.bin"/><Relationship Id="rId10" Type="http://schemas.openxmlformats.org/officeDocument/2006/relationships/hyperlink" Target="http://www.garant.ru/" TargetMode="External"/><Relationship Id="rId4" Type="http://schemas.openxmlformats.org/officeDocument/2006/relationships/notesSlide" Target="../notesSlides/notesSlide7.xml"/><Relationship Id="rId9" Type="http://schemas.openxmlformats.org/officeDocument/2006/relationships/hyperlink" Target="consultantplus://offline/ref=023F1AA214D26817B12CB4FA9E7841BF1033FC79494C63860BC92254B20E14627274D6A79B1FFC6EF3559FE3DC9D5B385BBF45BA274E40BBtFUCO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hyperlink" Target="https://rosuchebnik.ru/product/obshchaya-biologiya-bazovyy-uroven-11-klass-uchebnik-424417/" TargetMode="External"/><Relationship Id="rId18" Type="http://schemas.openxmlformats.org/officeDocument/2006/relationships/image" Target="../media/image38.jpeg"/><Relationship Id="rId3" Type="http://schemas.openxmlformats.org/officeDocument/2006/relationships/hyperlink" Target="https://rosuchebnik.ru/product/biologiya-5-6klassy-uchebnik-427949/" TargetMode="External"/><Relationship Id="rId7" Type="http://schemas.openxmlformats.org/officeDocument/2006/relationships/hyperlink" Target="https://rosuchebnik.ru/product/biologiya-5klass-uchebnik-638052/" TargetMode="External"/><Relationship Id="rId12" Type="http://schemas.openxmlformats.org/officeDocument/2006/relationships/image" Target="../media/image33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hyperlink" Target="https://rosuchebnik.ru/product/obshchaya-biologiya-10-klass-bazovyy-uroven-vertikal-722959/" TargetMode="External"/><Relationship Id="rId5" Type="http://schemas.openxmlformats.org/officeDocument/2006/relationships/hyperlink" Target="https://rosuchebnik.ru/product/biologiya-9klass-uchebnik-581143/" TargetMode="External"/><Relationship Id="rId15" Type="http://schemas.openxmlformats.org/officeDocument/2006/relationships/image" Target="../media/image35.jpeg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hyperlink" Target="https://rosuchebnik.ru/product/biologiya-9klass-uchebnik/" TargetMode="External"/><Relationship Id="rId1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tags" Target="../tags/tag14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48.jpe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pn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Relationship Id="rId27" Type="http://schemas.openxmlformats.org/officeDocument/2006/relationships/image" Target="../media/image60.jpeg"/><Relationship Id="rId30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7.png"/><Relationship Id="rId7" Type="http://schemas.openxmlformats.org/officeDocument/2006/relationships/image" Target="../media/image67.jpeg"/><Relationship Id="rId12" Type="http://schemas.openxmlformats.org/officeDocument/2006/relationships/image" Target="../media/image57.png"/><Relationship Id="rId17" Type="http://schemas.openxmlformats.org/officeDocument/2006/relationships/image" Target="../media/image73.png"/><Relationship Id="rId2" Type="http://schemas.openxmlformats.org/officeDocument/2006/relationships/tags" Target="../tags/tag15.xml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6.emf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71.jpeg"/><Relationship Id="rId10" Type="http://schemas.openxmlformats.org/officeDocument/2006/relationships/image" Target="../media/image55.png"/><Relationship Id="rId19" Type="http://schemas.openxmlformats.org/officeDocument/2006/relationships/image" Target="../media/image75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png"/><Relationship Id="rId1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2.jpeg"/><Relationship Id="rId18" Type="http://schemas.openxmlformats.org/officeDocument/2006/relationships/image" Target="../media/image8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emf"/><Relationship Id="rId12" Type="http://schemas.openxmlformats.org/officeDocument/2006/relationships/image" Target="../media/image47.jpeg"/><Relationship Id="rId17" Type="http://schemas.openxmlformats.org/officeDocument/2006/relationships/image" Target="../media/image85.jpeg"/><Relationship Id="rId2" Type="http://schemas.openxmlformats.org/officeDocument/2006/relationships/tags" Target="../tags/tag16.xml"/><Relationship Id="rId16" Type="http://schemas.openxmlformats.org/officeDocument/2006/relationships/image" Target="../media/image84.jpeg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8.jpeg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83.jpeg"/><Relationship Id="rId10" Type="http://schemas.openxmlformats.org/officeDocument/2006/relationships/image" Target="../media/image81.jpeg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0.jpe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3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43.png"/><Relationship Id="rId2" Type="http://schemas.openxmlformats.org/officeDocument/2006/relationships/tags" Target="../tags/tag17.xml"/><Relationship Id="rId16" Type="http://schemas.openxmlformats.org/officeDocument/2006/relationships/image" Target="../media/image96.jpeg"/><Relationship Id="rId20" Type="http://schemas.openxmlformats.org/officeDocument/2006/relationships/image" Target="../media/image60.jpeg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6.emf"/><Relationship Id="rId11" Type="http://schemas.openxmlformats.org/officeDocument/2006/relationships/image" Target="../media/image91.jpeg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9.jpeg"/><Relationship Id="rId14" Type="http://schemas.openxmlformats.org/officeDocument/2006/relationships/image" Target="../media/image94.jpeg"/><Relationship Id="rId22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12" Type="http://schemas.openxmlformats.org/officeDocument/2006/relationships/image" Target="../media/image38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6.emf"/><Relationship Id="rId11" Type="http://schemas.openxmlformats.org/officeDocument/2006/relationships/image" Target="../media/image36.jpe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99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emf"/><Relationship Id="rId2" Type="http://schemas.openxmlformats.org/officeDocument/2006/relationships/tags" Target="../tags/tag1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0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10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0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10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6.jpeg"/><Relationship Id="rId18" Type="http://schemas.openxmlformats.org/officeDocument/2006/relationships/image" Target="../media/image7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4.jpeg"/><Relationship Id="rId12" Type="http://schemas.openxmlformats.org/officeDocument/2006/relationships/image" Target="../media/image108.emf"/><Relationship Id="rId17" Type="http://schemas.openxmlformats.org/officeDocument/2006/relationships/image" Target="../media/image71.jpeg"/><Relationship Id="rId2" Type="http://schemas.openxmlformats.org/officeDocument/2006/relationships/tags" Target="../tags/tag21.xml"/><Relationship Id="rId16" Type="http://schemas.openxmlformats.org/officeDocument/2006/relationships/image" Target="../media/image70.jpeg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3.jpeg"/><Relationship Id="rId11" Type="http://schemas.openxmlformats.org/officeDocument/2006/relationships/image" Target="../media/image107.emf"/><Relationship Id="rId5" Type="http://schemas.openxmlformats.org/officeDocument/2006/relationships/image" Target="../media/image81.jpeg"/><Relationship Id="rId15" Type="http://schemas.openxmlformats.org/officeDocument/2006/relationships/image" Target="../media/image69.jpeg"/><Relationship Id="rId10" Type="http://schemas.openxmlformats.org/officeDocument/2006/relationships/image" Target="../media/image106.emf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7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4.jpeg"/><Relationship Id="rId12" Type="http://schemas.openxmlformats.org/officeDocument/2006/relationships/image" Target="../media/image68.jpeg"/><Relationship Id="rId2" Type="http://schemas.openxmlformats.org/officeDocument/2006/relationships/tags" Target="../tags/tag22.xml"/><Relationship Id="rId16" Type="http://schemas.openxmlformats.org/officeDocument/2006/relationships/image" Target="../media/image96.jpeg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3.jpeg"/><Relationship Id="rId11" Type="http://schemas.openxmlformats.org/officeDocument/2006/relationships/image" Target="../media/image109.emf"/><Relationship Id="rId5" Type="http://schemas.openxmlformats.org/officeDocument/2006/relationships/image" Target="../media/image92.jpeg"/><Relationship Id="rId15" Type="http://schemas.openxmlformats.org/officeDocument/2006/relationships/image" Target="../media/image76.jpeg"/><Relationship Id="rId10" Type="http://schemas.openxmlformats.org/officeDocument/2006/relationships/image" Target="../media/image106.emf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7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2.jpeg"/><Relationship Id="rId12" Type="http://schemas.openxmlformats.org/officeDocument/2006/relationships/image" Target="../media/image71.jpeg"/><Relationship Id="rId2" Type="http://schemas.openxmlformats.org/officeDocument/2006/relationships/tags" Target="../tags/tag23.xml"/><Relationship Id="rId16" Type="http://schemas.openxmlformats.org/officeDocument/2006/relationships/image" Target="../media/image107.e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1.jpeg"/><Relationship Id="rId11" Type="http://schemas.openxmlformats.org/officeDocument/2006/relationships/image" Target="../media/image70.jpeg"/><Relationship Id="rId5" Type="http://schemas.openxmlformats.org/officeDocument/2006/relationships/image" Target="../media/image110.jpeg"/><Relationship Id="rId15" Type="http://schemas.openxmlformats.org/officeDocument/2006/relationships/image" Target="../media/image106.emf"/><Relationship Id="rId10" Type="http://schemas.openxmlformats.org/officeDocument/2006/relationships/image" Target="../media/image69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7.jpeg"/><Relationship Id="rId1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108.emf"/><Relationship Id="rId18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7.jpeg"/><Relationship Id="rId12" Type="http://schemas.openxmlformats.org/officeDocument/2006/relationships/image" Target="../media/image106.emf"/><Relationship Id="rId17" Type="http://schemas.openxmlformats.org/officeDocument/2006/relationships/image" Target="../media/image97.jpeg"/><Relationship Id="rId2" Type="http://schemas.openxmlformats.org/officeDocument/2006/relationships/tags" Target="../tags/tag24.xml"/><Relationship Id="rId16" Type="http://schemas.openxmlformats.org/officeDocument/2006/relationships/image" Target="../media/image98.jpeg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91.jpeg"/><Relationship Id="rId5" Type="http://schemas.openxmlformats.org/officeDocument/2006/relationships/image" Target="../media/image36.jpeg"/><Relationship Id="rId15" Type="http://schemas.openxmlformats.org/officeDocument/2006/relationships/image" Target="../media/image99.jpeg"/><Relationship Id="rId10" Type="http://schemas.openxmlformats.org/officeDocument/2006/relationships/image" Target="../media/image90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9.jpeg"/><Relationship Id="rId14" Type="http://schemas.openxmlformats.org/officeDocument/2006/relationships/image" Target="../media/image11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7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5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6.jpeg"/><Relationship Id="rId2" Type="http://schemas.openxmlformats.org/officeDocument/2006/relationships/tags" Target="../tags/tag25.xml"/><Relationship Id="rId16" Type="http://schemas.openxmlformats.org/officeDocument/2006/relationships/image" Target="../media/image125.jpeg"/><Relationship Id="rId20" Type="http://schemas.openxmlformats.org/officeDocument/2006/relationships/image" Target="../media/image36.jpeg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hyperlink" Target="https://rosuchebnik.ru/product/biologiya-9klass-uchebnik-429048/" TargetMode="External"/><Relationship Id="rId23" Type="http://schemas.openxmlformats.org/officeDocument/2006/relationships/image" Target="../media/image37.jpeg"/><Relationship Id="rId10" Type="http://schemas.openxmlformats.org/officeDocument/2006/relationships/image" Target="../media/image120.jpeg"/><Relationship Id="rId19" Type="http://schemas.openxmlformats.org/officeDocument/2006/relationships/image" Target="../media/image128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hyperlink" Target="https://rosuchebnik.ru/product/biologiya-9klass-uchebnik-429048/" TargetMode="External"/><Relationship Id="rId18" Type="http://schemas.openxmlformats.org/officeDocument/2006/relationships/hyperlink" Target="https://rosuchebnik.ru/kompleks/umk-liniya-umk-mirkina-ekologiya-10-11/#actlink" TargetMode="External"/><Relationship Id="rId3" Type="http://schemas.openxmlformats.org/officeDocument/2006/relationships/image" Target="../media/image34.jpeg"/><Relationship Id="rId21" Type="http://schemas.openxmlformats.org/officeDocument/2006/relationships/image" Target="../media/image133.jpeg"/><Relationship Id="rId7" Type="http://schemas.openxmlformats.org/officeDocument/2006/relationships/hyperlink" Target="https://rosuchebnik.ru/product/biologiya-9klass-uchebnik-581143/" TargetMode="External"/><Relationship Id="rId12" Type="http://schemas.openxmlformats.org/officeDocument/2006/relationships/image" Target="../media/image130.jpeg"/><Relationship Id="rId17" Type="http://schemas.openxmlformats.org/officeDocument/2006/relationships/image" Target="../media/image38.jpeg"/><Relationship Id="rId2" Type="http://schemas.openxmlformats.org/officeDocument/2006/relationships/hyperlink" Target="https://rosuchebnik.ru/product/obshchaya-biologiya-bazovyy-uroven-11-klass-uchebnik-424417/" TargetMode="External"/><Relationship Id="rId16" Type="http://schemas.openxmlformats.org/officeDocument/2006/relationships/image" Target="../media/image37.jpeg"/><Relationship Id="rId20" Type="http://schemas.openxmlformats.org/officeDocument/2006/relationships/hyperlink" Target="https://rosuchebnik.ru/product/estestvoznanie-bazovyy-uroven-10-klass-uchebnik-400535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jpeg"/><Relationship Id="rId11" Type="http://schemas.openxmlformats.org/officeDocument/2006/relationships/hyperlink" Target="https://rosuchebnik.ru/product/vvedenie-v-obshchuyu-biologiyu-9-klass-uchebnik-424498/" TargetMode="External"/><Relationship Id="rId5" Type="http://schemas.openxmlformats.org/officeDocument/2006/relationships/image" Target="../media/image33.jpeg"/><Relationship Id="rId15" Type="http://schemas.openxmlformats.org/officeDocument/2006/relationships/image" Target="../media/image36.jpeg"/><Relationship Id="rId10" Type="http://schemas.openxmlformats.org/officeDocument/2006/relationships/image" Target="../media/image32.jpeg"/><Relationship Id="rId19" Type="http://schemas.openxmlformats.org/officeDocument/2006/relationships/image" Target="../media/image132.jpeg"/><Relationship Id="rId4" Type="http://schemas.openxmlformats.org/officeDocument/2006/relationships/hyperlink" Target="https://rosuchebnik.ru/product/obshchaya-biologiya-10-klass-bazovyy-uroven-vertikal-722959/" TargetMode="External"/><Relationship Id="rId9" Type="http://schemas.openxmlformats.org/officeDocument/2006/relationships/hyperlink" Target="https://rosuchebnik.ru/product/biologiya-9klass-uchebnik/" TargetMode="External"/><Relationship Id="rId14" Type="http://schemas.openxmlformats.org/officeDocument/2006/relationships/image" Target="../media/image131.jpeg"/><Relationship Id="rId22" Type="http://schemas.openxmlformats.org/officeDocument/2006/relationships/image" Target="../media/image1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emf"/><Relationship Id="rId7" Type="http://schemas.openxmlformats.org/officeDocument/2006/relationships/image" Target="../media/image140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emf"/><Relationship Id="rId11" Type="http://schemas.openxmlformats.org/officeDocument/2006/relationships/image" Target="../media/image144.png"/><Relationship Id="rId5" Type="http://schemas.openxmlformats.org/officeDocument/2006/relationships/image" Target="../media/image138.emf"/><Relationship Id="rId10" Type="http://schemas.openxmlformats.org/officeDocument/2006/relationships/image" Target="../media/image143.png"/><Relationship Id="rId4" Type="http://schemas.openxmlformats.org/officeDocument/2006/relationships/image" Target="../media/image137.emf"/><Relationship Id="rId9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jpeg"/><Relationship Id="rId2" Type="http://schemas.openxmlformats.org/officeDocument/2006/relationships/tags" Target="../tags/tag2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49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8.jpeg"/><Relationship Id="rId3" Type="http://schemas.openxmlformats.org/officeDocument/2006/relationships/hyperlink" Target="https://rosuchebnik.ru/product/ekologiya-givotnyh-7klass-uchebnoe-posobie-344888/" TargetMode="External"/><Relationship Id="rId7" Type="http://schemas.openxmlformats.org/officeDocument/2006/relationships/hyperlink" Target="https://rosuchebnik.ru/product/biosfera-i-chelovechestvo-9klass-uchebnoe-posobie/" TargetMode="External"/><Relationship Id="rId12" Type="http://schemas.openxmlformats.org/officeDocument/2006/relationships/image" Target="../media/image157.jpeg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3.jpeg"/><Relationship Id="rId11" Type="http://schemas.openxmlformats.org/officeDocument/2006/relationships/image" Target="../media/image156.jpeg"/><Relationship Id="rId5" Type="http://schemas.openxmlformats.org/officeDocument/2006/relationships/hyperlink" Target="https://rosuchebnik.ru/product/ekologiya-cheloveka-kultura-zdorovya-8kl-uchebnoe-posobie-436499/" TargetMode="External"/><Relationship Id="rId10" Type="http://schemas.openxmlformats.org/officeDocument/2006/relationships/image" Target="../media/image155.jpeg"/><Relationship Id="rId4" Type="http://schemas.openxmlformats.org/officeDocument/2006/relationships/image" Target="../media/image152.jpeg"/><Relationship Id="rId9" Type="http://schemas.openxmlformats.org/officeDocument/2006/relationships/hyperlink" Target="https://rosuchebnik.ru/product/ekologiya-rasteniy-6klass-rabochaya-tetrad-427998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s://rosuchebnik.ru/kompleks/umk-liniya-umk-mirkina-ekologiya-10-11/#actlink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9.jpeg"/><Relationship Id="rId4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5.jpeg"/><Relationship Id="rId4" Type="http://schemas.openxmlformats.org/officeDocument/2006/relationships/oleObject" Target="../embeddings/oleObject14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oleObject" Target="../embeddings/oleObject32.bin"/><Relationship Id="rId9" Type="http://schemas.openxmlformats.org/officeDocument/2006/relationships/image" Target="../media/image1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rosuchebnik.ru/product/estestvoznanie-bazovyy-uroven-11-klass-uchebnik-400536/" TargetMode="External"/><Relationship Id="rId3" Type="http://schemas.openxmlformats.org/officeDocument/2006/relationships/image" Target="../media/image166.jpeg"/><Relationship Id="rId7" Type="http://schemas.openxmlformats.org/officeDocument/2006/relationships/image" Target="../media/image133.jpeg"/><Relationship Id="rId2" Type="http://schemas.openxmlformats.org/officeDocument/2006/relationships/hyperlink" Target="https://rosuchebnik.ru/product/estestvoznanie-10-klass-uchebnik-424685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osuchebnik.ru/product/estestvoznanie-bazovyy-uroven-10-klass-uchebnik-400535/" TargetMode="External"/><Relationship Id="rId5" Type="http://schemas.openxmlformats.org/officeDocument/2006/relationships/image" Target="../media/image167.jpeg"/><Relationship Id="rId4" Type="http://schemas.openxmlformats.org/officeDocument/2006/relationships/hyperlink" Target="https://rosuchebnik.ru/product/estestvoznanie-11-klass-uchebnik/" TargetMode="External"/><Relationship Id="rId9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7.png"/><Relationship Id="rId7" Type="http://schemas.openxmlformats.org/officeDocument/2006/relationships/image" Target="../media/image179.jpeg"/><Relationship Id="rId2" Type="http://schemas.openxmlformats.org/officeDocument/2006/relationships/hyperlink" Target="https://rosuchebnik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osuchebnik.ru/product/5-11kl-suhova-t-s-isakova-s-n-biologiya-programmy-s-cd-diskom/" TargetMode="External"/><Relationship Id="rId5" Type="http://schemas.openxmlformats.org/officeDocument/2006/relationships/image" Target="../media/image178.jpeg"/><Relationship Id="rId4" Type="http://schemas.openxmlformats.org/officeDocument/2006/relationships/hyperlink" Target="https://rosuchebnik.ru/product/biologiya-10-11-klassy-rabochie-programmy-408080/" TargetMode="External"/><Relationship Id="rId9" Type="http://schemas.openxmlformats.org/officeDocument/2006/relationships/image" Target="../media/image1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ant.ru/" TargetMode="External"/><Relationship Id="rId7" Type="http://schemas.openxmlformats.org/officeDocument/2006/relationships/hyperlink" Target="http://&#1084;&#1080;&#1085;&#1086;&#1073;&#1088;&#1085;&#1072;&#1091;&#1082;&#1080;.&#1088;&#1092;/&#1076;&#1086;&#1082;&#1091;&#1084;&#1077;&#1085;&#1090;&#1099;/40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4;&#1080;&#1085;&#1086;&#1073;&#1088;&#1085;&#1072;&#1091;&#1082;&#1080;.&#1088;&#1092;/&#1076;&#1086;&#1082;&#1091;&#1084;&#1077;&#1085;&#1090;&#1099;" TargetMode="External"/><Relationship Id="rId5" Type="http://schemas.openxmlformats.org/officeDocument/2006/relationships/hyperlink" Target="http://www.fpu.edu.ru/fpu" TargetMode="External"/><Relationship Id="rId4" Type="http://schemas.openxmlformats.org/officeDocument/2006/relationships/hyperlink" Target="http://www.consultant.r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10" Type="http://schemas.openxmlformats.org/officeDocument/2006/relationships/image" Target="../media/image206.jpe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20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lecta.rosuchebnik.ru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0.png"/><Relationship Id="rId2" Type="http://schemas.openxmlformats.org/officeDocument/2006/relationships/tags" Target="../tags/tag28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09.emf"/><Relationship Id="rId5" Type="http://schemas.openxmlformats.org/officeDocument/2006/relationships/image" Target="../media/image208.jpeg"/><Relationship Id="rId4" Type="http://schemas.openxmlformats.org/officeDocument/2006/relationships/oleObject" Target="../embeddings/oleObject34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emf"/><Relationship Id="rId13" Type="http://schemas.openxmlformats.org/officeDocument/2006/relationships/image" Target="../media/image2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2.emf"/><Relationship Id="rId12" Type="http://schemas.openxmlformats.org/officeDocument/2006/relationships/image" Target="../media/image217.emf"/><Relationship Id="rId2" Type="http://schemas.openxmlformats.org/officeDocument/2006/relationships/tags" Target="../tags/tag29.xml"/><Relationship Id="rId1" Type="http://schemas.openxmlformats.org/officeDocument/2006/relationships/vmlDrawing" Target="../drawings/vmlDrawing34.vml"/><Relationship Id="rId6" Type="http://schemas.openxmlformats.org/officeDocument/2006/relationships/hyperlink" Target="https://lecta.rosuchebnik.ru/" TargetMode="External"/><Relationship Id="rId11" Type="http://schemas.openxmlformats.org/officeDocument/2006/relationships/image" Target="../media/image216.emf"/><Relationship Id="rId5" Type="http://schemas.openxmlformats.org/officeDocument/2006/relationships/image" Target="../media/image211.png"/><Relationship Id="rId10" Type="http://schemas.openxmlformats.org/officeDocument/2006/relationships/image" Target="../media/image215.e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214.emf"/><Relationship Id="rId14" Type="http://schemas.openxmlformats.org/officeDocument/2006/relationships/image" Target="../media/image2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2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2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mailto:metod@rosuchebnik.ru" TargetMode="External"/><Relationship Id="rId13" Type="http://schemas.openxmlformats.org/officeDocument/2006/relationships/hyperlink" Target="mailto:info@rosuchebnik.ru" TargetMode="External"/><Relationship Id="rId3" Type="http://schemas.openxmlformats.org/officeDocument/2006/relationships/oleObject" Target="../embeddings/oleObject38.bin"/><Relationship Id="rId7" Type="http://schemas.openxmlformats.org/officeDocument/2006/relationships/image" Target="../media/image230.png"/><Relationship Id="rId12" Type="http://schemas.openxmlformats.org/officeDocument/2006/relationships/image" Target="../media/image2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29.png"/><Relationship Id="rId11" Type="http://schemas.openxmlformats.org/officeDocument/2006/relationships/image" Target="../media/image232.png"/><Relationship Id="rId5" Type="http://schemas.openxmlformats.org/officeDocument/2006/relationships/image" Target="../media/image228.png"/><Relationship Id="rId10" Type="http://schemas.openxmlformats.org/officeDocument/2006/relationships/image" Target="../media/image231.tiff"/><Relationship Id="rId4" Type="http://schemas.openxmlformats.org/officeDocument/2006/relationships/image" Target="../media/image227.png"/><Relationship Id="rId9" Type="http://schemas.openxmlformats.org/officeDocument/2006/relationships/hyperlink" Target="http://book24.ru/" TargetMode="External"/><Relationship Id="rId14" Type="http://schemas.openxmlformats.org/officeDocument/2006/relationships/image" Target="../media/image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03341702549" TargetMode="External"/><Relationship Id="rId2" Type="http://schemas.openxmlformats.org/officeDocument/2006/relationships/hyperlink" Target="mailto:Dolzhenkova.NO@rosuchebnik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4.jpeg"/><Relationship Id="rId4" Type="http://schemas.openxmlformats.org/officeDocument/2006/relationships/hyperlink" Target="https://vk.com/id489109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emf"/><Relationship Id="rId2" Type="http://schemas.openxmlformats.org/officeDocument/2006/relationships/tags" Target="../tags/tag1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emf"/><Relationship Id="rId2" Type="http://schemas.openxmlformats.org/officeDocument/2006/relationships/tags" Target="../tags/tag1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04498428"/>
              </p:ext>
            </p:extLst>
          </p:nvPr>
        </p:nvGraphicFramePr>
        <p:xfrm>
          <a:off x="1193" y="858441"/>
          <a:ext cx="1191" cy="1191"/>
        </p:xfrm>
        <a:graphic>
          <a:graphicData uri="http://schemas.openxmlformats.org/presentationml/2006/ole">
            <p:oleObj spid="_x0000_s356436" name="think-cell Slide" r:id="rId4" imgW="360" imgH="360" progId="">
              <p:embed/>
            </p:oleObj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2"/>
            </p:custDataLst>
          </p:nvPr>
        </p:nvSpPr>
        <p:spPr>
          <a:xfrm>
            <a:off x="11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2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92031" y="445500"/>
            <a:ext cx="34289" cy="1321468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rgbClr val="EB2049"/>
              </a:solidFill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564788" y="2364160"/>
            <a:ext cx="8068235" cy="20913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Ресурсы и сервисы</a:t>
            </a:r>
            <a:br>
              <a:rPr lang="ru-RU" sz="3600" dirty="0" smtClean="0"/>
            </a:br>
            <a:r>
              <a:rPr lang="ru-RU" sz="3600" dirty="0" smtClean="0"/>
              <a:t>корпорации «</a:t>
            </a:r>
            <a:r>
              <a:rPr lang="ru-RU" sz="3600" dirty="0" smtClean="0">
                <a:solidFill>
                  <a:srgbClr val="FF0000"/>
                </a:solidFill>
              </a:rPr>
              <a:t>Российский учебник</a:t>
            </a:r>
            <a:r>
              <a:rPr lang="ru-RU" sz="3600" dirty="0" smtClean="0"/>
              <a:t>» в инновационном образовательном пространстве школы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r>
              <a:rPr lang="ru-RU" sz="2000" dirty="0" smtClean="0"/>
              <a:t>ведущий методист Долженкова Наталья Олеговна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2000" dirty="0" smtClean="0"/>
              <a:t>2019г.</a:t>
            </a:r>
            <a:r>
              <a:rPr lang="ru-RU" sz="1200" dirty="0" smtClean="0">
                <a:solidFill>
                  <a:schemeClr val="accent2"/>
                </a:solidFill>
              </a:rPr>
              <a:t/>
            </a:r>
            <a:br>
              <a:rPr lang="ru-RU" sz="1200" dirty="0" smtClean="0">
                <a:solidFill>
                  <a:schemeClr val="accent2"/>
                </a:solidFill>
              </a:rPr>
            </a:br>
            <a:endParaRPr lang="ru-RU" sz="1200" dirty="0"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4" y="6678554"/>
            <a:ext cx="9143999" cy="184556"/>
            <a:chOff x="0" y="6617108"/>
            <a:chExt cx="9144000" cy="287867"/>
          </a:xfrm>
          <a:solidFill>
            <a:srgbClr val="2D3494"/>
          </a:solidFill>
        </p:grpSpPr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0" y="6617108"/>
              <a:ext cx="9144000" cy="287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35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7114" y="6680262"/>
              <a:ext cx="3600000" cy="16414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ru-RU" sz="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Корпорация «Российский учебник»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67474" y="587565"/>
            <a:ext cx="2347165" cy="915924"/>
            <a:chOff x="6514125" y="1582513"/>
            <a:chExt cx="2398321" cy="97875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4125" y="1582513"/>
              <a:ext cx="2390186" cy="58117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067150" y="445500"/>
            <a:ext cx="50468" cy="1321468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9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92337455"/>
              </p:ext>
            </p:extLst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423938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6142" y="3994982"/>
            <a:ext cx="4305179" cy="2232000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846" y="1198283"/>
            <a:ext cx="4305179" cy="2588906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02699" y="1601365"/>
            <a:ext cx="4041099" cy="2400571"/>
          </a:xfrm>
          <a:ln>
            <a:noFill/>
          </a:ln>
        </p:spPr>
        <p:txBody>
          <a:bodyPr/>
          <a:lstStyle/>
          <a:p>
            <a:r>
              <a:rPr lang="ru-RU" b="1" dirty="0">
                <a:latin typeface="+mn-lt"/>
              </a:rPr>
              <a:t>Статья </a:t>
            </a:r>
            <a:r>
              <a:rPr lang="ru-RU" b="1" dirty="0" smtClean="0">
                <a:latin typeface="+mn-lt"/>
              </a:rPr>
              <a:t>18, пункт 4 Федерального Закона </a:t>
            </a:r>
            <a:r>
              <a:rPr lang="ru-RU" b="1" dirty="0">
                <a:latin typeface="+mn-lt"/>
              </a:rPr>
              <a:t>«Об образовании в Российской Федерации» №</a:t>
            </a:r>
            <a:r>
              <a:rPr lang="en-US" b="1" dirty="0">
                <a:latin typeface="+mn-lt"/>
              </a:rPr>
              <a:t>273-</a:t>
            </a:r>
            <a:r>
              <a:rPr lang="ru-RU" b="1" dirty="0">
                <a:latin typeface="+mn-lt"/>
              </a:rPr>
              <a:t>ФЗ:</a:t>
            </a:r>
          </a:p>
          <a:p>
            <a:r>
              <a:rPr lang="ru-RU" b="1" i="1" dirty="0" smtClean="0">
                <a:solidFill>
                  <a:srgbClr val="2D3494"/>
                </a:solidFill>
                <a:latin typeface="+mn-lt"/>
              </a:rPr>
              <a:t>Организации</a:t>
            </a:r>
            <a:r>
              <a:rPr lang="ru-RU" i="1" dirty="0">
                <a:latin typeface="+mn-lt"/>
              </a:rPr>
              <a:t>, осуществляющие образовательную </a:t>
            </a:r>
            <a:r>
              <a:rPr lang="ru-RU" i="1" dirty="0" smtClean="0">
                <a:latin typeface="+mn-lt"/>
              </a:rPr>
              <a:t>деятельность…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для использования </a:t>
            </a:r>
            <a:r>
              <a:rPr lang="ru-RU" i="1" dirty="0">
                <a:latin typeface="+mn-lt"/>
              </a:rPr>
              <a:t>при реализации указанных образовательных программ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выбирают</a:t>
            </a:r>
            <a:r>
              <a:rPr lang="ru-RU" i="1" dirty="0">
                <a:latin typeface="+mn-lt"/>
              </a:rPr>
              <a:t>:</a:t>
            </a:r>
          </a:p>
          <a:p>
            <a:pPr marL="628650" indent="-342900">
              <a:buFont typeface="+mj-lt"/>
              <a:buAutoNum type="arabicParenR"/>
            </a:pPr>
            <a:r>
              <a:rPr lang="ru-RU" i="1" dirty="0">
                <a:latin typeface="+mn-lt"/>
              </a:rPr>
              <a:t>учебники из числа входящих в федеральный перечень </a:t>
            </a:r>
            <a:r>
              <a:rPr lang="ru-RU" i="1" dirty="0" smtClean="0">
                <a:latin typeface="+mn-lt"/>
              </a:rPr>
              <a:t>учебников… ;</a:t>
            </a:r>
            <a:endParaRPr lang="ru-RU" i="1" dirty="0">
              <a:latin typeface="+mn-lt"/>
            </a:endParaRPr>
          </a:p>
          <a:p>
            <a:pPr marL="628650" indent="-342900">
              <a:buFont typeface="+mj-lt"/>
              <a:buAutoNum type="arabicParenR"/>
            </a:pPr>
            <a:r>
              <a:rPr lang="ru-RU" b="1" i="1" dirty="0">
                <a:solidFill>
                  <a:srgbClr val="2D3494"/>
                </a:solidFill>
                <a:latin typeface="+mn-lt"/>
              </a:rPr>
              <a:t>учебные пособия</a:t>
            </a:r>
            <a:r>
              <a:rPr lang="ru-RU" i="1" dirty="0">
                <a:latin typeface="+mn-lt"/>
              </a:rPr>
              <a:t>, выпущенные организациями, входящими в перечень организаций, осуществляющих выпуск учебных </a:t>
            </a:r>
            <a:r>
              <a:rPr lang="ru-RU" i="1" dirty="0" smtClean="0">
                <a:latin typeface="+mn-lt"/>
              </a:rPr>
              <a:t>пособий…</a:t>
            </a:r>
            <a:endParaRPr lang="ru-RU" i="1" dirty="0">
              <a:latin typeface="+mn-lt"/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16415696" flipV="1">
            <a:off x="3738212" y="260034"/>
            <a:ext cx="460707" cy="1690532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9" name="Овал 12"/>
          <p:cNvSpPr/>
          <p:nvPr/>
        </p:nvSpPr>
        <p:spPr>
          <a:xfrm>
            <a:off x="125508" y="144392"/>
            <a:ext cx="582706" cy="59930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20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216" y="236414"/>
            <a:ext cx="486102" cy="4221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26018" y="1656883"/>
            <a:ext cx="154619" cy="2038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689521" y="31763"/>
            <a:ext cx="7631192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latin typeface="+mj-lt"/>
              </a:rPr>
              <a:t>ВСЕМ ИЗВЕСТНО, ЧТО ЗАКОН </a:t>
            </a:r>
            <a:r>
              <a:rPr lang="ru-RU" dirty="0">
                <a:latin typeface="+mj-lt"/>
              </a:rPr>
              <a:t>ПОЗВОЛЯЕТ </a:t>
            </a:r>
            <a:r>
              <a:rPr lang="ru-RU" dirty="0" smtClean="0">
                <a:solidFill>
                  <a:srgbClr val="EB2049"/>
                </a:solidFill>
                <a:latin typeface="+mj-lt"/>
              </a:rPr>
              <a:t>ИСПОЛЬЗОВАТЬ </a:t>
            </a:r>
            <a:r>
              <a:rPr lang="ru-RU" dirty="0">
                <a:solidFill>
                  <a:srgbClr val="EB2049"/>
                </a:solidFill>
                <a:latin typeface="+mj-lt"/>
              </a:rPr>
              <a:t>УЧЕБНЫЕ ПОСОБИЯ</a:t>
            </a:r>
            <a:r>
              <a:rPr lang="ru-RU" dirty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В ОБРАЗОВАТЕЛЬНОМ ПРОЦЕССЕ</a:t>
            </a:r>
            <a:endParaRPr lang="ru-RU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058" y="3994957"/>
            <a:ext cx="4214375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/>
            <a:r>
              <a:rPr lang="ru-RU" sz="1400" b="1" dirty="0" smtClean="0">
                <a:solidFill>
                  <a:srgbClr val="000000"/>
                </a:solidFill>
              </a:rPr>
              <a:t>ГОСТ 7-60.2003, раздел </a:t>
            </a:r>
            <a:r>
              <a:rPr lang="ru-RU" sz="1400" b="1" dirty="0"/>
              <a:t>3.2.4.3.4. </a:t>
            </a:r>
            <a:r>
              <a:rPr lang="ru-RU" sz="1400" b="1" dirty="0" smtClean="0"/>
              <a:t>Учебные издания</a:t>
            </a:r>
            <a:r>
              <a:rPr lang="ru-RU" sz="1400" b="1" dirty="0" smtClean="0">
                <a:solidFill>
                  <a:srgbClr val="000000"/>
                </a:solidFill>
              </a:rPr>
              <a:t>:</a:t>
            </a:r>
          </a:p>
          <a:p>
            <a:pPr marL="177800">
              <a:spcBef>
                <a:spcPts val="600"/>
              </a:spcBef>
            </a:pPr>
            <a:r>
              <a:rPr lang="ru-RU" sz="1050" b="1" i="1" dirty="0" smtClean="0">
                <a:solidFill>
                  <a:srgbClr val="2D3494"/>
                </a:solidFill>
              </a:rPr>
              <a:t>Учебник:</a:t>
            </a:r>
            <a:r>
              <a:rPr lang="ru-RU" sz="1400" b="1" i="1" dirty="0" smtClean="0">
                <a:solidFill>
                  <a:srgbClr val="2D3494"/>
                </a:solidFill>
              </a:rPr>
              <a:t> </a:t>
            </a:r>
            <a:r>
              <a:rPr lang="ru-RU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Учебное </a:t>
            </a:r>
            <a:r>
              <a:rPr lang="ru-RU" sz="105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издание, содержащее систематическое изложение учебной дисциплины, ее раздела, части, соответствующее учебной программе, и официально утвержденное в качестве данного вида </a:t>
            </a:r>
            <a:r>
              <a:rPr lang="ru-RU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издания.</a:t>
            </a:r>
          </a:p>
          <a:p>
            <a:pPr marL="177800"/>
            <a:endParaRPr lang="ru-RU" sz="1400" i="1" dirty="0" smtClean="0">
              <a:solidFill>
                <a:srgbClr val="000000"/>
              </a:solidFill>
            </a:endParaRPr>
          </a:p>
          <a:p>
            <a:pPr marL="177800"/>
            <a:r>
              <a:rPr lang="ru-RU" sz="1050" b="1" i="1" dirty="0">
                <a:solidFill>
                  <a:srgbClr val="2D3494"/>
                </a:solidFill>
              </a:rPr>
              <a:t>Учебное пособие:</a:t>
            </a:r>
            <a:r>
              <a:rPr lang="ru-RU" sz="1400" b="1" i="1" dirty="0"/>
              <a:t> </a:t>
            </a:r>
            <a:r>
              <a:rPr lang="ru-RU" sz="105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Учебное издание, дополняющее или </a:t>
            </a:r>
            <a:r>
              <a:rPr lang="ru-RU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r>
              <a:rPr lang="ru-RU" sz="1400" i="1" dirty="0" smtClean="0"/>
              <a:t>           </a:t>
            </a:r>
            <a:r>
              <a:rPr lang="ru-RU" sz="1050" b="1" i="1" dirty="0" smtClean="0">
                <a:solidFill>
                  <a:srgbClr val="2D3494"/>
                </a:solidFill>
              </a:rPr>
              <a:t>заменяющее </a:t>
            </a:r>
            <a:r>
              <a:rPr lang="ru-RU" sz="1050" b="1" i="1" dirty="0">
                <a:solidFill>
                  <a:srgbClr val="2D3494"/>
                </a:solidFill>
              </a:rPr>
              <a:t>частично или полностью учебник, </a:t>
            </a:r>
            <a:r>
              <a:rPr lang="ru-RU" sz="1050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официально утвержденное в качестве данного вида издания.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886672" y="597095"/>
            <a:ext cx="386857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Статья 18. Печатные и электронные образовательные и информационные ресурсы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В организациях, осуществляющих образовательную деятельность, в целях обеспечения реализации образовательных программ формируются библиотеки, в том числе цифровые (электронные) библиотеки, обеспечивающие доступ к профессиональным базам данных, информационным справочным и поисковым системам, а также иным информационным ресурсам.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Библиотечный фонд должен быть укомплектован печатными и (или) электронными учебными изданиями (включая учебники и учебные пособия)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методическими и периодическими изданиями по всем входящим в реализуемые основные образовательные программы учебным предметам, курсам, дисциплинам (модулям).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Нормы обеспеченности образовательной деятельности учебными изданиями в расчете на одного обучающегося по основной образовательной программе устанавливаются соответствующими федеральными государственными образовательными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7"/>
              </a:rPr>
              <a:t>стандартами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…………………………………………………………………………………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выбирают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учебники из числа входящих в федеральный перечень учебников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учебные пособия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выпущенные организациями, входящими в перечень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образования.</a:t>
            </a: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………………….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4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85285796"/>
              </p:ext>
            </p:extLst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422914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4328" y="1935564"/>
            <a:ext cx="4305179" cy="3077612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417040" y="2099948"/>
            <a:ext cx="4019738" cy="2018220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/>
                </a:solidFill>
                <a:latin typeface="+mn-lt"/>
              </a:rPr>
              <a:t>Статья </a:t>
            </a:r>
            <a:r>
              <a:rPr lang="ru-RU" sz="1600" b="1" dirty="0" smtClean="0">
                <a:solidFill>
                  <a:schemeClr val="tx1"/>
                </a:solidFill>
                <a:latin typeface="+mn-lt"/>
              </a:rPr>
              <a:t>35, </a:t>
            </a:r>
            <a:r>
              <a:rPr lang="ru-RU" sz="1600" b="1" dirty="0">
                <a:latin typeface="+mn-lt"/>
              </a:rPr>
              <a:t>пункт </a:t>
            </a:r>
            <a:r>
              <a:rPr lang="ru-RU" sz="1600" b="1" dirty="0" smtClean="0">
                <a:latin typeface="+mn-lt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+mn-lt"/>
              </a:rPr>
              <a:t> Федерального Закона </a:t>
            </a:r>
            <a:r>
              <a:rPr lang="ru-RU" sz="1600" b="1" dirty="0">
                <a:solidFill>
                  <a:schemeClr val="tx1"/>
                </a:solidFill>
                <a:latin typeface="+mn-lt"/>
              </a:rPr>
              <a:t>«Об образовании в Российской Федерации» №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273-</a:t>
            </a:r>
            <a:r>
              <a:rPr lang="ru-RU" sz="1600" b="1" dirty="0">
                <a:solidFill>
                  <a:schemeClr val="tx1"/>
                </a:solidFill>
                <a:latin typeface="+mn-lt"/>
              </a:rPr>
              <a:t>ФЗ:</a:t>
            </a:r>
          </a:p>
          <a:p>
            <a:r>
              <a:rPr lang="ru-RU" sz="1600" b="1" i="1" dirty="0" smtClean="0">
                <a:solidFill>
                  <a:srgbClr val="2D3494"/>
                </a:solidFill>
                <a:latin typeface="+mn-lt"/>
              </a:rPr>
              <a:t>Обеспечение </a:t>
            </a:r>
            <a:r>
              <a:rPr lang="ru-RU" sz="1600" i="1" dirty="0">
                <a:latin typeface="+mn-lt"/>
              </a:rPr>
              <a:t>учебниками</a:t>
            </a:r>
            <a:r>
              <a:rPr lang="ru-RU" sz="1600" b="1" i="1" dirty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600" i="1" dirty="0">
                <a:latin typeface="+mn-lt"/>
              </a:rPr>
              <a:t>и</a:t>
            </a:r>
            <a:r>
              <a:rPr lang="ru-RU" sz="1600" b="1" i="1" dirty="0">
                <a:solidFill>
                  <a:srgbClr val="2D3494"/>
                </a:solidFill>
                <a:latin typeface="+mn-lt"/>
              </a:rPr>
              <a:t> учебными пособиями</a:t>
            </a:r>
            <a:r>
              <a:rPr lang="ru-RU" sz="1600" i="1" dirty="0">
                <a:solidFill>
                  <a:srgbClr val="2D3494"/>
                </a:solidFill>
                <a:latin typeface="+mn-lt"/>
              </a:rPr>
              <a:t>… </a:t>
            </a:r>
            <a:r>
              <a:rPr lang="ru-RU" sz="1600" b="1" i="1" dirty="0">
                <a:solidFill>
                  <a:srgbClr val="2D3494"/>
                </a:solidFill>
                <a:latin typeface="+mn-lt"/>
              </a:rPr>
              <a:t>осуществляется за счет бюджетных ассигнований</a:t>
            </a:r>
            <a:r>
              <a:rPr lang="ru-RU" sz="1600" i="1" dirty="0">
                <a:latin typeface="+mn-lt"/>
              </a:rPr>
              <a:t> федерального бюджета, бюджетов субъектов Российской Федерации и местных </a:t>
            </a:r>
            <a:r>
              <a:rPr lang="ru-RU" sz="1600" i="1" dirty="0" smtClean="0">
                <a:latin typeface="+mn-lt"/>
              </a:rPr>
              <a:t>бюджетов.</a:t>
            </a:r>
            <a:endParaRPr lang="ru-RU" sz="1600" i="1" dirty="0">
              <a:latin typeface="+mn-lt"/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5751609" flipH="1">
            <a:off x="3735668" y="552352"/>
            <a:ext cx="684355" cy="1690532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4" name="Овал 12"/>
          <p:cNvSpPr/>
          <p:nvPr/>
        </p:nvSpPr>
        <p:spPr>
          <a:xfrm>
            <a:off x="170668" y="144392"/>
            <a:ext cx="449479" cy="59930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20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039" y="236414"/>
            <a:ext cx="333980" cy="422130"/>
          </a:xfrm>
          <a:prstGeom prst="rect">
            <a:avLst/>
          </a:prstGeom>
        </p:spPr>
      </p:pic>
      <p:sp>
        <p:nvSpPr>
          <p:cNvPr id="26" name="Title 2"/>
          <p:cNvSpPr txBox="1">
            <a:spLocks/>
          </p:cNvSpPr>
          <p:nvPr/>
        </p:nvSpPr>
        <p:spPr>
          <a:xfrm>
            <a:off x="689521" y="31763"/>
            <a:ext cx="7631192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latin typeface="+mj-lt"/>
              </a:rPr>
              <a:t>НО МАЛО КТО ЗНАЕТ, ЧТО ЗАКОН ТАКЖЕ РАЗРЕШАЕТ </a:t>
            </a:r>
            <a:r>
              <a:rPr lang="ru-RU" dirty="0">
                <a:latin typeface="+mj-lt"/>
              </a:rPr>
              <a:t>ЗАКУПАТЬ УЧЕБНЫЕ ПОСОБИЯ </a:t>
            </a:r>
            <a:r>
              <a:rPr lang="ru-RU" dirty="0" smtClean="0">
                <a:solidFill>
                  <a:srgbClr val="EB2049"/>
                </a:solidFill>
                <a:latin typeface="+mj-lt"/>
              </a:rPr>
              <a:t>ЗА </a:t>
            </a:r>
            <a:r>
              <a:rPr lang="ru-RU" dirty="0">
                <a:solidFill>
                  <a:srgbClr val="EB2049"/>
                </a:solidFill>
                <a:latin typeface="+mj-lt"/>
              </a:rPr>
              <a:t>БЮДЖЕТНЫЕ </a:t>
            </a:r>
            <a:r>
              <a:rPr lang="ru-RU" dirty="0" smtClean="0">
                <a:solidFill>
                  <a:srgbClr val="EB2049"/>
                </a:solidFill>
                <a:latin typeface="+mj-lt"/>
              </a:rPr>
              <a:t>СРЕДСТВА</a:t>
            </a:r>
            <a:endParaRPr lang="ru-RU" dirty="0">
              <a:solidFill>
                <a:srgbClr val="EB2049"/>
              </a:solidFill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794070" y="1302463"/>
            <a:ext cx="404948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Статья 35. Пользование учебниками, учебными пособиями, средствами обучения и воспитания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Обучающимся, осваивающим основные образовательные программы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 счет бюджетных ассигнований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федерального бюджета, бюджетов субъектов Российской Федерации и местных бюджетов в пределах федеральных государственных образовательных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7"/>
              </a:rPr>
              <a:t>стандартов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образовательных стандартов, организациями, осуществляющими образовательную деятельность,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8"/>
              </a:rPr>
              <a:t>бесплатно предоставляются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пользование на время получения образования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учебники и учебные пособия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а также учебно-методические материалы,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9"/>
              </a:rPr>
              <a:t>средства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обучения и воспитания.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Обеспечение учебниками и учебными пособиями, а также учебно-методическими материалами, средствами обучения и воспитания организаций, осуществляющих образовательную деятельность по основным образовательным программам, в пределах федеральных государственных образовательных стандартов, образовательных стандартов осуществляется за счет бюджетных ассигнований федерального бюджета, бюджетов субъектов Российской Федерации и местных бюджетов.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Пользование учебниками и учебными пособиями обучающимися, осваивающими учебные предметы, курсы, дисциплины (модули) за пределами федеральных государственных образовательных стандартов, образовательных стандартов и (или) получающими платные образовательные услуги, осуществляется в порядке, установленном организацией, осуществляющей образовательную деятельность.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320" y="5210123"/>
            <a:ext cx="8569234" cy="638732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400" b="1" dirty="0" smtClean="0">
                <a:solidFill>
                  <a:srgbClr val="EB2049"/>
                </a:solidFill>
              </a:rPr>
              <a:t>В соответствии с Приказом </a:t>
            </a:r>
            <a:r>
              <a:rPr lang="ru-RU" sz="1400" b="1" dirty="0" err="1">
                <a:solidFill>
                  <a:srgbClr val="EB2049"/>
                </a:solidFill>
              </a:rPr>
              <a:t>Минобрнауки</a:t>
            </a:r>
            <a:r>
              <a:rPr lang="ru-RU" sz="1400" b="1" dirty="0">
                <a:solidFill>
                  <a:srgbClr val="EB2049"/>
                </a:solidFill>
              </a:rPr>
              <a:t> России от 09.06.2016 N </a:t>
            </a:r>
            <a:r>
              <a:rPr lang="ru-RU" sz="1400" b="1" dirty="0" smtClean="0">
                <a:solidFill>
                  <a:srgbClr val="EB2049"/>
                </a:solidFill>
              </a:rPr>
              <a:t>699 «Дрофа», «</a:t>
            </a:r>
            <a:r>
              <a:rPr lang="ru-RU" sz="1400" b="1" dirty="0" err="1" smtClean="0">
                <a:solidFill>
                  <a:srgbClr val="EB2049"/>
                </a:solidFill>
              </a:rPr>
              <a:t>Вентана-граф</a:t>
            </a:r>
            <a:r>
              <a:rPr lang="ru-RU" sz="1400" b="1" dirty="0" smtClean="0">
                <a:solidFill>
                  <a:srgbClr val="EB2049"/>
                </a:solidFill>
              </a:rPr>
              <a:t>» и «</a:t>
            </a:r>
            <a:r>
              <a:rPr lang="ru-RU" sz="1400" b="1" dirty="0" err="1" smtClean="0">
                <a:solidFill>
                  <a:srgbClr val="EB2049"/>
                </a:solidFill>
              </a:rPr>
              <a:t>Астрель</a:t>
            </a:r>
            <a:r>
              <a:rPr lang="ru-RU" sz="1400" b="1" dirty="0" smtClean="0">
                <a:solidFill>
                  <a:srgbClr val="EB2049"/>
                </a:solidFill>
              </a:rPr>
              <a:t>» входят в перечень организаций, выпускающих учебные пособия, которые можно использовать в школе и закупать за бюджетные средства. 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5835" y="5899725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b="1" dirty="0" smtClean="0"/>
              <a:t>Полный текст документа </a:t>
            </a:r>
            <a:r>
              <a:rPr lang="ru-RU" sz="1050" u="sng" dirty="0" smtClean="0">
                <a:hlinkClick r:id="rId10"/>
              </a:rPr>
              <a:t>// </a:t>
            </a:r>
            <a:r>
              <a:rPr lang="ru-RU" sz="1050" u="sng" dirty="0" smtClean="0">
                <a:hlinkClick r:id="rId11"/>
              </a:rPr>
              <a:t>http://www.consultant.ru</a:t>
            </a:r>
            <a:r>
              <a:rPr lang="ru-RU" sz="1050" u="sng" dirty="0" smtClean="0">
                <a:hlinkClick r:id="rId10"/>
              </a:rPr>
              <a:t>/; http://www.garant.ru/; </a:t>
            </a:r>
            <a:r>
              <a:rPr lang="ru-RU" sz="1050" u="sng" dirty="0" smtClean="0">
                <a:hlinkClick r:id="rId12"/>
              </a:rPr>
              <a:t>http://www.fpu.edu.ru/fpu</a:t>
            </a:r>
            <a:endParaRPr lang="ru-RU" sz="1050" u="sng" dirty="0" smtClean="0">
              <a:hlinkClick r:id="rId10"/>
            </a:endParaRPr>
          </a:p>
          <a:p>
            <a:r>
              <a:rPr lang="ru-RU" sz="1050" u="sng" dirty="0" smtClean="0"/>
              <a:t> </a:t>
            </a:r>
            <a:endParaRPr lang="ru-RU" sz="1050" dirty="0" smtClean="0"/>
          </a:p>
        </p:txBody>
      </p:sp>
    </p:spTree>
    <p:extLst>
      <p:ext uri="{BB962C8B-B14F-4D97-AF65-F5344CB8AC3E}">
        <p14:creationId xmlns:p14="http://schemas.microsoft.com/office/powerpoint/2010/main" xmlns="" val="8780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8954" y="224789"/>
            <a:ext cx="8095129" cy="64864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УМК по биологии из ФПУ  от 28.12.2018г Приказ № 345</a:t>
            </a:r>
            <a:endParaRPr lang="ru-RU" sz="2400" dirty="0">
              <a:solidFill>
                <a:srgbClr val="EB2049"/>
              </a:solidFill>
              <a:latin typeface="+mj-lt"/>
            </a:endParaRPr>
          </a:p>
        </p:txBody>
      </p:sp>
      <p:sp>
        <p:nvSpPr>
          <p:cNvPr id="79" name="Text Placeholder 3"/>
          <p:cNvSpPr txBox="1">
            <a:spLocks/>
          </p:cNvSpPr>
          <p:nvPr/>
        </p:nvSpPr>
        <p:spPr>
          <a:xfrm>
            <a:off x="990575" y="1720579"/>
            <a:ext cx="1905037" cy="398510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>
              <a:lnSpc>
                <a:spcPts val="1050"/>
              </a:lnSpc>
            </a:pPr>
            <a:r>
              <a:rPr lang="ru-RU" sz="1050" dirty="0">
                <a:latin typeface="+mn-lt"/>
              </a:rPr>
              <a:t>Линия УМК </a:t>
            </a:r>
            <a:r>
              <a:rPr lang="ru-RU" sz="1050" dirty="0" smtClean="0">
                <a:latin typeface="+mn-lt"/>
              </a:rPr>
              <a:t>Пономаревой И.Н. и </a:t>
            </a:r>
            <a:r>
              <a:rPr lang="ru-RU" sz="1050" dirty="0" err="1" smtClean="0">
                <a:latin typeface="+mn-lt"/>
              </a:rPr>
              <a:t>др</a:t>
            </a:r>
            <a:r>
              <a:rPr lang="ru-RU" sz="1050" dirty="0" smtClean="0">
                <a:latin typeface="+mn-lt"/>
              </a:rPr>
              <a:t> (линейный вариант)</a:t>
            </a:r>
            <a:endParaRPr lang="ru-RU" sz="1050" dirty="0"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23111" y="2817775"/>
            <a:ext cx="117584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2D3494"/>
                </a:solidFill>
                <a:cs typeface="Calibri" panose="020F0502020204030204" pitchFamily="34" charset="0"/>
              </a:rPr>
              <a:t>ОСНОВНАЯ </a:t>
            </a:r>
          </a:p>
          <a:p>
            <a:r>
              <a:rPr lang="ru-RU" sz="1050" b="1" dirty="0">
                <a:solidFill>
                  <a:srgbClr val="2D3494"/>
                </a:solidFill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23111" y="4509659"/>
            <a:ext cx="117584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2D3494"/>
                </a:solidFill>
                <a:cs typeface="Calibri" panose="020F0502020204030204" pitchFamily="34" charset="0"/>
              </a:rPr>
              <a:t>СТАРШАЯ </a:t>
            </a:r>
          </a:p>
          <a:p>
            <a:r>
              <a:rPr lang="ru-RU" sz="1050" b="1" dirty="0">
                <a:solidFill>
                  <a:srgbClr val="2D3494"/>
                </a:solidFill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2" name="Text Placeholder 3"/>
          <p:cNvSpPr txBox="1">
            <a:spLocks/>
          </p:cNvSpPr>
          <p:nvPr/>
        </p:nvSpPr>
        <p:spPr>
          <a:xfrm>
            <a:off x="2787402" y="1702650"/>
            <a:ext cx="1910104" cy="398510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>
              <a:lnSpc>
                <a:spcPts val="1050"/>
              </a:lnSpc>
            </a:pPr>
            <a:r>
              <a:rPr lang="ru-RU" sz="1050" dirty="0">
                <a:solidFill>
                  <a:schemeClr val="tx1"/>
                </a:solidFill>
                <a:latin typeface="+mn-lt"/>
              </a:rPr>
              <a:t>Линия </a:t>
            </a:r>
            <a:r>
              <a:rPr lang="ru-RU" sz="1050" dirty="0" smtClean="0">
                <a:solidFill>
                  <a:schemeClr val="tx1"/>
                </a:solidFill>
                <a:latin typeface="+mn-lt"/>
              </a:rPr>
              <a:t>УМК</a:t>
            </a:r>
            <a:r>
              <a:rPr lang="ru-RU" sz="1050" dirty="0" smtClean="0"/>
              <a:t> Пономаревой И.Н.и </a:t>
            </a:r>
            <a:r>
              <a:rPr lang="ru-RU" sz="1050" dirty="0" err="1" smtClean="0"/>
              <a:t>др</a:t>
            </a:r>
            <a:r>
              <a:rPr lang="ru-RU" sz="1050" dirty="0" smtClean="0"/>
              <a:t> (концентрический вариант)</a:t>
            </a:r>
            <a:endParaRPr lang="ru-RU" sz="1050" dirty="0">
              <a:latin typeface="+mn-lt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>
            <a:off x="106375" y="3831900"/>
            <a:ext cx="8424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2830076" y="1676424"/>
            <a:ext cx="0" cy="3912934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06375" y="2110124"/>
            <a:ext cx="8424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1057532" y="1685388"/>
            <a:ext cx="0" cy="3912934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4692266" y="1685388"/>
            <a:ext cx="0" cy="3912934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6509633" y="1696445"/>
            <a:ext cx="0" cy="3912934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16" name="Скругленный прямоугольник 115"/>
          <p:cNvSpPr/>
          <p:nvPr/>
        </p:nvSpPr>
        <p:spPr>
          <a:xfrm>
            <a:off x="3174054" y="3448523"/>
            <a:ext cx="1227616" cy="31391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ФП</a:t>
            </a:r>
            <a:r>
              <a:rPr lang="ru-RU" sz="900" b="1" dirty="0" smtClean="0">
                <a:latin typeface="Calibri" panose="020F0502020204030204" pitchFamily="34" charset="0"/>
              </a:rPr>
              <a:t> № 1.2.5.2.3.1 – 1.2.5.2.3.5</a:t>
            </a:r>
            <a:endParaRPr lang="ru-RU" sz="900" b="1" dirty="0"/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4699083" y="1698416"/>
            <a:ext cx="1764390" cy="398510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>
              <a:lnSpc>
                <a:spcPts val="1050"/>
              </a:lnSpc>
            </a:pPr>
            <a:r>
              <a:rPr lang="ru-RU" sz="1050" dirty="0">
                <a:latin typeface="+mn-lt"/>
              </a:rPr>
              <a:t>Линия УМК </a:t>
            </a:r>
            <a:r>
              <a:rPr lang="ru-RU" sz="1050" dirty="0" err="1" smtClean="0">
                <a:latin typeface="+mn-lt"/>
              </a:rPr>
              <a:t>Сивоглазова</a:t>
            </a:r>
            <a:r>
              <a:rPr lang="ru-RU" sz="1050" dirty="0" smtClean="0">
                <a:latin typeface="+mn-lt"/>
              </a:rPr>
              <a:t> В.И. </a:t>
            </a:r>
            <a:endParaRPr lang="ru-RU" sz="1050" dirty="0">
              <a:latin typeface="+mn-lt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90616" y="3457487"/>
            <a:ext cx="1353974" cy="31391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ФП</a:t>
            </a:r>
            <a:r>
              <a:rPr lang="ru-RU" sz="900" b="1" dirty="0" smtClean="0">
                <a:latin typeface="Calibri" panose="020F0502020204030204" pitchFamily="34" charset="0"/>
              </a:rPr>
              <a:t> № 1.2.5.2.6.1 – 1.2.5.2.6.4</a:t>
            </a:r>
            <a:endParaRPr lang="ru-RU" sz="900" b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987451" y="5163373"/>
            <a:ext cx="1180279" cy="31391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ФП</a:t>
            </a:r>
            <a:r>
              <a:rPr lang="ru-RU" sz="9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1.3.5.6.1.1-      1.3.5.6.1.2</a:t>
            </a:r>
            <a:endParaRPr lang="ru-RU" sz="900" b="1" dirty="0"/>
          </a:p>
        </p:txBody>
      </p:sp>
      <p:pic>
        <p:nvPicPr>
          <p:cNvPr id="39" name="Рисунок 38" descr="Биология. 5-6 кл. Учебник.">
            <a:hlinkClick r:id="rId3" tooltip="&quot;Биология. 5-6 кл. Учебник.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4387" y="2384612"/>
            <a:ext cx="672353" cy="9233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" name="Рисунок 39" descr="Биология. 9  класс. Учебник">
            <a:hlinkClick r:id="rId5" tooltip="&quot;Биология. 9  класс. Учебник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7766" y="2259108"/>
            <a:ext cx="717177" cy="914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1" name="Рисунок 40" descr="Биология. 5 класс. Учебник">
            <a:hlinkClick r:id="rId7" tooltip="&quot;Биология. 5 класс. Учебник&quot;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7567" y="2442919"/>
            <a:ext cx="720080" cy="93610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2" name="Рисунок 41" descr="Биология. 9 класс. Учебник.">
            <a:hlinkClick r:id="rId9" tooltip="&quot;Биология. 9 класс. Учебник.&quot;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3317" y="2247365"/>
            <a:ext cx="720080" cy="93610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6" name="Скругленный прямоугольник 45"/>
          <p:cNvSpPr/>
          <p:nvPr/>
        </p:nvSpPr>
        <p:spPr>
          <a:xfrm>
            <a:off x="4852981" y="3451092"/>
            <a:ext cx="1341643" cy="31391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ФП</a:t>
            </a:r>
            <a:r>
              <a:rPr lang="ru-RU" sz="900" b="1" dirty="0" smtClean="0">
                <a:latin typeface="Calibri" panose="020F0502020204030204" pitchFamily="34" charset="0"/>
              </a:rPr>
              <a:t> № 1.2.5.2.5.1 – 1.2.5.2.5.5 </a:t>
            </a:r>
            <a:endParaRPr lang="ru-RU" sz="9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6762812" y="1734517"/>
            <a:ext cx="1588897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50"/>
              </a:lnSpc>
            </a:pP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Линия УМК Сонина Н.И. </a:t>
            </a:r>
            <a:endParaRPr lang="ru-RU" sz="105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0" name="Рисунок 49" descr="Общая биология. 10 класс. Учебник. Базовый уровень. ВЕРТИКАЛЬ">
            <a:hlinkClick r:id="rId11" tooltip="&quot;Общая биология. 10 класс. Учебник. Базовый уровень. ВЕРТИКАЛЬ&quot;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50424" y="4203702"/>
            <a:ext cx="720914" cy="91514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1" name="Рисунок 50" descr="Общая биология. 11 класс. Учебник. Базовый уровень. (Красный). ВЕРТИКАЛЬ">
            <a:hlinkClick r:id="rId13" tooltip="&quot;Общая биология. 11 класс. Учебник. Базовый уровень. (Красный). ВЕРТИКАЛЬ&quot;"/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22776" y="4055078"/>
            <a:ext cx="671772" cy="94722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2" name="Скругленный прямоугольник 51"/>
          <p:cNvSpPr/>
          <p:nvPr/>
        </p:nvSpPr>
        <p:spPr>
          <a:xfrm>
            <a:off x="7112077" y="5217161"/>
            <a:ext cx="1135454" cy="31391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ФП</a:t>
            </a:r>
            <a:r>
              <a:rPr lang="ru-RU" sz="9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1.3.5.6.6.1-      1.3.5.6.6.2</a:t>
            </a:r>
            <a:endParaRPr lang="ru-RU" sz="9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2400529"/>
            <a:ext cx="672352" cy="97018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Рисунок 52" descr="cover1_9kl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13294" y="2151550"/>
            <a:ext cx="651303" cy="93982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4554" y="4095817"/>
            <a:ext cx="667363" cy="97010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Рисунок 54" descr="cover1_11kl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573341" y="3943036"/>
            <a:ext cx="675060" cy="97410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447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extLst/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505858" name="think-cell Slide" r:id="rId5" imgW="360" imgH="360" progId="">
              <p:embed/>
            </p:oleObj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>
          <a:xfrm>
            <a:off x="6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9604" y="4151802"/>
            <a:ext cx="707548" cy="9928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2159" y="1759333"/>
            <a:ext cx="688100" cy="101320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+mj-lt"/>
              </a:rPr>
              <a:t>ТЕКУЩИЙ ПОРТФЕЛЬ КОРПОРАЦИИ «РОССИЙСКИЙ УЧЕБНИК» 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solidFill>
                  <a:srgbClr val="EB2049"/>
                </a:solidFill>
                <a:latin typeface="+mj-lt"/>
              </a:rPr>
              <a:t>ПО БИОЛОГИИ, ДОСТУПНЫЙ ДЛЯ ЗАКУПКИ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2700324" y="6446354"/>
            <a:ext cx="631816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348402" y="6369688"/>
            <a:ext cx="85678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Учебники ФП 2018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27872" y="6438938"/>
            <a:ext cx="1872452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Учебные пособия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79802" y="6446354"/>
            <a:ext cx="631816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5" name="Рисунок 74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2523" y="1792952"/>
            <a:ext cx="532283" cy="79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28241" y="4195482"/>
            <a:ext cx="724206" cy="89811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/>
          <p:cNvPicPr>
            <a:picLocks/>
          </p:cNvPicPr>
          <p:nvPr/>
        </p:nvPicPr>
        <p:blipFill rotWithShape="1">
          <a:blip r:embed="rId10" cstate="print"/>
          <a:srcRect l="2357" t="718"/>
          <a:stretch/>
        </p:blipFill>
        <p:spPr>
          <a:xfrm>
            <a:off x="5387794" y="4028275"/>
            <a:ext cx="585721" cy="911278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29122" y="1828811"/>
            <a:ext cx="662832" cy="84345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Text Placeholder 3"/>
          <p:cNvSpPr txBox="1">
            <a:spLocks/>
          </p:cNvSpPr>
          <p:nvPr/>
        </p:nvSpPr>
        <p:spPr>
          <a:xfrm>
            <a:off x="1089175" y="1073360"/>
            <a:ext cx="1323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Пасечника В.В.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3111" y="2557449"/>
            <a:ext cx="11758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ОСНОВНАЯ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23111" y="4737879"/>
            <a:ext cx="11758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СТАРШАЯ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2" name="Text Placeholder 3"/>
          <p:cNvSpPr txBox="1">
            <a:spLocks/>
          </p:cNvSpPr>
          <p:nvPr/>
        </p:nvSpPr>
        <p:spPr>
          <a:xfrm>
            <a:off x="2324085" y="1090893"/>
            <a:ext cx="1831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Пономаревой И.Н. и др.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90000"/>
                  <a:lumOff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 Placeholder 3"/>
          <p:cNvSpPr txBox="1">
            <a:spLocks/>
          </p:cNvSpPr>
          <p:nvPr/>
        </p:nvSpPr>
        <p:spPr>
          <a:xfrm>
            <a:off x="4291559" y="1088381"/>
            <a:ext cx="1640601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Сонина Н.И. и др.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90000"/>
                  <a:lumOff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 Placeholder 3"/>
          <p:cNvSpPr txBox="1">
            <a:spLocks/>
          </p:cNvSpPr>
          <p:nvPr/>
        </p:nvSpPr>
        <p:spPr>
          <a:xfrm>
            <a:off x="6060401" y="1082791"/>
            <a:ext cx="1323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Суховой Т.С. и др.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90000"/>
                  <a:lumOff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 Placeholder 3"/>
          <p:cNvSpPr txBox="1">
            <a:spLocks/>
          </p:cNvSpPr>
          <p:nvPr/>
        </p:nvSpPr>
        <p:spPr>
          <a:xfrm>
            <a:off x="7428527" y="1062786"/>
            <a:ext cx="1323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Сивоглазова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В.И.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90000"/>
                  <a:lumOff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>
            <a:off x="106375" y="3909638"/>
            <a:ext cx="8424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2306491" y="1104189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06375" y="1670498"/>
            <a:ext cx="8424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1057532" y="1104189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4174787" y="1104189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6059157" y="1104189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6" name="Прямая соединительная линия 95"/>
          <p:cNvCxnSpPr/>
          <p:nvPr/>
        </p:nvCxnSpPr>
        <p:spPr>
          <a:xfrm flipH="1" flipV="1">
            <a:off x="7380695" y="1104186"/>
            <a:ext cx="0" cy="5013811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pic>
        <p:nvPicPr>
          <p:cNvPr id="97" name="Рисунок 96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01481" y="1909482"/>
            <a:ext cx="614190" cy="933098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Рисунок 97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0235" y="2224390"/>
            <a:ext cx="625530" cy="922222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Рисунок 98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08853" y="4446901"/>
            <a:ext cx="634201" cy="84228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Рисунок 99"/>
          <p:cNvPicPr>
            <a:picLocks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35480" y="1810882"/>
            <a:ext cx="573884" cy="80759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Рисунок 100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339788" y="2098896"/>
            <a:ext cx="578834" cy="8146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Рисунок 101"/>
          <p:cNvPicPr>
            <a:picLocks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276165" y="2224402"/>
            <a:ext cx="628970" cy="8056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Рисунок 102"/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405146" y="1882589"/>
            <a:ext cx="583278" cy="84345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Рисунок 103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476833" y="1927412"/>
            <a:ext cx="694934" cy="915168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Рисунок 104"/>
          <p:cNvPicPr>
            <a:picLocks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248406" y="2296119"/>
            <a:ext cx="567079" cy="82361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Рисунок 105"/>
          <p:cNvPicPr>
            <a:picLocks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93565" y="4099992"/>
            <a:ext cx="54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Рисунок 106"/>
          <p:cNvPicPr>
            <a:picLocks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639585" y="4099992"/>
            <a:ext cx="540000" cy="9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Рисунок 107"/>
          <p:cNvPicPr>
            <a:picLocks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456331" y="4399770"/>
            <a:ext cx="593452" cy="82665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/>
          <p:cNvPicPr>
            <a:picLocks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290047" y="4399770"/>
            <a:ext cx="588932" cy="82665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/>
          <p:cNvPicPr>
            <a:picLocks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639713" y="4028274"/>
            <a:ext cx="54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/>
          <p:cNvPicPr>
            <a:picLocks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320993" y="4238417"/>
            <a:ext cx="539879" cy="88940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Рисунок 111"/>
          <p:cNvPicPr>
            <a:picLocks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5307111" y="4328064"/>
            <a:ext cx="503161" cy="817689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/>
          <p:cNvPicPr>
            <a:picLocks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149794" y="4399770"/>
            <a:ext cx="707695" cy="862512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Рисунок 113"/>
          <p:cNvPicPr>
            <a:picLocks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5163670" y="2251296"/>
            <a:ext cx="588638" cy="8056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Прямоугольник 114"/>
          <p:cNvSpPr/>
          <p:nvPr/>
        </p:nvSpPr>
        <p:spPr>
          <a:xfrm>
            <a:off x="1086716" y="3668990"/>
            <a:ext cx="1188132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Учебное пособие</a:t>
            </a: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2316695" y="3137647"/>
            <a:ext cx="892671" cy="682614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ФП 1.2.5.2.6.1 – 1.2.5.2.6.4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4315363" y="3668990"/>
            <a:ext cx="162203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Учебное пособие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6099033" y="3668990"/>
            <a:ext cx="1188132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Учебное пособие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1089175" y="5823532"/>
            <a:ext cx="1188132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Учебное пособие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2409685" y="5823532"/>
            <a:ext cx="1578725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Учебное пособие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6099033" y="5823532"/>
            <a:ext cx="1188132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Учебное пособие</a:t>
            </a:r>
          </a:p>
        </p:txBody>
      </p:sp>
      <p:pic>
        <p:nvPicPr>
          <p:cNvPr id="126" name="Рисунок 125"/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263158" y="2125779"/>
            <a:ext cx="525971" cy="778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7" name="Скругленный прямоугольник 126"/>
          <p:cNvSpPr/>
          <p:nvPr/>
        </p:nvSpPr>
        <p:spPr>
          <a:xfrm>
            <a:off x="3256008" y="3155578"/>
            <a:ext cx="858797" cy="682615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ФП 1.2.5.2.3.1 – 1.2.5.2.3.5</a:t>
            </a: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4261590" y="5360894"/>
            <a:ext cx="866224" cy="735106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ФП 1.3.5.6.6.1 – 1.3.5.6.6.2</a:t>
            </a:r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7561324" y="3128690"/>
            <a:ext cx="874466" cy="70950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ФП 1.2.5.2.5.1 – 1.2.5.2.5.5</a:t>
            </a: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7570292" y="5486401"/>
            <a:ext cx="910325" cy="699246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ФП 1.3.5.6.1.1 – 1.3.5.6.1.2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106527" y="5823532"/>
            <a:ext cx="908592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Учебное пособие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521389" y="2069264"/>
            <a:ext cx="627531" cy="94674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94495" y="4399782"/>
            <a:ext cx="678616" cy="9928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447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20935568"/>
              </p:ext>
            </p:extLst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501762" name="think-cell Slide" r:id="rId5" imgW="360" imgH="360" progId="">
              <p:embed/>
            </p:oleObj>
          </a:graphicData>
        </a:graphic>
      </p:graphicFrame>
      <p:sp>
        <p:nvSpPr>
          <p:cNvPr id="9" name="Прямоугольник 8" hidden="1"/>
          <p:cNvSpPr/>
          <p:nvPr>
            <p:custDataLst>
              <p:tags r:id="rId2"/>
            </p:custDataLst>
          </p:nvPr>
        </p:nvSpPr>
        <p:spPr>
          <a:xfrm>
            <a:off x="1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2" y="1608"/>
            <a:ext cx="119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Rectangle 2" hidden="1"/>
          <p:cNvSpPr>
            <a:spLocks noChangeArrowheads="1"/>
          </p:cNvSpPr>
          <p:nvPr/>
        </p:nvSpPr>
        <p:spPr bwMode="auto">
          <a:xfrm>
            <a:off x="10" y="0"/>
            <a:ext cx="119047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877383" y="6461125"/>
            <a:ext cx="630949" cy="215900"/>
          </a:xfrm>
          <a:prstGeom prst="rect">
            <a:avLst/>
          </a:pr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2567855" y="6373806"/>
            <a:ext cx="85594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900" dirty="0">
                <a:solidFill>
                  <a:srgbClr val="525252"/>
                </a:solidFill>
                <a:latin typeface="Calibri" pitchFamily="34" charset="0"/>
              </a:rPr>
              <a:t>Учебники ФП 2018</a:t>
            </a: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179762" y="6446838"/>
            <a:ext cx="632139" cy="215900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12642" y="2375576"/>
            <a:ext cx="900379" cy="43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ОСНОВНОЕ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ОБЩЕЕ</a:t>
            </a:r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282961" y="4870462"/>
            <a:ext cx="774176" cy="8617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  <a:latin typeface="+mn-lt"/>
                <a:ea typeface="Microsoft YaHei" charset="-122"/>
              </a:rPr>
              <a:t> СРЕДНЕЕ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  <a:latin typeface="+mn-lt"/>
                <a:ea typeface="Microsoft YaHei" charset="-122"/>
              </a:rPr>
              <a:t> (ПОЛНОЕ)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  <a:latin typeface="+mn-lt"/>
                <a:ea typeface="Microsoft YaHei" charset="-122"/>
              </a:rPr>
              <a:t> ОБЩЕЕ</a:t>
            </a:r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 flipH="1">
            <a:off x="104771" y="4006215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 flipH="1" flipV="1">
            <a:off x="5071934" y="1054903"/>
            <a:ext cx="0" cy="2938789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 flipH="1">
            <a:off x="8" y="1856515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 flipV="1">
            <a:off x="1218503" y="1121243"/>
            <a:ext cx="1191" cy="52197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5" name="Picture 25" descr="ÐÐ¸Ð¾Ð»Ð¾Ð³Ð¸Ñ. 9Â ÐºÐ»Ð°ÑÑ. Ð£ÑÐµÐ±Ð½Ð¸Ðº.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270" y="1951358"/>
            <a:ext cx="763248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1570011" y="1070065"/>
            <a:ext cx="2343815" cy="6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Линия УМК  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И.Н.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Пономаревой 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(концентрическая, 5-9)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1734806" y="3226468"/>
            <a:ext cx="2495589" cy="518474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ФП № 1.2.5.2.3.1 – 1.2.5.2.3.5</a:t>
            </a:r>
          </a:p>
        </p:txBody>
      </p:sp>
      <p:pic>
        <p:nvPicPr>
          <p:cNvPr id="81" name="Picture 12" descr="ÐÐ¸Ð¾Ð»Ð¾Ð³Ð¸Ñ. 9 ÐºÐ»Ð°ÑÑ. Ð£ÑÐµÐ±Ð½Ð¸Ðº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0547" y="1989135"/>
            <a:ext cx="783501" cy="11232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5865591" y="3236008"/>
            <a:ext cx="2241478" cy="519729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ФП № 1.2.5.2.6.1 – 1.2.5.2.6.4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13048" y="6391286"/>
            <a:ext cx="93905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ТЕКУЩИЙ ПОРТФЕЛЬ КОРПОРАЦИИ «РОССИЙСКИЙ УЧЕБНИК»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ПО БИОЛОГИИ, ДОСТУПНЫЙ ДЛЯ </a:t>
            </a:r>
            <a:r>
              <a:rPr lang="ru-RU" dirty="0" smtClean="0">
                <a:solidFill>
                  <a:srgbClr val="EB2049"/>
                </a:solidFill>
              </a:rPr>
              <a:t>ЗАКУПКИ</a:t>
            </a:r>
            <a:endParaRPr lang="ru-RU" dirty="0">
              <a:solidFill>
                <a:srgbClr val="EB2049"/>
              </a:solidFill>
            </a:endParaRPr>
          </a:p>
        </p:txBody>
      </p:sp>
      <p:pic>
        <p:nvPicPr>
          <p:cNvPr id="54" name="Рисунок 53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91799" y="4201254"/>
            <a:ext cx="1130342" cy="144772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Рисунок 54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25559" y="4201254"/>
            <a:ext cx="896075" cy="1447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28691" y="4201254"/>
            <a:ext cx="1074299" cy="144772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68716" y="4201254"/>
            <a:ext cx="1045223" cy="144772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Прямоугольник 57"/>
          <p:cNvSpPr/>
          <p:nvPr/>
        </p:nvSpPr>
        <p:spPr>
          <a:xfrm>
            <a:off x="3528057" y="5781871"/>
            <a:ext cx="2889601" cy="289931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Учебное пособие</a:t>
            </a:r>
          </a:p>
        </p:txBody>
      </p:sp>
      <p:pic>
        <p:nvPicPr>
          <p:cNvPr id="74" name="Picture 23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6503" y="1951358"/>
            <a:ext cx="684156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1" descr="ÐÐ¸Ð¾Ð»Ð¾Ð³Ð¸Ñ. 7Â ÐºÐ»Ð°ÑÑ. Ð£ÑÐµÐ±Ð½Ð¸Ðº.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747" y="1951358"/>
            <a:ext cx="676781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9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972" y="1951358"/>
            <a:ext cx="678370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7" descr="ÐÐ¸Ð¾Ð»Ð¾Ð³Ð¸Ñ. 5Â ÐºÐ»Ð°ÑÑ. Ð£ÑÐµÐ±Ð½Ð¸Ðº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095" y="1940802"/>
            <a:ext cx="711534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4664030" y="4112156"/>
            <a:ext cx="401028" cy="581025"/>
            <a:chOff x="5155" y="2533"/>
            <a:chExt cx="206" cy="366"/>
          </a:xfrm>
        </p:grpSpPr>
        <p:pic>
          <p:nvPicPr>
            <p:cNvPr id="85" name="Picture 58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155" y="2533"/>
              <a:ext cx="206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6" name="Text Box 60"/>
            <p:cNvSpPr txBox="1">
              <a:spLocks noChangeArrowheads="1"/>
            </p:cNvSpPr>
            <p:nvPr/>
          </p:nvSpPr>
          <p:spPr bwMode="auto">
            <a:xfrm>
              <a:off x="5211" y="2542"/>
              <a:ext cx="70" cy="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12240" rIns="0" bIns="0">
              <a:spAutoFit/>
            </a:bodyPr>
            <a:lstStyle/>
            <a:p>
              <a:pPr marL="12700">
                <a:spcBef>
                  <a:spcPts val="100"/>
                </a:spcBef>
                <a:buClrTx/>
                <a:buFontTx/>
                <a:buNone/>
                <a:tabLst>
                  <a:tab pos="12700" algn="l"/>
                  <a:tab pos="927100" algn="l"/>
                  <a:tab pos="1841500" algn="l"/>
                  <a:tab pos="2755900" algn="l"/>
                  <a:tab pos="3670300" algn="l"/>
                  <a:tab pos="4584700" algn="l"/>
                  <a:tab pos="5499100" algn="l"/>
                  <a:tab pos="6413500" algn="l"/>
                  <a:tab pos="7327900" algn="l"/>
                  <a:tab pos="8242300" algn="l"/>
                  <a:tab pos="9156700" algn="l"/>
                  <a:tab pos="10071100" algn="l"/>
                </a:tabLst>
              </a:pPr>
              <a:r>
                <a:rPr lang="ru-RU" b="1" dirty="0">
                  <a:solidFill>
                    <a:srgbClr val="2D3494"/>
                  </a:solidFill>
                  <a:latin typeface="Calibri" pitchFamily="34" charset="0"/>
                </a:rPr>
                <a:t>Б</a:t>
              </a:r>
              <a:r>
                <a:rPr lang="ru-RU" dirty="0">
                  <a:solidFill>
                    <a:srgbClr val="2D3494"/>
                  </a:solidFill>
                  <a:latin typeface="Calibri" pitchFamily="34" charset="0"/>
                </a:rPr>
                <a:t> </a:t>
              </a:r>
            </a:p>
          </p:txBody>
        </p:sp>
      </p:grpSp>
      <p:pic>
        <p:nvPicPr>
          <p:cNvPr id="80" name="Picture 14" descr="https://articlerus.ru/wp-content/uploads/pic/ea7e9ee0000014df8002000001ff100a0191001ed9df0020004153d4d0d3c9189a1b53468f286309899301300036b8e6f211920dd2e57c7fc519e013481/b2940699dec756296c9370b39151c2d53817e2ee48a70a121d4fd3dc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4551" y="1973797"/>
            <a:ext cx="747905" cy="112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ÐÐ¸Ð¾Ð»Ð¾Ð³Ð¸Ñ. 7 ÐºÐ»Ð°ÑÑ. Ð£ÑÐµÐ±Ð½Ð¸Ðº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7045" y="1973815"/>
            <a:ext cx="760229" cy="11232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5752" y="1973766"/>
            <a:ext cx="774031" cy="11232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6346891" y="4093422"/>
            <a:ext cx="367674" cy="595314"/>
            <a:chOff x="6509" y="2548"/>
            <a:chExt cx="206" cy="375"/>
          </a:xfrm>
        </p:grpSpPr>
        <p:pic>
          <p:nvPicPr>
            <p:cNvPr id="88" name="Picture 78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509" y="2548"/>
              <a:ext cx="206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9" name="Text Box 80"/>
            <p:cNvSpPr txBox="1">
              <a:spLocks noChangeArrowheads="1"/>
            </p:cNvSpPr>
            <p:nvPr/>
          </p:nvSpPr>
          <p:spPr bwMode="auto">
            <a:xfrm>
              <a:off x="6567" y="2566"/>
              <a:ext cx="69" cy="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12240" rIns="0" bIns="0">
              <a:spAutoFit/>
            </a:bodyPr>
            <a:lstStyle/>
            <a:p>
              <a:pPr marL="12700">
                <a:spcBef>
                  <a:spcPts val="100"/>
                </a:spcBef>
                <a:buClrTx/>
                <a:buFontTx/>
                <a:buNone/>
                <a:tabLst>
                  <a:tab pos="12700" algn="l"/>
                  <a:tab pos="927100" algn="l"/>
                  <a:tab pos="1841500" algn="l"/>
                  <a:tab pos="2755900" algn="l"/>
                  <a:tab pos="3670300" algn="l"/>
                  <a:tab pos="4584700" algn="l"/>
                  <a:tab pos="5499100" algn="l"/>
                  <a:tab pos="6413500" algn="l"/>
                  <a:tab pos="7327900" algn="l"/>
                  <a:tab pos="8242300" algn="l"/>
                  <a:tab pos="9156700" algn="l"/>
                  <a:tab pos="10071100" algn="l"/>
                </a:tabLst>
              </a:pPr>
              <a:r>
                <a:rPr lang="ru-RU" b="1" dirty="0">
                  <a:solidFill>
                    <a:srgbClr val="2D3494"/>
                  </a:solidFill>
                  <a:latin typeface="Calibri" pitchFamily="34" charset="0"/>
                </a:rPr>
                <a:t>У</a:t>
              </a:r>
              <a:r>
                <a:rPr lang="ru-RU" dirty="0">
                  <a:solidFill>
                    <a:srgbClr val="2D3494"/>
                  </a:solidFill>
                  <a:latin typeface="Calibri" pitchFamily="34" charset="0"/>
                </a:rPr>
                <a:t> </a:t>
              </a: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5815355" y="1070065"/>
            <a:ext cx="2343815" cy="6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Линия УМК  И.Н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Пономаревой (линейная, 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5-9)</a:t>
            </a:r>
          </a:p>
        </p:txBody>
      </p:sp>
    </p:spTree>
    <p:extLst>
      <p:ext uri="{BB962C8B-B14F-4D97-AF65-F5344CB8AC3E}">
        <p14:creationId xmlns:p14="http://schemas.microsoft.com/office/powerpoint/2010/main" xmlns="" val="1783352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50769409"/>
              </p:ext>
            </p:extLst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502786" name="think-cell Slide" r:id="rId5" imgW="360" imgH="360" progId="">
              <p:embed/>
            </p:oleObj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2"/>
            </p:custDataLst>
          </p:nvPr>
        </p:nvSpPr>
        <p:spPr>
          <a:xfrm>
            <a:off x="9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57" name="Picture 20" descr="ÐÐ¸Ð¾Ð»Ð¾Ð³Ð¸Ñ. 9 Â ÐºÐ»Ð°ÑÑ. Ð£ÑÐµÐ±Ð½Ð¸Ðº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599" y="1926398"/>
            <a:ext cx="65049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92" y="1608"/>
            <a:ext cx="119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Rectangle 2" hidden="1"/>
          <p:cNvSpPr>
            <a:spLocks noChangeArrowheads="1"/>
          </p:cNvSpPr>
          <p:nvPr/>
        </p:nvSpPr>
        <p:spPr bwMode="auto">
          <a:xfrm>
            <a:off x="9" y="0"/>
            <a:ext cx="119047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877382" y="6461125"/>
            <a:ext cx="630949" cy="215900"/>
          </a:xfrm>
          <a:prstGeom prst="rect">
            <a:avLst/>
          </a:pr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2567854" y="6373805"/>
            <a:ext cx="85594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900" dirty="0">
                <a:solidFill>
                  <a:srgbClr val="525252"/>
                </a:solidFill>
                <a:latin typeface="Calibri" pitchFamily="34" charset="0"/>
              </a:rPr>
              <a:t>Учебники ФП 2018</a:t>
            </a: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179762" y="6446838"/>
            <a:ext cx="632139" cy="215900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222627" y="2308067"/>
            <a:ext cx="1176185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ОСНОВНОЕ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ОБЩЕЕ</a:t>
            </a:r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228109" y="4443990"/>
            <a:ext cx="1176185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 СРЕДНЕЕ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 (ПОЛНОЕ)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 ОБЩЕЕ</a:t>
            </a:r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 flipH="1">
            <a:off x="104770" y="3752215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 flipV="1">
            <a:off x="5101226" y="1054884"/>
            <a:ext cx="1191" cy="52197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 flipH="1">
            <a:off x="8" y="1813485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 flipV="1">
            <a:off x="1173680" y="1139172"/>
            <a:ext cx="1191" cy="52197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" name="Rectangle 36"/>
          <p:cNvSpPr>
            <a:spLocks noChangeArrowheads="1"/>
          </p:cNvSpPr>
          <p:nvPr/>
        </p:nvSpPr>
        <p:spPr bwMode="auto">
          <a:xfrm>
            <a:off x="1766249" y="3240586"/>
            <a:ext cx="2771841" cy="333375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/>
              <a:t>Учебные пособия</a:t>
            </a:r>
          </a:p>
        </p:txBody>
      </p:sp>
      <p:sp>
        <p:nvSpPr>
          <p:cNvPr id="51" name="Rectangle 36"/>
          <p:cNvSpPr>
            <a:spLocks noChangeArrowheads="1"/>
          </p:cNvSpPr>
          <p:nvPr/>
        </p:nvSpPr>
        <p:spPr bwMode="auto">
          <a:xfrm>
            <a:off x="5516395" y="3240585"/>
            <a:ext cx="3064592" cy="333375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/>
              <a:t>Учебные пособия</a:t>
            </a:r>
          </a:p>
        </p:txBody>
      </p:sp>
      <p:sp>
        <p:nvSpPr>
          <p:cNvPr id="52" name="Rectangle 36"/>
          <p:cNvSpPr>
            <a:spLocks noChangeArrowheads="1"/>
          </p:cNvSpPr>
          <p:nvPr/>
        </p:nvSpPr>
        <p:spPr bwMode="auto">
          <a:xfrm>
            <a:off x="2245263" y="5702125"/>
            <a:ext cx="1979826" cy="331291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/>
              <a:t>Учебное пособие</a:t>
            </a:r>
          </a:p>
        </p:txBody>
      </p:sp>
      <p:pic>
        <p:nvPicPr>
          <p:cNvPr id="56" name="Picture 18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496" y="1926398"/>
            <a:ext cx="65049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5" descr="ÐÐ¸Ð¾Ð»Ð¾Ð³Ð¸Ñ. 7Â ÐºÐ». Ð£ÑÐµÐ±Ð½Ð¸Ðº.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0393" y="1926398"/>
            <a:ext cx="65049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ÐÐ¸Ð¾Ð»Ð¾Ð³Ð¸Ñ. 9 ÐºÐ»Ð°ÑÑ. ÐÐ²ÐµÐ´ÐµÐ½Ð¸Ðµ Ð² Ð¾Ð±ÑÑÑ Ð±Ð¸Ð¾Ð»Ð¾Ð³Ð¸Ñ. Ð£ÑÐµÐ±Ð½Ð¸Ðº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0240" y="1947403"/>
            <a:ext cx="658155" cy="115154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869609" y="6372432"/>
            <a:ext cx="93905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ТЕКУЩИЙ ПОРТФЕЛЬ КОРПОРАЦИИ «РОССИЙСКИЙ УЧЕБНИК»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ПО БИОЛОГИИ, ДОСТУПНЫЙ ДЛЯ </a:t>
            </a:r>
            <a:r>
              <a:rPr lang="ru-RU" dirty="0" smtClean="0">
                <a:solidFill>
                  <a:srgbClr val="EB2049"/>
                </a:solidFill>
              </a:rPr>
              <a:t>ЗАКУПКИ</a:t>
            </a:r>
            <a:endParaRPr lang="ru-RU" dirty="0">
              <a:solidFill>
                <a:srgbClr val="EB2049"/>
              </a:solidFill>
            </a:endParaRPr>
          </a:p>
        </p:txBody>
      </p:sp>
      <p:pic>
        <p:nvPicPr>
          <p:cNvPr id="44" name="Рисунок 43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34872" y="4150676"/>
            <a:ext cx="1039906" cy="127298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54596" y="4132729"/>
            <a:ext cx="1057837" cy="136263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Прямоугольник 47"/>
          <p:cNvSpPr/>
          <p:nvPr/>
        </p:nvSpPr>
        <p:spPr>
          <a:xfrm>
            <a:off x="2011970" y="1036607"/>
            <a:ext cx="2343815" cy="6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Линия УМК  Т.С. Суховой  (концентрическая)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838214" y="1036607"/>
            <a:ext cx="2343815" cy="6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Линия УМК  В.В. Пасечника </a:t>
            </a:r>
          </a:p>
          <a:p>
            <a:pPr algn="ctr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(концентрическая)</a:t>
            </a:r>
          </a:p>
        </p:txBody>
      </p:sp>
      <p:pic>
        <p:nvPicPr>
          <p:cNvPr id="55" name="Picture 13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291" y="1926398"/>
            <a:ext cx="65049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76308" y="1926382"/>
            <a:ext cx="650700" cy="11268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13" descr="ÐÐ¸Ð¾Ð»Ð¾Ð³Ð¸Ñ. Ð§ÐµÐ»Ð¾Ð²ÐµÐº.8 ÐºÐ»Ð°ÑÑ. Ð£ÑÐµÐ±Ð½Ð¸Ðº. ÐÐÐ Ð¢ÐÐÐÐÐ¬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2780" y="1947403"/>
            <a:ext cx="658155" cy="115154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ÐÐ¸Ð¾Ð»Ð¾Ð³Ð¸Ñ. 7 ÐºÐ»Ð°ÑÑ. ÐÐ¸Ð²Ð¾ÑÐ½ÑÐµ. Ð£ÑÐµÐ±Ð½Ð¸Ðº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5320" y="1947403"/>
            <a:ext cx="658155" cy="115154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9" descr="ÐÐ¸Ð¾Ð»Ð¾Ð³Ð¸Ñ. ÐÐ½Ð¾Ð³Ð¾Ð¾Ð±ÑÐ°Ð·Ð¸Ðµ Ð¿Ð¾ÐºÑÑÑÐ¾ÑÐµÐ¼ÐµÐ½Ð½ÑÑ ÑÐ°ÑÑÐµÐ½Ð¸Ð¹. 6 ÐºÐ»Ð°ÑÑ. Ð£ÑÐµÐ±Ð½Ð¸Ðº. ÐÐÐ Ð¢ÐÐÐÐÐ¬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7857" y="1947403"/>
            <a:ext cx="658155" cy="115154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ÐÐ¸Ð¾Ð»Ð¾Ð³Ð¸Ñ. 5 ÐºÐ»Ð°ÑÑ. ÐÐ°ÐºÑÐµÑÐ¸Ð¸, Ð³ÑÐ¸Ð±Ñ, ÑÐ°ÑÑÐµÐ½Ð¸Ñ. Ð£ÑÐµÐ±Ð½Ð¸Ðº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0397" y="1947403"/>
            <a:ext cx="658155" cy="115154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36"/>
          <p:cNvSpPr>
            <a:spLocks noChangeArrowheads="1"/>
          </p:cNvSpPr>
          <p:nvPr/>
        </p:nvSpPr>
        <p:spPr bwMode="auto">
          <a:xfrm>
            <a:off x="6156531" y="5721386"/>
            <a:ext cx="1979826" cy="331291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/>
              <a:t>Учебное пособие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496548" y="3832249"/>
            <a:ext cx="245237" cy="581025"/>
            <a:chOff x="5155" y="2533"/>
            <a:chExt cx="206" cy="366"/>
          </a:xfrm>
        </p:grpSpPr>
        <p:pic>
          <p:nvPicPr>
            <p:cNvPr id="18509" name="Picture 58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155" y="2533"/>
              <a:ext cx="206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8508" name="Text Box 60"/>
            <p:cNvSpPr txBox="1">
              <a:spLocks noChangeArrowheads="1"/>
            </p:cNvSpPr>
            <p:nvPr/>
          </p:nvSpPr>
          <p:spPr bwMode="auto">
            <a:xfrm>
              <a:off x="5211" y="2542"/>
              <a:ext cx="70" cy="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12240" rIns="0" bIns="0">
              <a:spAutoFit/>
            </a:bodyPr>
            <a:lstStyle/>
            <a:p>
              <a:pPr marL="12700">
                <a:spcBef>
                  <a:spcPts val="100"/>
                </a:spcBef>
                <a:buClrTx/>
                <a:buFontTx/>
                <a:buNone/>
                <a:tabLst>
                  <a:tab pos="12700" algn="l"/>
                  <a:tab pos="927100" algn="l"/>
                  <a:tab pos="1841500" algn="l"/>
                  <a:tab pos="2755900" algn="l"/>
                  <a:tab pos="3670300" algn="l"/>
                  <a:tab pos="4584700" algn="l"/>
                  <a:tab pos="5499100" algn="l"/>
                  <a:tab pos="6413500" algn="l"/>
                  <a:tab pos="7327900" algn="l"/>
                  <a:tab pos="8242300" algn="l"/>
                  <a:tab pos="9156700" algn="l"/>
                  <a:tab pos="10071100" algn="l"/>
                </a:tabLst>
              </a:pPr>
              <a:r>
                <a:rPr lang="ru-RU" b="1" dirty="0">
                  <a:solidFill>
                    <a:srgbClr val="2D3494"/>
                  </a:solidFill>
                  <a:latin typeface="Calibri" pitchFamily="34" charset="0"/>
                </a:rPr>
                <a:t>Б</a:t>
              </a:r>
              <a:r>
                <a:rPr lang="ru-RU" dirty="0">
                  <a:solidFill>
                    <a:srgbClr val="2D3494"/>
                  </a:solidFill>
                  <a:latin typeface="Calibri" pitchFamily="34" charset="0"/>
                </a:rPr>
                <a:t> </a:t>
              </a: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3932868" y="3817775"/>
            <a:ext cx="245237" cy="581025"/>
            <a:chOff x="5155" y="2533"/>
            <a:chExt cx="206" cy="366"/>
          </a:xfrm>
        </p:grpSpPr>
        <p:pic>
          <p:nvPicPr>
            <p:cNvPr id="85" name="Picture 58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155" y="2533"/>
              <a:ext cx="206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6" name="Text Box 60"/>
            <p:cNvSpPr txBox="1">
              <a:spLocks noChangeArrowheads="1"/>
            </p:cNvSpPr>
            <p:nvPr/>
          </p:nvSpPr>
          <p:spPr bwMode="auto">
            <a:xfrm>
              <a:off x="5211" y="2542"/>
              <a:ext cx="70" cy="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12240" rIns="0" bIns="0">
              <a:spAutoFit/>
            </a:bodyPr>
            <a:lstStyle/>
            <a:p>
              <a:pPr marL="12700">
                <a:spcBef>
                  <a:spcPts val="100"/>
                </a:spcBef>
                <a:buClrTx/>
                <a:buFontTx/>
                <a:buNone/>
                <a:tabLst>
                  <a:tab pos="12700" algn="l"/>
                  <a:tab pos="927100" algn="l"/>
                  <a:tab pos="1841500" algn="l"/>
                  <a:tab pos="2755900" algn="l"/>
                  <a:tab pos="3670300" algn="l"/>
                  <a:tab pos="4584700" algn="l"/>
                  <a:tab pos="5499100" algn="l"/>
                  <a:tab pos="6413500" algn="l"/>
                  <a:tab pos="7327900" algn="l"/>
                  <a:tab pos="8242300" algn="l"/>
                  <a:tab pos="9156700" algn="l"/>
                  <a:tab pos="10071100" algn="l"/>
                </a:tabLst>
              </a:pPr>
              <a:r>
                <a:rPr lang="ru-RU" b="1" dirty="0">
                  <a:solidFill>
                    <a:srgbClr val="2D3494"/>
                  </a:solidFill>
                  <a:latin typeface="Calibri" pitchFamily="34" charset="0"/>
                </a:rPr>
                <a:t>Б</a:t>
              </a:r>
              <a:r>
                <a:rPr lang="ru-RU" dirty="0">
                  <a:solidFill>
                    <a:srgbClr val="2D3494"/>
                  </a:solidFill>
                  <a:latin typeface="Calibri" pitchFamily="34" charset="0"/>
                </a:rPr>
                <a:t> </a:t>
              </a:r>
            </a:p>
          </p:txBody>
        </p:sp>
      </p:grpSp>
      <p:pic>
        <p:nvPicPr>
          <p:cNvPr id="43" name="Рисунок 42"/>
          <p:cNvPicPr>
            <a:picLocks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15671" y="4132730"/>
            <a:ext cx="1093694" cy="134470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49916676"/>
              </p:ext>
            </p:extLst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503810" name="think-cell Slide" r:id="rId5" imgW="360" imgH="360" progId="">
              <p:embed/>
            </p:oleObj>
          </a:graphicData>
        </a:graphic>
      </p:graphicFrame>
      <p:sp>
        <p:nvSpPr>
          <p:cNvPr id="9" name="Прямоугольник 8" hidden="1"/>
          <p:cNvSpPr/>
          <p:nvPr>
            <p:custDataLst>
              <p:tags r:id="rId2"/>
            </p:custDataLst>
          </p:nvPr>
        </p:nvSpPr>
        <p:spPr>
          <a:xfrm>
            <a:off x="8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2" y="1606"/>
            <a:ext cx="119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Rectangle 2" hidden="1"/>
          <p:cNvSpPr>
            <a:spLocks noChangeArrowheads="1"/>
          </p:cNvSpPr>
          <p:nvPr/>
        </p:nvSpPr>
        <p:spPr bwMode="auto">
          <a:xfrm>
            <a:off x="8" y="0"/>
            <a:ext cx="119047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212532" y="2187893"/>
            <a:ext cx="1176185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ОСНОВНОЕ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ОБЩЕЕ</a:t>
            </a:r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212532" y="4495030"/>
            <a:ext cx="926183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 СРЕДНЕЕ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 (ПОЛНОЕ)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 ОБЩЕЕ</a:t>
            </a:r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 flipH="1">
            <a:off x="104769" y="3741064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 flipV="1">
            <a:off x="5093609" y="1054901"/>
            <a:ext cx="0" cy="2697331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 flipH="1">
            <a:off x="104769" y="1670050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 flipV="1">
            <a:off x="1182644" y="1112277"/>
            <a:ext cx="1191" cy="52197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3276128" y="5694049"/>
            <a:ext cx="1479831" cy="556181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ФП </a:t>
            </a: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№ 1.3.5.6.6.1 , 1.3.5.6.6.2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ТЕКУЩИЙ ПОРТФЕЛЬ КОРПОРАЦИИ «РОССИЙСКИЙ УЧЕБНИК»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ПО БИОЛОГИИ, ДОСТУПНЫЙ ДЛЯ </a:t>
            </a:r>
            <a:r>
              <a:rPr lang="ru-RU" dirty="0" smtClean="0">
                <a:solidFill>
                  <a:srgbClr val="EB2049"/>
                </a:solidFill>
              </a:rPr>
              <a:t>ЗАКУПКИ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826825" y="1036607"/>
            <a:ext cx="2718289" cy="6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Н.И.</a:t>
            </a:r>
            <a:r>
              <a:rPr lang="en-US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Сонина</a:t>
            </a: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(концентрическая, 5-9 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класс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5876313" y="1036607"/>
            <a:ext cx="2343815" cy="6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Линия УМК Н.И. Сонина</a:t>
            </a:r>
          </a:p>
          <a:p>
            <a:pPr algn="ctr"/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(линейная, 5-9 класс)</a:t>
            </a:r>
          </a:p>
        </p:txBody>
      </p:sp>
      <p:pic>
        <p:nvPicPr>
          <p:cNvPr id="80" name="Picture 14" descr="ÐÐ¸Ð¾Ð»Ð¾Ð³Ð¸Ñ. ÐÐ±ÑÐ¸Ðµ Ð·Ð°ÐºÐ¾Ð½Ð¾Ð¼ÐµÑÐ½Ð¾ÑÑÐ¸. 9 ÐºÐ»Ð°ÑÑ. Ð£ÑÐµÐ±Ð½Ð¸Ðº. (ÐÑÐ°ÑÐ½ÑÐ¹) ÐÐÐ Ð¢ÐÐÐÐÐ¬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620" y="1849911"/>
            <a:ext cx="657580" cy="123617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7" descr="ÐÐ¸Ð¾Ð»Ð¾Ð³Ð¸Ñ. 8 ÐºÐ»Ð°ÑÑ. Ð£ÑÐµÐ±Ð½Ð¸Ðº (ÐÑÐ°ÑÐ½ÑÐ¹). ÐÐÐ Ð¢ÐÐÐÐÐ¬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1667" y="1850672"/>
            <a:ext cx="657580" cy="123617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9" descr="ÐÐ¸Ð¾Ð»Ð¾Ð³Ð¸Ñ. 7 ÐºÐ»Ð°ÑÑ. ÐÐ½Ð¾Ð³Ð¾Ð¾Ð±ÑÐ°Ð·Ð¸Ðµ Ð¶Ð¸Ð²ÑÑ Ð¾ÑÐ³Ð°Ð½Ð¸Ð·Ð¼Ð¾Ð². Ð£ÑÐµÐ±Ð½Ð¸Ðº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716" y="1850672"/>
            <a:ext cx="657580" cy="123617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1" descr="ÐÐ¸Ð¾Ð»Ð¾Ð³Ð¸Ñ. 6 ÐºÐ». ÐÐ¸Ð²Ð¾Ð¹ Ð¾ÑÐ³Ð°Ð½Ð¸Ð·Ð¼. Ð£ÑÐµÐ±Ð½Ð¸Ðº (ÐÑÐ°ÑÐ½ÑÐ¹). ÐÐÐ Ð¢ÐÐÐÐÐ¬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7764" y="1850672"/>
            <a:ext cx="657580" cy="123617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3" descr="ÐÐ¸Ð¾Ð»Ð¾Ð³Ð¸Ñ. ÐÐ²ÐµÐ´ÐµÐ½Ð¸Ðµ Ð² Ð±Ð¸Ð¾Ð»Ð¾Ð³Ð¸Ñ. 5 ÐºÐ»Ð°ÑÑ. Ð£ÑÐµÐ±Ð½Ð¸Ðº. (ÐÑÐ°ÑÐ½ÑÐ¹). ÐÐÐ Ð¢ÐÐÐÐÐ¬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811" y="1849911"/>
            <a:ext cx="657580" cy="123617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36"/>
          <p:cNvSpPr>
            <a:spLocks noChangeArrowheads="1"/>
          </p:cNvSpPr>
          <p:nvPr/>
        </p:nvSpPr>
        <p:spPr bwMode="auto">
          <a:xfrm>
            <a:off x="1690049" y="3240584"/>
            <a:ext cx="2771841" cy="333375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/>
              <a:t>Учебные пособия</a:t>
            </a:r>
          </a:p>
        </p:txBody>
      </p:sp>
      <p:pic>
        <p:nvPicPr>
          <p:cNvPr id="92" name="Picture 25" descr="ÐÐ¸Ð¾Ð»Ð¾Ð³Ð¸Ñ. 9 ÐºÐ»Ð°ÑÑ. Ð§ÐµÐ»Ð¾Ð²ÐµÐº. Ð£ÑÐµÐ±Ð½Ð¸Ðº (Ð¡Ð¸Ð½Ð¸Ð¹). ÐÐÐ Ð¢ÐÐÐÐÐ¬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4495" y="1852233"/>
            <a:ext cx="648716" cy="1234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3" descr="ÐÐ¸Ð¾Ð»Ð¾Ð³Ð¸Ñ. 8 ÐºÐ»Ð°ÑÑ. ÐÐ½Ð¾Ð³Ð¾Ð¾Ð±ÑÐ°Ð·Ð¸Ðµ Ð¶Ð¸Ð²ÑÑ Ð¾ÑÐ³Ð°Ð½Ð¸Ð·Ð¼Ð¾Ð². ÐÐ¸Ð²Ð¾ÑÐ½ÑÐµ. Ð£ÑÐµÐ±Ð½Ð¸Ðº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3354" y="1852234"/>
            <a:ext cx="657586" cy="1234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1" descr="ÐÐ¸Ð¾Ð»Ð¾Ð³Ð¸Ñ. 7 ÐºÐ»Ð°ÑÑ. ÐÐ°ÐºÑÐµÑÐ¸Ð¸, Ð³ÑÐ¸Ð±Ñ, ÑÐ°ÑÑÐµÐ½Ð¸Ñ. Ð£ÑÐµÐ±Ð½Ð¸Ðº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2214" y="1852233"/>
            <a:ext cx="657586" cy="1234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9" descr="ÐÐ¸Ð¾Ð»Ð¾Ð³Ð¸Ñ. 6 ÐºÐ»Ð°ÑÑ. ÐÐ¸Ð²Ð¾Ð¹ Ð¾ÑÐ³Ð°Ð½Ð¸Ð·Ð¼. Ð£ÑÐµÐ±Ð½Ð¸Ðº (Ð¡Ð¸Ð½Ð¸Ð¹). ÐÐÐ Ð¢ÐÐÐÐÐ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1071" y="1852234"/>
            <a:ext cx="657586" cy="1234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7" descr="ÐÐ¸Ð¾Ð»Ð¾Ð³Ð¸Ñ. ÐÐ²ÐµÐ´ÐµÐ½Ð¸Ðµ Ð² Ð±Ð¸Ð¾Ð»Ð¾Ð³Ð¸Ñ. 5 ÐºÐ»Ð°ÑÑ. (Ð¡Ð¸Ð½Ð¸Ð¹). ÐÐÐ Ð¢ÐÐÐÐÐ¬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928" y="1852233"/>
            <a:ext cx="657586" cy="1234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36"/>
          <p:cNvSpPr>
            <a:spLocks noChangeArrowheads="1"/>
          </p:cNvSpPr>
          <p:nvPr/>
        </p:nvSpPr>
        <p:spPr bwMode="auto">
          <a:xfrm>
            <a:off x="5683595" y="3240583"/>
            <a:ext cx="2771841" cy="333375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/>
              <a:t>Учебные пособия</a:t>
            </a:r>
          </a:p>
        </p:txBody>
      </p:sp>
      <p:pic>
        <p:nvPicPr>
          <p:cNvPr id="98" name="Рисунок 97"/>
          <p:cNvPicPr>
            <a:picLocks/>
          </p:cNvPicPr>
          <p:nvPr/>
        </p:nvPicPr>
        <p:blipFill rotWithShape="1">
          <a:blip r:embed="rId17" cstate="print"/>
          <a:srcRect l="2357" t="718"/>
          <a:stretch/>
        </p:blipFill>
        <p:spPr>
          <a:xfrm>
            <a:off x="6544235" y="4181431"/>
            <a:ext cx="950259" cy="1331879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Рисунок 98"/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58996" y="4177554"/>
            <a:ext cx="995083" cy="132677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Рисунок 99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402541" y="4153357"/>
            <a:ext cx="1057836" cy="137786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Рисунок 100"/>
          <p:cNvPicPr>
            <a:picLocks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360894" y="4226254"/>
            <a:ext cx="1078062" cy="1313949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4666441" y="3853945"/>
            <a:ext cx="245237" cy="581025"/>
            <a:chOff x="5155" y="2533"/>
            <a:chExt cx="206" cy="366"/>
          </a:xfrm>
        </p:grpSpPr>
        <p:pic>
          <p:nvPicPr>
            <p:cNvPr id="85" name="Picture 58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155" y="2533"/>
              <a:ext cx="206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6" name="Text Box 60"/>
            <p:cNvSpPr txBox="1">
              <a:spLocks noChangeArrowheads="1"/>
            </p:cNvSpPr>
            <p:nvPr/>
          </p:nvSpPr>
          <p:spPr bwMode="auto">
            <a:xfrm>
              <a:off x="5211" y="2542"/>
              <a:ext cx="70" cy="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12240" rIns="0" bIns="0">
              <a:spAutoFit/>
            </a:bodyPr>
            <a:lstStyle/>
            <a:p>
              <a:pPr marL="12700">
                <a:spcBef>
                  <a:spcPts val="100"/>
                </a:spcBef>
                <a:buClrTx/>
                <a:buFontTx/>
                <a:buNone/>
                <a:tabLst>
                  <a:tab pos="12700" algn="l"/>
                  <a:tab pos="927100" algn="l"/>
                  <a:tab pos="1841500" algn="l"/>
                  <a:tab pos="2755900" algn="l"/>
                  <a:tab pos="3670300" algn="l"/>
                  <a:tab pos="4584700" algn="l"/>
                  <a:tab pos="5499100" algn="l"/>
                  <a:tab pos="6413500" algn="l"/>
                  <a:tab pos="7327900" algn="l"/>
                  <a:tab pos="8242300" algn="l"/>
                  <a:tab pos="9156700" algn="l"/>
                  <a:tab pos="10071100" algn="l"/>
                </a:tabLst>
              </a:pPr>
              <a:r>
                <a:rPr lang="ru-RU" b="1" dirty="0">
                  <a:solidFill>
                    <a:srgbClr val="2D3494"/>
                  </a:solidFill>
                  <a:latin typeface="Calibri" pitchFamily="34" charset="0"/>
                </a:rPr>
                <a:t>Б</a:t>
              </a:r>
              <a:r>
                <a:rPr lang="ru-RU" dirty="0">
                  <a:solidFill>
                    <a:srgbClr val="2D3494"/>
                  </a:solidFill>
                  <a:latin typeface="Calibri" pitchFamily="34" charset="0"/>
                </a:rPr>
                <a:t> </a:t>
              </a:r>
            </a:p>
          </p:txBody>
        </p: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6827586" y="3858174"/>
            <a:ext cx="245237" cy="595314"/>
            <a:chOff x="6509" y="2548"/>
            <a:chExt cx="206" cy="375"/>
          </a:xfrm>
        </p:grpSpPr>
        <p:pic>
          <p:nvPicPr>
            <p:cNvPr id="88" name="Picture 78"/>
            <p:cNvPicPr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509" y="2548"/>
              <a:ext cx="206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9" name="Text Box 80"/>
            <p:cNvSpPr txBox="1">
              <a:spLocks noChangeArrowheads="1"/>
            </p:cNvSpPr>
            <p:nvPr/>
          </p:nvSpPr>
          <p:spPr bwMode="auto">
            <a:xfrm>
              <a:off x="6573" y="2566"/>
              <a:ext cx="69" cy="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12240" rIns="0" bIns="0">
              <a:spAutoFit/>
            </a:bodyPr>
            <a:lstStyle/>
            <a:p>
              <a:pPr marL="12700">
                <a:spcBef>
                  <a:spcPts val="100"/>
                </a:spcBef>
                <a:buClrTx/>
                <a:buFontTx/>
                <a:buNone/>
                <a:tabLst>
                  <a:tab pos="12700" algn="l"/>
                  <a:tab pos="927100" algn="l"/>
                  <a:tab pos="1841500" algn="l"/>
                  <a:tab pos="2755900" algn="l"/>
                  <a:tab pos="3670300" algn="l"/>
                  <a:tab pos="4584700" algn="l"/>
                  <a:tab pos="5499100" algn="l"/>
                  <a:tab pos="6413500" algn="l"/>
                  <a:tab pos="7327900" algn="l"/>
                  <a:tab pos="8242300" algn="l"/>
                  <a:tab pos="9156700" algn="l"/>
                  <a:tab pos="10071100" algn="l"/>
                </a:tabLst>
              </a:pPr>
              <a:r>
                <a:rPr lang="ru-RU" b="1" dirty="0">
                  <a:solidFill>
                    <a:srgbClr val="2D3494"/>
                  </a:solidFill>
                  <a:latin typeface="Calibri" pitchFamily="34" charset="0"/>
                </a:rPr>
                <a:t>У</a:t>
              </a:r>
              <a:r>
                <a:rPr lang="ru-RU" dirty="0">
                  <a:solidFill>
                    <a:srgbClr val="2D3494"/>
                  </a:solidFill>
                  <a:latin typeface="Calibri" pitchFamily="34" charset="0"/>
                </a:rPr>
                <a:t> </a:t>
              </a:r>
            </a:p>
          </p:txBody>
        </p:sp>
      </p:grpSp>
      <p:sp>
        <p:nvSpPr>
          <p:cNvPr id="102" name="Rectangle 36"/>
          <p:cNvSpPr>
            <a:spLocks noChangeArrowheads="1"/>
          </p:cNvSpPr>
          <p:nvPr/>
        </p:nvSpPr>
        <p:spPr bwMode="auto">
          <a:xfrm>
            <a:off x="5458730" y="5694049"/>
            <a:ext cx="1550047" cy="333375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/>
              <a:t>Учебные пособия</a:t>
            </a:r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1877381" y="6461125"/>
            <a:ext cx="630949" cy="215900"/>
          </a:xfrm>
          <a:prstGeom prst="rect">
            <a:avLst/>
          </a:pr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4" name="Rectangle 5"/>
          <p:cNvSpPr>
            <a:spLocks noChangeArrowheads="1"/>
          </p:cNvSpPr>
          <p:nvPr/>
        </p:nvSpPr>
        <p:spPr bwMode="auto">
          <a:xfrm>
            <a:off x="2567853" y="6373804"/>
            <a:ext cx="85594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900" dirty="0">
                <a:solidFill>
                  <a:srgbClr val="525252"/>
                </a:solidFill>
                <a:latin typeface="Calibri" pitchFamily="34" charset="0"/>
              </a:rPr>
              <a:t>Учебники ФП 2018</a:t>
            </a:r>
          </a:p>
        </p:txBody>
      </p:sp>
      <p:sp>
        <p:nvSpPr>
          <p:cNvPr id="105" name="Rectangle 7"/>
          <p:cNvSpPr>
            <a:spLocks noChangeArrowheads="1"/>
          </p:cNvSpPr>
          <p:nvPr/>
        </p:nvSpPr>
        <p:spPr bwMode="auto">
          <a:xfrm>
            <a:off x="179762" y="6446838"/>
            <a:ext cx="632139" cy="215900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869609" y="6372432"/>
            <a:ext cx="93905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69051445"/>
              </p:ext>
            </p:extLst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504834" name="think-cell Slide" r:id="rId5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2"/>
            </p:custDataLst>
          </p:nvPr>
        </p:nvSpPr>
        <p:spPr>
          <a:xfrm>
            <a:off x="7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2" y="1604"/>
            <a:ext cx="119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Rectangle 2" hidden="1"/>
          <p:cNvSpPr>
            <a:spLocks noChangeArrowheads="1"/>
          </p:cNvSpPr>
          <p:nvPr/>
        </p:nvSpPr>
        <p:spPr bwMode="auto">
          <a:xfrm>
            <a:off x="7" y="0"/>
            <a:ext cx="119047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 flipH="1">
            <a:off x="104768" y="3823335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7" name="Line 14"/>
          <p:cNvSpPr>
            <a:spLocks noChangeShapeType="1"/>
          </p:cNvSpPr>
          <p:nvPr/>
        </p:nvSpPr>
        <p:spPr bwMode="auto">
          <a:xfrm flipH="1">
            <a:off x="104768" y="1670050"/>
            <a:ext cx="8426147" cy="1588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8" name="Line 15"/>
          <p:cNvSpPr>
            <a:spLocks noChangeShapeType="1"/>
          </p:cNvSpPr>
          <p:nvPr/>
        </p:nvSpPr>
        <p:spPr bwMode="auto">
          <a:xfrm flipV="1">
            <a:off x="1218503" y="1121242"/>
            <a:ext cx="1191" cy="52197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534065" y="4995520"/>
            <a:ext cx="1594424" cy="503194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ФП № </a:t>
            </a: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1.3.5.6.1.1,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1.3.5.6.1.2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6" y="1936376"/>
            <a:ext cx="1300649" cy="179691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1381" y="1936376"/>
            <a:ext cx="1161379" cy="180385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Прямоугольник 83"/>
          <p:cNvSpPr/>
          <p:nvPr/>
        </p:nvSpPr>
        <p:spPr>
          <a:xfrm>
            <a:off x="7407009" y="2409654"/>
            <a:ext cx="1428700" cy="71073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ФП № 1.2.5.2.5.1 – 1.2.5.2.5.5 </a:t>
            </a:r>
          </a:p>
        </p:txBody>
      </p:sp>
      <p:pic>
        <p:nvPicPr>
          <p:cNvPr id="30" name="Рисунок 29" descr="cover1_7k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5637" y="1945355"/>
            <a:ext cx="1137359" cy="178584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 descr="cover1_8k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27819" y="1963271"/>
            <a:ext cx="1084729" cy="175407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 descr="cover1_9kl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75299" y="1963270"/>
            <a:ext cx="1057835" cy="174487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cover1_11k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17577" y="4186531"/>
            <a:ext cx="1272988" cy="183327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ТЕКУЩИЙ ПОРТФЕЛЬ КОРПОРАЦИИ «РОССИЙСКИЙ УЧЕБНИК»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ПО БИОЛОГИИ, ДОСТУПНЫЙ ДЛЯ </a:t>
            </a:r>
            <a:r>
              <a:rPr lang="ru-RU" dirty="0" smtClean="0">
                <a:solidFill>
                  <a:srgbClr val="EB2049"/>
                </a:solidFill>
              </a:rPr>
              <a:t>ЗАКУПКИ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212531" y="2187893"/>
            <a:ext cx="1176185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ОСНОВНОЕ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ОБЩЕЕ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12531" y="4241028"/>
            <a:ext cx="926183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 СРЕДНЕЕ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 (ПОЛНОЕ)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2D3494"/>
                </a:solidFill>
              </a:rPr>
              <a:t> ОБЩЕЕ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003075" y="963305"/>
            <a:ext cx="3173608" cy="6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Линия УМК В.И.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Сивоглазова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(концентрическая)</a:t>
            </a:r>
          </a:p>
        </p:txBody>
      </p:sp>
      <p:grpSp>
        <p:nvGrpSpPr>
          <p:cNvPr id="5" name="Группа 49"/>
          <p:cNvGrpSpPr/>
          <p:nvPr/>
        </p:nvGrpSpPr>
        <p:grpSpPr>
          <a:xfrm>
            <a:off x="5184735" y="4005276"/>
            <a:ext cx="532991" cy="686437"/>
            <a:chOff x="3165173" y="932404"/>
            <a:chExt cx="874925" cy="845113"/>
          </a:xfrm>
        </p:grpSpPr>
        <p:sp>
          <p:nvSpPr>
            <p:cNvPr id="51" name="object 26"/>
            <p:cNvSpPr/>
            <p:nvPr/>
          </p:nvSpPr>
          <p:spPr>
            <a:xfrm>
              <a:off x="3165173" y="951958"/>
              <a:ext cx="874925" cy="4937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28"/>
            <p:cNvSpPr txBox="1"/>
            <p:nvPr/>
          </p:nvSpPr>
          <p:spPr>
            <a:xfrm>
              <a:off x="3319304" y="1004675"/>
              <a:ext cx="175127" cy="77284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-305" normalizeH="0" baseline="0" noProof="0" dirty="0">
                  <a:ln>
                    <a:noFill/>
                  </a:ln>
                  <a:solidFill>
                    <a:srgbClr val="2D349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Б </a:t>
              </a:r>
              <a:endParaRPr kumimoji="0" sz="2000" b="1" i="0" u="none" strike="noStrike" kern="1200" cap="none" spc="-305" normalizeH="0" baseline="0" noProof="0" dirty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endParaRPr>
            </a:p>
          </p:txBody>
        </p:sp>
        <p:sp>
          <p:nvSpPr>
            <p:cNvPr id="53" name="object 28"/>
            <p:cNvSpPr txBox="1"/>
            <p:nvPr/>
          </p:nvSpPr>
          <p:spPr>
            <a:xfrm>
              <a:off x="3718922" y="1004675"/>
              <a:ext cx="175127" cy="39391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-305" normalizeH="0" baseline="0" noProof="0" dirty="0">
                  <a:ln>
                    <a:noFill/>
                  </a:ln>
                  <a:solidFill>
                    <a:srgbClr val="2D349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У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endParaRPr>
            </a:p>
          </p:txBody>
        </p:sp>
        <p:sp>
          <p:nvSpPr>
            <p:cNvPr id="54" name="object 28"/>
            <p:cNvSpPr txBox="1"/>
            <p:nvPr/>
          </p:nvSpPr>
          <p:spPr>
            <a:xfrm>
              <a:off x="3523977" y="932404"/>
              <a:ext cx="175127" cy="4697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-305" normalizeH="0" baseline="0" noProof="0" dirty="0">
                  <a:ln>
                    <a:noFill/>
                  </a:ln>
                  <a:solidFill>
                    <a:srgbClr val="2D349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+</a:t>
              </a:r>
              <a:r>
                <a:rPr kumimoji="0" lang="ru-RU" sz="2400" b="0" i="0" u="none" strike="noStrike" kern="1200" cap="none" spc="-305" normalizeH="0" baseline="0" noProof="0" dirty="0">
                  <a:ln>
                    <a:noFill/>
                  </a:ln>
                  <a:solidFill>
                    <a:srgbClr val="2D3494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 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  <p:pic>
        <p:nvPicPr>
          <p:cNvPr id="74" name="Рисунок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296" y="4222376"/>
            <a:ext cx="1272986" cy="180275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508930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2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2032987"/>
            <a:ext cx="9144000" cy="2376492"/>
          </a:xfrm>
          <a:prstGeom prst="rect">
            <a:avLst/>
          </a:prstGeom>
          <a:solidFill>
            <a:srgbClr val="D1E7F6"/>
          </a:solidFill>
          <a:ln w="9525">
            <a:solidFill>
              <a:srgbClr val="D1E7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6498" y="1703298"/>
            <a:ext cx="1168469" cy="16017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одзаголовок 3"/>
          <p:cNvSpPr txBox="1">
            <a:spLocks/>
          </p:cNvSpPr>
          <p:nvPr/>
        </p:nvSpPr>
        <p:spPr>
          <a:xfrm>
            <a:off x="3644965" y="4369958"/>
            <a:ext cx="2036834" cy="134035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683C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Состав УМК:</a:t>
            </a: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</a:rPr>
              <a:t>Электронное приложение на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lecta.rosuchebnik.ru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81818"/>
                </a:solidFill>
                <a:cs typeface="Calibri" panose="020F0502020204030204" pitchFamily="34" charset="0"/>
              </a:rPr>
              <a:t>рабочие тетради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методические пособия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рабочая программа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ЭФУ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683C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одзаголовок 3"/>
          <p:cNvSpPr txBox="1">
            <a:spLocks/>
          </p:cNvSpPr>
          <p:nvPr/>
        </p:nvSpPr>
        <p:spPr>
          <a:xfrm>
            <a:off x="3582213" y="2233303"/>
            <a:ext cx="5308613" cy="2101275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683C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Преимущества: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Простая и удобная система навигации связывает материал учебников с электронным приложением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Содержание позволяет выстроить индивидуальные образовательные маршруты, организовать самостоятельную деятельность, работать с учащимися любого уровня подготовки</a:t>
            </a:r>
          </a:p>
        </p:txBody>
      </p:sp>
      <p:sp>
        <p:nvSpPr>
          <p:cNvPr id="27" name="Подзаголовок 3"/>
          <p:cNvSpPr txBox="1">
            <a:spLocks/>
          </p:cNvSpPr>
          <p:nvPr/>
        </p:nvSpPr>
        <p:spPr>
          <a:xfrm>
            <a:off x="3523755" y="1700528"/>
            <a:ext cx="5367071" cy="422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683C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ИННОВАЦИОННЫЙ ИНТЕРАКТИВНЫЙ УЧЕБНИК ПО БИОЛОГИИ</a:t>
            </a:r>
          </a:p>
        </p:txBody>
      </p:sp>
      <p:grpSp>
        <p:nvGrpSpPr>
          <p:cNvPr id="6" name="Группа 33"/>
          <p:cNvGrpSpPr/>
          <p:nvPr/>
        </p:nvGrpSpPr>
        <p:grpSpPr>
          <a:xfrm>
            <a:off x="322731" y="5531224"/>
            <a:ext cx="277906" cy="358588"/>
            <a:chOff x="832043" y="1264362"/>
            <a:chExt cx="1022682" cy="1022682"/>
          </a:xfrm>
        </p:grpSpPr>
        <p:sp>
          <p:nvSpPr>
            <p:cNvPr id="35" name="Овал 34"/>
            <p:cNvSpPr/>
            <p:nvPr/>
          </p:nvSpPr>
          <p:spPr>
            <a:xfrm>
              <a:off x="832043" y="1264362"/>
              <a:ext cx="1022682" cy="1022682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2038" y="1449255"/>
              <a:ext cx="689504" cy="685494"/>
            </a:xfrm>
            <a:prstGeom prst="rect">
              <a:avLst/>
            </a:prstGeom>
          </p:spPr>
        </p:pic>
      </p:grpSp>
      <p:sp>
        <p:nvSpPr>
          <p:cNvPr id="37" name="Подзаголовок 3"/>
          <p:cNvSpPr txBox="1">
            <a:spLocks/>
          </p:cNvSpPr>
          <p:nvPr/>
        </p:nvSpPr>
        <p:spPr>
          <a:xfrm>
            <a:off x="704202" y="5264826"/>
            <a:ext cx="2502497" cy="71001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Поможем оформить закупку учебников для вашей школы.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По всем вопросам пишите на почту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B20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sales@rosuchebnik.ru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EB20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4440" y="2384615"/>
            <a:ext cx="1145234" cy="156936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9080" y="2867836"/>
            <a:ext cx="1145234" cy="15876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072" y="171001"/>
            <a:ext cx="5701732" cy="648642"/>
          </a:xfrm>
        </p:spPr>
        <p:txBody>
          <a:bodyPr/>
          <a:lstStyle/>
          <a:p>
            <a:r>
              <a:rPr lang="ru-RU" sz="2000" dirty="0"/>
              <a:t>ЛИНИЯ УМК СИВОГЛАЗОВА В.И. (5–11 КЛАССЫ)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D6535F-FB21-40C6-94B1-1B9F6CE4AD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07977" y="833900"/>
            <a:ext cx="5717356" cy="768163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22865" y="4752068"/>
            <a:ext cx="1858972" cy="41855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</a:rPr>
              <a:t>ФП 1.2.5.2.5.1 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– 1.3.5.6.1.2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6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193" y="1588"/>
          <a:ext cx="1191" cy="1588"/>
        </p:xfrm>
        <a:graphic>
          <a:graphicData uri="http://schemas.openxmlformats.org/presentationml/2006/ole">
            <p:oleObj spid="_x0000_s507906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3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06739" y="1415018"/>
            <a:ext cx="6113632" cy="4513766"/>
          </a:xfrm>
          <a:prstGeom prst="rect">
            <a:avLst/>
          </a:prstGeom>
          <a:solidFill>
            <a:srgbClr val="D1E7F6"/>
          </a:solidFill>
          <a:ln w="9525">
            <a:solidFill>
              <a:srgbClr val="D1E7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3713" y="1246094"/>
            <a:ext cx="1168469" cy="15756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Подзаголовок 3"/>
          <p:cNvSpPr txBox="1">
            <a:spLocks/>
          </p:cNvSpPr>
          <p:nvPr/>
        </p:nvSpPr>
        <p:spPr>
          <a:xfrm>
            <a:off x="2906740" y="1582902"/>
            <a:ext cx="5984087" cy="455754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Учебники создавались на основе линии Н.И. Сонина «Сфера жизни» (красная, концентрическая), поэтому по структуре, содержанию, художественному оформлению и методическому аппарату линия УМК В.И. </a:t>
            </a:r>
            <a:r>
              <a:rPr lang="ru-RU" sz="1400" dirty="0" err="1"/>
              <a:t>Сивоглазова</a:t>
            </a:r>
            <a:r>
              <a:rPr lang="ru-RU" sz="1400" dirty="0"/>
              <a:t> соответствует линии УМК Н.И. Сонина «Сфера жизни». </a:t>
            </a: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Основное отличие, а, по сути, существенное преимущество, особенно важное на современном этапе развития образования, - наполненность учебников ссылками на электронные ресурсы. Данные электронные ресурсы – это огромная информационная база, содержащая рисунки, фотографии, схемы, анимированные сюжеты, видеофрагменты, 3</a:t>
            </a:r>
            <a:r>
              <a:rPr lang="en-US" sz="1400" dirty="0"/>
              <a:t>D</a:t>
            </a:r>
            <a:r>
              <a:rPr lang="ru-RU" sz="1400" dirty="0"/>
              <a:t>-модели, виртуальные экскурсии, практические работы, интерактивные задания, тесты, кроссворды и другие объекты. </a:t>
            </a: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Наличие такой электронной базы позволяет выстраивать индивидуальные образовательные маршруты, работать с учащимися любого уровня подготовки. </a:t>
            </a: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</a:rPr>
              <a:t>Электронная составляющая не является компонентом, обязательным для использования. Печатные учебники – это полная и достаточная версия курса биология, поэтому при отсутствии у пользователя возможности работать с электронным приложением никакой потери содержания не происходит.</a:t>
            </a:r>
          </a:p>
        </p:txBody>
      </p:sp>
      <p:grpSp>
        <p:nvGrpSpPr>
          <p:cNvPr id="6" name="Группа 33"/>
          <p:cNvGrpSpPr/>
          <p:nvPr/>
        </p:nvGrpSpPr>
        <p:grpSpPr>
          <a:xfrm>
            <a:off x="112576" y="5531224"/>
            <a:ext cx="192227" cy="188074"/>
            <a:chOff x="832043" y="1264362"/>
            <a:chExt cx="1022682" cy="1022682"/>
          </a:xfrm>
        </p:grpSpPr>
        <p:sp>
          <p:nvSpPr>
            <p:cNvPr id="35" name="Овал 34"/>
            <p:cNvSpPr/>
            <p:nvPr/>
          </p:nvSpPr>
          <p:spPr>
            <a:xfrm>
              <a:off x="832043" y="1264362"/>
              <a:ext cx="1022682" cy="1022682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2038" y="1449256"/>
              <a:ext cx="689502" cy="685493"/>
            </a:xfrm>
            <a:prstGeom prst="rect">
              <a:avLst/>
            </a:prstGeom>
          </p:spPr>
        </p:pic>
      </p:grpSp>
      <p:sp>
        <p:nvSpPr>
          <p:cNvPr id="37" name="Подзаголовок 3"/>
          <p:cNvSpPr txBox="1">
            <a:spLocks/>
          </p:cNvSpPr>
          <p:nvPr/>
        </p:nvSpPr>
        <p:spPr>
          <a:xfrm>
            <a:off x="400615" y="5146312"/>
            <a:ext cx="2502497" cy="71001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Поможем оформить закупку учебников для вашей школы.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D349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По всем вопросам пишите на почту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B20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sales@rosuchebnik.ru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EB20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8823" y="1900519"/>
            <a:ext cx="1145234" cy="15640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1" y="2899620"/>
            <a:ext cx="1145234" cy="16006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ЛИНИЯ УМК СИВОГЛАЗОВА В.И. (5–11 КЛАССЫ)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D6535F-FB21-40C6-94B1-1B9F6CE4AD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27295" y="707377"/>
            <a:ext cx="5732110" cy="768163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50828" y="4689651"/>
            <a:ext cx="2268679" cy="41855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</a:rPr>
              <a:t>ФП 1.2.5.2.5.1 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– 1.3.5.6.1.2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4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74521163"/>
              </p:ext>
            </p:extLst>
          </p:nvPr>
        </p:nvGraphicFramePr>
        <p:xfrm>
          <a:off x="1193" y="858441"/>
          <a:ext cx="1191" cy="1191"/>
        </p:xfrm>
        <a:graphic>
          <a:graphicData uri="http://schemas.openxmlformats.org/presentationml/2006/ole">
            <p:oleObj spid="_x0000_s180793" name="think-cell Slide" r:id="rId5" imgW="360" imgH="360" progId="">
              <p:embed/>
            </p:oleObj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>
          <a:xfrm>
            <a:off x="11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5406" y="1733536"/>
            <a:ext cx="216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Helios-Cond-Light"/>
                <a:cs typeface="Calibri" panose="020F0502020204030204" pitchFamily="34" charset="0"/>
                <a:sym typeface="Helios-Cond-Light"/>
              </a:rPr>
              <a:t>Как помочь школьникам хорошо учиться?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46879" y="1627112"/>
            <a:ext cx="2672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Helios-Cond-Light"/>
                <a:cs typeface="Calibri" panose="020F0502020204030204" pitchFamily="34" charset="0"/>
                <a:sym typeface="Helios-Cond-Light"/>
              </a:rPr>
              <a:t>Как сделать уроки </a:t>
            </a:r>
            <a:r>
              <a:rPr lang="ru-RU" dirty="0" smtClean="0">
                <a:ea typeface="Helios-Cond-Light"/>
                <a:cs typeface="Calibri" panose="020F0502020204030204" pitchFamily="34" charset="0"/>
                <a:sym typeface="Helios-Cond-Light"/>
              </a:rPr>
              <a:t>биологии интересными </a:t>
            </a:r>
            <a:r>
              <a:rPr lang="ru-RU" dirty="0">
                <a:ea typeface="Helios-Cond-Light"/>
                <a:cs typeface="Calibri" panose="020F0502020204030204" pitchFamily="34" charset="0"/>
                <a:sym typeface="Helios-Cond-Light"/>
              </a:rPr>
              <a:t>и увлекательными для учащихся?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92773" y="1698821"/>
            <a:ext cx="261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Helios-Cond-Light"/>
                <a:cs typeface="Calibri" panose="020F0502020204030204" pitchFamily="34" charset="0"/>
                <a:sym typeface="Helios-Cond-Light"/>
              </a:rPr>
              <a:t>Как хорошо подготовить учащихся к аттестации по </a:t>
            </a:r>
            <a:r>
              <a:rPr lang="ru-RU" dirty="0" smtClean="0">
                <a:ea typeface="Helios-Cond-Light"/>
                <a:cs typeface="Calibri" panose="020F0502020204030204" pitchFamily="34" charset="0"/>
                <a:sym typeface="Helios-Cond-Light"/>
              </a:rPr>
              <a:t>биологии? </a:t>
            </a:r>
            <a:endParaRPr lang="ru-RU" dirty="0">
              <a:ea typeface="Helios-Cond-Light"/>
              <a:cs typeface="Calibri" panose="020F0502020204030204" pitchFamily="34" charset="0"/>
              <a:sym typeface="Helios-Cond-Light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192121" y="260648"/>
            <a:ext cx="6580281" cy="6486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КЛЮЧЕВЫЕ ЗАДАЧИ СОВРЕМЕННОГО УЧИТЕЛЯ</a:t>
            </a:r>
            <a:endParaRPr lang="ru-RU" sz="24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31" y="3099150"/>
            <a:ext cx="1987637" cy="1963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1644" y="3053137"/>
            <a:ext cx="2044479" cy="2020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105" y="3109300"/>
            <a:ext cx="2075978" cy="20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2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9" name="Picture 15" descr="ÐÐ¸Ð¾Ð»Ð¾Ð³Ð¸Ñ. 9 ÐºÐ»Ð°ÑÑ. ÐÐ²ÐµÐ´ÐµÐ½Ð¸Ðµ Ð² Ð¾Ð±ÑÑÑ Ð±Ð¸Ð¾Ð»Ð¾Ð³Ð¸Ñ. Ð£ÑÐµÐ±Ð½Ð¸Ðº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135" y="1265242"/>
            <a:ext cx="640556" cy="111918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7597" name="Picture 13" descr="ÐÐ¸Ð¾Ð»Ð¾Ð³Ð¸Ñ. Ð§ÐµÐ»Ð¾Ð²ÐµÐº.8 ÐºÐ»Ð°ÑÑ. Ð£ÑÐµÐ±Ð½Ð¸Ðº. ÐÐÐ Ð¢ÐÐÐÐÐ¬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7019" y="1265242"/>
            <a:ext cx="639365" cy="111918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7595" name="Picture 11" descr="ÐÐ¸Ð¾Ð»Ð¾Ð³Ð¸Ñ. 7 ÐºÐ»Ð°ÑÑ. ÐÐ¸Ð²Ð¾ÑÐ½ÑÐµ. Ð£ÑÐµÐ±Ð½Ð¸Ðº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148" y="1265242"/>
            <a:ext cx="639365" cy="111918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7593" name="Picture 9" descr="ÐÐ¸Ð¾Ð»Ð¾Ð³Ð¸Ñ. ÐÐ½Ð¾Ð³Ð¾Ð¾Ð±ÑÐ°Ð·Ð¸Ðµ Ð¿Ð¾ÐºÑÑÑÐ¾ÑÐµÐ¼ÐµÐ½Ð½ÑÑ ÑÐ°ÑÑÐµÐ½Ð¸Ð¹. 6 ÐºÐ»Ð°ÑÑ. Ð£ÑÐµÐ±Ð½Ð¸Ðº. ÐÐÐ Ð¢ÐÐÐÐÐ¬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444" y="1265242"/>
            <a:ext cx="639366" cy="111918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graphicFrame>
        <p:nvGraphicFramePr>
          <p:cNvPr id="74760" name="Object 8"/>
          <p:cNvGraphicFramePr>
            <a:graphicFrameLocks noChangeAspect="1"/>
          </p:cNvGraphicFramePr>
          <p:nvPr/>
        </p:nvGraphicFramePr>
        <p:xfrm>
          <a:off x="1192" y="1608"/>
          <a:ext cx="1190" cy="1587"/>
        </p:xfrm>
        <a:graphic>
          <a:graphicData uri="http://schemas.openxmlformats.org/presentationml/2006/ole">
            <p:oleObj spid="_x0000_s385026" name="think-cell Slide" r:id="rId9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ts val="2100"/>
              </a:lnSpc>
              <a:defRPr/>
            </a:pPr>
            <a:endParaRPr lang="ru-RU" sz="20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4766" name="Заголовок 3"/>
          <p:cNvSpPr>
            <a:spLocks noGrp="1"/>
          </p:cNvSpPr>
          <p:nvPr>
            <p:ph type="title"/>
          </p:nvPr>
        </p:nvSpPr>
        <p:spPr>
          <a:xfrm>
            <a:off x="940594" y="260350"/>
            <a:ext cx="7949804" cy="649288"/>
          </a:xfrm>
        </p:spPr>
        <p:txBody>
          <a:bodyPr/>
          <a:lstStyle/>
          <a:p>
            <a:r>
              <a:rPr lang="ru-RU" smtClean="0"/>
              <a:t>РЕКОМЕНДАЦИИ ПО ПЕРЕХОДУ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>
                <a:solidFill>
                  <a:srgbClr val="EB2049"/>
                </a:solidFill>
              </a:rPr>
              <a:t>БИОЛОГИЯ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8104" y="1489075"/>
            <a:ext cx="1754981" cy="649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Пасечника В. В.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(5-9 класс)</a:t>
            </a:r>
          </a:p>
        </p:txBody>
      </p:sp>
      <p:sp>
        <p:nvSpPr>
          <p:cNvPr id="74768" name="TextBox 7"/>
          <p:cNvSpPr txBox="1">
            <a:spLocks noChangeArrowheads="1"/>
          </p:cNvSpPr>
          <p:nvPr/>
        </p:nvSpPr>
        <p:spPr bwMode="auto">
          <a:xfrm>
            <a:off x="1113242" y="4795852"/>
            <a:ext cx="777716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>
                <a:latin typeface="Calibri" pitchFamily="34" charset="0"/>
              </a:rPr>
              <a:t>В учебнике 9 класса УМК Пономаревой И.Н. (глава 3) включены темы, интегрированные с разделами «Ботаника», «Зоология», «Анатомия», что позволяет рассмотреть вопросы общей биологии на конкретных примерах жизнедеятельности бактерий, растений, грибов, лишайников, животных. Данная особенность учебника способствует получению высоких результатов при подготовке обучающихся к ОГЭ.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7892" y="6402388"/>
            <a:ext cx="631031" cy="2159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5588" y="6324878"/>
            <a:ext cx="857250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68004" y="6324878"/>
            <a:ext cx="938213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9101" y="6402388"/>
            <a:ext cx="632222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70330" y="2814665"/>
            <a:ext cx="740499" cy="776287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40354" y="3763496"/>
            <a:ext cx="747153" cy="774700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34484" y="4708525"/>
            <a:ext cx="776357" cy="774700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4776" name="Рисунок 2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634" y="3000870"/>
            <a:ext cx="452366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15"/>
          <p:cNvGrpSpPr/>
          <p:nvPr/>
        </p:nvGrpSpPr>
        <p:grpSpPr>
          <a:xfrm>
            <a:off x="3978285" y="1498712"/>
            <a:ext cx="352865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688040"/>
            <a:ext cx="9144000" cy="42227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Подробные методические рекомендации и </a:t>
            </a:r>
            <a:r>
              <a:rPr lang="ru-RU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вебинары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см. по ссылке: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rosuchebnik.ru/fpu345</a:t>
            </a: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79" name="TextBox 30"/>
          <p:cNvSpPr txBox="1">
            <a:spLocks noChangeArrowheads="1"/>
          </p:cNvSpPr>
          <p:nvPr/>
        </p:nvSpPr>
        <p:spPr bwMode="auto">
          <a:xfrm>
            <a:off x="1113242" y="2854338"/>
            <a:ext cx="777716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>
                <a:latin typeface="Calibri" pitchFamily="34" charset="0"/>
              </a:rPr>
              <a:t>Обе линии представляют  собой концентрический курс по биологии. Пройдя обучение в 5-8 классах по УМК Пасечника В.В., обучающиеся могут закончить изучение концентрического курса биологии в 9 классе  по учебнику «Общие биологические закономерности» по УМК Пономаревой И.Н., не нарушая логическую концепцию курса, что позволяет в полном объеме выполнить программу изучения биологии  на ступени основного общего образования. </a:t>
            </a:r>
          </a:p>
        </p:txBody>
      </p:sp>
      <p:sp>
        <p:nvSpPr>
          <p:cNvPr id="74780" name="TextBox 31"/>
          <p:cNvSpPr txBox="1">
            <a:spLocks noChangeArrowheads="1"/>
          </p:cNvSpPr>
          <p:nvPr/>
        </p:nvSpPr>
        <p:spPr bwMode="auto">
          <a:xfrm>
            <a:off x="1113242" y="3862399"/>
            <a:ext cx="777716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>
                <a:latin typeface="Calibri" pitchFamily="34" charset="0"/>
              </a:rPr>
              <a:t>Оба УМК имеют сходство в изложении и структуре учебного материала, что обеспечивает преемственность при переходе: традиционная подача материала, задания для самостоятельных наблюдений, наличие дополнительной информации, расширяющей содержание базовых понятий, задания на определение причинно-следственной связи, сравнение, анализ информации. </a:t>
            </a:r>
          </a:p>
        </p:txBody>
      </p:sp>
      <p:pic>
        <p:nvPicPr>
          <p:cNvPr id="74781" name="Рисунок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7553" y="4818063"/>
            <a:ext cx="407544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82" name="Рисунок 9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992" y="3934388"/>
            <a:ext cx="35599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ÐÐ¸Ð¾Ð»Ð¾Ð³Ð¸Ñ. 5 ÐºÐ»Ð°ÑÑ. ÐÐ°ÐºÑÐµÑÐ¸Ð¸, Ð³ÑÐ¸Ð±Ñ, ÑÐ°ÑÑÐµÐ½Ð¸Ñ. Ð£ÑÐµÐ±Ð½Ð¸Ðº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377" y="1263650"/>
            <a:ext cx="786373" cy="111918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4" name="Прямоугольник 33"/>
          <p:cNvSpPr/>
          <p:nvPr/>
        </p:nvSpPr>
        <p:spPr>
          <a:xfrm>
            <a:off x="6342460" y="1247778"/>
            <a:ext cx="2343150" cy="1122363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Линия УМК Пономаревой И. Н. (концентрическая, 5-9 класс)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ФП № 1.2.5.2.3.1 – 1.2.5.2.3.5</a:t>
            </a:r>
          </a:p>
        </p:txBody>
      </p:sp>
      <p:pic>
        <p:nvPicPr>
          <p:cNvPr id="35" name="Picture 25" descr="ÐÐ¸Ð¾Ð»Ð¾Ð³Ð¸Ñ. 9Â ÐºÐ»Ð°ÑÑ. Ð£ÑÐµÐ±Ð½Ð¸Ðº.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37597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6" name="Picture 23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24475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7" name="Picture 21" descr="ÐÐ¸Ð¾Ð»Ð¾Ð³Ð¸Ñ. 7Â ÐºÐ»Ð°ÑÑ. Ð£ÑÐµÐ±Ð½Ð¸Ðº.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11354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8" name="Picture 19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99422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9" name="Picture 17" descr="ÐÐ¸Ð¾Ð»Ð¾Ð³Ð¸Ñ. 5Â ÐºÐ»Ð°ÑÑ. Ð£ÑÐµÐ±Ð½Ð¸Ðº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554084" y="1249365"/>
            <a:ext cx="779929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33" name="Picture 25" descr="ÐÐ¸Ð¾Ð»Ð¾Ð³Ð¸Ñ. 9 ÐºÐ»Ð°ÑÑ. Ð§ÐµÐ»Ð¾Ð²ÐµÐº. Ð£ÑÐµÐ±Ð½Ð¸Ðº (Ð¡Ð¸Ð½Ð¸Ð¹). ÐÐÐ Ð¢ÐÐÐÐÐ¬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4230" y="1249364"/>
            <a:ext cx="615553" cy="116363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8631" name="Picture 23" descr="ÐÐ¸Ð¾Ð»Ð¾Ð³Ð¸Ñ. 8 ÐºÐ»Ð°ÑÑ. ÐÐ½Ð¾Ð³Ð¾Ð¾Ð±ÑÐ°Ð·Ð¸Ðµ Ð¶Ð¸Ð²ÑÑ Ð¾ÑÐ³Ð°Ð½Ð¸Ð·Ð¼Ð¾Ð². ÐÐ¸Ð²Ð¾ÑÐ½ÑÐµ. Ð£ÑÐµÐ±Ð½Ð¸Ð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1570" y="1249364"/>
            <a:ext cx="619125" cy="116363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8629" name="Picture 21" descr="ÐÐ¸Ð¾Ð»Ð¾Ð³Ð¸Ñ. 7 ÐºÐ»Ð°ÑÑ. ÐÐ°ÐºÑÐµÑÐ¸Ð¸, Ð³ÑÐ¸Ð±Ñ, ÑÐ°ÑÑÐµÐ½Ð¸Ñ. Ð£ÑÐµÐ±Ð½Ð¸Ð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930" y="1249364"/>
            <a:ext cx="620315" cy="116363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8627" name="Picture 19" descr="ÐÐ¸Ð¾Ð»Ð¾Ð³Ð¸Ñ. 6 ÐºÐ»Ð°ÑÑ. ÐÐ¸Ð²Ð¾Ð¹ Ð¾ÑÐ³Ð°Ð½Ð¸Ð·Ð¼. Ð£ÑÐµÐ±Ð½Ð¸Ðº (Ð¡Ð¸Ð½Ð¸Ð¹). ÐÐÐ Ð¢ÐÐÐÐÐ¬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7454" y="1249364"/>
            <a:ext cx="619125" cy="116363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graphicFrame>
        <p:nvGraphicFramePr>
          <p:cNvPr id="75784" name="Object 8"/>
          <p:cNvGraphicFramePr>
            <a:graphicFrameLocks noChangeAspect="1"/>
          </p:cNvGraphicFramePr>
          <p:nvPr/>
        </p:nvGraphicFramePr>
        <p:xfrm>
          <a:off x="1192" y="1608"/>
          <a:ext cx="1190" cy="1587"/>
        </p:xfrm>
        <a:graphic>
          <a:graphicData uri="http://schemas.openxmlformats.org/presentationml/2006/ole">
            <p:oleObj spid="_x0000_s386050" name="think-cell Slide" r:id="rId9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ts val="2100"/>
              </a:lnSpc>
              <a:defRPr/>
            </a:pPr>
            <a:endParaRPr lang="ru-RU" sz="20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5790" name="Заголовок 3"/>
          <p:cNvSpPr>
            <a:spLocks noGrp="1"/>
          </p:cNvSpPr>
          <p:nvPr>
            <p:ph type="title"/>
          </p:nvPr>
        </p:nvSpPr>
        <p:spPr>
          <a:xfrm>
            <a:off x="940594" y="260350"/>
            <a:ext cx="7949804" cy="649288"/>
          </a:xfrm>
        </p:spPr>
        <p:txBody>
          <a:bodyPr/>
          <a:lstStyle/>
          <a:p>
            <a:r>
              <a:rPr lang="ru-RU" smtClean="0"/>
              <a:t>РЕКОМЕНДАЦИИ ПО ПЕРЕХОДУ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>
                <a:solidFill>
                  <a:srgbClr val="EB2049"/>
                </a:solidFill>
              </a:rPr>
              <a:t>БИОЛОГИЯ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7907" y="1506538"/>
            <a:ext cx="1754981" cy="647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Сонина Н.И. (линейная, 5-9 класс)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06766" y="1247778"/>
            <a:ext cx="2240756" cy="116522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Линия УМК Пономаревой И. Н. (линейная, 5-9 класс)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ФП № 1.2.5.2.6.1 – 1.2.5.2.6.4</a:t>
            </a:r>
          </a:p>
        </p:txBody>
      </p:sp>
      <p:sp>
        <p:nvSpPr>
          <p:cNvPr id="75793" name="TextBox 7"/>
          <p:cNvSpPr txBox="1">
            <a:spLocks noChangeArrowheads="1"/>
          </p:cNvSpPr>
          <p:nvPr/>
        </p:nvSpPr>
        <p:spPr bwMode="auto">
          <a:xfrm>
            <a:off x="1076325" y="4187838"/>
            <a:ext cx="78402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>
                <a:latin typeface="Calibri" pitchFamily="34" charset="0"/>
              </a:rPr>
              <a:t>В учебники линии Пономаревой И.Н. включены методики выполнения лабораторных и практических работ (в линии УМК Сонина Н.И. лабораторные работы вынесены в отдельное пособие), позволяющие закреплять полученные знания и развивать практические навыки и умения. Практическую направленность и личностно адаптированный развивающий характер содержания учебников линии Пономаревой отражают мотивирующие вопросы в начале параграфов, направленные на актуализацию знаний перед изучением нового материала, дифференцированные задания, в том числе и творческого характера.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7892" y="6402388"/>
            <a:ext cx="631031" cy="2159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5588" y="6324878"/>
            <a:ext cx="857250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68004" y="6324878"/>
            <a:ext cx="938213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9101" y="6402388"/>
            <a:ext cx="632222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40355" y="2965450"/>
            <a:ext cx="765082" cy="776288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07578" y="4256115"/>
            <a:ext cx="803252" cy="776287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5800" name="Рисунок 2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6518" y="3133752"/>
            <a:ext cx="425964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15"/>
          <p:cNvGrpSpPr/>
          <p:nvPr/>
        </p:nvGrpSpPr>
        <p:grpSpPr>
          <a:xfrm>
            <a:off x="4145162" y="1515976"/>
            <a:ext cx="352865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688040"/>
            <a:ext cx="9144000" cy="42227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Подробные методические рекомендации и </a:t>
            </a:r>
            <a:r>
              <a:rPr lang="ru-RU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вебинары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см. по ссылке: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rosuchebnik.ru/fpu345</a:t>
            </a: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803" name="TextBox 36"/>
          <p:cNvSpPr txBox="1">
            <a:spLocks noChangeArrowheads="1"/>
          </p:cNvSpPr>
          <p:nvPr/>
        </p:nvSpPr>
        <p:spPr bwMode="auto">
          <a:xfrm>
            <a:off x="1067993" y="2965463"/>
            <a:ext cx="7839075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>
                <a:latin typeface="Calibri" pitchFamily="34" charset="0"/>
              </a:rPr>
              <a:t>Оба УМК представляют  собой линейный курс биологии и имеют схожий методический подход в построении содержания.  Пройдя обучение в 5-8 классах по УМК Сонина В.И. обучающиеся могут закончить изучение курса биологии в 9 классе по учебнику «Человек и его здоровье» по УМК  Пономаревой И.Н., не нарушая логическую концепцию курса,  что позволяет  в полном объеме выполнить программу изучения биологии основного общего образования.</a:t>
            </a:r>
          </a:p>
        </p:txBody>
      </p:sp>
      <p:pic>
        <p:nvPicPr>
          <p:cNvPr id="75804" name="Рисунок 9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848" y="4391025"/>
            <a:ext cx="5221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2" descr="ÐÐ¸Ð¾Ð»Ð¾Ð³Ð¸Ñ. 9 ÐºÐ»Ð°ÑÑ. Ð£ÑÐµÐ±Ð½Ð¸Ðº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34037" y="1247776"/>
            <a:ext cx="672704" cy="1166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1" name="Picture 14" descr="https://articlerus.ru/wp-content/uploads/pic/ea7e9ee0000014df8002000001ff100a0191001ed9df0020004153d4d0d3c9189a1b53468f286309899301300036b8e6f211920dd2e57c7fc519e013481/b2940699dec756296c9370b39151c2d53817e2ee48a70a121d4fd3dc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19725" y="1249364"/>
            <a:ext cx="671513" cy="1163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2" name="Picture 10" descr="ÐÐ¸Ð¾Ð»Ð¾Ð³Ð¸Ñ. 7 ÐºÐ»Ð°ÑÑ. Ð£ÑÐµÐ±Ð½Ð¸Ðº.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4211" y="1247776"/>
            <a:ext cx="672703" cy="1166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3" name="Picture 8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63037" y="1249364"/>
            <a:ext cx="798350" cy="1163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8625" name="Picture 17" descr="ÐÐ¸Ð¾Ð»Ð¾Ð³Ð¸Ñ. ÐÐ²ÐµÐ´ÐµÐ½Ð¸Ðµ Ð² Ð±Ð¸Ð¾Ð»Ð¾Ð³Ð¸Ñ. 5 ÐºÐ»Ð°ÑÑ. (Ð¡Ð¸Ð½Ð¸Ð¹). ÐÐÐ Ð¢ÐÐÐÐÐ¬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3436" y="1249364"/>
            <a:ext cx="780490" cy="116363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2" name="Picture 20" descr="ÐÐ¸Ð¾Ð»Ð¾Ð³Ð¸Ñ. 9 Â ÐºÐ»Ð°ÑÑ. Ð£ÑÐµÐ±Ð½Ð¸Ðº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842" y="1247775"/>
            <a:ext cx="650081" cy="11239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9650" name="Picture 18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817" y="1247775"/>
            <a:ext cx="650081" cy="11239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9647" name="Picture 15" descr="ÐÐ¸Ð¾Ð»Ð¾Ð³Ð¸Ñ. 7Â ÐºÐ». Ð£ÑÐµÐ±Ð½Ð¸Ðº.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90" y="1247775"/>
            <a:ext cx="651272" cy="11239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graphicFrame>
        <p:nvGraphicFramePr>
          <p:cNvPr id="76808" name="Object 8"/>
          <p:cNvGraphicFramePr>
            <a:graphicFrameLocks noChangeAspect="1"/>
          </p:cNvGraphicFramePr>
          <p:nvPr/>
        </p:nvGraphicFramePr>
        <p:xfrm>
          <a:off x="1192" y="1608"/>
          <a:ext cx="1190" cy="1587"/>
        </p:xfrm>
        <a:graphic>
          <a:graphicData uri="http://schemas.openxmlformats.org/presentationml/2006/ole">
            <p:oleObj spid="_x0000_s387074" name="think-cell Slide" r:id="rId8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ts val="2100"/>
              </a:lnSpc>
              <a:defRPr/>
            </a:pPr>
            <a:endParaRPr lang="ru-RU" sz="20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6813" name="Заголовок 3"/>
          <p:cNvSpPr>
            <a:spLocks noGrp="1"/>
          </p:cNvSpPr>
          <p:nvPr>
            <p:ph type="title"/>
          </p:nvPr>
        </p:nvSpPr>
        <p:spPr>
          <a:xfrm>
            <a:off x="940594" y="260350"/>
            <a:ext cx="7949804" cy="649288"/>
          </a:xfrm>
        </p:spPr>
        <p:txBody>
          <a:bodyPr/>
          <a:lstStyle/>
          <a:p>
            <a:r>
              <a:rPr lang="ru-RU" smtClean="0"/>
              <a:t>РЕКОМЕНДАЦИИ ПО ПЕРЕХОДУ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>
                <a:solidFill>
                  <a:srgbClr val="EB2049"/>
                </a:solidFill>
              </a:rPr>
              <a:t>БИОЛОГИЯ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0930" y="1485900"/>
            <a:ext cx="1754981" cy="647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«Живая природа» Суховой Т. С.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(5-9 класс)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2460" y="1247778"/>
            <a:ext cx="2325290" cy="1122363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Линия УМК Пономаревой И. Н. (концентрическая, 5-9 класс)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ФП № 1.2.5.2.3.1 – 1.2.5.2.3.5</a:t>
            </a:r>
          </a:p>
        </p:txBody>
      </p:sp>
      <p:sp>
        <p:nvSpPr>
          <p:cNvPr id="76816" name="TextBox 7"/>
          <p:cNvSpPr txBox="1">
            <a:spLocks noChangeArrowheads="1"/>
          </p:cNvSpPr>
          <p:nvPr/>
        </p:nvSpPr>
        <p:spPr bwMode="auto">
          <a:xfrm>
            <a:off x="1068004" y="3205167"/>
            <a:ext cx="7465219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>
                <a:latin typeface="Calibri" pitchFamily="34" charset="0"/>
              </a:rPr>
              <a:t>Обе линии созданы по концентрическому принципу. Пройдя обучение в 5-8 классах по УМК «Живая природа»,  обучающиеся могут закончить изучение концентрического курса биологии в 9 классе  по учебнику «Общие биологические закономерности»  УМК  Пономаревой И.Н., не нарушая логическую концепцию курса, что позволяет в полном объеме выполнить программу изучения биологии основного общего образования.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7892" y="6402388"/>
            <a:ext cx="631031" cy="2159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5588" y="6324878"/>
            <a:ext cx="857250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68004" y="6324878"/>
            <a:ext cx="938213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9101" y="6402388"/>
            <a:ext cx="632222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4" name="Group 115"/>
          <p:cNvGrpSpPr/>
          <p:nvPr/>
        </p:nvGrpSpPr>
        <p:grpSpPr>
          <a:xfrm>
            <a:off x="3899951" y="1485738"/>
            <a:ext cx="352865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688040"/>
            <a:ext cx="9144000" cy="42227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Подробные методические рекомендации и </a:t>
            </a:r>
            <a:r>
              <a:rPr lang="ru-RU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вебинары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см. по ссылке: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rosuchebnik.ru/fpu345</a:t>
            </a: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5" descr="ÐÐ¸Ð¾Ð»Ð¾Ð³Ð¸Ñ. 9Â ÐºÐ»Ð°ÑÑ. Ð£ÑÐµÐ±Ð½Ð¸Ðº.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37597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1" name="Picture 23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4475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2" name="Picture 21" descr="ÐÐ¸Ð¾Ð»Ð¾Ð³Ð¸Ñ. 7Â ÐºÐ»Ð°ÑÑ. Ð£ÑÐµÐ±Ð½Ð¸Ðº.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11354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3" name="Picture 19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99422" y="1249365"/>
            <a:ext cx="647700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4" name="Picture 17" descr="ÐÐ¸Ð¾Ð»Ð¾Ð³Ð¸Ñ. 5Â ÐºÐ»Ð°ÑÑ. Ð£ÑÐµÐ±Ð½Ð¸Ðº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64424" y="1249365"/>
            <a:ext cx="869576" cy="1120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9645" name="Picture 13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3" y="1247775"/>
            <a:ext cx="807244" cy="11239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76829" name="TextBox 34"/>
          <p:cNvSpPr txBox="1">
            <a:spLocks noChangeArrowheads="1"/>
          </p:cNvSpPr>
          <p:nvPr/>
        </p:nvSpPr>
        <p:spPr bwMode="auto">
          <a:xfrm>
            <a:off x="1068004" y="4618052"/>
            <a:ext cx="7465219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>
                <a:latin typeface="Calibri" pitchFamily="34" charset="0"/>
              </a:rPr>
              <a:t>В учебнике 9 класса УМК Пономаревой И.Н. (глава 3) включены темы, интегрированные с разделами «Ботаника», «Зоология», «Анатомия», что позволяет рассмотреть вопросы общей биологии на конкретных примерах жизнедеятельности бактерий, растений, грибов, лишайников, животных. Данная особенность учебника способствует получению высоких результатов при подготовке обучающихся к ОГЭ.</a:t>
            </a:r>
          </a:p>
        </p:txBody>
      </p:sp>
      <p:sp>
        <p:nvSpPr>
          <p:cNvPr id="22" name="Овал 21"/>
          <p:cNvSpPr/>
          <p:nvPr/>
        </p:nvSpPr>
        <p:spPr>
          <a:xfrm>
            <a:off x="192882" y="3195643"/>
            <a:ext cx="757378" cy="776287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88272" y="4500563"/>
            <a:ext cx="738047" cy="774700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6832" name="Рисунок 24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3413" y="3363917"/>
            <a:ext cx="4157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Рисунок 37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0661" y="4603777"/>
            <a:ext cx="45110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cover1_9k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6676" y="1309387"/>
            <a:ext cx="767945" cy="1075765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7830" name="Object 6"/>
          <p:cNvGraphicFramePr>
            <a:graphicFrameLocks noChangeAspect="1"/>
          </p:cNvGraphicFramePr>
          <p:nvPr/>
        </p:nvGraphicFramePr>
        <p:xfrm>
          <a:off x="1192" y="1608"/>
          <a:ext cx="1190" cy="1587"/>
        </p:xfrm>
        <a:graphic>
          <a:graphicData uri="http://schemas.openxmlformats.org/presentationml/2006/ole">
            <p:oleObj spid="_x0000_s388098" name="think-cell Slide" r:id="rId6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ts val="2100"/>
              </a:lnSpc>
              <a:defRPr/>
            </a:pPr>
            <a:endParaRPr lang="ru-RU" sz="20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7834" name="Заголовок 3"/>
          <p:cNvSpPr>
            <a:spLocks noGrp="1"/>
          </p:cNvSpPr>
          <p:nvPr>
            <p:ph type="title"/>
          </p:nvPr>
        </p:nvSpPr>
        <p:spPr>
          <a:xfrm>
            <a:off x="940594" y="260350"/>
            <a:ext cx="7949804" cy="649288"/>
          </a:xfrm>
        </p:spPr>
        <p:txBody>
          <a:bodyPr/>
          <a:lstStyle/>
          <a:p>
            <a:r>
              <a:rPr lang="ru-RU" smtClean="0"/>
              <a:t>РЕКОМЕНДАЦИИ ПО ПЕРЕХОДУ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>
                <a:solidFill>
                  <a:srgbClr val="EB2049"/>
                </a:solidFill>
              </a:rPr>
              <a:t>БИОЛОГИЯ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16372" y="1466290"/>
            <a:ext cx="1754981" cy="647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Сонина Н. И. (концентрическая, 5-9 класс)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7715" y="1372855"/>
            <a:ext cx="2286289" cy="1013012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Линия УМК </a:t>
            </a:r>
            <a:r>
              <a:rPr lang="ru-RU" sz="1400" b="1" dirty="0" err="1">
                <a:latin typeface="Calibri" panose="020F0502020204030204" pitchFamily="34" charset="0"/>
              </a:rPr>
              <a:t>Сивоглазова</a:t>
            </a:r>
            <a:r>
              <a:rPr lang="ru-RU" sz="1400" b="1" dirty="0">
                <a:latin typeface="Calibri" panose="020F0502020204030204" pitchFamily="34" charset="0"/>
              </a:rPr>
              <a:t> В. И. (концентрическая, 5-9 класс)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Calibri" panose="020F0502020204030204" pitchFamily="34" charset="0"/>
              </a:rPr>
              <a:t>ФП № 1.2.5.2.5.1 – 1.2.5.2.5.5 </a:t>
            </a:r>
          </a:p>
        </p:txBody>
      </p:sp>
      <p:sp>
        <p:nvSpPr>
          <p:cNvPr id="77837" name="TextBox 7"/>
          <p:cNvSpPr txBox="1">
            <a:spLocks noChangeArrowheads="1"/>
          </p:cNvSpPr>
          <p:nvPr/>
        </p:nvSpPr>
        <p:spPr bwMode="auto">
          <a:xfrm>
            <a:off x="1075004" y="2682969"/>
            <a:ext cx="742116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 dirty="0">
                <a:latin typeface="Calibri" pitchFamily="34" charset="0"/>
              </a:rPr>
              <a:t>Обе линии созданы в едином системном содержательном  подходе – концентрическом. Единая методическая концепция обеспечивает самый оптимальный  и продуктивный переход на УМК </a:t>
            </a:r>
            <a:r>
              <a:rPr lang="ru-RU" sz="1300" dirty="0" err="1">
                <a:latin typeface="Calibri" pitchFamily="34" charset="0"/>
              </a:rPr>
              <a:t>Сивоглазова</a:t>
            </a:r>
            <a:r>
              <a:rPr lang="ru-RU" sz="1300" dirty="0">
                <a:latin typeface="Calibri" pitchFamily="34" charset="0"/>
              </a:rPr>
              <a:t> В.И., в т.ч. и в 9 классе.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7892" y="6402388"/>
            <a:ext cx="631031" cy="2159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5588" y="6324878"/>
            <a:ext cx="857250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68004" y="6324878"/>
            <a:ext cx="938213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9101" y="6402388"/>
            <a:ext cx="632222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" name="Group 115"/>
          <p:cNvGrpSpPr/>
          <p:nvPr/>
        </p:nvGrpSpPr>
        <p:grpSpPr>
          <a:xfrm>
            <a:off x="3696724" y="1474899"/>
            <a:ext cx="352865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688040"/>
            <a:ext cx="9144000" cy="42227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Подробные методические рекомендации и </a:t>
            </a:r>
            <a:r>
              <a:rPr lang="ru-RU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вебинары</a:t>
            </a:r>
            <a:r>
              <a:rPr 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см. по ссылке: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rosuchebnik.ru/fpu345</a:t>
            </a: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844" name="TextBox 27"/>
          <p:cNvSpPr txBox="1">
            <a:spLocks noChangeArrowheads="1"/>
          </p:cNvSpPr>
          <p:nvPr/>
        </p:nvSpPr>
        <p:spPr bwMode="auto">
          <a:xfrm>
            <a:off x="1030181" y="4260024"/>
            <a:ext cx="7421165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300" dirty="0">
                <a:latin typeface="Calibri" pitchFamily="34" charset="0"/>
              </a:rPr>
              <a:t>Учебники линии УМК </a:t>
            </a:r>
            <a:r>
              <a:rPr lang="ru-RU" sz="1300" dirty="0" err="1">
                <a:latin typeface="Calibri" pitchFamily="34" charset="0"/>
              </a:rPr>
              <a:t>Сивоглазова</a:t>
            </a:r>
            <a:r>
              <a:rPr lang="ru-RU" sz="1300" dirty="0">
                <a:latin typeface="Calibri" pitchFamily="34" charset="0"/>
              </a:rPr>
              <a:t> В.И. представляют новое поколение учебной литературы. Авторам удалось реализовать идею интеграции электронно-цифровых образовательных ресурсов с традиционным учебником и методическими материалами. Все компоненты связаны между собой системой навигации, что дает возможность научиться работать с разными источниками информации. Цветовая индикация терминов основного и дополнительного материала позволяет выстраивать индивидуальные образовательные маршруты, интегрировать все полиграфические и </a:t>
            </a:r>
            <a:r>
              <a:rPr lang="ru-RU" sz="1300" dirty="0" err="1">
                <a:latin typeface="Calibri" pitchFamily="34" charset="0"/>
              </a:rPr>
              <a:t>мультимедийные</a:t>
            </a:r>
            <a:r>
              <a:rPr lang="ru-RU" sz="1300" dirty="0">
                <a:latin typeface="Calibri" pitchFamily="34" charset="0"/>
              </a:rPr>
              <a:t> составляющие в единую систему.  </a:t>
            </a:r>
          </a:p>
        </p:txBody>
      </p:sp>
      <p:sp>
        <p:nvSpPr>
          <p:cNvPr id="77845" name="TextBox 30"/>
          <p:cNvSpPr txBox="1">
            <a:spLocks noChangeArrowheads="1"/>
          </p:cNvSpPr>
          <p:nvPr/>
        </p:nvSpPr>
        <p:spPr bwMode="auto">
          <a:xfrm>
            <a:off x="1039148" y="3419765"/>
            <a:ext cx="742116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 dirty="0">
                <a:latin typeface="Calibri" pitchFamily="34" charset="0"/>
              </a:rPr>
              <a:t>Оба УМК имеют единый методический подход, направленный на формирование как личностных, так и предметных образовательных результатов. Разработанная система вопросов и заданий направлена на самостоятельную учебную деятельность учащихся и способствует формированию метапредметных результатов. </a:t>
            </a:r>
          </a:p>
        </p:txBody>
      </p:sp>
      <p:pic>
        <p:nvPicPr>
          <p:cNvPr id="70670" name="Picture 14" descr="ÐÐ¸Ð¾Ð»Ð¾Ð³Ð¸Ñ. ÐÐ±ÑÐ¸Ðµ Ð·Ð°ÐºÐ¾Ð½Ð¾Ð¼ÐµÑÐ½Ð¾ÑÑÐ¸. 9 ÐºÐ»Ð°ÑÑ. Ð£ÑÐµÐ±Ð½Ð¸Ðº. (ÐÑÐ°ÑÐ½ÑÐ¹) ÐÐÐ Ð¢ÐÐÐÐÐ¬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2564" y="1217616"/>
            <a:ext cx="598885" cy="11271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70673" name="Picture 17" descr="ÐÐ¸Ð¾Ð»Ð¾Ð³Ð¸Ñ. 8 ÐºÐ»Ð°ÑÑ. Ð£ÑÐµÐ±Ð½Ð¸Ðº (ÐÑÐ°ÑÐ½ÑÐ¹). ÐÐÐ Ð¢ÐÐÐÐÐ¬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33477" y="1217616"/>
            <a:ext cx="600075" cy="11271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70675" name="Picture 19" descr="ÐÐ¸Ð¾Ð»Ð¾Ð³Ð¸Ñ. 7 ÐºÐ»Ð°ÑÑ. ÐÐ½Ð¾Ð³Ð¾Ð¾Ð±ÑÐ°Ð·Ð¸Ðµ Ð¶Ð¸Ð²ÑÑ Ð¾ÑÐ³Ð°Ð½Ð¸Ð·Ð¼Ð¾Ð². Ð£ÑÐµÐ±Ð½Ð¸Ðº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5585" y="1217616"/>
            <a:ext cx="598884" cy="11271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70677" name="Picture 21" descr="ÐÐ¸Ð¾Ð»Ð¾Ð³Ð¸Ñ. 6 ÐºÐ». ÐÐ¸Ð²Ð¾Ð¹ Ð¾ÑÐ³Ð°Ð½Ð¸Ð·Ð¼. Ð£ÑÐµÐ±Ð½Ð¸Ðº (ÐÑÐ°ÑÐ½ÑÐ¹). ÐÐÐ Ð¢ÐÐÐÐÐ¬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7707" y="1217616"/>
            <a:ext cx="598885" cy="11271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70679" name="Picture 23" descr="ÐÐ¸Ð¾Ð»Ð¾Ð³Ð¸Ñ. ÐÐ²ÐµÐ´ÐµÐ½Ð¸Ðµ Ð² Ð±Ð¸Ð¾Ð»Ð¾Ð³Ð¸Ñ. 5 ÐºÐ»Ð°ÑÑ. Ð£ÑÐµÐ±Ð½Ð¸Ðº. (ÐÑÐ°ÑÐ½ÑÐ¹). ÐÐÐ Ð¢ÐÐÐÐÐ¬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0338" y="1217616"/>
            <a:ext cx="758359" cy="11271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grpSp>
        <p:nvGrpSpPr>
          <p:cNvPr id="9" name="Группа 11"/>
          <p:cNvGrpSpPr>
            <a:grpSpLocks/>
          </p:cNvGrpSpPr>
          <p:nvPr/>
        </p:nvGrpSpPr>
        <p:grpSpPr bwMode="auto">
          <a:xfrm>
            <a:off x="107578" y="2706693"/>
            <a:ext cx="803252" cy="2630487"/>
            <a:chOff x="438445" y="2707353"/>
            <a:chExt cx="775480" cy="2630418"/>
          </a:xfrm>
        </p:grpSpPr>
        <p:sp>
          <p:nvSpPr>
            <p:cNvPr id="22" name="Овал 21"/>
            <p:cNvSpPr/>
            <p:nvPr/>
          </p:nvSpPr>
          <p:spPr>
            <a:xfrm>
              <a:off x="438445" y="2707353"/>
              <a:ext cx="775480" cy="776267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438445" y="3586805"/>
              <a:ext cx="775480" cy="774680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438445" y="4561504"/>
              <a:ext cx="775480" cy="776267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 err="1">
                <a:solidFill>
                  <a:schemeClr val="bg1"/>
                </a:solidFill>
              </a:endParaRPr>
            </a:p>
          </p:txBody>
        </p:sp>
        <p:pic>
          <p:nvPicPr>
            <p:cNvPr id="77858" name="Рисунок 24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91430" y="2875445"/>
              <a:ext cx="477927" cy="47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9" name="Рисунок 31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95770" y="3758703"/>
              <a:ext cx="473587" cy="473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0" name="Рисунок 9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41134" y="4740962"/>
              <a:ext cx="582858" cy="41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" name="Рисунок 42" descr="cover1_8kl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57079" y="1290923"/>
            <a:ext cx="670800" cy="1084729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 descr="cover1_7kl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01950" y="1309028"/>
            <a:ext cx="797333" cy="1075765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762" y="1296828"/>
            <a:ext cx="771164" cy="11058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0753" y="1314936"/>
            <a:ext cx="761484" cy="1098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1192" y="1608"/>
          <a:ext cx="1190" cy="1587"/>
        </p:xfrm>
        <a:graphic>
          <a:graphicData uri="http://schemas.openxmlformats.org/presentationml/2006/ole">
            <p:oleObj spid="_x0000_s389122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ts val="2100"/>
              </a:lnSpc>
              <a:defRPr/>
            </a:pPr>
            <a:endParaRPr lang="ru-RU" sz="20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039666" y="4865715"/>
            <a:ext cx="6104334" cy="1258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039666" y="875382"/>
            <a:ext cx="6104334" cy="35861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215641" y="1943100"/>
            <a:ext cx="1338263" cy="4587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Пасечника (5-11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кл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1240632" y="5195915"/>
            <a:ext cx="1160860" cy="434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Сонина (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конц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.) (5-9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кл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240632" y="3875089"/>
            <a:ext cx="1160860" cy="4603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Сонина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лин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.) (5-9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кл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213247" y="2547965"/>
            <a:ext cx="1343025" cy="5730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Суховой. Живая природа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(5-11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кл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3918349" y="2133600"/>
            <a:ext cx="1584722" cy="514350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Линия УМК Пономаревой (</a:t>
            </a:r>
            <a:r>
              <a:rPr lang="ru-RU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конц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.) (5-11 </a:t>
            </a:r>
            <a:r>
              <a:rPr lang="ru-RU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кл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3918349" y="3673475"/>
            <a:ext cx="1584722" cy="514350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Линия УМК Пономаревой (</a:t>
            </a:r>
            <a:r>
              <a:rPr lang="ru-RU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лин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.) (5-11 </a:t>
            </a:r>
            <a:r>
              <a:rPr lang="ru-RU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кл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3918349" y="5116513"/>
            <a:ext cx="1584722" cy="514350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Сивоглазова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(</a:t>
            </a:r>
            <a:r>
              <a:rPr lang="ru-RU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конц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.) (5-9 </a:t>
            </a:r>
            <a:r>
              <a:rPr lang="ru-RU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кл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7135906" y="4939553"/>
            <a:ext cx="1786640" cy="924206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Линия УМК </a:t>
            </a:r>
            <a:r>
              <a:rPr lang="ru-RU" sz="1200" b="1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Сивоглазова</a:t>
            </a:r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(10-11 </a:t>
            </a:r>
            <a:r>
              <a:rPr lang="ru-RU" sz="1200" b="1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кл</a:t>
            </a:r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ФП № 1.3.5.6.1.1-      1.3.5.6.1.2</a:t>
            </a:r>
          </a:p>
          <a:p>
            <a:endParaRPr lang="ru-RU" sz="12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0" name="Picture 5" descr="C:\Users\Gabyash.DE\Desktop\cover1__w600 (11)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9007" y="1855695"/>
            <a:ext cx="475817" cy="773224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3" descr="C:\Users\Gabyash.DE\Desktop\cover1__w600 (9)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0755" y="2009795"/>
            <a:ext cx="555182" cy="7207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28" descr="ÐÐ¸Ð¾Ð»Ð¾Ð³Ð¸Ñ. 9 ÐºÐ»Ð°ÑÑ. Ð§ÐµÐ»Ð¾Ð²ÐµÐº. Ð£ÑÐµÐ±Ð½Ð¸Ðº (Ð¡Ð¸Ð½Ð¸Ð¹). ÐÐÐ Ð¢ÐÐÐÐÐ¬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102" y="3720354"/>
            <a:ext cx="485133" cy="743702"/>
          </a:xfrm>
          <a:prstGeom prst="rect">
            <a:avLst/>
          </a:prstGeom>
          <a:noFill/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3" name="Picture 26" descr="ÐÐ¸Ð¾Ð»Ð¾Ð³Ð¸Ñ. ÐÐ²ÐµÐ´ÐµÐ½Ð¸Ðµ Ð² Ð±Ð¸Ð¾Ð»Ð¾Ð³Ð¸Ñ. 5 ÐºÐ»Ð°ÑÑ. (Ð¡Ð¸Ð½Ð¸Ð¹). ÐÐÐ Ð¢ÐÐÐÐÐ¬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6165" y="3785256"/>
            <a:ext cx="526257" cy="720725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4" name="Picture 33" descr="ÐÐ¸Ð¾Ð»Ð¾Ð³Ð¸Ñ. ÐÐ±ÑÐ¸Ðµ Ð·Ð°ÐºÐ¾Ð½Ð¾Ð¼ÐµÑÐ½Ð¾ÑÑÐ¸. 9 ÐºÐ»Ð°ÑÑ. Ð£ÑÐµÐ±Ð½Ð¸Ðº. (ÐÑÐ°ÑÐ½ÑÐ¹) ÐÐÐ Ð¢ÐÐÐÐÐ¬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5102" y="5038166"/>
            <a:ext cx="458239" cy="734012"/>
          </a:xfrm>
          <a:prstGeom prst="rect">
            <a:avLst/>
          </a:prstGeom>
          <a:noFill/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5" name="Picture 31" descr="ÐÐ¸Ð¾Ð»Ð¾Ð³Ð¸Ñ. ÐÐ²ÐµÐ´ÐµÐ½Ð¸Ðµ Ð² Ð±Ð¸Ð¾Ð»Ð¾Ð³Ð¸Ñ. 5 ÐºÐ»Ð°ÑÑ. Ð£ÑÐµÐ±Ð½Ð¸Ðº. (ÐÑÐ°ÑÐ½ÑÐ¹). ÐÐÐ Ð¢ÐÐÐÐÐ¬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0319" y="5122890"/>
            <a:ext cx="553151" cy="719137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6" name="Picture 37" descr="ÐÐ¸Ð¾Ð»Ð¾Ð³Ð¸Ñ. 9 ÐºÐ»Ð°ÑÑ. ÐÐ²ÐµÐ´ÐµÐ½Ð¸Ðµ Ð² Ð¾Ð±ÑÑÑ Ð±Ð¸Ð¾Ð»Ð¾Ð³Ð¸Ñ. Ð£ÑÐµÐ±Ð½Ð¸Ðº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13" y="1549400"/>
            <a:ext cx="450463" cy="719138"/>
          </a:xfrm>
          <a:prstGeom prst="rect">
            <a:avLst/>
          </a:prstGeom>
          <a:noFill/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7" name="Picture 35" descr="ÐÐ¸Ð¾Ð»Ð¾Ð³Ð¸Ñ. 5 ÐºÐ»Ð°ÑÑ. ÐÐ°ÐºÑÐµÑÐ¸Ð¸, Ð³ÑÐ¸Ð±Ñ, ÑÐ°ÑÑÐµÐ½Ð¸Ñ. Ð£ÑÐµÐ±Ð½Ð¸Ðº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342" y="1676400"/>
            <a:ext cx="531650" cy="720725"/>
          </a:xfrm>
          <a:prstGeom prst="rect">
            <a:avLst/>
          </a:prstGeom>
          <a:noFill/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8" name="Picture 43" descr="ÐÐ¸Ð¾Ð»Ð¾Ð³Ð¸Ñ. 9 Â ÐºÐ»Ð°ÑÑ. Ð£ÑÐµÐ±Ð½Ð¸Ðº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83769" y="3505200"/>
            <a:ext cx="480019" cy="728663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04" name="Picture 41" descr="ÐÐ¸Ð¾Ð»Ð¾Ð³Ð¸Ñ. 5-6Â ÐºÐ»Ð°ÑÑ. Ð£ÑÐµÐ±Ð½Ð¸Ðº.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01789" y="3611570"/>
            <a:ext cx="564147" cy="72072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05" name="Рисунок 35" descr="Биология. 9  класс. Учебник">
            <a:hlinkClick r:id="rId15" tooltip="&quot;Биология. 9  класс. Учебник&quot;"/>
          </p:cNvPr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5102" y="2590800"/>
            <a:ext cx="458239" cy="73662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6" name="Прямоугольник 105"/>
          <p:cNvSpPr/>
          <p:nvPr/>
        </p:nvSpPr>
        <p:spPr>
          <a:xfrm>
            <a:off x="7048501" y="2536825"/>
            <a:ext cx="1538288" cy="850900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Линия УМК Сонина  </a:t>
            </a:r>
          </a:p>
          <a:p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(10-11 </a:t>
            </a:r>
            <a:r>
              <a:rPr lang="ru-RU" sz="1200" b="1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кл</a:t>
            </a:r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r>
              <a:rPr lang="ru-RU" sz="1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ФП № 1.3.5.6.6.1-      1.3.5.6.6.2</a:t>
            </a:r>
          </a:p>
          <a:p>
            <a:endParaRPr lang="ru-RU" sz="12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0" name="Picture 6" descr="C:\Users\Gabyash.DE\Desktop\cover1__w600 (21).jpg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43688" y="2653554"/>
            <a:ext cx="439818" cy="73261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5" descr="C:\Users\Gabyash.DE\Desktop\cover1__w600 (20).jpg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93227" y="2825777"/>
            <a:ext cx="548108" cy="7207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Рисунок 113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39272" y="2747990"/>
            <a:ext cx="544186" cy="71913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960766" y="233923"/>
            <a:ext cx="7631906" cy="5762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j-lt"/>
              </a:rPr>
              <a:t>НАШИ РЕКОМЕНДАЦИИ ПО ПЕРЕХОДАМ НА УМК ПО </a:t>
            </a:r>
            <a:r>
              <a:rPr lang="ru-RU" sz="2400" dirty="0" smtClean="0">
                <a:solidFill>
                  <a:srgbClr val="FC0652"/>
                </a:solidFill>
                <a:latin typeface="+mj-lt"/>
              </a:rPr>
              <a:t>БИОЛОГИИ</a:t>
            </a:r>
            <a:endParaRPr lang="ru-RU" sz="2400" dirty="0">
              <a:solidFill>
                <a:srgbClr val="FC0652"/>
              </a:solidFill>
              <a:latin typeface="+mj-lt"/>
            </a:endParaRPr>
          </a:p>
        </p:txBody>
      </p:sp>
      <p:cxnSp>
        <p:nvCxnSpPr>
          <p:cNvPr id="108578" name="Прямая соединительная линия 65"/>
          <p:cNvCxnSpPr>
            <a:cxnSpLocks noChangeShapeType="1"/>
          </p:cNvCxnSpPr>
          <p:nvPr/>
        </p:nvCxnSpPr>
        <p:spPr bwMode="auto">
          <a:xfrm>
            <a:off x="5518561" y="5346700"/>
            <a:ext cx="622263" cy="5229"/>
          </a:xfrm>
          <a:prstGeom prst="line">
            <a:avLst/>
          </a:prstGeom>
          <a:noFill/>
          <a:ln w="12700">
            <a:solidFill>
              <a:srgbClr val="2D3494"/>
            </a:solidFill>
            <a:miter lim="800000"/>
            <a:headEnd/>
            <a:tailEnd type="triangle" w="med" len="med"/>
          </a:ln>
        </p:spPr>
      </p:cxnSp>
      <p:cxnSp>
        <p:nvCxnSpPr>
          <p:cNvPr id="108579" name="Соединительная линия уступом 6"/>
          <p:cNvCxnSpPr>
            <a:cxnSpLocks noChangeShapeType="1"/>
            <a:stCxn id="84" idx="3"/>
          </p:cNvCxnSpPr>
          <p:nvPr/>
        </p:nvCxnSpPr>
        <p:spPr bwMode="auto">
          <a:xfrm>
            <a:off x="5503069" y="2390775"/>
            <a:ext cx="784622" cy="795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2D3494"/>
            </a:solidFill>
            <a:miter lim="800000"/>
            <a:headEnd/>
            <a:tailEnd type="triangle" w="med" len="med"/>
          </a:ln>
        </p:spPr>
      </p:cxnSp>
      <p:cxnSp>
        <p:nvCxnSpPr>
          <p:cNvPr id="108580" name="Соединительная линия уступом 8"/>
          <p:cNvCxnSpPr>
            <a:cxnSpLocks noChangeShapeType="1"/>
            <a:stCxn id="85" idx="3"/>
          </p:cNvCxnSpPr>
          <p:nvPr/>
        </p:nvCxnSpPr>
        <p:spPr bwMode="auto">
          <a:xfrm flipV="1">
            <a:off x="5503069" y="3182938"/>
            <a:ext cx="784622" cy="7477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2D3494"/>
            </a:solidFill>
            <a:miter lim="800000"/>
            <a:headEnd/>
            <a:tailEnd type="triangle" w="med" len="med"/>
          </a:ln>
        </p:spPr>
      </p:cxnSp>
      <p:sp>
        <p:nvSpPr>
          <p:cNvPr id="113" name="Прямоугольник 112"/>
          <p:cNvSpPr/>
          <p:nvPr/>
        </p:nvSpPr>
        <p:spPr>
          <a:xfrm>
            <a:off x="3049191" y="1108075"/>
            <a:ext cx="5436394" cy="3365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2D3494"/>
                </a:solidFill>
              </a:rPr>
              <a:t>ПРЕЕМСТВЕННЫЕ ЛИНИИ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2939653" y="6402388"/>
            <a:ext cx="632222" cy="2159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/>
          </a:p>
        </p:txBody>
      </p:sp>
      <p:sp>
        <p:nvSpPr>
          <p:cNvPr id="118" name="Прямоугольник 117"/>
          <p:cNvSpPr/>
          <p:nvPr/>
        </p:nvSpPr>
        <p:spPr>
          <a:xfrm>
            <a:off x="3588546" y="6324878"/>
            <a:ext cx="856060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2018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1068004" y="6255642"/>
            <a:ext cx="1871663" cy="50783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Учебные пособия. По запросу могут быть предоставлены учебники 2018 года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419101" y="6402388"/>
            <a:ext cx="632222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552452" y="1119188"/>
            <a:ext cx="1849041" cy="33496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2D3494"/>
                </a:solidFill>
              </a:rPr>
              <a:t>ПЕРЕХОДЫ</a:t>
            </a:r>
          </a:p>
        </p:txBody>
      </p:sp>
      <p:grpSp>
        <p:nvGrpSpPr>
          <p:cNvPr id="5" name="Group 115"/>
          <p:cNvGrpSpPr/>
          <p:nvPr/>
        </p:nvGrpSpPr>
        <p:grpSpPr>
          <a:xfrm>
            <a:off x="2563160" y="2072309"/>
            <a:ext cx="352865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  <p:sp>
          <p:nvSpPr>
            <p:cNvPr id="65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</p:grpSp>
      <p:grpSp>
        <p:nvGrpSpPr>
          <p:cNvPr id="6" name="Group 115"/>
          <p:cNvGrpSpPr/>
          <p:nvPr/>
        </p:nvGrpSpPr>
        <p:grpSpPr>
          <a:xfrm>
            <a:off x="2563160" y="3723309"/>
            <a:ext cx="352865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77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  <p:sp>
          <p:nvSpPr>
            <p:cNvPr id="78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</p:grpSp>
      <p:grpSp>
        <p:nvGrpSpPr>
          <p:cNvPr id="7" name="Group 115"/>
          <p:cNvGrpSpPr/>
          <p:nvPr/>
        </p:nvGrpSpPr>
        <p:grpSpPr>
          <a:xfrm>
            <a:off x="2563160" y="5069509"/>
            <a:ext cx="352865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88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 lIns="84406" tIns="42203" rIns="84406" bIns="4220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2">
                <a:latin typeface="+mn-lt"/>
                <a:cs typeface="+mn-cs"/>
              </a:endParaRPr>
            </a:p>
          </p:txBody>
        </p:sp>
      </p:grpSp>
      <p:grpSp>
        <p:nvGrpSpPr>
          <p:cNvPr id="8" name="Группа 66"/>
          <p:cNvGrpSpPr>
            <a:grpSpLocks/>
          </p:cNvGrpSpPr>
          <p:nvPr/>
        </p:nvGrpSpPr>
        <p:grpSpPr bwMode="auto">
          <a:xfrm>
            <a:off x="8453719" y="2259128"/>
            <a:ext cx="555812" cy="500875"/>
            <a:chOff x="8680821" y="529995"/>
            <a:chExt cx="474669" cy="444349"/>
          </a:xfrm>
        </p:grpSpPr>
        <p:sp>
          <p:nvSpPr>
            <p:cNvPr id="68" name="object 26"/>
            <p:cNvSpPr/>
            <p:nvPr/>
          </p:nvSpPr>
          <p:spPr>
            <a:xfrm>
              <a:off x="8680821" y="529995"/>
              <a:ext cx="474669" cy="4443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69" name="object 28"/>
            <p:cNvSpPr txBox="1"/>
            <p:nvPr/>
          </p:nvSpPr>
          <p:spPr>
            <a:xfrm>
              <a:off x="8825085" y="553614"/>
              <a:ext cx="174709" cy="338459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/>
            <a:p>
              <a:pPr marL="12700" fontAlgn="auto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ru-RU" sz="2400" b="1" spc="-305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Б</a:t>
              </a:r>
              <a:r>
                <a:rPr lang="ru-RU" sz="2400" spc="-305" dirty="0">
                  <a:solidFill>
                    <a:srgbClr val="2D3494"/>
                  </a:solidFill>
                  <a:latin typeface="+mj-lt"/>
                  <a:cs typeface="Arial"/>
                </a:rPr>
                <a:t> </a:t>
              </a:r>
              <a:endParaRPr sz="2400" dirty="0">
                <a:solidFill>
                  <a:srgbClr val="2D3494"/>
                </a:solidFill>
                <a:latin typeface="+mj-lt"/>
                <a:cs typeface="Arial"/>
              </a:endParaRPr>
            </a:p>
          </p:txBody>
        </p:sp>
      </p:grpSp>
      <p:grpSp>
        <p:nvGrpSpPr>
          <p:cNvPr id="9" name="Группа 69"/>
          <p:cNvGrpSpPr>
            <a:grpSpLocks/>
          </p:cNvGrpSpPr>
          <p:nvPr/>
        </p:nvGrpSpPr>
        <p:grpSpPr bwMode="auto">
          <a:xfrm>
            <a:off x="8390976" y="4613041"/>
            <a:ext cx="636539" cy="803470"/>
            <a:chOff x="3165173" y="951958"/>
            <a:chExt cx="874925" cy="802906"/>
          </a:xfrm>
        </p:grpSpPr>
        <p:sp>
          <p:nvSpPr>
            <p:cNvPr id="71" name="object 26"/>
            <p:cNvSpPr/>
            <p:nvPr/>
          </p:nvSpPr>
          <p:spPr>
            <a:xfrm>
              <a:off x="3165173" y="951958"/>
              <a:ext cx="874925" cy="4937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72" name="object 28"/>
            <p:cNvSpPr txBox="1"/>
            <p:nvPr/>
          </p:nvSpPr>
          <p:spPr>
            <a:xfrm>
              <a:off x="3319326" y="1004544"/>
              <a:ext cx="174577" cy="750320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/>
            <a:p>
              <a:pPr marL="12700" fontAlgn="auto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ru-RU" sz="2400" b="1" spc="-305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Б </a:t>
              </a:r>
              <a:endParaRPr sz="2400" b="1" spc="-305" dirty="0">
                <a:solidFill>
                  <a:srgbClr val="2D3494"/>
                </a:solidFill>
                <a:latin typeface="Calibri" panose="020F0502020204030204" pitchFamily="34" charset="0"/>
                <a:cs typeface="Arial"/>
              </a:endParaRPr>
            </a:p>
          </p:txBody>
        </p:sp>
        <p:sp>
          <p:nvSpPr>
            <p:cNvPr id="73" name="object 28"/>
            <p:cNvSpPr txBox="1"/>
            <p:nvPr/>
          </p:nvSpPr>
          <p:spPr>
            <a:xfrm>
              <a:off x="3719266" y="1004544"/>
              <a:ext cx="174577" cy="377560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/>
            <a:p>
              <a:pPr marL="12700" fontAlgn="auto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ru-RU" sz="2400" b="1" spc="-305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У</a:t>
              </a:r>
              <a:endParaRPr sz="2400" b="1" dirty="0">
                <a:solidFill>
                  <a:srgbClr val="2D3494"/>
                </a:solidFill>
                <a:latin typeface="Calibri" panose="020F0502020204030204" pitchFamily="34" charset="0"/>
                <a:cs typeface="Arial"/>
              </a:endParaRPr>
            </a:p>
          </p:txBody>
        </p:sp>
        <p:sp>
          <p:nvSpPr>
            <p:cNvPr id="74" name="object 28"/>
            <p:cNvSpPr txBox="1"/>
            <p:nvPr/>
          </p:nvSpPr>
          <p:spPr>
            <a:xfrm>
              <a:off x="3524058" y="995026"/>
              <a:ext cx="174577" cy="377560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/>
            <a:p>
              <a:pPr marL="12700" fontAlgn="auto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ru-RU" sz="2400" b="1" spc="-305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+</a:t>
              </a:r>
              <a:r>
                <a:rPr lang="ru-RU" sz="2400" spc="-305" dirty="0">
                  <a:solidFill>
                    <a:srgbClr val="2D3494"/>
                  </a:solidFill>
                  <a:latin typeface="+mj-lt"/>
                  <a:cs typeface="Arial"/>
                </a:rPr>
                <a:t> </a:t>
              </a:r>
              <a:endParaRPr sz="2400" dirty="0">
                <a:solidFill>
                  <a:srgbClr val="2D3494"/>
                </a:solidFill>
                <a:latin typeface="+mj-lt"/>
                <a:cs typeface="Arial"/>
              </a:endParaRPr>
            </a:p>
          </p:txBody>
        </p:sp>
      </p:grpSp>
      <p:cxnSp>
        <p:nvCxnSpPr>
          <p:cNvPr id="108606" name="Прямая соединительная линия 7"/>
          <p:cNvCxnSpPr>
            <a:cxnSpLocks noChangeShapeType="1"/>
          </p:cNvCxnSpPr>
          <p:nvPr/>
        </p:nvCxnSpPr>
        <p:spPr bwMode="auto">
          <a:xfrm>
            <a:off x="5897166" y="3930650"/>
            <a:ext cx="0" cy="1416050"/>
          </a:xfrm>
          <a:prstGeom prst="line">
            <a:avLst/>
          </a:prstGeom>
          <a:noFill/>
          <a:ln w="9525">
            <a:solidFill>
              <a:srgbClr val="2D3494"/>
            </a:solidFill>
            <a:miter lim="800000"/>
            <a:headEnd/>
            <a:tailEnd/>
          </a:ln>
        </p:spPr>
      </p:cxnSp>
      <p:pic>
        <p:nvPicPr>
          <p:cNvPr id="67" name="Рисунок 66" descr="cover1_9kl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262442" y="4894729"/>
            <a:ext cx="563546" cy="789435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2917" y="5032869"/>
            <a:ext cx="558142" cy="8053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5" name="Рисунок 74" descr="cover1_11kl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543661" y="4614047"/>
            <a:ext cx="548634" cy="791671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6506" y="4934364"/>
            <a:ext cx="562882" cy="785120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3" name="Текст 42"/>
          <p:cNvSpPr>
            <a:spLocks noGrp="1"/>
          </p:cNvSpPr>
          <p:nvPr>
            <p:ph type="body" sz="half" idx="19"/>
          </p:nvPr>
        </p:nvSpPr>
        <p:spPr>
          <a:xfrm>
            <a:off x="6902824" y="1044135"/>
            <a:ext cx="1855476" cy="576064"/>
          </a:xfrm>
        </p:spPr>
        <p:txBody>
          <a:bodyPr>
            <a:noAutofit/>
          </a:bodyPr>
          <a:lstStyle/>
          <a:p>
            <a:r>
              <a:rPr lang="ru-RU" sz="1500" b="1" dirty="0" smtClean="0"/>
              <a:t>Базовый уровень.</a:t>
            </a:r>
          </a:p>
          <a:p>
            <a:r>
              <a:rPr lang="ru-RU" sz="1500" dirty="0" err="1" smtClean="0"/>
              <a:t>Естествознание.</a:t>
            </a:r>
          </a:p>
          <a:p>
            <a:r>
              <a:rPr lang="ru-RU" sz="1500" dirty="0" err="1" smtClean="0"/>
              <a:t>Экология.</a:t>
            </a:r>
          </a:p>
        </p:txBody>
      </p:sp>
      <p:sp>
        <p:nvSpPr>
          <p:cNvPr id="51" name="Текст 50"/>
          <p:cNvSpPr>
            <a:spLocks noGrp="1"/>
          </p:cNvSpPr>
          <p:nvPr>
            <p:ph type="body" sz="half" idx="22"/>
          </p:nvPr>
        </p:nvSpPr>
        <p:spPr>
          <a:xfrm>
            <a:off x="4770095" y="5329553"/>
            <a:ext cx="2160240" cy="631976"/>
          </a:xfrm>
        </p:spPr>
        <p:txBody>
          <a:bodyPr>
            <a:noAutofit/>
          </a:bodyPr>
          <a:lstStyle/>
          <a:p>
            <a:r>
              <a:rPr lang="ru-RU" sz="1500" dirty="0" smtClean="0"/>
              <a:t>Агафонова И.Б </a:t>
            </a:r>
            <a:r>
              <a:rPr lang="ru-RU" sz="1500" dirty="0" err="1" smtClean="0"/>
              <a:t>Сивоглазов</a:t>
            </a:r>
            <a:r>
              <a:rPr lang="ru-RU" sz="1500" dirty="0" smtClean="0"/>
              <a:t> В.И</a:t>
            </a:r>
          </a:p>
          <a:p>
            <a:r>
              <a:rPr lang="ru-RU" sz="1500" b="1" dirty="0" smtClean="0"/>
              <a:t>Базовый и углубленный</a:t>
            </a:r>
          </a:p>
          <a:p>
            <a:r>
              <a:rPr lang="ru-RU" sz="1500" b="1" dirty="0" smtClean="0"/>
              <a:t>           уровень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87625" y="224646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Схемы  комплектования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мы  комплектования </a:t>
            </a:r>
            <a:endParaRPr lang="ru-RU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2555776" y="2420888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2627784" y="3068960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627784" y="3717032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55776" y="4293096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411760" y="4869160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Общая биология. 11 класс. Учебник. Базовый уровень. (Красный). ВЕРТИКАЛЬ">
            <a:hlinkClick r:id="rId2" tooltip="&quot;Общая биология. 11 класс. Учебник. Базовый уровень. (Красный). ВЕРТИКАЛЬ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345" y="1326777"/>
            <a:ext cx="1141420" cy="154583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5" name="Рисунок 24" descr="Общая биология. 10 класс. Учебник. Базовый уровень. ВЕРТИКАЛЬ">
            <a:hlinkClick r:id="rId4" tooltip="&quot;Общая биология. 10 класс. Учебник. Базовый уровень. ВЕРТИКАЛЬ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5663" y="2116668"/>
            <a:ext cx="1152128" cy="152300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4952295" y="1072700"/>
            <a:ext cx="17622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/>
              <a:t>Базовый уровень </a:t>
            </a:r>
            <a:r>
              <a:rPr lang="ru-RU" sz="1500" dirty="0" err="1" smtClean="0"/>
              <a:t>Сивоглазов</a:t>
            </a:r>
            <a:r>
              <a:rPr lang="ru-RU" sz="1500" dirty="0" smtClean="0"/>
              <a:t> В.И, Агафонова И.Б., </a:t>
            </a:r>
          </a:p>
          <a:p>
            <a:r>
              <a:rPr lang="ru-RU" sz="1500" dirty="0" smtClean="0"/>
              <a:t>Захарова Е.Т.</a:t>
            </a:r>
          </a:p>
        </p:txBody>
      </p:sp>
      <p:pic>
        <p:nvPicPr>
          <p:cNvPr id="33" name="Picture 6" descr="Линия УМК Н. М. Черновой. Экология (10-11) (баз.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4823" y="2094717"/>
            <a:ext cx="1147483" cy="150129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6" name="Рисунок 35" descr="Биология. 9  класс. Учебник">
            <a:hlinkClick r:id="rId7" tooltip="&quot;Биология. 9  класс. Учебник&quot;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1593" y="1308847"/>
            <a:ext cx="1128172" cy="1443319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7" name="Рисунок 36" descr="Биология. 9 класс. Учебник.">
            <a:hlinkClick r:id="rId9" tooltip="&quot;Биология. 9 класс. Учебник.&quot;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3435" y="1290917"/>
            <a:ext cx="1111624" cy="138953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4" name="Рисунок 33" descr="Биология. 9 класс. Введение в общую биологию. Учебник">
            <a:hlinkClick r:id="rId11" tooltip="&quot;Биология. 9 класс. Введение в общую биологию. Учебник&quot;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61247" y="3030071"/>
            <a:ext cx="1075764" cy="133574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8" name="Рисунок 37" descr="Биология. 9  класс. Учебник">
            <a:hlinkClick r:id="rId13" tooltip="&quot;Биология. 9  класс. Учебник&quot;"/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3435" y="3083862"/>
            <a:ext cx="1129556" cy="134470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0" name="Рисунок 39" descr="cover1_9kl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96471" y="4558239"/>
            <a:ext cx="1138517" cy="1594874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0529" y="4230822"/>
            <a:ext cx="1118694" cy="1560379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Рисунок 45" descr="cover1_11kl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469256" y="3810782"/>
            <a:ext cx="1070932" cy="1545340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 descr="Линия УМК Миркина. Экология. (10-11)">
            <a:hlinkClick r:id="rId18" tooltip="&quot;Линия УМК Миркина. Экология. (10-11)&quot;"/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67266" y="2103638"/>
            <a:ext cx="1152128" cy="151216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8" name="Рисунок 47" descr="Естествознание.Базовый уровень.10кл.ВЕРТИКАЛЬ (перераб.)">
            <a:hlinkClick r:id="rId20"/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90709" y="3792071"/>
            <a:ext cx="1121714" cy="153802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9" name="Picture 4" descr="Естествознание. 10 класс.. 10 класс. Учебник.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62970" y="3820870"/>
            <a:ext cx="1041759" cy="15310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903" y="200846"/>
            <a:ext cx="8639175" cy="9572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Учебники, прошедшие все необходимые экспертизы, поданные в 2018 году в МИНИСТЕРСТВО ПРОСВЕЩЕНИЯ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ожидающие включения в ФПУ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rcRect l="3338" t="8585" r="9180" b="4276"/>
          <a:stretch>
            <a:fillRect/>
          </a:stretch>
        </p:blipFill>
        <p:spPr>
          <a:xfrm>
            <a:off x="3736933" y="1837764"/>
            <a:ext cx="1399655" cy="2182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rcRect l="5255" t="10749" r="8696" b="13317"/>
          <a:stretch>
            <a:fillRect/>
          </a:stretch>
        </p:blipFill>
        <p:spPr>
          <a:xfrm>
            <a:off x="533402" y="4078956"/>
            <a:ext cx="1545771" cy="2089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rcRect l="7121" t="12503" r="8133" b="8467"/>
          <a:stretch>
            <a:fillRect/>
          </a:stretch>
        </p:blipFill>
        <p:spPr>
          <a:xfrm>
            <a:off x="2397212" y="4150659"/>
            <a:ext cx="1513115" cy="19488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70942" y="4267225"/>
            <a:ext cx="995228" cy="137965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1530" y="4320989"/>
            <a:ext cx="960314" cy="135128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17" r="4882"/>
          <a:stretch>
            <a:fillRect/>
          </a:stretch>
        </p:blipFill>
        <p:spPr bwMode="auto">
          <a:xfrm>
            <a:off x="2178483" y="1909497"/>
            <a:ext cx="1398436" cy="19031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64" t="11611" r="7847" b="6895"/>
          <a:stretch>
            <a:fillRect/>
          </a:stretch>
        </p:blipFill>
        <p:spPr bwMode="auto">
          <a:xfrm>
            <a:off x="5678063" y="1783996"/>
            <a:ext cx="1535964" cy="217456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1" r="7574"/>
          <a:stretch>
            <a:fillRect/>
          </a:stretch>
        </p:blipFill>
        <p:spPr bwMode="auto">
          <a:xfrm>
            <a:off x="7344717" y="1819855"/>
            <a:ext cx="1360025" cy="214388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2" t="12287" r="9825" b="6884"/>
          <a:stretch>
            <a:fillRect/>
          </a:stretch>
        </p:blipFill>
        <p:spPr bwMode="auto">
          <a:xfrm>
            <a:off x="4719757" y="4168605"/>
            <a:ext cx="1611086" cy="221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058" y="2369255"/>
            <a:ext cx="845884" cy="1180795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1679" y="2366682"/>
            <a:ext cx="897109" cy="1228166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1704107"/>
            <a:ext cx="2382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15151"/>
                </a:solidFill>
              </a:rPr>
              <a:t>Пасечник В.В. (линейный) (5-9)</a:t>
            </a:r>
          </a:p>
        </p:txBody>
      </p:sp>
    </p:spTree>
    <p:extLst>
      <p:ext uri="{BB962C8B-B14F-4D97-AF65-F5344CB8AC3E}">
        <p14:creationId xmlns:p14="http://schemas.microsoft.com/office/powerpoint/2010/main" xmlns="" val="29054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95973648"/>
              </p:ext>
            </p:extLst>
          </p:nvPr>
        </p:nvGraphicFramePr>
        <p:xfrm>
          <a:off x="1192" y="1588"/>
          <a:ext cx="1191" cy="1588"/>
        </p:xfrm>
        <a:graphic>
          <a:graphicData uri="http://schemas.openxmlformats.org/presentationml/2006/ole">
            <p:oleObj spid="_x0000_s509954" name="think-cell Slide" r:id="rId5" imgW="360" imgH="360" progId="">
              <p:embed/>
            </p:oleObj>
          </a:graphicData>
        </a:graphic>
      </p:graphicFrame>
      <p:sp>
        <p:nvSpPr>
          <p:cNvPr id="7" name="Прямоугольник 6" hidden="1"/>
          <p:cNvSpPr/>
          <p:nvPr>
            <p:custDataLst>
              <p:tags r:id="rId2"/>
            </p:custDataLst>
          </p:nvPr>
        </p:nvSpPr>
        <p:spPr>
          <a:xfrm>
            <a:off x="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8435" name="Rectangle 2" hidden="1"/>
          <p:cNvSpPr>
            <a:spLocks noChangeArrowheads="1"/>
          </p:cNvSpPr>
          <p:nvPr/>
        </p:nvSpPr>
        <p:spPr bwMode="auto">
          <a:xfrm>
            <a:off x="1" y="0"/>
            <a:ext cx="119047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flipH="1">
            <a:off x="596310" y="3512785"/>
            <a:ext cx="6750000" cy="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 flipH="1" flipV="1">
            <a:off x="1551472" y="1429461"/>
            <a:ext cx="5805000" cy="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 flipV="1">
            <a:off x="1656809" y="1208178"/>
            <a:ext cx="1191" cy="52197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271979" y="5158726"/>
            <a:ext cx="1241357" cy="447753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ФП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№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1.3.6.2.4.1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13850" y="5156686"/>
            <a:ext cx="1241356" cy="44979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ФП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№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1.3.6.2.3.1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Rectangle 36"/>
          <p:cNvSpPr>
            <a:spLocks noChangeArrowheads="1"/>
          </p:cNvSpPr>
          <p:nvPr/>
        </p:nvSpPr>
        <p:spPr bwMode="auto">
          <a:xfrm>
            <a:off x="3206986" y="3081953"/>
            <a:ext cx="2488676" cy="264561"/>
          </a:xfrm>
          <a:prstGeom prst="rect">
            <a:avLst/>
          </a:prstGeom>
          <a:solidFill>
            <a:srgbClr val="D1E7F6"/>
          </a:solidFill>
          <a:ln w="9525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 smtClean="0">
                <a:solidFill>
                  <a:srgbClr val="181818"/>
                </a:solidFill>
                <a:latin typeface="Calibri" pitchFamily="34" charset="0"/>
              </a:rPr>
              <a:t>Учебное пособия</a:t>
            </a:r>
            <a:endParaRPr lang="ru-RU" sz="1400" dirty="0">
              <a:solidFill>
                <a:srgbClr val="181818"/>
              </a:solidFill>
              <a:latin typeface="Calibri" pitchFamily="34" charset="0"/>
            </a:endParaRPr>
          </a:p>
        </p:txBody>
      </p:sp>
      <p:pic>
        <p:nvPicPr>
          <p:cNvPr id="47" name="Picture 4" descr="Ð­ÐºÐ¾Ð»Ð¾Ð³Ð¸Ñ. ÐÐ°Ð·Ð¾Ð²ÑÐ¹ ÑÑÐ¾Ð²ÐµÐ½Ñ. 10-11Â ÐºÐ»Ð°ÑÑ. Ð£ÑÐµÐ±Ð½Ð¸Ðº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977" y="4474687"/>
            <a:ext cx="1147483" cy="1495809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Ð­ÐºÐ¾Ð»Ð¾Ð³Ð¸Ñ ÑÐµÐ»Ð¾Ð²ÐµÐºÐ°. ÐÑÐ»ÑÑÑÑÐ° Ð·Ð´Ð¾ÑÐ¾Ð²ÑÑ. 8Â ÐºÐ». Ð£ÑÐµÐ±Ð½Ð¾Ðµ Ð¿Ð¾ÑÐ¾Ð±Ð¸Ðµ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007" y="1568597"/>
            <a:ext cx="1070935" cy="143543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Ð­ÐºÐ¾Ð»Ð¾Ð³Ð¸Ñ Ð¶Ð¸Ð²Ð¾ÑÐ½ÑÑ. 7Â ÐºÐ». Ð£ÑÐµÐ±Ð½Ð¾Ðµ Ð¿Ð¾ÑÐ¾Ð±Ð¸Ðµ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6941" y="1577549"/>
            <a:ext cx="1047229" cy="142371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Ð­ÐºÐ¾Ð»Ð¾Ð³Ð¸Ñ. 9 ÐºÐ»Ð°ÑÑ. ÐÐ¸Ð¾ÑÑÐµÑÐ° Ð¸ ÑÐµÐ»Ð¾Ð²ÐµÑÐµÑÑÐ²Ð¾. Ð Ð°Ð±Ð¾ÑÐ°Ñ ÑÐµÑÑÐ°Ð´Ñ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381" y="1604492"/>
            <a:ext cx="1026043" cy="143484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Ð­ÐºÐ¾Ð»Ð¾Ð³Ð¸Ñ. 10-11 ÐºÐ». Ð£ÑÐµÐ±Ð½Ð¸Ðº. ÐÐ°Ð·Ð¾Ð²ÑÐ¹ ÑÑ. ÐÐÐ Ð¢ÐÐÐÐÐ¬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377" y="4410339"/>
            <a:ext cx="1231218" cy="1578087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955" y="1556752"/>
            <a:ext cx="1102658" cy="142874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3171127" y="1054382"/>
            <a:ext cx="2770070" cy="276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Экология для 6-9 классов</a:t>
            </a:r>
          </a:p>
        </p:txBody>
      </p:sp>
      <p:sp>
        <p:nvSpPr>
          <p:cNvPr id="55" name="Line 15"/>
          <p:cNvSpPr>
            <a:spLocks noChangeShapeType="1"/>
          </p:cNvSpPr>
          <p:nvPr/>
        </p:nvSpPr>
        <p:spPr bwMode="auto">
          <a:xfrm flipH="1" flipV="1">
            <a:off x="4451324" y="3512785"/>
            <a:ext cx="0" cy="2953372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2028127" y="3707683"/>
            <a:ext cx="2122533" cy="43088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УМК  Б.М. Миркина и др</a:t>
            </a: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(базовый уровень)</a:t>
            </a:r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4803662" y="3642942"/>
            <a:ext cx="2188809" cy="43088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УМК  Н.М. Черновой </a:t>
            </a:r>
            <a:endParaRPr lang="en-US" sz="14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 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др.</a:t>
            </a:r>
          </a:p>
        </p:txBody>
      </p:sp>
      <p:sp>
        <p:nvSpPr>
          <p:cNvPr id="58" name="Line 12"/>
          <p:cNvSpPr>
            <a:spLocks noChangeShapeType="1"/>
          </p:cNvSpPr>
          <p:nvPr/>
        </p:nvSpPr>
        <p:spPr bwMode="auto">
          <a:xfrm flipH="1" flipV="1">
            <a:off x="1524579" y="4281221"/>
            <a:ext cx="5805000" cy="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ТЕКУЩИЙ ПОРТФЕЛЬ КОРПОРАЦИИ «РОССИЙСКИЙ УЧЕБНИК»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ПО ЭКОЛОГИИ, ДОСТУПНЫЙ ДЛЯ </a:t>
            </a:r>
            <a:r>
              <a:rPr lang="ru-RU" dirty="0" smtClean="0">
                <a:solidFill>
                  <a:srgbClr val="EB2049"/>
                </a:solidFill>
              </a:rPr>
              <a:t>ЗАКУПКИ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36308" y="2258950"/>
            <a:ext cx="919114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ОСНОВНОЕ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 smtClean="0">
                <a:solidFill>
                  <a:srgbClr val="2D3494"/>
                </a:solidFill>
              </a:rPr>
              <a:t>ОБЩЕЕ</a:t>
            </a:r>
            <a:endParaRPr lang="ru-RU" sz="1400" b="1" dirty="0">
              <a:solidFill>
                <a:srgbClr val="2D3494"/>
              </a:solidFill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36308" y="4392298"/>
            <a:ext cx="940324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2D3494"/>
                </a:solidFill>
              </a:defRPr>
            </a:lvl1pPr>
          </a:lstStyle>
          <a:p>
            <a:r>
              <a:rPr lang="ru-RU" dirty="0"/>
              <a:t> СРЕДНЕЕ</a:t>
            </a:r>
          </a:p>
          <a:p>
            <a:r>
              <a:rPr lang="ru-RU" dirty="0"/>
              <a:t> (ПОЛНОЕ)</a:t>
            </a:r>
          </a:p>
          <a:p>
            <a:r>
              <a:rPr lang="ru-RU" dirty="0"/>
              <a:t> ОБЩЕЕ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spc="-5" dirty="0" smtClean="0">
                <a:latin typeface="Cambria" pitchFamily="18" charset="0"/>
              </a:rPr>
              <a:t>                        Учебно-методические пособия по экологии</a:t>
            </a:r>
            <a:endParaRPr lang="ru-RU" sz="24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7" name="Рисунок 36" descr="1070_2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1296144" cy="1678506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ятиугольник 23"/>
          <p:cNvSpPr/>
          <p:nvPr/>
        </p:nvSpPr>
        <p:spPr>
          <a:xfrm>
            <a:off x="164592" y="466344"/>
            <a:ext cx="978408" cy="370368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ambria" pitchFamily="18" charset="0"/>
              </a:rPr>
              <a:t>5-</a:t>
            </a:r>
            <a:r>
              <a:rPr lang="ru-RU" sz="2800" b="1" dirty="0" smtClean="0">
                <a:latin typeface="Cambria" pitchFamily="18" charset="0"/>
              </a:rPr>
              <a:t>9</a:t>
            </a:r>
            <a:endParaRPr lang="ru-RU" sz="2800" b="1" dirty="0">
              <a:latin typeface="Cambria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331640" y="872716"/>
            <a:ext cx="76200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061256" y="1155625"/>
            <a:ext cx="37444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Швец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И.М.,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Федорова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М.З.,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Лукина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Т.П.,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Кучменко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В.С.</a:t>
            </a:r>
            <a:endParaRPr lang="ru-RU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Verdana" pitchFamily="34" charset="0"/>
              </a:rPr>
              <a:t>Пособия 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предназначен</a:t>
            </a:r>
            <a:r>
              <a:rPr lang="ru-RU" dirty="0" err="1" smtClean="0">
                <a:solidFill>
                  <a:srgbClr val="000000"/>
                </a:solidFill>
                <a:latin typeface="Verdana" pitchFamily="34" charset="0"/>
              </a:rPr>
              <a:t>ы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для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организации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экологического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образования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Verdana" pitchFamily="34" charset="0"/>
              </a:rPr>
              <a:t>школьников</a:t>
            </a: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Verdan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  <a:latin typeface="Verdana" pitchFamily="34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Verdana" pitchFamily="34" charset="0"/>
              </a:rPr>
              <a:t>урочной и внеурочной деятельности.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4" name="Рисунок 13" descr="Экология животных. 7 кл. Учебное пособие.">
            <a:hlinkClick r:id="rId3" tooltip="&quot;Экология животных. 7 кл. Учебное пособие.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89" y="1484784"/>
            <a:ext cx="1300237" cy="17281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5" name="Рисунок 14" descr="Экология человека. Культура здоровья. 8 кл. Учебное пособие.">
            <a:hlinkClick r:id="rId5" tooltip="&quot;Экология человека. Культура здоровья. 8 кл. Учебное пособие.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9" y="4365104"/>
            <a:ext cx="1440160" cy="180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6" name="Рисунок 15" descr="Экология. 9 класс. Биосфера и человечество. Учебное пособие">
            <a:hlinkClick r:id="rId7" tooltip="&quot;Экология. 9 класс. Биосфера и человечество. Учебное пособие&quot;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005064"/>
            <a:ext cx="1430283" cy="180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7" name="Рисунок 16" descr="Экология. Экология растений. 6  класс. Рабочая тетрадь.">
            <a:hlinkClick r:id="rId9" tooltip="&quot;Экология. Экология растений. 6  класс. Рабочая тетрадь.&quot;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1916832"/>
            <a:ext cx="1430283" cy="18722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7890" name="Picture 2" descr="Экология животных. 7 класс. Рабочая тетрадь.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2276898"/>
            <a:ext cx="1224136" cy="15986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7892" name="Picture 4" descr="Экология. 8 класс. Экология человека. Культура здоровья. Рабочая тетрадь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6016" y="4960142"/>
            <a:ext cx="1296144" cy="16372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7894" name="Picture 6" descr="Экология. 9 класс. Биосфера и человечество. Рабочая тетрадь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7" y="4384505"/>
            <a:ext cx="1296144" cy="169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285886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cap="all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			</a:t>
            </a:r>
            <a:endParaRPr lang="ru-RU" sz="1600" b="1" i="1" cap="all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object 2"/>
          <p:cNvSpPr txBox="1">
            <a:spLocks noGrp="1"/>
          </p:cNvSpPr>
          <p:nvPr>
            <p:ph type="title"/>
          </p:nvPr>
        </p:nvSpPr>
        <p:spPr>
          <a:xfrm>
            <a:off x="683568" y="548706"/>
            <a:ext cx="758152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spc="-5" dirty="0" smtClean="0">
                <a:latin typeface="Cambria" pitchFamily="18" charset="0"/>
              </a:rPr>
              <a:t>ФПУ  от 28.12.2018г. № 345</a:t>
            </a:r>
            <a:endParaRPr sz="3200" spc="-5" dirty="0">
              <a:latin typeface="Cambr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36298" y="2204890"/>
            <a:ext cx="18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pc="-5" dirty="0" smtClean="0">
                <a:latin typeface="Cambria" pitchFamily="18" charset="0"/>
                <a:cs typeface="Arial"/>
              </a:rPr>
              <a:t> Б.М.Миркин , </a:t>
            </a:r>
          </a:p>
          <a:p>
            <a:pPr>
              <a:buNone/>
            </a:pPr>
            <a:r>
              <a:rPr lang="ru-RU" spc="-5" dirty="0" smtClean="0">
                <a:latin typeface="Cambria" pitchFamily="18" charset="0"/>
                <a:cs typeface="Arial"/>
              </a:rPr>
              <a:t> Л.Г Наумова.,</a:t>
            </a:r>
          </a:p>
          <a:p>
            <a:pPr>
              <a:buNone/>
            </a:pPr>
            <a:r>
              <a:rPr lang="ru-RU" spc="-5" dirty="0" smtClean="0">
                <a:latin typeface="Cambria" pitchFamily="18" charset="0"/>
                <a:cs typeface="Arial"/>
              </a:rPr>
              <a:t> С.В </a:t>
            </a:r>
            <a:r>
              <a:rPr lang="ru-RU" spc="-5" dirty="0" err="1" smtClean="0">
                <a:latin typeface="Cambria" pitchFamily="18" charset="0"/>
                <a:cs typeface="Arial"/>
              </a:rPr>
              <a:t>Суматохин</a:t>
            </a:r>
            <a:endParaRPr lang="ru-RU" spc="-5" dirty="0" smtClean="0">
              <a:latin typeface="Cambria" pitchFamily="18" charset="0"/>
              <a:cs typeface="Arial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411760" y="2420888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5" dirty="0" smtClean="0">
                <a:latin typeface="Cambria" pitchFamily="18" charset="0"/>
                <a:cs typeface="Arial"/>
              </a:rPr>
              <a:t>Н.М.Чернова,</a:t>
            </a:r>
          </a:p>
          <a:p>
            <a:r>
              <a:rPr lang="ru-RU" spc="-5" dirty="0" err="1" smtClean="0">
                <a:latin typeface="Cambria" pitchFamily="18" charset="0"/>
                <a:cs typeface="Arial"/>
              </a:rPr>
              <a:t>В.М.Галушин</a:t>
            </a:r>
            <a:endParaRPr lang="ru-RU" spc="-5" dirty="0" smtClean="0">
              <a:latin typeface="Cambria" pitchFamily="18" charset="0"/>
              <a:cs typeface="Arial"/>
            </a:endParaRPr>
          </a:p>
          <a:p>
            <a:r>
              <a:rPr lang="ru-RU" spc="-5" dirty="0" smtClean="0">
                <a:latin typeface="Cambria" pitchFamily="18" charset="0"/>
                <a:cs typeface="Arial"/>
              </a:rPr>
              <a:t>В.М.Константинов</a:t>
            </a:r>
            <a:endParaRPr lang="ru-RU" spc="-5" dirty="0">
              <a:latin typeface="Cambria" pitchFamily="18" charset="0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12061" y="3537012"/>
            <a:ext cx="3438128" cy="267765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- Общая экология </a:t>
            </a:r>
            <a:r>
              <a:rPr lang="ru-RU" sz="1200" dirty="0" smtClean="0"/>
              <a:t>(</a:t>
            </a:r>
            <a:r>
              <a:rPr lang="ru-RU" sz="1200" dirty="0" err="1" smtClean="0"/>
              <a:t>экология</a:t>
            </a:r>
            <a:r>
              <a:rPr lang="ru-RU" sz="1200" dirty="0" smtClean="0"/>
              <a:t> видов, популяций, экосистем и биосферы), 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- Прикладная экология </a:t>
            </a:r>
            <a:r>
              <a:rPr lang="ru-RU" sz="1200" dirty="0" smtClean="0"/>
              <a:t>(сельскохозяйственная,  городская, промышленная экология; вопросы охраны природы, механизмы рационального природопользования) 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Социальная экология </a:t>
            </a:r>
            <a:r>
              <a:rPr lang="ru-RU" sz="1200" dirty="0" smtClean="0"/>
              <a:t>(концепция устойчивого развития, глобальные экологические проблемы, международное сотрудничество в деле сохранения окружающей среды и формирование нового экологического менталитета населения). </a:t>
            </a:r>
          </a:p>
          <a:p>
            <a:r>
              <a:rPr lang="ru-RU" sz="1200" dirty="0" smtClean="0"/>
              <a:t>Большинство глав содержит дополнительный справочный материал, который позволяет старшеклассникам расширить свой кругозор.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04356" y="3689557"/>
            <a:ext cx="3366120" cy="249299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Общая экология – </a:t>
            </a:r>
            <a:r>
              <a:rPr lang="ru-RU" sz="1200" dirty="0" smtClean="0"/>
              <a:t>рассматриваются основные  законы природы, поддерживающие её устойчивость,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</a:rPr>
              <a:t>Социальная экология </a:t>
            </a:r>
            <a:r>
              <a:rPr lang="ru-RU" sz="1200" dirty="0" smtClean="0"/>
              <a:t>– рассматривает взаимоотношения общества и природы и возникающие в связи с этим экологические проблемы, а также основные принципы охраны природы.</a:t>
            </a:r>
          </a:p>
          <a:p>
            <a:r>
              <a:rPr lang="ru-RU" sz="1200" dirty="0" smtClean="0"/>
              <a:t>В методический аппарат включено большое количество разнообразных заданий, проблемных вопросов, материалов для дискуссий, примеров и дополнительной информации.</a:t>
            </a:r>
            <a:endParaRPr lang="ru-RU" sz="1200" dirty="0"/>
          </a:p>
        </p:txBody>
      </p:sp>
      <p:pic>
        <p:nvPicPr>
          <p:cNvPr id="14" name="Рисунок 13" descr="Линия УМК Миркина. Экология. (10-11)">
            <a:hlinkClick r:id="rId2" tooltip="&quot;Линия УМК Миркина. Экология. (10-11)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030" y="1413356"/>
            <a:ext cx="1152128" cy="151216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8916" name="Picture 4" descr="Линия УМК Н. М. Черновой. Экология (10-11) (баз.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060848"/>
            <a:ext cx="1143000" cy="14954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8918" name="Picture 6" descr="Линия УМК Н. М. Черновой. Экология (10-11) (баз.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414" y="1556792"/>
            <a:ext cx="1143000" cy="14954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28600" y="990600"/>
            <a:ext cx="8686800" cy="0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ятиугольник 15"/>
          <p:cNvSpPr/>
          <p:nvPr/>
        </p:nvSpPr>
        <p:spPr>
          <a:xfrm>
            <a:off x="179512" y="764704"/>
            <a:ext cx="1368152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10-11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17" name="Picture 2" descr="Экология. 10–11 классы. Методическое пособ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805" y="1998513"/>
            <a:ext cx="932518" cy="1337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92655863"/>
              </p:ext>
            </p:extLst>
          </p:nvPr>
        </p:nvGraphicFramePr>
        <p:xfrm>
          <a:off x="1144195" y="858843"/>
          <a:ext cx="1190" cy="1587"/>
        </p:xfrm>
        <a:graphic>
          <a:graphicData uri="http://schemas.openxmlformats.org/presentationml/2006/ole">
            <p:oleObj spid="_x0000_s466946" name="think-cell Slide" r:id="rId4" imgW="360" imgH="360" progId="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35" r="16248"/>
          <a:stretch/>
        </p:blipFill>
        <p:spPr>
          <a:xfrm>
            <a:off x="5011615" y="0"/>
            <a:ext cx="4132398" cy="6858000"/>
          </a:xfrm>
          <a:prstGeom prst="rect">
            <a:avLst/>
          </a:prstGeom>
        </p:spPr>
      </p:pic>
      <p:sp>
        <p:nvSpPr>
          <p:cNvPr id="126" name="ЧТО ОКРУЖАЕТ УЧИТЕЛЯ СЕГОДНЯ?"/>
          <p:cNvSpPr txBox="1"/>
          <p:nvPr/>
        </p:nvSpPr>
        <p:spPr>
          <a:xfrm>
            <a:off x="0" y="3010612"/>
            <a:ext cx="5011615" cy="149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7000" tIns="54000" rIns="54000" bIns="54000" anchor="ctr">
            <a:spAutoFit/>
          </a:bodyPr>
          <a:lstStyle/>
          <a:p>
            <a:pPr>
              <a:defRPr sz="20000" b="0">
                <a:solidFill>
                  <a:srgbClr val="009044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pPr>
            <a:r>
              <a:rPr lang="ru-RU" sz="3000" b="1" dirty="0" smtClean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	Новый Федеральный 	Перечень Учебников</a:t>
            </a:r>
          </a:p>
          <a:p>
            <a:pPr>
              <a:defRPr sz="20000" b="0">
                <a:solidFill>
                  <a:srgbClr val="009044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pPr>
            <a:r>
              <a:rPr lang="ru-RU" sz="3000" b="1" dirty="0" smtClean="0">
                <a:solidFill>
                  <a:srgbClr val="FC0652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Приказ № 345 от 27.12.2018г.</a:t>
            </a:r>
            <a:endParaRPr sz="3000" b="1" dirty="0">
              <a:solidFill>
                <a:srgbClr val="2D3494"/>
              </a:solidFill>
              <a:latin typeface="+mj-lt"/>
              <a:ea typeface="Helvetica Neue Condensed" panose="02000503000000020004" pitchFamily="2" charset="0"/>
              <a:cs typeface="Calibri" panose="020F0502020204030204" pitchFamily="34" charset="0"/>
              <a:sym typeface="HeliosCompressed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835770" y="0"/>
            <a:ext cx="2279018" cy="6859842"/>
          </a:xfrm>
          <a:custGeom>
            <a:avLst/>
            <a:gdLst>
              <a:gd name="connsiteX0" fmla="*/ 0 w 1714512"/>
              <a:gd name="connsiteY0" fmla="*/ 6854428 h 6854428"/>
              <a:gd name="connsiteX1" fmla="*/ 0 w 1714512"/>
              <a:gd name="connsiteY1" fmla="*/ 0 h 6854428"/>
              <a:gd name="connsiteX2" fmla="*/ 1714512 w 1714512"/>
              <a:gd name="connsiteY2" fmla="*/ 6854428 h 6854428"/>
              <a:gd name="connsiteX3" fmla="*/ 0 w 1714512"/>
              <a:gd name="connsiteY3" fmla="*/ 6854428 h 6854428"/>
              <a:gd name="connsiteX0" fmla="*/ 619172 w 2333684"/>
              <a:gd name="connsiteY0" fmla="*/ 6858000 h 6858000"/>
              <a:gd name="connsiteX1" fmla="*/ 0 w 2333684"/>
              <a:gd name="connsiteY1" fmla="*/ 0 h 6858000"/>
              <a:gd name="connsiteX2" fmla="*/ 2333684 w 2333684"/>
              <a:gd name="connsiteY2" fmla="*/ 6858000 h 6858000"/>
              <a:gd name="connsiteX3" fmla="*/ 619172 w 2333684"/>
              <a:gd name="connsiteY3" fmla="*/ 6858000 h 6858000"/>
              <a:gd name="connsiteX0" fmla="*/ 809716 w 2524228"/>
              <a:gd name="connsiteY0" fmla="*/ 6858000 h 6858000"/>
              <a:gd name="connsiteX1" fmla="*/ 0 w 2524228"/>
              <a:gd name="connsiteY1" fmla="*/ 0 h 6858000"/>
              <a:gd name="connsiteX2" fmla="*/ 2524228 w 2524228"/>
              <a:gd name="connsiteY2" fmla="*/ 6858000 h 6858000"/>
              <a:gd name="connsiteX3" fmla="*/ 809716 w 2524228"/>
              <a:gd name="connsiteY3" fmla="*/ 6858000 h 6858000"/>
              <a:gd name="connsiteX0" fmla="*/ 0 w 2690874"/>
              <a:gd name="connsiteY0" fmla="*/ 6858000 h 6858000"/>
              <a:gd name="connsiteX1" fmla="*/ 166646 w 2690874"/>
              <a:gd name="connsiteY1" fmla="*/ 0 h 6858000"/>
              <a:gd name="connsiteX2" fmla="*/ 2690874 w 2690874"/>
              <a:gd name="connsiteY2" fmla="*/ 6858000 h 6858000"/>
              <a:gd name="connsiteX3" fmla="*/ 0 w 2690874"/>
              <a:gd name="connsiteY3" fmla="*/ 6858000 h 6858000"/>
              <a:gd name="connsiteX0" fmla="*/ 0 w 2071702"/>
              <a:gd name="connsiteY0" fmla="*/ 6858000 h 6858000"/>
              <a:gd name="connsiteX1" fmla="*/ 166646 w 2071702"/>
              <a:gd name="connsiteY1" fmla="*/ 0 h 6858000"/>
              <a:gd name="connsiteX2" fmla="*/ 2071702 w 2071702"/>
              <a:gd name="connsiteY2" fmla="*/ 6858000 h 6858000"/>
              <a:gd name="connsiteX3" fmla="*/ 0 w 2071702"/>
              <a:gd name="connsiteY3" fmla="*/ 6858000 h 6858000"/>
              <a:gd name="connsiteX0" fmla="*/ 0 w 3024166"/>
              <a:gd name="connsiteY0" fmla="*/ 6858000 h 6858000"/>
              <a:gd name="connsiteX1" fmla="*/ 166646 w 3024166"/>
              <a:gd name="connsiteY1" fmla="*/ 0 h 6858000"/>
              <a:gd name="connsiteX2" fmla="*/ 3024166 w 3024166"/>
              <a:gd name="connsiteY2" fmla="*/ 6858000 h 6858000"/>
              <a:gd name="connsiteX3" fmla="*/ 0 w 302416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4166" h="6858000">
                <a:moveTo>
                  <a:pt x="0" y="6858000"/>
                </a:moveTo>
                <a:lnTo>
                  <a:pt x="166646" y="0"/>
                </a:lnTo>
                <a:lnTo>
                  <a:pt x="30241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anchor="ctr"/>
          <a:lstStyle/>
          <a:p>
            <a:pPr algn="ctr">
              <a:defRPr/>
            </a:pPr>
            <a:endParaRPr lang="ru-RU" sz="9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117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4018430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p:oleObj spid="_x0000_s510978" name="think-cell Slide" r:id="rId4" imgW="360" imgH="360" progId="">
              <p:embed/>
            </p:oleObj>
          </a:graphicData>
        </a:graphic>
      </p:graphicFrame>
      <p:sp>
        <p:nvSpPr>
          <p:cNvPr id="18435" name="Rectangle 2" hidden="1"/>
          <p:cNvSpPr>
            <a:spLocks noChangeArrowheads="1"/>
          </p:cNvSpPr>
          <p:nvPr/>
        </p:nvSpPr>
        <p:spPr bwMode="auto">
          <a:xfrm>
            <a:off x="0" y="0"/>
            <a:ext cx="119047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38" descr="Естеств Титов 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2875" y="4616230"/>
            <a:ext cx="878890" cy="1363229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Прямоугольник 40"/>
          <p:cNvSpPr/>
          <p:nvPr/>
        </p:nvSpPr>
        <p:spPr>
          <a:xfrm>
            <a:off x="6301986" y="5251855"/>
            <a:ext cx="1241357" cy="53038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ФП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№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1.3.5.8.2.1,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1.3.5.8.2.2.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329469" y="5190565"/>
            <a:ext cx="1241356" cy="60063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400" b="1" dirty="0" smtClean="0">
              <a:solidFill>
                <a:schemeClr val="lt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ФП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№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1.3.5.8.3.1,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1.3.5.8.3.2 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Text Box 60"/>
          <p:cNvSpPr txBox="1">
            <a:spLocks noChangeArrowheads="1"/>
          </p:cNvSpPr>
          <p:nvPr/>
        </p:nvSpPr>
        <p:spPr bwMode="auto">
          <a:xfrm>
            <a:off x="4782061" y="4418249"/>
            <a:ext cx="83333" cy="289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12240" rIns="0" bIns="0">
            <a:spAutoFit/>
          </a:bodyPr>
          <a:lstStyle/>
          <a:p>
            <a:pPr marL="12700">
              <a:spcBef>
                <a:spcPts val="100"/>
              </a:spcBef>
              <a:buClrTx/>
              <a:buFontTx/>
              <a:buNone/>
              <a:tabLst>
                <a:tab pos="12700" algn="l"/>
                <a:tab pos="927100" algn="l"/>
                <a:tab pos="1841500" algn="l"/>
                <a:tab pos="2755900" algn="l"/>
                <a:tab pos="3670300" algn="l"/>
                <a:tab pos="4584700" algn="l"/>
                <a:tab pos="5499100" algn="l"/>
                <a:tab pos="6413500" algn="l"/>
                <a:tab pos="7327900" algn="l"/>
                <a:tab pos="8242300" algn="l"/>
                <a:tab pos="9156700" algn="l"/>
                <a:tab pos="10071100" algn="l"/>
              </a:tabLst>
            </a:pPr>
            <a:r>
              <a:rPr lang="ru-RU" dirty="0" smtClean="0">
                <a:solidFill>
                  <a:srgbClr val="2D3494"/>
                </a:solidFill>
                <a:latin typeface="Calibri" pitchFamily="34" charset="0"/>
              </a:rPr>
              <a:t> </a:t>
            </a:r>
            <a:endParaRPr lang="ru-RU" dirty="0">
              <a:solidFill>
                <a:srgbClr val="2D3494"/>
              </a:solidFill>
              <a:latin typeface="Calibri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294260" y="2753949"/>
            <a:ext cx="1250846" cy="455416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endParaRPr lang="ru-RU" sz="1400" b="1" dirty="0" smtClean="0">
              <a:solidFill>
                <a:schemeClr val="lt1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ФП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№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1.3.5.8.3.1</a:t>
            </a:r>
          </a:p>
          <a:p>
            <a:pPr algn="ctr">
              <a:spcBef>
                <a:spcPts val="600"/>
              </a:spcBef>
            </a:pP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266329" y="2752821"/>
            <a:ext cx="1272989" cy="483438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spcBef>
                <a:spcPts val="600"/>
              </a:spcBef>
            </a:pP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ФП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№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1.3.5.8.3.1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9" name="Рисунок 68" descr="Естеств Титов 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9858" y="4878151"/>
            <a:ext cx="892511" cy="1397144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 descr="Естеств Габр 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49376" y="4401669"/>
            <a:ext cx="894596" cy="1473321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 descr="Естеств Габр 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2652" y="4894864"/>
            <a:ext cx="899889" cy="1353536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4" descr="ÐÑÑÐµÑÑÐ²Ð¾Ð·Ð½Ð°Ð½Ð¸Ðµ. ÐÐ²ÐµÐ´ÐµÐ½Ð¸Ðµ Ð² ÐµÑÑÐµÑÑÐ²ÐµÐ½Ð½Ð¾-Ð½Ð°ÑÑÐ½ÑÐµ Ð¿ÑÐµÐ´Ð¼ÐµÑÑ. 5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4307" y="1977567"/>
            <a:ext cx="1012238" cy="1384198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ÐÐ²ÐµÐ´ÐµÐ½Ð¸Ðµ Ð² ÐµÑÑÐµÑÑÐ²ÐµÐ½Ð½Ð¾-Ð½Ð°ÑÑÐ½ÑÐµ Ð¿ÑÐµÐ´Ð¼ÐµÑÑ. ÐÑÐ¸ÑÐ¾Ð´Ð°. 5 ÐºÐ»Ð°ÑÑ. Ð£ÑÐµÐ±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114" y="1927980"/>
            <a:ext cx="956571" cy="141585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9"/>
          <p:cNvSpPr txBox="1">
            <a:spLocks noChangeArrowheads="1"/>
          </p:cNvSpPr>
          <p:nvPr/>
        </p:nvSpPr>
        <p:spPr bwMode="auto">
          <a:xfrm>
            <a:off x="636307" y="2258950"/>
            <a:ext cx="919114" cy="43021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rgbClr val="2D3494"/>
                </a:solidFill>
              </a:rPr>
              <a:t>ОСНОВНОЕ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 smtClean="0">
                <a:solidFill>
                  <a:srgbClr val="2D3494"/>
                </a:solidFill>
              </a:rPr>
              <a:t>ОБЩЕЕ</a:t>
            </a:r>
            <a:endParaRPr lang="ru-RU" sz="1400" b="1" dirty="0">
              <a:solidFill>
                <a:srgbClr val="2D3494"/>
              </a:solidFill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flipH="1">
            <a:off x="305991" y="3766576"/>
            <a:ext cx="6573218" cy="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" name="Line 14"/>
          <p:cNvSpPr>
            <a:spLocks noChangeShapeType="1"/>
          </p:cNvSpPr>
          <p:nvPr/>
        </p:nvSpPr>
        <p:spPr bwMode="auto">
          <a:xfrm flipH="1" flipV="1">
            <a:off x="1443890" y="1696694"/>
            <a:ext cx="5589000" cy="7597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7" name="Line 15"/>
          <p:cNvSpPr>
            <a:spLocks noChangeShapeType="1"/>
          </p:cNvSpPr>
          <p:nvPr/>
        </p:nvSpPr>
        <p:spPr bwMode="auto">
          <a:xfrm flipV="1">
            <a:off x="4637485" y="3766576"/>
            <a:ext cx="0" cy="24120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9" name="Line 12"/>
          <p:cNvSpPr>
            <a:spLocks noChangeShapeType="1"/>
          </p:cNvSpPr>
          <p:nvPr/>
        </p:nvSpPr>
        <p:spPr bwMode="auto">
          <a:xfrm flipH="1">
            <a:off x="1443891" y="4348136"/>
            <a:ext cx="5589000" cy="124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636307" y="4392296"/>
            <a:ext cx="940324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2D3494"/>
                </a:solidFill>
              </a:defRPr>
            </a:lvl1pPr>
          </a:lstStyle>
          <a:p>
            <a:r>
              <a:rPr lang="ru-RU" dirty="0"/>
              <a:t> СРЕДНЕЕ</a:t>
            </a:r>
          </a:p>
          <a:p>
            <a:r>
              <a:rPr lang="ru-RU" dirty="0"/>
              <a:t> (ПОЛНОЕ)</a:t>
            </a:r>
          </a:p>
          <a:p>
            <a:r>
              <a:rPr lang="ru-RU" dirty="0"/>
              <a:t> ОБЩЕЕ</a:t>
            </a:r>
          </a:p>
        </p:txBody>
      </p:sp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1443890" y="1167492"/>
            <a:ext cx="2826728" cy="43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УМК  А.А. Плешакова, </a:t>
            </a:r>
          </a:p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Н.И. Сонина (5 класс)</a:t>
            </a:r>
          </a:p>
        </p:txBody>
      </p:sp>
      <p:sp>
        <p:nvSpPr>
          <p:cNvPr id="82" name="Text Box 9"/>
          <p:cNvSpPr txBox="1">
            <a:spLocks noChangeArrowheads="1"/>
          </p:cNvSpPr>
          <p:nvPr/>
        </p:nvSpPr>
        <p:spPr bwMode="auto">
          <a:xfrm>
            <a:off x="4688942" y="1167492"/>
            <a:ext cx="2396010" cy="43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УМК  В.М. </a:t>
            </a:r>
            <a:r>
              <a:rPr lang="ru-RU" sz="14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Пакуловой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</a:t>
            </a:r>
          </a:p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Н.В</a:t>
            </a: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. Ивановой 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(5 класс)</a:t>
            </a: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1443890" y="3801004"/>
            <a:ext cx="2826728" cy="43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УМК  С.А. Титова и др</a:t>
            </a: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(базовый уровень)</a:t>
            </a:r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7" name="Text Box 9"/>
          <p:cNvSpPr txBox="1">
            <a:spLocks noChangeArrowheads="1"/>
          </p:cNvSpPr>
          <p:nvPr/>
        </p:nvSpPr>
        <p:spPr bwMode="auto">
          <a:xfrm>
            <a:off x="4721036" y="3801004"/>
            <a:ext cx="2396010" cy="43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УМК  О.С. Габриеляна и др</a:t>
            </a: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  <a:p>
            <a:pPr algn="ctr">
              <a:buClr>
                <a:srgbClr val="2D3494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(базовый уровень)</a:t>
            </a:r>
            <a:endParaRPr lang="ru-RU" sz="1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8" name="Line 15"/>
          <p:cNvSpPr>
            <a:spLocks noChangeShapeType="1"/>
          </p:cNvSpPr>
          <p:nvPr/>
        </p:nvSpPr>
        <p:spPr bwMode="auto">
          <a:xfrm flipV="1">
            <a:off x="1564921" y="1217143"/>
            <a:ext cx="1191" cy="5219700"/>
          </a:xfrm>
          <a:prstGeom prst="line">
            <a:avLst/>
          </a:prstGeom>
          <a:noFill/>
          <a:ln w="9360" cap="sq">
            <a:solidFill>
              <a:srgbClr val="2D3494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" name="Заголовок 6"/>
          <p:cNvSpPr>
            <a:spLocks noGrp="1"/>
          </p:cNvSpPr>
          <p:nvPr>
            <p:ph type="title"/>
          </p:nvPr>
        </p:nvSpPr>
        <p:spPr>
          <a:xfrm>
            <a:off x="250825" y="109816"/>
            <a:ext cx="8639999" cy="766876"/>
          </a:xfrm>
        </p:spPr>
        <p:txBody>
          <a:bodyPr/>
          <a:lstStyle/>
          <a:p>
            <a:r>
              <a:rPr lang="ru-RU" dirty="0"/>
              <a:t>ТЕКУЩИЙ ПОРТФЕЛЬ КОРПОРАЦИИ «РОССИЙСКИЙ УЧЕБНИК»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ПО ЕСТЕСТВОЗНАНИЮ, ДОСТУПНЫЙ ДЛЯ </a:t>
            </a:r>
            <a:r>
              <a:rPr lang="ru-RU" dirty="0" smtClean="0">
                <a:solidFill>
                  <a:srgbClr val="EB2049"/>
                </a:solidFill>
              </a:rPr>
              <a:t>ЗАКУПКИ</a:t>
            </a:r>
            <a:endParaRPr lang="ru-RU" dirty="0">
              <a:solidFill>
                <a:srgbClr val="EB204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4388" y="983925"/>
            <a:ext cx="288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cap="all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			</a:t>
            </a:r>
            <a:r>
              <a:rPr lang="ru-RU" sz="1400" b="1" i="1" cap="all" dirty="0" smtClean="0">
                <a:latin typeface="Cambria" pitchFamily="18" charset="0"/>
              </a:rPr>
              <a:t> </a:t>
            </a:r>
            <a:r>
              <a:rPr lang="ru-RU" sz="2400" b="1" i="1" cap="all" dirty="0" smtClean="0">
                <a:solidFill>
                  <a:schemeClr val="bg2">
                    <a:lumMod val="75000"/>
                  </a:schemeClr>
                </a:solidFill>
                <a:latin typeface="Cambria" pitchFamily="18" charset="0"/>
              </a:rPr>
              <a:t>естествознание</a:t>
            </a:r>
            <a:endParaRPr lang="ru-RU" sz="2400" b="1" i="1" cap="all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Прямоугольник 22"/>
          <p:cNvSpPr>
            <a:spLocks noChangeArrowheads="1"/>
          </p:cNvSpPr>
          <p:nvPr/>
        </p:nvSpPr>
        <p:spPr bwMode="auto">
          <a:xfrm>
            <a:off x="107505" y="4653162"/>
            <a:ext cx="25306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Линия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УМК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О. С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Габриелян;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Н. С.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Пурышева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;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В. И.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Сивоглазов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и др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Прямоугольник 22"/>
          <p:cNvSpPr>
            <a:spLocks noChangeArrowheads="1"/>
          </p:cNvSpPr>
          <p:nvPr/>
        </p:nvSpPr>
        <p:spPr bwMode="auto">
          <a:xfrm>
            <a:off x="6553200" y="4581154"/>
            <a:ext cx="259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Линия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УМК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С. А. Титов;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 И. Б. Агафонова;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В. И.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Сивоглазов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 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др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object 2"/>
          <p:cNvSpPr txBox="1">
            <a:spLocks noGrp="1"/>
          </p:cNvSpPr>
          <p:nvPr>
            <p:ph type="title"/>
          </p:nvPr>
        </p:nvSpPr>
        <p:spPr>
          <a:xfrm>
            <a:off x="467544" y="476692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spc="-5" dirty="0" smtClean="0">
                <a:latin typeface="Cambria" pitchFamily="18" charset="0"/>
              </a:rPr>
              <a:t>ФПУ  от 28.12.2018г. № 345</a:t>
            </a:r>
            <a:endParaRPr sz="3200" spc="-5" dirty="0"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54016" y="2386626"/>
            <a:ext cx="3726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1200" dirty="0" smtClean="0">
                <a:cs typeface="Arial" pitchFamily="34" charset="0"/>
              </a:rPr>
              <a:t>Учебный курс «Естествознание»  адресован учащимся 10 – 11 классов общеобразовательных учреждений и классов социально – экономического, гуманитарного, информационно – технологического профиля</a:t>
            </a:r>
          </a:p>
          <a:p>
            <a:pPr>
              <a:lnSpc>
                <a:spcPct val="120000"/>
              </a:lnSpc>
              <a:defRPr/>
            </a:pPr>
            <a:endParaRPr lang="ru-RU" sz="1200" dirty="0" smtClean="0"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1200" dirty="0" smtClean="0">
                <a:cs typeface="Arial" pitchFamily="34" charset="0"/>
              </a:rPr>
              <a:t>Рассматривает объекты и явления естественного мира в гармонии физики, химии, биологии, астрологии, географии и экологии</a:t>
            </a:r>
          </a:p>
          <a:p>
            <a:pPr>
              <a:lnSpc>
                <a:spcPct val="120000"/>
              </a:lnSpc>
              <a:defRPr/>
            </a:pPr>
            <a:endParaRPr lang="ru-RU" sz="1200" dirty="0" smtClean="0"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ru-RU" sz="1200" dirty="0" smtClean="0">
                <a:cs typeface="Arial" pitchFamily="34" charset="0"/>
              </a:rPr>
              <a:t>Курс ориентирован на формирование у обучающихся целостного восприятия окружающего мира и эмоционально -  ценностного отношения к изучаемому материалу, установление смысла и значения содержания объектов и явлений природы</a:t>
            </a:r>
            <a:endParaRPr lang="ru-RU" sz="1200" dirty="0"/>
          </a:p>
        </p:txBody>
      </p:sp>
      <p:pic>
        <p:nvPicPr>
          <p:cNvPr id="21" name="Рисунок 20" descr="Естествознание. Базовый уровень. 10 класс. Учебник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1296144" cy="187220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2" name="Рисунок 21" descr="Естествознание. Базовый уровень. 11 класс. Учебник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6" y="2420888"/>
            <a:ext cx="1368152" cy="187220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" name="Рисунок 22" descr="Естествознание.Базовый уровень.10кл.ВЕРТИКАЛЬ (перераб.)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700808"/>
            <a:ext cx="1296144" cy="187220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4" name="Рисунок 23" descr="Естествознание.Базовый уровень.11кл.ВЕРТИКАЛЬ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2492896"/>
            <a:ext cx="1273788" cy="187220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3" name="Пятиугольник 12"/>
          <p:cNvSpPr/>
          <p:nvPr/>
        </p:nvSpPr>
        <p:spPr>
          <a:xfrm>
            <a:off x="323530" y="764704"/>
            <a:ext cx="1368152" cy="457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10-11</a:t>
            </a:r>
            <a:endParaRPr lang="ru-RU" sz="2800" b="1" dirty="0">
              <a:latin typeface="Cambria" pitchFamily="18" charset="0"/>
            </a:endParaRPr>
          </a:p>
        </p:txBody>
      </p:sp>
      <p:cxnSp>
        <p:nvCxnSpPr>
          <p:cNvPr id="16" name="Прямая соединительная линия 15"/>
          <p:cNvCxnSpPr>
            <a:stCxn id="13" idx="3"/>
          </p:cNvCxnSpPr>
          <p:nvPr/>
        </p:nvCxnSpPr>
        <p:spPr>
          <a:xfrm flipV="1">
            <a:off x="1691680" y="980728"/>
            <a:ext cx="7200800" cy="12576"/>
          </a:xfrm>
          <a:prstGeom prst="line">
            <a:avLst/>
          </a:prstGeom>
          <a:ln w="476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ЧТО ОКРУЖАЕТ УЧИТЕЛЯ СЕГОДНЯ?">
            <a:extLst>
              <a:ext uri="{FF2B5EF4-FFF2-40B4-BE49-F238E27FC236}">
                <a16:creationId xmlns="" xmlns:a16="http://schemas.microsoft.com/office/drawing/2014/main" id="{730CB329-53B8-0E48-BB1A-E579FB7AC5A7}"/>
              </a:ext>
            </a:extLst>
          </p:cNvPr>
          <p:cNvSpPr txBox="1"/>
          <p:nvPr/>
        </p:nvSpPr>
        <p:spPr>
          <a:xfrm>
            <a:off x="1491320" y="3022195"/>
            <a:ext cx="3409299" cy="847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7000" tIns="54000" rIns="54000" bIns="5400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3000" b="1" dirty="0">
                <a:solidFill>
                  <a:srgbClr val="2D3494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НАША</a:t>
            </a:r>
          </a:p>
          <a:p>
            <a:pPr>
              <a:lnSpc>
                <a:spcPct val="80000"/>
              </a:lnSpc>
            </a:pPr>
            <a:r>
              <a:rPr lang="ru-RU" sz="3000" b="1" dirty="0">
                <a:solidFill>
                  <a:srgbClr val="2D3494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ПОДДЕРЖКА</a:t>
            </a:r>
          </a:p>
        </p:txBody>
      </p:sp>
      <p:pic>
        <p:nvPicPr>
          <p:cNvPr id="6" name="Изображение" descr="Изображение">
            <a:extLst>
              <a:ext uri="{FF2B5EF4-FFF2-40B4-BE49-F238E27FC236}">
                <a16:creationId xmlns:a16="http://schemas.microsoft.com/office/drawing/2014/main" xmlns="" id="{43CEEF2F-C701-0145-9D58-FC6EE7DDF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04"/>
          <a:stretch/>
        </p:blipFill>
        <p:spPr>
          <a:xfrm>
            <a:off x="4757092" y="1668721"/>
            <a:ext cx="2730752" cy="3413441"/>
          </a:xfrm>
          <a:prstGeom prst="roundRect">
            <a:avLst>
              <a:gd name="adj" fmla="val 0"/>
            </a:avLst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088168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46"/>
          <p:cNvSpPr txBox="1">
            <a:spLocks noGrp="1"/>
          </p:cNvSpPr>
          <p:nvPr>
            <p:ph type="title"/>
          </p:nvPr>
        </p:nvSpPr>
        <p:spPr>
          <a:xfrm>
            <a:off x="155275" y="339516"/>
            <a:ext cx="8735550" cy="95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ru-RU" sz="2400" dirty="0" smtClean="0">
                <a:latin typeface="+mj-lt"/>
                <a:sym typeface="HeliosCompressed"/>
              </a:rPr>
              <a:t>       Сайт корпорации  </a:t>
            </a:r>
            <a:r>
              <a:rPr lang="ru-RU" sz="2400" dirty="0" smtClean="0">
                <a:solidFill>
                  <a:srgbClr val="FF0000"/>
                </a:solidFill>
                <a:latin typeface="+mj-lt"/>
                <a:sym typeface="HeliosCompressed"/>
              </a:rPr>
              <a:t>«РОССИЙСКИЙ УЧЕБНИК»  </a:t>
            </a:r>
            <a:r>
              <a:rPr lang="en-US" sz="2400" dirty="0" smtClean="0"/>
              <a:t>rosuchebnik.ru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400" dirty="0" smtClean="0"/>
              <a:t> </a:t>
            </a:r>
            <a:r>
              <a:rPr lang="ru-RU" sz="2000" dirty="0" smtClean="0">
                <a:latin typeface="+mj-lt"/>
                <a:sym typeface="HeliosCompressed"/>
              </a:rPr>
              <a:t>неограниченное по объему личное информационно-образовательное 	  		пространство для методического портфеля учителя</a:t>
            </a:r>
            <a:endParaRPr lang="en-US" sz="2000" dirty="0" smtClean="0">
              <a:latin typeface="+mj-lt"/>
              <a:sym typeface="HeliosCompressed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sldNum" sz="quarter" idx="12"/>
          </p:nvPr>
        </p:nvSpPr>
        <p:spPr>
          <a:xfrm>
            <a:off x="6516216" y="6237338"/>
            <a:ext cx="2133600" cy="365125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</a:rPr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33</a:t>
            </a:fld>
            <a:endParaRPr lang="en-US" sz="1200">
              <a:solidFill>
                <a:srgbClr val="888888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9061" t="4854" r="11974" b="7767"/>
          <a:stretch>
            <a:fillRect/>
          </a:stretch>
        </p:blipFill>
        <p:spPr bwMode="auto">
          <a:xfrm>
            <a:off x="314913" y="1856811"/>
            <a:ext cx="4267141" cy="37774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1111" t="6944" r="5556" b="16667"/>
          <a:stretch>
            <a:fillRect/>
          </a:stretch>
        </p:blipFill>
        <p:spPr bwMode="auto">
          <a:xfrm>
            <a:off x="4765155" y="3466866"/>
            <a:ext cx="3927709" cy="28803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 l="1603" t="10622" r="2512" b="4409"/>
          <a:stretch>
            <a:fillRect/>
          </a:stretch>
        </p:blipFill>
        <p:spPr bwMode="auto">
          <a:xfrm>
            <a:off x="5055080" y="1423359"/>
            <a:ext cx="3200399" cy="19236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94413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80" y="157702"/>
            <a:ext cx="7426858" cy="78581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	      Для учителя  на сайте издательства</a:t>
            </a:r>
            <a:br>
              <a:rPr lang="ru-RU" sz="2800" b="1" dirty="0" smtClean="0"/>
            </a:br>
            <a:r>
              <a:rPr lang="ru-RU" sz="2800" b="1" dirty="0" smtClean="0"/>
              <a:t>           Методическая помощь   </a:t>
            </a:r>
            <a:r>
              <a:rPr lang="en-US" sz="2800" dirty="0" smtClean="0"/>
              <a:t>rosuchebnik.ru</a:t>
            </a:r>
            <a:endParaRPr lang="ru-RU" sz="2800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0318" t="4836" r="9724" b="14560"/>
          <a:stretch>
            <a:fillRect/>
          </a:stretch>
        </p:blipFill>
        <p:spPr bwMode="auto">
          <a:xfrm>
            <a:off x="5710687" y="3726222"/>
            <a:ext cx="2760454" cy="222903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7055" t="8617" r="10529" b="8298"/>
          <a:stretch>
            <a:fillRect/>
          </a:stretch>
        </p:blipFill>
        <p:spPr bwMode="auto">
          <a:xfrm>
            <a:off x="6202391" y="2855344"/>
            <a:ext cx="2518911" cy="20617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7536" t="14629" r="10850" b="13026"/>
          <a:stretch>
            <a:fillRect/>
          </a:stretch>
        </p:blipFill>
        <p:spPr bwMode="auto">
          <a:xfrm>
            <a:off x="6719977" y="1923693"/>
            <a:ext cx="2277376" cy="2061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10739" t="1679" r="11827"/>
          <a:stretch>
            <a:fillRect/>
          </a:stretch>
        </p:blipFill>
        <p:spPr bwMode="auto">
          <a:xfrm>
            <a:off x="112143" y="1285337"/>
            <a:ext cx="5531130" cy="40396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660" y="152400"/>
            <a:ext cx="841075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rPr>
              <a:t>	Рабочие программы и методические пособия 	    на сайте </a:t>
            </a:r>
            <a:r>
              <a:rPr lang="en-US" sz="2800" b="1" dirty="0" smtClean="0">
                <a:solidFill>
                  <a:srgbClr val="2D3494"/>
                </a:solidFill>
                <a:latin typeface="Calibri" panose="020F0502020204030204" pitchFamily="34" charset="0"/>
                <a:hlinkClick r:id="rId2"/>
              </a:rPr>
              <a:t>https://rosuchebnik.ru/</a:t>
            </a:r>
            <a:r>
              <a:rPr lang="ru-RU" sz="2800" b="1" dirty="0" smtClean="0">
                <a:solidFill>
                  <a:srgbClr val="2D3494"/>
                </a:solidFill>
                <a:latin typeface="Calibri" panose="020F0502020204030204" pitchFamily="34" charset="0"/>
              </a:rPr>
              <a:t> </a:t>
            </a:r>
            <a:endParaRPr lang="ru-RU" sz="2800" b="1" dirty="0" smtClean="0">
              <a:solidFill>
                <a:srgbClr val="2D3494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 l="3306" t="10193" r="2149" b="2824"/>
          <a:stretch>
            <a:fillRect/>
          </a:stretch>
        </p:blipFill>
        <p:spPr bwMode="auto">
          <a:xfrm>
            <a:off x="252013" y="1271634"/>
            <a:ext cx="4250405" cy="3128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 descr="Биология. 10–11 классы. Рабочие программы">
            <a:hlinkClick r:id="rId4" tooltip="&quot;Биология. 10–11 классы. Рабочие программы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396" y="4675516"/>
            <a:ext cx="1211589" cy="15647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 descr="Биология. 5-11 классы. Рабочая программа (с CD-диском)">
            <a:hlinkClick r:id="rId6" tooltip="&quot;Биология. 5-11 классы. Рабочая программа (с CD-диском)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1163" y="4633789"/>
            <a:ext cx="1234130" cy="163761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8" cstate="print"/>
          <a:srcRect l="1764" t="12024" r="34377" b="4208"/>
          <a:stretch>
            <a:fillRect/>
          </a:stretch>
        </p:blipFill>
        <p:spPr bwMode="auto">
          <a:xfrm>
            <a:off x="3382667" y="1690777"/>
            <a:ext cx="3156156" cy="361727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9" cstate="print"/>
          <a:srcRect l="4490" t="11022" r="32015" b="3607"/>
          <a:stretch>
            <a:fillRect/>
          </a:stretch>
        </p:blipFill>
        <p:spPr bwMode="auto">
          <a:xfrm>
            <a:off x="5684807" y="2173855"/>
            <a:ext cx="3157267" cy="37697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Наглядные и раздаточные материалы по биологии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 cstate="print"/>
          <a:srcRect l="3223" t="33601" r="5030" b="12584"/>
          <a:stretch>
            <a:fillRect/>
          </a:stretch>
        </p:blipFill>
        <p:spPr bwMode="auto">
          <a:xfrm>
            <a:off x="189782" y="1372828"/>
            <a:ext cx="3587750" cy="187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803" t="5532" r="2481" b="15880"/>
          <a:stretch>
            <a:fillRect/>
          </a:stretch>
        </p:blipFill>
        <p:spPr bwMode="auto">
          <a:xfrm>
            <a:off x="392552" y="3527781"/>
            <a:ext cx="3273509" cy="26576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919" t="6416" r="1276" b="7965"/>
          <a:stretch>
            <a:fillRect/>
          </a:stretch>
        </p:blipFill>
        <p:spPr bwMode="auto">
          <a:xfrm>
            <a:off x="3932556" y="1333233"/>
            <a:ext cx="5076056" cy="39604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758461" y="0"/>
            <a:ext cx="712556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   </a:t>
            </a:r>
            <a:r>
              <a:rPr lang="ru-RU" sz="2800" b="1" dirty="0" smtClean="0">
                <a:solidFill>
                  <a:srgbClr val="185CA4"/>
                </a:solidFill>
                <a:latin typeface="Calibri" panose="020F0502020204030204" pitchFamily="34" charset="0"/>
                <a:ea typeface="+mj-ea"/>
                <a:cs typeface="+mj-cs"/>
              </a:rPr>
              <a:t>Методическая помощь 			          </a:t>
            </a:r>
            <a:r>
              <a:rPr lang="en-US" sz="2800" b="1" dirty="0" smtClean="0">
                <a:solidFill>
                  <a:srgbClr val="185CA4"/>
                </a:solidFill>
                <a:latin typeface="Calibri" panose="020F0502020204030204" pitchFamily="34" charset="0"/>
                <a:ea typeface="+mj-ea"/>
                <a:cs typeface="+mj-cs"/>
              </a:rPr>
              <a:t>rosuchebnik.ru </a:t>
            </a:r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      </a:t>
            </a:r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           Методическая помощь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Методическая помощь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2693" t="36082" r="9433" b="13002"/>
          <a:stretch>
            <a:fillRect/>
          </a:stretch>
        </p:blipFill>
        <p:spPr bwMode="auto">
          <a:xfrm>
            <a:off x="114300" y="1239879"/>
            <a:ext cx="5433646" cy="3006806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1705" t="5411" r="5398" b="78357"/>
          <a:stretch>
            <a:fillRect/>
          </a:stretch>
        </p:blipFill>
        <p:spPr bwMode="auto">
          <a:xfrm>
            <a:off x="3999767" y="1126512"/>
            <a:ext cx="4924425" cy="771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73061" y="7737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  <a:sym typeface="HeliosCompressed"/>
              </a:rPr>
              <a:t>Федеральный проект </a:t>
            </a:r>
            <a:r>
              <a:rPr lang="ru-RU" dirty="0" smtClean="0">
                <a:solidFill>
                  <a:schemeClr val="bg2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«Учитель будущего»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405" t="13226" r="3955" b="21443"/>
          <a:stretch>
            <a:fillRect/>
          </a:stretch>
        </p:blipFill>
        <p:spPr bwMode="auto">
          <a:xfrm>
            <a:off x="4665784" y="3323492"/>
            <a:ext cx="3959469" cy="21592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 l="3047" t="13627" r="4115" b="23848"/>
          <a:stretch>
            <a:fillRect/>
          </a:stretch>
        </p:blipFill>
        <p:spPr bwMode="auto">
          <a:xfrm>
            <a:off x="671511" y="4369778"/>
            <a:ext cx="3759812" cy="21804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82" y="105943"/>
            <a:ext cx="5184475" cy="78581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1D1F81"/>
                </a:solidFill>
              </a:rPr>
              <a:t>ВЕБИНАРЫ </a:t>
            </a:r>
            <a:br>
              <a:rPr lang="ru-RU" sz="2200" dirty="0" smtClean="0">
                <a:solidFill>
                  <a:srgbClr val="1D1F81"/>
                </a:solidFill>
              </a:rPr>
            </a:br>
            <a:r>
              <a:rPr lang="ru-RU" sz="2200" dirty="0" smtClean="0">
                <a:solidFill>
                  <a:srgbClr val="1D1F81"/>
                </a:solidFill>
              </a:rPr>
              <a:t>с возможностью получения сертификата </a:t>
            </a:r>
            <a:br>
              <a:rPr lang="ru-RU" sz="2200" dirty="0" smtClean="0">
                <a:solidFill>
                  <a:srgbClr val="1D1F81"/>
                </a:solidFill>
              </a:rPr>
            </a:br>
            <a:r>
              <a:rPr lang="ru-RU" sz="2200" dirty="0" smtClean="0">
                <a:solidFill>
                  <a:srgbClr val="1D1F81"/>
                </a:solidFill>
              </a:rPr>
              <a:t>и методических материалов</a:t>
            </a:r>
            <a:endParaRPr lang="ru-RU" sz="2200" dirty="0">
              <a:solidFill>
                <a:srgbClr val="1D1F81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5020" t="5168" r="4911" b="21005"/>
          <a:stretch>
            <a:fillRect/>
          </a:stretch>
        </p:blipFill>
        <p:spPr bwMode="auto">
          <a:xfrm>
            <a:off x="405442" y="4272012"/>
            <a:ext cx="2984739" cy="19933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3" descr="E:\Users\DolgenkovaNO\Desktop\F899-BB2C-7894-36F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0152" y="4203836"/>
            <a:ext cx="1728192" cy="24441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t="15538" b="17210"/>
          <a:stretch>
            <a:fillRect/>
          </a:stretch>
        </p:blipFill>
        <p:spPr bwMode="auto">
          <a:xfrm>
            <a:off x="4995058" y="810883"/>
            <a:ext cx="3816424" cy="2226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660245" y="836712"/>
            <a:ext cx="1616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rosuchebnik.ru</a:t>
            </a:r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5" cstate="print"/>
          <a:srcRect l="11384" t="18385" r="5398" b="29659"/>
          <a:stretch>
            <a:fillRect/>
          </a:stretch>
        </p:blipFill>
        <p:spPr bwMode="auto">
          <a:xfrm>
            <a:off x="181155" y="1664898"/>
            <a:ext cx="4563374" cy="23895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78097" y="1260259"/>
            <a:ext cx="4395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  <a:sym typeface="HeliosCompressed"/>
              </a:rPr>
              <a:t>Федеральный проект </a:t>
            </a:r>
            <a:r>
              <a:rPr lang="ru-RU" dirty="0" smtClean="0">
                <a:solidFill>
                  <a:schemeClr val="bg2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«Учитель будущего» 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6" cstate="print"/>
          <a:srcRect b="15024"/>
          <a:stretch>
            <a:fillRect/>
          </a:stretch>
        </p:blipFill>
        <p:spPr bwMode="auto">
          <a:xfrm>
            <a:off x="5580114" y="3585757"/>
            <a:ext cx="3384376" cy="20903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72" y="355538"/>
            <a:ext cx="5132048" cy="55023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Проекты, конкурсы, акции</a:t>
            </a:r>
            <a:endParaRPr lang="ru-RU" sz="3200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14110" t="8818" r="16141" b="13828"/>
          <a:stretch>
            <a:fillRect/>
          </a:stretch>
        </p:blipFill>
        <p:spPr bwMode="auto">
          <a:xfrm>
            <a:off x="3352978" y="1035169"/>
            <a:ext cx="2737269" cy="25186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4009" t="10220" r="909" b="2405"/>
          <a:stretch>
            <a:fillRect/>
          </a:stretch>
        </p:blipFill>
        <p:spPr bwMode="auto">
          <a:xfrm>
            <a:off x="172529" y="2777706"/>
            <a:ext cx="4942936" cy="383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8177" t="8617" r="9727" b="2405"/>
          <a:stretch>
            <a:fillRect/>
          </a:stretch>
        </p:blipFill>
        <p:spPr bwMode="auto">
          <a:xfrm>
            <a:off x="5762447" y="1889187"/>
            <a:ext cx="2708694" cy="25447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 l="1364" t="6534" r="1817" b="16904"/>
          <a:stretch>
            <a:fillRect/>
          </a:stretch>
        </p:blipFill>
        <p:spPr bwMode="auto">
          <a:xfrm>
            <a:off x="6157975" y="4142715"/>
            <a:ext cx="2860222" cy="1809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152211" y="1188720"/>
            <a:ext cx="8424862" cy="4688396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200" dirty="0" smtClean="0"/>
              <a:t>Федеральный закон от 29.12.2012 г. № 273-ФЗ «Об образовании в Российской Федерации» (с </a:t>
            </a:r>
            <a:r>
              <a:rPr lang="ru-RU" sz="2200" dirty="0" err="1" smtClean="0"/>
              <a:t>изм</a:t>
            </a:r>
            <a:r>
              <a:rPr lang="ru-RU" sz="2200" dirty="0" smtClean="0"/>
              <a:t>., внесенными Федеральными законами от 04.06.2014 г. № 145-ФЗ, от 06.04.2015 г. № 68-ФЗ, ред. 17.03.2018)</a:t>
            </a:r>
          </a:p>
          <a:p>
            <a:r>
              <a:rPr lang="ru-RU" sz="2200" dirty="0" smtClean="0"/>
              <a:t>Приказ МИНПРОСВЕЩЕНИЯ России от </a:t>
            </a:r>
            <a:r>
              <a:rPr lang="ru-RU" sz="2200" b="1" dirty="0" smtClean="0"/>
              <a:t>28.12.2018 № 345 "</a:t>
            </a:r>
            <a:r>
              <a:rPr lang="ru-RU" sz="2200" dirty="0" smtClean="0"/>
              <a:t>О федеральном перечне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образования"</a:t>
            </a:r>
          </a:p>
          <a:p>
            <a:pPr>
              <a:buNone/>
            </a:pPr>
            <a:r>
              <a:rPr lang="ru-RU" sz="1300" dirty="0" smtClean="0"/>
              <a:t>        </a:t>
            </a:r>
            <a:r>
              <a:rPr lang="ru-RU" sz="1300" u="sng" dirty="0" smtClean="0">
                <a:hlinkClick r:id="rId3"/>
              </a:rPr>
              <a:t>// </a:t>
            </a:r>
            <a:r>
              <a:rPr lang="ru-RU" sz="1300" u="sng" dirty="0" smtClean="0">
                <a:hlinkClick r:id="rId4"/>
              </a:rPr>
              <a:t>http://www.consultant.ru</a:t>
            </a:r>
            <a:r>
              <a:rPr lang="ru-RU" sz="1300" u="sng" dirty="0" smtClean="0">
                <a:hlinkClick r:id="rId3"/>
              </a:rPr>
              <a:t>/; http://www.garant.ru/; </a:t>
            </a:r>
            <a:r>
              <a:rPr lang="ru-RU" sz="1300" u="sng" dirty="0" smtClean="0">
                <a:hlinkClick r:id="rId5"/>
              </a:rPr>
              <a:t>http://www.fpu.edu.ru/fpu</a:t>
            </a:r>
            <a:endParaRPr lang="ru-RU" sz="1300" u="sng" dirty="0" smtClean="0">
              <a:hlinkClick r:id="rId3"/>
            </a:endParaRPr>
          </a:p>
          <a:p>
            <a:pPr>
              <a:buNone/>
            </a:pPr>
            <a:r>
              <a:rPr lang="ru-RU" sz="1300" u="sng" dirty="0" smtClean="0"/>
              <a:t> </a:t>
            </a:r>
            <a:endParaRPr lang="ru-RU" sz="1300" dirty="0" smtClean="0"/>
          </a:p>
          <a:p>
            <a:r>
              <a:rPr lang="ru-RU" sz="1500" dirty="0" smtClean="0"/>
              <a:t>Примерная основная образовательная программа основного общего образования</a:t>
            </a:r>
            <a:r>
              <a:rPr lang="ru-RU" sz="1500" b="1" dirty="0" smtClean="0"/>
              <a:t> </a:t>
            </a:r>
            <a:r>
              <a:rPr lang="ru-RU" sz="1500" dirty="0" smtClean="0"/>
              <a:t>(одобрена решением федерального учебно-методического объединения по общему образованию, протокол от </a:t>
            </a:r>
            <a:r>
              <a:rPr lang="ru-RU" sz="2200" b="1" dirty="0" smtClean="0"/>
              <a:t>8 апреля 2015 г. </a:t>
            </a:r>
            <a:r>
              <a:rPr lang="ru-RU" sz="1500" dirty="0" smtClean="0"/>
              <a:t>№ 1/15)</a:t>
            </a:r>
            <a:endParaRPr lang="ru-RU" sz="1500" b="1" dirty="0" smtClean="0"/>
          </a:p>
          <a:p>
            <a:pPr>
              <a:buNone/>
            </a:pPr>
            <a:r>
              <a:rPr lang="ru-RU" sz="1500" dirty="0" smtClean="0"/>
              <a:t> Письмо Министерства образования и науки РФ от 28 октября 2015 г. № 08-1786 “О рабочих программах учебных предметов”</a:t>
            </a:r>
          </a:p>
          <a:p>
            <a:r>
              <a:rPr lang="ru-RU" sz="1500" dirty="0" smtClean="0"/>
              <a:t>Протокол заседания Научно-методического совета по учебникам Министерства образования и науки  Российской Федерации от </a:t>
            </a:r>
            <a:r>
              <a:rPr lang="ru-RU" sz="2200" b="1" dirty="0" smtClean="0"/>
              <a:t>8 февраля 2019 г.</a:t>
            </a:r>
          </a:p>
          <a:p>
            <a:r>
              <a:rPr lang="ru-RU" u="sng" dirty="0" smtClean="0"/>
              <a:t> </a:t>
            </a:r>
            <a:r>
              <a:rPr lang="ru-RU" sz="1300" u="sng" dirty="0" smtClean="0">
                <a:hlinkClick r:id="rId6"/>
              </a:rPr>
              <a:t>http://минобрнауки.рф/документы</a:t>
            </a:r>
            <a:endParaRPr lang="ru-RU" sz="1300" u="sng" dirty="0" smtClean="0"/>
          </a:p>
          <a:p>
            <a:endParaRPr lang="ru-RU" sz="1300" u="sng" dirty="0" smtClean="0">
              <a:hlinkClick r:id="rId7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" y="0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Преподавание учебного предмета «Биология» осуществляется в соответствии с требованиями ФГОС общего образования соответствующего уровня обучения, а также обеспечивается нормативными документами и методическими рекомендациями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210" y="381418"/>
            <a:ext cx="5339082" cy="40358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Проекты, конкурсы, акции</a:t>
            </a:r>
            <a:endParaRPr lang="ru-RU" sz="3200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4971" t="9218" r="5238" b="2806"/>
          <a:stretch>
            <a:fillRect/>
          </a:stretch>
        </p:blipFill>
        <p:spPr bwMode="auto">
          <a:xfrm>
            <a:off x="189782" y="2786332"/>
            <a:ext cx="5037826" cy="38720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t="9218" r="1390" b="4810"/>
          <a:stretch>
            <a:fillRect/>
          </a:stretch>
        </p:blipFill>
        <p:spPr bwMode="auto">
          <a:xfrm>
            <a:off x="4019909" y="1880559"/>
            <a:ext cx="4882551" cy="35109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9460" t="9018" r="11170" b="2405"/>
          <a:stretch>
            <a:fillRect/>
          </a:stretch>
        </p:blipFill>
        <p:spPr bwMode="auto">
          <a:xfrm>
            <a:off x="1466490" y="923025"/>
            <a:ext cx="2234242" cy="17597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45995260"/>
              </p:ext>
            </p:extLst>
          </p:nvPr>
        </p:nvGraphicFramePr>
        <p:xfrm>
          <a:off x="1193" y="858441"/>
          <a:ext cx="1191" cy="1191"/>
        </p:xfrm>
        <a:graphic>
          <a:graphicData uri="http://schemas.openxmlformats.org/presentationml/2006/ole">
            <p:oleObj spid="_x0000_s552962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11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022" y="1681229"/>
            <a:ext cx="41665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Материалы и лекции от известных авторов учебно-методических комплектов</a:t>
            </a:r>
          </a:p>
          <a:p>
            <a:endParaRPr lang="ru-RU" sz="1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Обучение на курсах повышения квалификации позволит педагогам всегда быть в курсе  актуальных тенденций в образовании в условиях быстро меняющейся реальности </a:t>
            </a:r>
          </a:p>
          <a:p>
            <a:endParaRPr lang="ru-RU" sz="1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Эффективное обучение с помощью современных образовательных </a:t>
            </a:r>
            <a:r>
              <a:rPr lang="ru-RU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инструментов и </a:t>
            </a:r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информационных технологий</a:t>
            </a:r>
          </a:p>
          <a:p>
            <a:endParaRPr lang="ru-RU" sz="1200" dirty="0" smtClean="0">
              <a:solidFill>
                <a:srgbClr val="004B8A"/>
              </a:solidFill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В настоящее время реализуется 56 образовательных программ. Учебные материалы открыты для свободного доступа. С ними ознакомились более 50000 учителей.</a:t>
            </a:r>
          </a:p>
          <a:p>
            <a:endParaRPr lang="ru-RU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Полный курс обучения с помощью современных образовательных и информационных технологий прошли свыше 7000 педагогов.</a:t>
            </a:r>
          </a:p>
          <a:p>
            <a:endParaRPr lang="ru-RU" sz="12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Сетевое </a:t>
            </a:r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взаимодействие с ИРО и ИПК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6223" y="1017939"/>
            <a:ext cx="3943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Курсы повышения </a:t>
            </a:r>
            <a:r>
              <a:rPr lang="ru-RU" sz="2000" b="1" dirty="0" smtClean="0"/>
              <a:t>квалификации</a:t>
            </a:r>
          </a:p>
          <a:p>
            <a:r>
              <a:rPr lang="ru-RU" sz="2000" b="1" dirty="0" smtClean="0"/>
              <a:t>              для </a:t>
            </a:r>
            <a:r>
              <a:rPr lang="ru-RU" sz="2000" b="1" dirty="0"/>
              <a:t>педагогов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180920" y="5802895"/>
            <a:ext cx="5466542" cy="563769"/>
            <a:chOff x="617880" y="5160192"/>
            <a:chExt cx="7288722" cy="75169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880" y="5160192"/>
              <a:ext cx="667950" cy="715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47993" y="5162971"/>
              <a:ext cx="546504" cy="74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21804" y="5254650"/>
              <a:ext cx="620721" cy="620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Прямоугольник 12"/>
            <p:cNvSpPr/>
            <p:nvPr/>
          </p:nvSpPr>
          <p:spPr>
            <a:xfrm>
              <a:off x="1358856" y="5291163"/>
              <a:ext cx="216214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/>
                <a:t>в любое время,</a:t>
              </a:r>
            </a:p>
            <a:p>
              <a:r>
                <a:rPr lang="ru-RU" sz="900" dirty="0"/>
                <a:t>в любом месте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796162" y="5291163"/>
              <a:ext cx="216214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/>
                <a:t>удостоверение</a:t>
              </a:r>
            </a:p>
            <a:p>
              <a:r>
                <a:rPr lang="ru-RU" sz="900" dirty="0"/>
                <a:t>установленного образца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761174" y="5458055"/>
              <a:ext cx="1145428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/>
                <a:t>лицензия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/>
              <a:t>УНИВЕРСИТЕТ КОРПОРАЦИИ</a:t>
            </a:r>
            <a:br>
              <a:rPr lang="ru-RU" sz="1800" dirty="0"/>
            </a:br>
            <a:r>
              <a:rPr lang="ru-RU" sz="1800" dirty="0"/>
              <a:t>«</a:t>
            </a:r>
            <a:r>
              <a:rPr lang="ru-RU" sz="1800" dirty="0">
                <a:solidFill>
                  <a:srgbClr val="EB2049"/>
                </a:solidFill>
              </a:rPr>
              <a:t>РОССИЙСКИЙ УЧЕБНИК</a:t>
            </a:r>
            <a:r>
              <a:rPr lang="ru-RU" sz="1800" dirty="0"/>
              <a:t>»</a:t>
            </a:r>
          </a:p>
        </p:txBody>
      </p:sp>
      <p:pic>
        <p:nvPicPr>
          <p:cNvPr id="23" name="Picture 8" descr="C:\Users\ivanova.ey\Desktop\тоже слайд1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55912" y="2894547"/>
            <a:ext cx="1642485" cy="22467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Рисунок 21" descr="E:\USERS\Dolgenkovano\Documents\My Pictures\Фото\Фото\DSC0957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54150" y="3019245"/>
            <a:ext cx="2027207" cy="29157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4" name="Рисунок 23" descr="E:\USERS\Dolgenkovano\Documents\My Pictures\Фото\фото конференциикалининград\2015-09-11 14.55.57.jpg"/>
          <p:cNvPicPr/>
          <p:nvPr/>
        </p:nvPicPr>
        <p:blipFill>
          <a:blip r:embed="rId10" cstate="print"/>
          <a:srcRect l="9766" t="24099" r="8988" b="7755"/>
          <a:stretch>
            <a:fillRect/>
          </a:stretch>
        </p:blipFill>
        <p:spPr bwMode="auto">
          <a:xfrm>
            <a:off x="5030367" y="316482"/>
            <a:ext cx="3724275" cy="2343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926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65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54208656"/>
              </p:ext>
            </p:extLst>
          </p:nvPr>
        </p:nvGraphicFramePr>
        <p:xfrm>
          <a:off x="1192" y="858442"/>
          <a:ext cx="1190" cy="1190"/>
        </p:xfrm>
        <a:graphic>
          <a:graphicData uri="http://schemas.openxmlformats.org/presentationml/2006/ole">
            <p:oleObj spid="_x0000_s397314" name="think-cell Slide" r:id="rId4" imgW="360" imgH="360" progId="">
              <p:embed/>
            </p:oleObj>
          </a:graphicData>
        </a:graphic>
      </p:graphicFrame>
      <p:sp>
        <p:nvSpPr>
          <p:cNvPr id="10" name="Прямоугольник 9" hidden="1"/>
          <p:cNvSpPr/>
          <p:nvPr>
            <p:custDataLst>
              <p:tags r:id="rId2"/>
            </p:custDataLst>
          </p:nvPr>
        </p:nvSpPr>
        <p:spPr>
          <a:xfrm>
            <a:off x="11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23" name="Picture 5" descr="D:\Masha\черная пятница\!!!Мероприятия\18-09-26 Презентация для ЦУИТ\лекта 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43" r="23887" b="5103"/>
          <a:stretch/>
        </p:blipFill>
        <p:spPr bwMode="auto">
          <a:xfrm>
            <a:off x="4800103" y="0"/>
            <a:ext cx="43363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олилиния 23"/>
          <p:cNvSpPr/>
          <p:nvPr/>
        </p:nvSpPr>
        <p:spPr>
          <a:xfrm>
            <a:off x="4647810" y="1842"/>
            <a:ext cx="2466977" cy="6858000"/>
          </a:xfrm>
          <a:custGeom>
            <a:avLst/>
            <a:gdLst>
              <a:gd name="connsiteX0" fmla="*/ 0 w 1714512"/>
              <a:gd name="connsiteY0" fmla="*/ 6854428 h 6854428"/>
              <a:gd name="connsiteX1" fmla="*/ 0 w 1714512"/>
              <a:gd name="connsiteY1" fmla="*/ 0 h 6854428"/>
              <a:gd name="connsiteX2" fmla="*/ 1714512 w 1714512"/>
              <a:gd name="connsiteY2" fmla="*/ 6854428 h 6854428"/>
              <a:gd name="connsiteX3" fmla="*/ 0 w 1714512"/>
              <a:gd name="connsiteY3" fmla="*/ 6854428 h 6854428"/>
              <a:gd name="connsiteX0" fmla="*/ 619172 w 2333684"/>
              <a:gd name="connsiteY0" fmla="*/ 6858000 h 6858000"/>
              <a:gd name="connsiteX1" fmla="*/ 0 w 2333684"/>
              <a:gd name="connsiteY1" fmla="*/ 0 h 6858000"/>
              <a:gd name="connsiteX2" fmla="*/ 2333684 w 2333684"/>
              <a:gd name="connsiteY2" fmla="*/ 6858000 h 6858000"/>
              <a:gd name="connsiteX3" fmla="*/ 619172 w 2333684"/>
              <a:gd name="connsiteY3" fmla="*/ 6858000 h 6858000"/>
              <a:gd name="connsiteX0" fmla="*/ 809716 w 2524228"/>
              <a:gd name="connsiteY0" fmla="*/ 6858000 h 6858000"/>
              <a:gd name="connsiteX1" fmla="*/ 0 w 2524228"/>
              <a:gd name="connsiteY1" fmla="*/ 0 h 6858000"/>
              <a:gd name="connsiteX2" fmla="*/ 2524228 w 2524228"/>
              <a:gd name="connsiteY2" fmla="*/ 6858000 h 6858000"/>
              <a:gd name="connsiteX3" fmla="*/ 809716 w 2524228"/>
              <a:gd name="connsiteY3" fmla="*/ 6858000 h 6858000"/>
              <a:gd name="connsiteX0" fmla="*/ 0 w 2690874"/>
              <a:gd name="connsiteY0" fmla="*/ 6858000 h 6858000"/>
              <a:gd name="connsiteX1" fmla="*/ 166646 w 2690874"/>
              <a:gd name="connsiteY1" fmla="*/ 0 h 6858000"/>
              <a:gd name="connsiteX2" fmla="*/ 2690874 w 2690874"/>
              <a:gd name="connsiteY2" fmla="*/ 6858000 h 6858000"/>
              <a:gd name="connsiteX3" fmla="*/ 0 w 2690874"/>
              <a:gd name="connsiteY3" fmla="*/ 6858000 h 6858000"/>
              <a:gd name="connsiteX0" fmla="*/ 0 w 2071702"/>
              <a:gd name="connsiteY0" fmla="*/ 6858000 h 6858000"/>
              <a:gd name="connsiteX1" fmla="*/ 166646 w 2071702"/>
              <a:gd name="connsiteY1" fmla="*/ 0 h 6858000"/>
              <a:gd name="connsiteX2" fmla="*/ 2071702 w 2071702"/>
              <a:gd name="connsiteY2" fmla="*/ 6858000 h 6858000"/>
              <a:gd name="connsiteX3" fmla="*/ 0 w 2071702"/>
              <a:gd name="connsiteY3" fmla="*/ 6858000 h 6858000"/>
              <a:gd name="connsiteX0" fmla="*/ 0 w 3024166"/>
              <a:gd name="connsiteY0" fmla="*/ 6858000 h 6858000"/>
              <a:gd name="connsiteX1" fmla="*/ 166646 w 3024166"/>
              <a:gd name="connsiteY1" fmla="*/ 0 h 6858000"/>
              <a:gd name="connsiteX2" fmla="*/ 3024166 w 3024166"/>
              <a:gd name="connsiteY2" fmla="*/ 6858000 h 6858000"/>
              <a:gd name="connsiteX3" fmla="*/ 0 w 302416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4166" h="6858000">
                <a:moveTo>
                  <a:pt x="0" y="6858000"/>
                </a:moveTo>
                <a:lnTo>
                  <a:pt x="166646" y="0"/>
                </a:lnTo>
                <a:lnTo>
                  <a:pt x="30241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anchor="ctr"/>
          <a:lstStyle/>
          <a:p>
            <a:pPr algn="ctr">
              <a:defRPr/>
            </a:pPr>
            <a:endParaRPr lang="ru-RU" sz="900" dirty="0" err="1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0603" y="4553203"/>
            <a:ext cx="5731542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none"/>
          </a:ln>
        </p:spPr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6" y="4927725"/>
            <a:ext cx="5747685" cy="5911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373" y="5624296"/>
            <a:ext cx="8370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Классная работа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48772" y="5624296"/>
            <a:ext cx="8370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Контрольная работа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86431" y="5624296"/>
            <a:ext cx="9640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Курсы повышения квалификации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47792" y="5624296"/>
            <a:ext cx="8370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ВПР-тренажер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15320" y="5624296"/>
            <a:ext cx="83700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Атлас+</a:t>
            </a:r>
          </a:p>
        </p:txBody>
      </p:sp>
      <p:pic>
        <p:nvPicPr>
          <p:cNvPr id="26" name="Picture 11" descr="D:\Masha\черная пятница\!Фирменные стили и логотипы\Логотипы\все логотипы россыпью-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49" y="399018"/>
            <a:ext cx="1606526" cy="5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66738" y="2532893"/>
            <a:ext cx="1674019" cy="135016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anchor="ctr"/>
          <a:lstStyle/>
          <a:p>
            <a:pPr algn="ctr">
              <a:defRPr/>
            </a:pP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3173" y="1567270"/>
            <a:ext cx="4455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smtClean="0">
                <a:solidFill>
                  <a:srgbClr val="2D3494"/>
                </a:solidFill>
                <a:latin typeface="Calibri" pitchFamily="34" charset="0"/>
              </a:rPr>
              <a:t>КНИГОВЫДАЧА</a:t>
            </a:r>
            <a:r>
              <a:rPr lang="ru-RU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>– возможность обеспечить школу учебниками, сэкономить время и средства.</a:t>
            </a:r>
            <a:endParaRPr lang="ru-RU" sz="1200" dirty="0">
              <a:solidFill>
                <a:schemeClr val="tx1">
                  <a:lumMod val="90000"/>
                  <a:lumOff val="10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9358" y="2412439"/>
            <a:ext cx="12807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solidFill>
                  <a:srgbClr val="2D3494"/>
                </a:solidFill>
              </a:rPr>
              <a:t>1</a:t>
            </a:r>
          </a:p>
          <a:p>
            <a:pPr algn="ctr"/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учебник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50466" y="2412439"/>
            <a:ext cx="12807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solidFill>
                  <a:srgbClr val="2D3494"/>
                </a:solidFill>
              </a:rPr>
              <a:t>500</a:t>
            </a:r>
          </a:p>
          <a:p>
            <a:pPr algn="ctr"/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дней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79008" y="2435522"/>
            <a:ext cx="128079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solidFill>
                  <a:srgbClr val="2D3494"/>
                </a:solidFill>
              </a:rPr>
              <a:t>ЛЮБЫЕ</a:t>
            </a:r>
            <a:r>
              <a:rPr lang="ru-RU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устройства пользователя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07550" y="2412439"/>
            <a:ext cx="12807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solidFill>
                  <a:srgbClr val="2D3494"/>
                </a:solidFill>
              </a:rPr>
              <a:t>75</a:t>
            </a:r>
          </a:p>
          <a:p>
            <a:pPr algn="ctr"/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рублей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00502" y="3686540"/>
            <a:ext cx="557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latin typeface="Calibri" pitchFamily="34" charset="0"/>
              </a:rPr>
              <a:t>В библиотеке платформы </a:t>
            </a:r>
            <a:r>
              <a:rPr lang="en-US" sz="1200" dirty="0">
                <a:latin typeface="Calibri" pitchFamily="34" charset="0"/>
              </a:rPr>
              <a:t>LECTA </a:t>
            </a:r>
            <a:r>
              <a:rPr lang="ru-RU" sz="1200" b="1" dirty="0">
                <a:latin typeface="Calibri" pitchFamily="34" charset="0"/>
              </a:rPr>
              <a:t>более 500 учебников и учебных пособий </a:t>
            </a:r>
          </a:p>
          <a:p>
            <a:pPr>
              <a:defRPr/>
            </a:pPr>
            <a:r>
              <a:rPr lang="ru-RU" sz="1200" b="1" dirty="0">
                <a:latin typeface="Calibri" pitchFamily="34" charset="0"/>
              </a:rPr>
              <a:t>в электронной форме </a:t>
            </a:r>
            <a:r>
              <a:rPr lang="ru-RU" sz="1200" dirty="0">
                <a:latin typeface="Calibri" pitchFamily="34" charset="0"/>
              </a:rPr>
              <a:t>(ЭФУ) и </a:t>
            </a:r>
            <a:r>
              <a:rPr lang="ru-RU" sz="1200" dirty="0" err="1">
                <a:latin typeface="Calibri" pitchFamily="34" charset="0"/>
              </a:rPr>
              <a:t>аудиприложений</a:t>
            </a:r>
            <a:r>
              <a:rPr lang="ru-RU" sz="1200" dirty="0">
                <a:latin typeface="Calibri" pitchFamily="34" charset="0"/>
              </a:rPr>
              <a:t> по всей школьной программе.</a:t>
            </a:r>
            <a:endParaRPr lang="ru-RU" sz="1200" dirty="0">
              <a:latin typeface="Calibri Light" pitchFamily="34" charset="0"/>
            </a:endParaRPr>
          </a:p>
        </p:txBody>
      </p:sp>
      <p:sp>
        <p:nvSpPr>
          <p:cNvPr id="34" name="Заголовок 1"/>
          <p:cNvSpPr>
            <a:spLocks noGrp="1"/>
          </p:cNvSpPr>
          <p:nvPr>
            <p:ph type="title"/>
          </p:nvPr>
        </p:nvSpPr>
        <p:spPr>
          <a:xfrm>
            <a:off x="1965576" y="354333"/>
            <a:ext cx="3186354" cy="589364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200" dirty="0">
                <a:solidFill>
                  <a:srgbClr val="2F3696"/>
                </a:solidFill>
              </a:rPr>
              <a:t>НАДЕЖНАЯ ОСНОВА ЦИФРОВОЙ ШКОЛЫ:</a:t>
            </a:r>
            <a:r>
              <a:rPr lang="en-US" sz="1200" dirty="0">
                <a:solidFill>
                  <a:srgbClr val="2F3696"/>
                </a:solidFill>
              </a:rPr>
              <a:t> </a:t>
            </a:r>
            <a:br>
              <a:rPr lang="en-US" sz="1200" dirty="0">
                <a:solidFill>
                  <a:srgbClr val="2F3696"/>
                </a:solidFill>
              </a:rPr>
            </a:br>
            <a:r>
              <a:rPr lang="ru-RU" sz="1200" dirty="0">
                <a:solidFill>
                  <a:srgbClr val="2F3696"/>
                </a:solidFill>
              </a:rPr>
              <a:t>ПРОСТЫЕ РЕШЕНИЯ СЛОЖНЫХ ЗАДАЧ</a:t>
            </a:r>
            <a:endParaRPr lang="ru-RU" sz="1050" dirty="0">
              <a:solidFill>
                <a:srgbClr val="2F3696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65715" y="6428112"/>
            <a:ext cx="2561920" cy="205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Адрес сайта:</a:t>
            </a:r>
            <a:r>
              <a:rPr lang="ru-RU" sz="1050" dirty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hlinkClick r:id="rId8"/>
              </a:rPr>
              <a:t>https://lecta.rosuchebnik.ru/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endParaRPr lang="en-US" sz="105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4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192" y="1608"/>
          <a:ext cx="1190" cy="1587"/>
        </p:xfrm>
        <a:graphic>
          <a:graphicData uri="http://schemas.openxmlformats.org/presentationml/2006/ole">
            <p:oleObj spid="_x0000_s425986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1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БЛАГОДАРЯ:"/>
          <p:cNvSpPr txBox="1"/>
          <p:nvPr/>
        </p:nvSpPr>
        <p:spPr>
          <a:xfrm>
            <a:off x="2639030" y="157486"/>
            <a:ext cx="5028597" cy="74071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15000" b="0">
                <a:solidFill>
                  <a:srgbClr val="F69323"/>
                </a:solidFill>
                <a:latin typeface="HeliosExtraCompressed"/>
                <a:ea typeface="HeliosExtraCompressed"/>
                <a:cs typeface="HeliosExtraCompressed"/>
                <a:sym typeface="HeliosExtraCompressed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srgbClr val="2D3494"/>
                </a:solidFill>
                <a:latin typeface="+mn-lt"/>
                <a:ea typeface="HeliosCompressed"/>
                <a:cs typeface="HeliosCompressed"/>
              </a:rPr>
              <a:t>ПОПРОБУЙТЕ И УБЕДИТЕСЬ САМИ!</a:t>
            </a:r>
            <a:endParaRPr sz="2800" b="1" dirty="0">
              <a:solidFill>
                <a:srgbClr val="2D3494"/>
              </a:solidFill>
              <a:latin typeface="+mn-lt"/>
              <a:ea typeface="HeliosCompressed"/>
              <a:cs typeface="HeliosCompressed"/>
            </a:endParaRPr>
          </a:p>
        </p:txBody>
      </p:sp>
      <p:sp>
        <p:nvSpPr>
          <p:cNvPr id="13" name="Сервисы «Классная работа» и «Контроль»"/>
          <p:cNvSpPr txBox="1"/>
          <p:nvPr/>
        </p:nvSpPr>
        <p:spPr>
          <a:xfrm>
            <a:off x="3131840" y="5373227"/>
            <a:ext cx="2257425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>
              <a:defRPr/>
            </a:pPr>
            <a:r>
              <a:rPr lang="ru-RU" sz="18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Сервис </a:t>
            </a:r>
            <a:r>
              <a:rPr lang="ru-RU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«Классная работа</a:t>
            </a:r>
            <a:r>
              <a:rPr lang="ru-RU" sz="18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»</a:t>
            </a:r>
            <a:endParaRPr sz="18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14" name="2018"/>
          <p:cNvSpPr txBox="1"/>
          <p:nvPr/>
        </p:nvSpPr>
        <p:spPr>
          <a:xfrm>
            <a:off x="5508106" y="5445246"/>
            <a:ext cx="76227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>
              <a:defRPr/>
            </a:pPr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rPr>
              <a:t>2019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35898" y="3284984"/>
            <a:ext cx="148158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5 учебников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76063" y="3429000"/>
            <a:ext cx="1281113" cy="4000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 месяц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0283" y="3429000"/>
            <a:ext cx="155805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бесплатно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92291" y="5445224"/>
            <a:ext cx="1486049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бесплатно</a:t>
            </a:r>
          </a:p>
        </p:txBody>
      </p:sp>
      <p:pic>
        <p:nvPicPr>
          <p:cNvPr id="14234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575" y="147638"/>
            <a:ext cx="1638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288142" y="6345261"/>
            <a:ext cx="3354829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sym typeface="Helios-Cond-Light"/>
              </a:rPr>
              <a:t>Адрес сайта:</a:t>
            </a:r>
            <a:r>
              <a:rPr lang="ru-RU" sz="1400" dirty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  <a:sym typeface="Helios-Cond-Light"/>
              </a:rPr>
              <a:t>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sym typeface="Helios-Cond-Light"/>
                <a:hlinkClick r:id="rId6"/>
              </a:rPr>
              <a:t>https://lecta.rosuchebnik.ru/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HeliosCompressed"/>
                <a:cs typeface="HeliosCompressed"/>
                <a:sym typeface="Helios-Cond-Light"/>
              </a:rPr>
              <a:t> 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  <a:sym typeface="Helios-Cond-Light"/>
            </a:endParaRPr>
          </a:p>
        </p:txBody>
      </p:sp>
      <p:pic>
        <p:nvPicPr>
          <p:cNvPr id="142351" name="Рисунок 8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492918"/>
            <a:ext cx="6682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2" name="Рисунок 8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11" y="2492918"/>
            <a:ext cx="53910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3" name="Рисунок 8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31" y="2492918"/>
            <a:ext cx="637901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4" name="Рисунок 8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2" y="4365104"/>
            <a:ext cx="576064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5" name="Рисунок 87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4365104"/>
            <a:ext cx="561726" cy="55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6" name="Рисунок 8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304" y="4365126"/>
            <a:ext cx="57241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Овал 90"/>
          <p:cNvSpPr/>
          <p:nvPr/>
        </p:nvSpPr>
        <p:spPr>
          <a:xfrm>
            <a:off x="3779914" y="2276872"/>
            <a:ext cx="961082" cy="977900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5292081" y="2276872"/>
            <a:ext cx="1008112" cy="977900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7308304" y="2348902"/>
            <a:ext cx="911696" cy="979487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7164288" y="4149080"/>
            <a:ext cx="889372" cy="977900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5220074" y="4221088"/>
            <a:ext cx="991443" cy="977900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3635898" y="4149080"/>
            <a:ext cx="1008112" cy="977900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142363" name="Прямоугольник 1"/>
          <p:cNvSpPr>
            <a:spLocks noChangeArrowheads="1"/>
          </p:cNvSpPr>
          <p:nvPr/>
        </p:nvSpPr>
        <p:spPr bwMode="auto">
          <a:xfrm>
            <a:off x="409575" y="1169988"/>
            <a:ext cx="836652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Активируйте </a:t>
            </a:r>
            <a:r>
              <a:rPr lang="ru-RU" dirty="0" err="1"/>
              <a:t>промо-код</a:t>
            </a:r>
            <a:r>
              <a:rPr lang="ru-RU" dirty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UMK2019</a:t>
            </a:r>
            <a:r>
              <a:rPr lang="ru-RU" sz="1600" b="1" dirty="0" smtClean="0">
                <a:solidFill>
                  <a:srgbClr val="2D3494"/>
                </a:solidFill>
              </a:rPr>
              <a:t> </a:t>
            </a:r>
            <a:r>
              <a:rPr lang="ru-RU" dirty="0"/>
              <a:t>на сайте</a:t>
            </a:r>
            <a:r>
              <a:rPr lang="ru-RU" dirty="0">
                <a:solidFill>
                  <a:srgbClr val="2D3494"/>
                </a:solidFill>
                <a:latin typeface="Calibri" pitchFamily="34" charset="0"/>
                <a:ea typeface="HeliosCompressed"/>
                <a:cs typeface="HeliosCompressed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ea typeface="HeliosCompressed"/>
                <a:cs typeface="HeliosCompressed"/>
              </a:rPr>
              <a:t>lecta.rosuchebnik.ru</a:t>
            </a:r>
            <a:r>
              <a:rPr lang="ru-RU" sz="2000" b="1" dirty="0">
                <a:solidFill>
                  <a:srgbClr val="FF0000"/>
                </a:solidFill>
                <a:latin typeface="Calibri" pitchFamily="34" charset="0"/>
                <a:ea typeface="HeliosCompressed"/>
                <a:cs typeface="HeliosCompressed"/>
              </a:rPr>
              <a:t> </a:t>
            </a:r>
            <a:r>
              <a:rPr lang="ru-RU" sz="1600" dirty="0"/>
              <a:t>и получите </a:t>
            </a:r>
            <a:r>
              <a:rPr lang="ru-RU" sz="1600" b="1" dirty="0">
                <a:solidFill>
                  <a:srgbClr val="2D3494"/>
                </a:solidFill>
              </a:rPr>
              <a:t>БЕСПЛАТНЫЙ</a:t>
            </a:r>
            <a:r>
              <a:rPr lang="ru-RU" sz="1600" dirty="0"/>
              <a:t> доступ к электронным учебникам и уникальным сервисам на сайте </a:t>
            </a:r>
            <a:r>
              <a:rPr lang="en-US" sz="1600" dirty="0"/>
              <a:t>L</a:t>
            </a:r>
            <a:r>
              <a:rPr lang="ru-RU" sz="1600" dirty="0"/>
              <a:t>ЕСТА: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13" cstate="print"/>
          <a:srcRect l="5612" t="8016" r="7643" b="6212"/>
          <a:stretch>
            <a:fillRect/>
          </a:stretch>
        </p:blipFill>
        <p:spPr bwMode="auto">
          <a:xfrm>
            <a:off x="107515" y="1844824"/>
            <a:ext cx="2710957" cy="23042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14" cstate="print"/>
          <a:srcRect l="6093" t="7816" r="6040" b="5210"/>
          <a:stretch>
            <a:fillRect/>
          </a:stretch>
        </p:blipFill>
        <p:spPr bwMode="auto">
          <a:xfrm>
            <a:off x="646067" y="4051212"/>
            <a:ext cx="2736304" cy="21682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1192" y="1589"/>
          <a:ext cx="1190" cy="1587"/>
        </p:xfrm>
        <a:graphic>
          <a:graphicData uri="http://schemas.openxmlformats.org/presentationml/2006/ole">
            <p:oleObj spid="_x0000_s553986" name="think-cell Slide" r:id="rId3" imgW="360" imgH="360" progId="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3298826"/>
            <a:ext cx="9144000" cy="1611313"/>
          </a:xfrm>
          <a:prstGeom prst="rect">
            <a:avLst/>
          </a:prstGeom>
          <a:solidFill>
            <a:srgbClr val="005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40964" name="Заголовок 5"/>
          <p:cNvSpPr txBox="1">
            <a:spLocks/>
          </p:cNvSpPr>
          <p:nvPr/>
        </p:nvSpPr>
        <p:spPr bwMode="auto">
          <a:xfrm>
            <a:off x="128130" y="214314"/>
            <a:ext cx="86391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>
                <a:solidFill>
                  <a:srgbClr val="1D1F81"/>
                </a:solidFill>
                <a:latin typeface="Calibri" pitchFamily="34" charset="0"/>
              </a:rPr>
              <a:t>ПРОГРАММА  ЛОЯЛЬНОСТИ ДЛЯ УЧИТЕЛЕЙ</a:t>
            </a:r>
          </a:p>
        </p:txBody>
      </p:sp>
      <p:sp>
        <p:nvSpPr>
          <p:cNvPr id="40965" name="Текст 1"/>
          <p:cNvSpPr txBox="1">
            <a:spLocks/>
          </p:cNvSpPr>
          <p:nvPr/>
        </p:nvSpPr>
        <p:spPr bwMode="auto">
          <a:xfrm>
            <a:off x="317898" y="3416300"/>
            <a:ext cx="413027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ПРИСОЕДИНЯЙТЕСЬ!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0966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1738313"/>
            <a:ext cx="4989910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лилиния 7"/>
          <p:cNvSpPr/>
          <p:nvPr/>
        </p:nvSpPr>
        <p:spPr>
          <a:xfrm flipV="1">
            <a:off x="6936582" y="177801"/>
            <a:ext cx="2207419" cy="608013"/>
          </a:xfrm>
          <a:custGeom>
            <a:avLst/>
            <a:gdLst>
              <a:gd name="connsiteX0" fmla="*/ 0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0 w 2286016"/>
              <a:gd name="connsiteY4" fmla="*/ 0 h 785818"/>
              <a:gd name="connsiteX0" fmla="*/ 309522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309522 w 2286016"/>
              <a:gd name="connsiteY4" fmla="*/ 0 h 785818"/>
              <a:gd name="connsiteX0" fmla="*/ 195194 w 2286016"/>
              <a:gd name="connsiteY0" fmla="*/ 0 h 785842"/>
              <a:gd name="connsiteX1" fmla="*/ 2286016 w 2286016"/>
              <a:gd name="connsiteY1" fmla="*/ 24 h 785842"/>
              <a:gd name="connsiteX2" fmla="*/ 2286016 w 2286016"/>
              <a:gd name="connsiteY2" fmla="*/ 785842 h 785842"/>
              <a:gd name="connsiteX3" fmla="*/ 0 w 2286016"/>
              <a:gd name="connsiteY3" fmla="*/ 785842 h 785842"/>
              <a:gd name="connsiteX4" fmla="*/ 195194 w 2286016"/>
              <a:gd name="connsiteY4" fmla="*/ 0 h 78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16" h="785842">
                <a:moveTo>
                  <a:pt x="195194" y="0"/>
                </a:moveTo>
                <a:lnTo>
                  <a:pt x="2286016" y="24"/>
                </a:lnTo>
                <a:lnTo>
                  <a:pt x="2286016" y="785842"/>
                </a:lnTo>
                <a:lnTo>
                  <a:pt x="0" y="785842"/>
                </a:lnTo>
                <a:lnTo>
                  <a:pt x="195194" y="0"/>
                </a:lnTo>
                <a:close/>
              </a:path>
            </a:pathLst>
          </a:custGeom>
          <a:solidFill>
            <a:srgbClr val="EB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flipV="1">
            <a:off x="6522244" y="0"/>
            <a:ext cx="2621756" cy="717550"/>
          </a:xfrm>
          <a:custGeom>
            <a:avLst/>
            <a:gdLst>
              <a:gd name="connsiteX0" fmla="*/ 0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0 w 4024298"/>
              <a:gd name="connsiteY4" fmla="*/ 0 h 1071570"/>
              <a:gd name="connsiteX0" fmla="*/ 45239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452398 w 4024298"/>
              <a:gd name="connsiteY4" fmla="*/ 0 h 1071570"/>
              <a:gd name="connsiteX0" fmla="*/ 83335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833358 w 4024298"/>
              <a:gd name="connsiteY4" fmla="*/ 0 h 1071570"/>
              <a:gd name="connsiteX0" fmla="*/ 380960 w 3571900"/>
              <a:gd name="connsiteY0" fmla="*/ 0 h 1071570"/>
              <a:gd name="connsiteX1" fmla="*/ 3571900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571900"/>
              <a:gd name="connsiteY0" fmla="*/ 0 h 1071570"/>
              <a:gd name="connsiteX1" fmla="*/ 3024166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024166"/>
              <a:gd name="connsiteY0" fmla="*/ 0 h 1071570"/>
              <a:gd name="connsiteX1" fmla="*/ 3024166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3024166"/>
              <a:gd name="connsiteY0" fmla="*/ 0 h 1071570"/>
              <a:gd name="connsiteX1" fmla="*/ 2905060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2905060"/>
              <a:gd name="connsiteY0" fmla="*/ 0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380960 w 2905060"/>
              <a:gd name="connsiteY4" fmla="*/ 0 h 1071570"/>
              <a:gd name="connsiteX0" fmla="*/ 258613 w 2905060"/>
              <a:gd name="connsiteY0" fmla="*/ 28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258613 w 2905060"/>
              <a:gd name="connsiteY4" fmla="*/ 28 h 107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060" h="1071570">
                <a:moveTo>
                  <a:pt x="258613" y="28"/>
                </a:moveTo>
                <a:lnTo>
                  <a:pt x="2905060" y="0"/>
                </a:lnTo>
                <a:lnTo>
                  <a:pt x="2905060" y="1071570"/>
                </a:lnTo>
                <a:lnTo>
                  <a:pt x="0" y="1071570"/>
                </a:lnTo>
                <a:lnTo>
                  <a:pt x="258613" y="28"/>
                </a:lnTo>
                <a:close/>
              </a:path>
            </a:pathLst>
          </a:cu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9" name="Прямоугольник 9"/>
          <p:cNvSpPr>
            <a:spLocks noChangeArrowheads="1"/>
          </p:cNvSpPr>
          <p:nvPr/>
        </p:nvSpPr>
        <p:spPr bwMode="auto">
          <a:xfrm>
            <a:off x="6610114" y="144463"/>
            <a:ext cx="2612703" cy="400110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rosuchebnik.ru/loyalty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0970" name="Текст 1"/>
          <p:cNvSpPr txBox="1">
            <a:spLocks/>
          </p:cNvSpPr>
          <p:nvPr/>
        </p:nvSpPr>
        <p:spPr bwMode="auto">
          <a:xfrm>
            <a:off x="207262" y="1156801"/>
            <a:ext cx="3898106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36000" bIns="72000"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None/>
            </a:pPr>
            <a:r>
              <a:rPr lang="ru-RU" sz="2000" dirty="0">
                <a:solidFill>
                  <a:srgbClr val="2F2F2F"/>
                </a:solidFill>
                <a:latin typeface="Calibri" pitchFamily="34" charset="0"/>
              </a:rPr>
              <a:t>Система накопления баллов, которая позволяет получать бонусы и подарки, участвуя в мероприятиях и активностях от корпорации «Российский учебник» и </a:t>
            </a:r>
            <a:r>
              <a:rPr lang="en-US" sz="2000" dirty="0">
                <a:solidFill>
                  <a:srgbClr val="2F2F2F"/>
                </a:solidFill>
                <a:latin typeface="Calibri" pitchFamily="34" charset="0"/>
              </a:rPr>
              <a:t>LECTA</a:t>
            </a:r>
          </a:p>
        </p:txBody>
      </p:sp>
      <p:sp>
        <p:nvSpPr>
          <p:cNvPr id="40971" name="Текст 1"/>
          <p:cNvSpPr txBox="1">
            <a:spLocks/>
          </p:cNvSpPr>
          <p:nvPr/>
        </p:nvSpPr>
        <p:spPr bwMode="auto">
          <a:xfrm>
            <a:off x="168427" y="3821602"/>
            <a:ext cx="467613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36000" bIns="72000"/>
          <a:lstStyle/>
          <a:p>
            <a:pPr>
              <a:buClr>
                <a:schemeClr val="bg2"/>
              </a:buClr>
              <a:buFont typeface="Arial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Накапливайте баллы </a:t>
            </a:r>
          </a:p>
          <a:p>
            <a:pPr>
              <a:buClr>
                <a:schemeClr val="bg2"/>
              </a:buClr>
              <a:buFont typeface="Arial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и обменивайте их на скидки и подарки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9593" t="8407" r="12475" b="16150"/>
          <a:stretch>
            <a:fillRect/>
          </a:stretch>
        </p:blipFill>
        <p:spPr bwMode="auto">
          <a:xfrm>
            <a:off x="4987280" y="999836"/>
            <a:ext cx="3609405" cy="294414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5753" r="10654" b="3741"/>
          <a:stretch>
            <a:fillRect/>
          </a:stretch>
        </p:blipFill>
        <p:spPr bwMode="auto">
          <a:xfrm>
            <a:off x="5409710" y="3610325"/>
            <a:ext cx="3456384" cy="278092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260648"/>
            <a:ext cx="6177880" cy="882352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Мы в социальных сетях</a:t>
            </a:r>
            <a:endParaRPr lang="ru-RU" sz="4400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22350" t="6195" r="11807" b="2655"/>
          <a:stretch>
            <a:fillRect/>
          </a:stretch>
        </p:blipFill>
        <p:spPr bwMode="auto">
          <a:xfrm>
            <a:off x="341169" y="3914255"/>
            <a:ext cx="2304256" cy="244827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 l="21817" t="6637" r="23668" b="2434"/>
          <a:stretch>
            <a:fillRect/>
          </a:stretch>
        </p:blipFill>
        <p:spPr bwMode="auto">
          <a:xfrm>
            <a:off x="2971912" y="3729975"/>
            <a:ext cx="2050039" cy="244790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268" y="1086928"/>
            <a:ext cx="4374658" cy="2484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1192" y="1591"/>
          <a:ext cx="1190" cy="1587"/>
        </p:xfrm>
        <a:graphic>
          <a:graphicData uri="http://schemas.openxmlformats.org/presentationml/2006/ole">
            <p:oleObj spid="_x0000_s605186" name="think-cell Slide" r:id="rId3" imgW="360" imgH="360" progId="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3298828"/>
            <a:ext cx="9144000" cy="1611313"/>
          </a:xfrm>
          <a:prstGeom prst="rect">
            <a:avLst/>
          </a:prstGeom>
          <a:solidFill>
            <a:srgbClr val="005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40964" name="Заголовок 5"/>
          <p:cNvSpPr txBox="1">
            <a:spLocks/>
          </p:cNvSpPr>
          <p:nvPr/>
        </p:nvSpPr>
        <p:spPr bwMode="auto">
          <a:xfrm>
            <a:off x="128131" y="214316"/>
            <a:ext cx="86391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>
                <a:solidFill>
                  <a:srgbClr val="1D1F81"/>
                </a:solidFill>
                <a:latin typeface="Calibri" pitchFamily="34" charset="0"/>
              </a:rPr>
              <a:t>ПРОГРАММА  ЛОЯЛЬНОСТИ ДЛЯ УЧИТЕЛЕЙ</a:t>
            </a:r>
          </a:p>
        </p:txBody>
      </p:sp>
      <p:sp>
        <p:nvSpPr>
          <p:cNvPr id="40965" name="Текст 1"/>
          <p:cNvSpPr txBox="1">
            <a:spLocks/>
          </p:cNvSpPr>
          <p:nvPr/>
        </p:nvSpPr>
        <p:spPr bwMode="auto">
          <a:xfrm>
            <a:off x="317898" y="3416300"/>
            <a:ext cx="413027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ПРИСОЕДИНЯЙТЕСЬ!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0966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1738313"/>
            <a:ext cx="4989910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лилиния 7"/>
          <p:cNvSpPr/>
          <p:nvPr/>
        </p:nvSpPr>
        <p:spPr>
          <a:xfrm flipV="1">
            <a:off x="6936583" y="177803"/>
            <a:ext cx="2207419" cy="608013"/>
          </a:xfrm>
          <a:custGeom>
            <a:avLst/>
            <a:gdLst>
              <a:gd name="connsiteX0" fmla="*/ 0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0 w 2286016"/>
              <a:gd name="connsiteY4" fmla="*/ 0 h 785818"/>
              <a:gd name="connsiteX0" fmla="*/ 309522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309522 w 2286016"/>
              <a:gd name="connsiteY4" fmla="*/ 0 h 785818"/>
              <a:gd name="connsiteX0" fmla="*/ 195194 w 2286016"/>
              <a:gd name="connsiteY0" fmla="*/ 0 h 785842"/>
              <a:gd name="connsiteX1" fmla="*/ 2286016 w 2286016"/>
              <a:gd name="connsiteY1" fmla="*/ 24 h 785842"/>
              <a:gd name="connsiteX2" fmla="*/ 2286016 w 2286016"/>
              <a:gd name="connsiteY2" fmla="*/ 785842 h 785842"/>
              <a:gd name="connsiteX3" fmla="*/ 0 w 2286016"/>
              <a:gd name="connsiteY3" fmla="*/ 785842 h 785842"/>
              <a:gd name="connsiteX4" fmla="*/ 195194 w 2286016"/>
              <a:gd name="connsiteY4" fmla="*/ 0 h 78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16" h="785842">
                <a:moveTo>
                  <a:pt x="195194" y="0"/>
                </a:moveTo>
                <a:lnTo>
                  <a:pt x="2286016" y="24"/>
                </a:lnTo>
                <a:lnTo>
                  <a:pt x="2286016" y="785842"/>
                </a:lnTo>
                <a:lnTo>
                  <a:pt x="0" y="785842"/>
                </a:lnTo>
                <a:lnTo>
                  <a:pt x="195194" y="0"/>
                </a:lnTo>
                <a:close/>
              </a:path>
            </a:pathLst>
          </a:custGeom>
          <a:solidFill>
            <a:srgbClr val="EB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flipV="1">
            <a:off x="6522244" y="0"/>
            <a:ext cx="2621756" cy="717550"/>
          </a:xfrm>
          <a:custGeom>
            <a:avLst/>
            <a:gdLst>
              <a:gd name="connsiteX0" fmla="*/ 0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0 w 4024298"/>
              <a:gd name="connsiteY4" fmla="*/ 0 h 1071570"/>
              <a:gd name="connsiteX0" fmla="*/ 45239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452398 w 4024298"/>
              <a:gd name="connsiteY4" fmla="*/ 0 h 1071570"/>
              <a:gd name="connsiteX0" fmla="*/ 83335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833358 w 4024298"/>
              <a:gd name="connsiteY4" fmla="*/ 0 h 1071570"/>
              <a:gd name="connsiteX0" fmla="*/ 380960 w 3571900"/>
              <a:gd name="connsiteY0" fmla="*/ 0 h 1071570"/>
              <a:gd name="connsiteX1" fmla="*/ 3571900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571900"/>
              <a:gd name="connsiteY0" fmla="*/ 0 h 1071570"/>
              <a:gd name="connsiteX1" fmla="*/ 3024166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024166"/>
              <a:gd name="connsiteY0" fmla="*/ 0 h 1071570"/>
              <a:gd name="connsiteX1" fmla="*/ 3024166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3024166"/>
              <a:gd name="connsiteY0" fmla="*/ 0 h 1071570"/>
              <a:gd name="connsiteX1" fmla="*/ 2905060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2905060"/>
              <a:gd name="connsiteY0" fmla="*/ 0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380960 w 2905060"/>
              <a:gd name="connsiteY4" fmla="*/ 0 h 1071570"/>
              <a:gd name="connsiteX0" fmla="*/ 258613 w 2905060"/>
              <a:gd name="connsiteY0" fmla="*/ 28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258613 w 2905060"/>
              <a:gd name="connsiteY4" fmla="*/ 28 h 107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060" h="1071570">
                <a:moveTo>
                  <a:pt x="258613" y="28"/>
                </a:moveTo>
                <a:lnTo>
                  <a:pt x="2905060" y="0"/>
                </a:lnTo>
                <a:lnTo>
                  <a:pt x="2905060" y="1071570"/>
                </a:lnTo>
                <a:lnTo>
                  <a:pt x="0" y="1071570"/>
                </a:lnTo>
                <a:lnTo>
                  <a:pt x="258613" y="28"/>
                </a:lnTo>
                <a:close/>
              </a:path>
            </a:pathLst>
          </a:cu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9" name="Прямоугольник 9"/>
          <p:cNvSpPr>
            <a:spLocks noChangeArrowheads="1"/>
          </p:cNvSpPr>
          <p:nvPr/>
        </p:nvSpPr>
        <p:spPr bwMode="auto">
          <a:xfrm>
            <a:off x="6610115" y="144463"/>
            <a:ext cx="2612703" cy="400110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rosuchebnik.ru/loyalty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0970" name="Текст 1"/>
          <p:cNvSpPr txBox="1">
            <a:spLocks/>
          </p:cNvSpPr>
          <p:nvPr/>
        </p:nvSpPr>
        <p:spPr bwMode="auto">
          <a:xfrm>
            <a:off x="207262" y="1156802"/>
            <a:ext cx="3898106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36000" bIns="72000"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None/>
            </a:pPr>
            <a:r>
              <a:rPr lang="ru-RU" sz="2000" dirty="0">
                <a:solidFill>
                  <a:srgbClr val="2F2F2F"/>
                </a:solidFill>
                <a:latin typeface="Calibri" pitchFamily="34" charset="0"/>
              </a:rPr>
              <a:t>Система накопления баллов, которая позволяет получать бонусы и подарки, участвуя в мероприятиях и активностях от корпорации «Российский учебник» и </a:t>
            </a:r>
            <a:r>
              <a:rPr lang="en-US" sz="2000" dirty="0">
                <a:solidFill>
                  <a:srgbClr val="2F2F2F"/>
                </a:solidFill>
                <a:latin typeface="Calibri" pitchFamily="34" charset="0"/>
              </a:rPr>
              <a:t>LECTA</a:t>
            </a:r>
          </a:p>
        </p:txBody>
      </p:sp>
      <p:sp>
        <p:nvSpPr>
          <p:cNvPr id="40971" name="Текст 1"/>
          <p:cNvSpPr txBox="1">
            <a:spLocks/>
          </p:cNvSpPr>
          <p:nvPr/>
        </p:nvSpPr>
        <p:spPr bwMode="auto">
          <a:xfrm>
            <a:off x="168428" y="3821602"/>
            <a:ext cx="467613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36000" bIns="72000"/>
          <a:lstStyle/>
          <a:p>
            <a:pPr>
              <a:buClr>
                <a:schemeClr val="bg2"/>
              </a:buClr>
              <a:buFont typeface="Arial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Накапливайте баллы </a:t>
            </a:r>
          </a:p>
          <a:p>
            <a:pPr>
              <a:buClr>
                <a:schemeClr val="bg2"/>
              </a:buClr>
              <a:buFont typeface="Arial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и обменивайте их на скидки и подарки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596621"/>
            <a:ext cx="9144000" cy="1644493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chemeClr val="bg1"/>
              </a:solidFill>
            </a:endParaRP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57999801"/>
              </p:ext>
            </p:extLst>
          </p:nvPr>
        </p:nvGraphicFramePr>
        <p:xfrm>
          <a:off x="1144195" y="858843"/>
          <a:ext cx="1190" cy="1587"/>
        </p:xfrm>
        <a:graphic>
          <a:graphicData uri="http://schemas.openxmlformats.org/presentationml/2006/ole">
            <p:oleObj spid="_x0000_s390146" name="think-cell Slide" r:id="rId3" imgW="360" imgH="360" progId="">
              <p:embed/>
            </p:oleObj>
          </a:graphicData>
        </a:graphic>
      </p:graphicFrame>
      <p:sp>
        <p:nvSpPr>
          <p:cNvPr id="1065" name="Хотите продолжить общение?"/>
          <p:cNvSpPr txBox="1"/>
          <p:nvPr/>
        </p:nvSpPr>
        <p:spPr>
          <a:xfrm>
            <a:off x="5064940" y="3447206"/>
            <a:ext cx="2058833" cy="2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продолжить общение?</a:t>
            </a:r>
          </a:p>
        </p:txBody>
      </p:sp>
      <p:grpSp>
        <p:nvGrpSpPr>
          <p:cNvPr id="2" name="Группа 30"/>
          <p:cNvGrpSpPr/>
          <p:nvPr/>
        </p:nvGrpSpPr>
        <p:grpSpPr>
          <a:xfrm>
            <a:off x="5064927" y="3958844"/>
            <a:ext cx="2663698" cy="1200329"/>
            <a:chOff x="7310446" y="3528008"/>
            <a:chExt cx="3551597" cy="160043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703401" y="3528008"/>
              <a:ext cx="3158642" cy="16004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youtube.com/user/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drofapublishing</a:t>
              </a:r>
              <a:endParaRPr lang="ru-RU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fb.com/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ru-RU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vk.com/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ros.uchebnik</a:t>
              </a:r>
              <a:endParaRPr lang="ru-RU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ok.ru/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en-US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06EB138-9E31-6A43-81C9-40C57E32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978" y="4750319"/>
              <a:ext cx="249702" cy="2497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B4F845B7-8AD5-5345-BE80-2BBCD338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945" y="4390279"/>
              <a:ext cx="249702" cy="2497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9F4819CC-6576-F641-B0B8-1665E6DF2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0788" y="3994235"/>
              <a:ext cx="249702" cy="2497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xmlns="" id="{17BF4B56-8968-C945-A3BC-729E08BA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0446" y="3607926"/>
              <a:ext cx="249702" cy="249702"/>
            </a:xfrm>
            <a:prstGeom prst="rect">
              <a:avLst/>
            </a:prstGeom>
          </p:spPr>
        </p:pic>
      </p:grpSp>
      <p:sp>
        <p:nvSpPr>
          <p:cNvPr id="37" name="123308, г. Москва, ул. Зорге, д.1"/>
          <p:cNvSpPr txBox="1"/>
          <p:nvPr/>
        </p:nvSpPr>
        <p:spPr>
          <a:xfrm>
            <a:off x="646361" y="2298871"/>
            <a:ext cx="2535952" cy="19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 Москва, Пресненская наб., д. 6, строение 2</a:t>
            </a:r>
            <a:endParaRPr sz="105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Методический центр 8-800-2000-550 (звонок бесплатный)"/>
          <p:cNvSpPr txBox="1"/>
          <p:nvPr/>
        </p:nvSpPr>
        <p:spPr>
          <a:xfrm>
            <a:off x="3845859" y="1920421"/>
            <a:ext cx="4706470" cy="111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8" tIns="14288" rIns="14288" bIns="14288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Методический центр</a:t>
            </a:r>
          </a:p>
          <a:p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8-800-2000-550 (звонок бесплатный</a:t>
            </a:r>
            <a:r>
              <a:rPr sz="20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hlinkClick r:id="rId8"/>
              </a:rPr>
              <a:t>metod@rosuchebnik.ru</a:t>
            </a:r>
            <a:endParaRPr lang="ru-RU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sz="105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05562" y="1768903"/>
            <a:ext cx="31737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u="sng" dirty="0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rosuchebnik.ru, </a:t>
            </a:r>
            <a:r>
              <a:rPr lang="ru-RU" u="sng" dirty="0" err="1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росучебник.рф</a:t>
            </a:r>
            <a:endParaRPr lang="ru-RU" u="sng" dirty="0">
              <a:solidFill>
                <a:schemeClr val="bg1"/>
              </a:solidFill>
              <a:latin typeface="Calibri" panose="020F0502020204030204" pitchFamily="34" charset="0"/>
              <a:ea typeface="Helios-Cond-Light"/>
              <a:cs typeface="Helios-Cond-Light"/>
            </a:endParaRPr>
          </a:p>
        </p:txBody>
      </p:sp>
      <p:sp>
        <p:nvSpPr>
          <p:cNvPr id="46" name="Хотите купить?"/>
          <p:cNvSpPr txBox="1"/>
          <p:nvPr/>
        </p:nvSpPr>
        <p:spPr>
          <a:xfrm>
            <a:off x="1540828" y="3447213"/>
            <a:ext cx="1027718" cy="21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купить?</a:t>
            </a:r>
            <a:endParaRPr sz="12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7" name="Официальный интернет-магазин учебной литературы book24.ru"/>
          <p:cNvSpPr txBox="1"/>
          <p:nvPr/>
        </p:nvSpPr>
        <p:spPr>
          <a:xfrm>
            <a:off x="1551811" y="4159948"/>
            <a:ext cx="1721533" cy="3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Официальный интернет-магазин учебной литературы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book24.ru</a:t>
            </a:r>
            <a:endParaRPr sz="900" u="sng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  <a:sym typeface="HeliosCompressed"/>
              <a:hlinkClick r:id="rId9"/>
            </a:endParaRPr>
          </a:p>
        </p:txBody>
      </p:sp>
      <p:sp>
        <p:nvSpPr>
          <p:cNvPr id="48" name="Магазин электронных учебников lecta.ru"/>
          <p:cNvSpPr txBox="1"/>
          <p:nvPr/>
        </p:nvSpPr>
        <p:spPr>
          <a:xfrm>
            <a:off x="2020078" y="4692406"/>
            <a:ext cx="1721533" cy="3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Цифровая среда школы</a:t>
            </a:r>
          </a:p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lecta.rosuchebnik.ru</a:t>
            </a:r>
          </a:p>
        </p:txBody>
      </p:sp>
      <p:sp>
        <p:nvSpPr>
          <p:cNvPr id="49" name="Отдел продаж sales@rosuchebnik.ru"/>
          <p:cNvSpPr txBox="1"/>
          <p:nvPr/>
        </p:nvSpPr>
        <p:spPr>
          <a:xfrm>
            <a:off x="2020078" y="5225621"/>
            <a:ext cx="1721533" cy="3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Отдел продаж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sales@rosuchebnik.ru</a:t>
            </a:r>
            <a:endParaRPr sz="9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0" name="Изображение" descr="Изображение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1811" y="3732459"/>
            <a:ext cx="969581" cy="484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RU LOGO.png" descr="RU LOGO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505020" y="5213380"/>
            <a:ext cx="362221" cy="366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 rotWithShape="1">
          <a:blip r:embed="rId12" cstate="print"/>
          <a:srcRect l="67677" r="20028"/>
          <a:stretch/>
        </p:blipFill>
        <p:spPr bwMode="auto">
          <a:xfrm>
            <a:off x="1525383" y="4610044"/>
            <a:ext cx="303028" cy="418984"/>
          </a:xfrm>
          <a:prstGeom prst="rect">
            <a:avLst/>
          </a:prstGeom>
          <a:noFill/>
        </p:spPr>
      </p:pic>
      <p:sp>
        <p:nvSpPr>
          <p:cNvPr id="27" name="+7 (495) 795 0535, 795 0545, info@rosuchebnik.ru"/>
          <p:cNvSpPr txBox="1"/>
          <p:nvPr/>
        </p:nvSpPr>
        <p:spPr>
          <a:xfrm>
            <a:off x="625937" y="2582833"/>
            <a:ext cx="3023259" cy="14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8" tIns="14288" rIns="14288" bIns="14288" anchor="ctr">
            <a:spAutoFit/>
          </a:bodyPr>
          <a:lstStyle/>
          <a:p>
            <a:pPr algn="l">
              <a:lnSpc>
                <a:spcPct val="70000"/>
              </a:lnSpc>
              <a:defRPr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sz="1050" dirty="0">
                <a:solidFill>
                  <a:schemeClr val="bg1"/>
                </a:solidFill>
                <a:latin typeface="Calibri" panose="020F0502020204030204" pitchFamily="34" charset="0"/>
              </a:rPr>
              <a:t>+7 (495) 795 05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050" dirty="0">
                <a:solidFill>
                  <a:schemeClr val="bg1"/>
                </a:solidFill>
                <a:latin typeface="Calibri" panose="020F0502020204030204" pitchFamily="34" charset="0"/>
              </a:rPr>
              <a:t>35, 795 05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050" dirty="0">
                <a:solidFill>
                  <a:schemeClr val="bg1"/>
                </a:solidFill>
                <a:latin typeface="Calibri" panose="020F0502020204030204" pitchFamily="34" charset="0"/>
              </a:rPr>
              <a:t>45, </a:t>
            </a:r>
            <a:r>
              <a:rPr lang="en-US" sz="1050" u="sng" dirty="0">
                <a:solidFill>
                  <a:schemeClr val="bg1"/>
                </a:solidFill>
                <a:latin typeface="Calibri" panose="020F0502020204030204" pitchFamily="34" charset="0"/>
              </a:rPr>
              <a:t>info@rosuchebnik.ru</a:t>
            </a:r>
            <a:endParaRPr sz="1050" u="sng" dirty="0">
              <a:solidFill>
                <a:schemeClr val="bg1"/>
              </a:solidFill>
              <a:latin typeface="Calibri" panose="020F0502020204030204" pitchFamily="34" charset="0"/>
              <a:hlinkClick r:id="rId13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9403" y="208494"/>
            <a:ext cx="2249153" cy="53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41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/>
          </p:cNvSpPr>
          <p:nvPr>
            <p:ph type="title" idx="4294967295"/>
          </p:nvPr>
        </p:nvSpPr>
        <p:spPr>
          <a:xfrm>
            <a:off x="681329" y="221707"/>
            <a:ext cx="8301317" cy="7286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2D3494"/>
                </a:solidFill>
              </a:rPr>
              <a:t>Кто постигает новое, имея старое, тот может быть учителем</a:t>
            </a:r>
            <a:r>
              <a:rPr lang="ru-RU" sz="2000" i="1" dirty="0" smtClean="0"/>
              <a:t> </a:t>
            </a:r>
            <a:br>
              <a:rPr lang="ru-RU" sz="2000" i="1" dirty="0" smtClean="0"/>
            </a:br>
            <a:r>
              <a:rPr lang="ru-RU" sz="2000" i="1" dirty="0" smtClean="0"/>
              <a:t>										</a:t>
            </a:r>
            <a:r>
              <a:rPr lang="ru-RU" sz="1600" i="1" dirty="0" smtClean="0"/>
              <a:t>Конфуций </a:t>
            </a:r>
            <a:r>
              <a:rPr lang="ru-RU" sz="1600" b="1" dirty="0" smtClean="0">
                <a:solidFill>
                  <a:srgbClr val="2D3494"/>
                </a:solidFill>
              </a:rPr>
              <a:t/>
            </a:r>
            <a:br>
              <a:rPr lang="ru-RU" sz="1600" b="1" dirty="0" smtClean="0">
                <a:solidFill>
                  <a:srgbClr val="2D3494"/>
                </a:solidFill>
              </a:rPr>
            </a:br>
            <a:r>
              <a:rPr lang="ru-RU" sz="2800" b="1" dirty="0" smtClean="0">
                <a:solidFill>
                  <a:srgbClr val="2D3494"/>
                </a:solidFill>
              </a:rPr>
              <a:t>									</a:t>
            </a:r>
            <a:endParaRPr lang="ru-RU" sz="1800" b="1" i="1" dirty="0" smtClean="0">
              <a:solidFill>
                <a:srgbClr val="2D3494"/>
              </a:solidFill>
            </a:endParaRPr>
          </a:p>
        </p:txBody>
      </p:sp>
      <p:sp>
        <p:nvSpPr>
          <p:cNvPr id="212995" name="Rectangle 3"/>
          <p:cNvSpPr>
            <a:spLocks noGrp="1"/>
          </p:cNvSpPr>
          <p:nvPr>
            <p:ph type="body" idx="4294967295"/>
          </p:nvPr>
        </p:nvSpPr>
        <p:spPr>
          <a:xfrm>
            <a:off x="2456339" y="1456522"/>
            <a:ext cx="6687671" cy="384468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2D3494"/>
                </a:solidFill>
              </a:rPr>
              <a:t>	Долженкова Наталья Олеговна</a:t>
            </a:r>
            <a:r>
              <a:rPr lang="en-US" sz="2000" b="1" dirty="0" smtClean="0">
                <a:solidFill>
                  <a:srgbClr val="2D3494"/>
                </a:solidFill>
              </a:rPr>
              <a:t>​</a:t>
            </a:r>
            <a:endParaRPr lang="ru-RU" sz="2000" b="1" dirty="0" smtClean="0">
              <a:solidFill>
                <a:srgbClr val="2D3494"/>
              </a:solidFill>
            </a:endParaRPr>
          </a:p>
          <a:p>
            <a:pPr>
              <a:buFont typeface="Arial" charset="0"/>
              <a:buNone/>
            </a:pPr>
            <a:r>
              <a:rPr lang="ru-RU" sz="1800" dirty="0" smtClean="0"/>
              <a:t>ведущий </a:t>
            </a:r>
            <a:r>
              <a:rPr lang="en-US" sz="1800" dirty="0" err="1" smtClean="0"/>
              <a:t>методист</a:t>
            </a:r>
            <a:r>
              <a:rPr lang="en-US" sz="1800" dirty="0" smtClean="0"/>
              <a:t> </a:t>
            </a:r>
            <a:r>
              <a:rPr lang="en-US" sz="1800" dirty="0" err="1" smtClean="0"/>
              <a:t>по</a:t>
            </a:r>
            <a:r>
              <a:rPr lang="en-US" sz="1800" dirty="0" smtClean="0"/>
              <a:t> </a:t>
            </a:r>
            <a:r>
              <a:rPr lang="ru-RU" sz="1800" dirty="0" smtClean="0"/>
              <a:t>биологии</a:t>
            </a:r>
            <a:r>
              <a:rPr lang="en-US" sz="1800" dirty="0" smtClean="0"/>
              <a:t> ​</a:t>
            </a:r>
            <a:r>
              <a:rPr lang="en-US" sz="1800" dirty="0" err="1" smtClean="0"/>
              <a:t>корпорации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>
              <a:buFont typeface="Arial" charset="0"/>
              <a:buNone/>
            </a:pPr>
            <a:r>
              <a:rPr lang="en-US" sz="1800" dirty="0" smtClean="0"/>
              <a:t>«</a:t>
            </a:r>
            <a:r>
              <a:rPr lang="en-US" sz="1800" dirty="0" err="1" smtClean="0"/>
              <a:t>Российский</a:t>
            </a:r>
            <a:r>
              <a:rPr lang="en-US" sz="1800" dirty="0" smtClean="0"/>
              <a:t> </a:t>
            </a:r>
            <a:r>
              <a:rPr lang="en-US" sz="1800" dirty="0" err="1" smtClean="0"/>
              <a:t>учебник</a:t>
            </a:r>
            <a:r>
              <a:rPr lang="en-US" sz="1800" dirty="0" smtClean="0"/>
              <a:t>» </a:t>
            </a:r>
            <a:r>
              <a:rPr lang="ru-RU" sz="1800" dirty="0" smtClean="0"/>
              <a:t>​</a:t>
            </a:r>
          </a:p>
          <a:p>
            <a:endParaRPr lang="ru-RU" dirty="0" smtClean="0"/>
          </a:p>
          <a:p>
            <a:pPr>
              <a:buFont typeface="Arial" charset="0"/>
              <a:buNone/>
            </a:pPr>
            <a:r>
              <a:rPr lang="ru-RU" sz="2000" dirty="0" smtClean="0">
                <a:sym typeface="Helios-Cond-Light"/>
              </a:rPr>
              <a:t>Мои контакты:</a:t>
            </a:r>
          </a:p>
          <a:p>
            <a:r>
              <a:rPr lang="ru-RU" sz="2000" dirty="0" smtClean="0">
                <a:sym typeface="Helios-Cond-Light"/>
              </a:rPr>
              <a:t>8(495)795-05-35 доб.71-29;   </a:t>
            </a:r>
            <a:r>
              <a:rPr lang="ru-RU" sz="2000" dirty="0" smtClean="0">
                <a:sym typeface="Helios-Cond-Light"/>
              </a:rPr>
              <a:t>8-903-506-21-69</a:t>
            </a:r>
            <a:endParaRPr lang="ru-RU" sz="2000" dirty="0" smtClean="0">
              <a:sym typeface="Helios-Cond-Light"/>
            </a:endParaRPr>
          </a:p>
          <a:p>
            <a:r>
              <a:rPr lang="en-US" sz="2000" dirty="0" smtClean="0">
                <a:sym typeface="Helios-Cond-Light"/>
                <a:hlinkClick r:id="rId2"/>
              </a:rPr>
              <a:t>Dolzhenkova.NO@rosuchebnik.ru</a:t>
            </a:r>
            <a:endParaRPr lang="ru-RU" sz="2000" dirty="0" smtClean="0">
              <a:sym typeface="Helios-Cond-Light"/>
            </a:endParaRPr>
          </a:p>
          <a:p>
            <a:pPr>
              <a:buFont typeface="Arial" charset="0"/>
              <a:buNone/>
            </a:pPr>
            <a:r>
              <a:rPr lang="ru-RU" sz="2000" dirty="0" smtClean="0">
                <a:sym typeface="Helios-Cond-Light"/>
              </a:rPr>
              <a:t>Я в социальных сетях:</a:t>
            </a:r>
            <a:endParaRPr lang="en-US" sz="2000" dirty="0" smtClean="0">
              <a:sym typeface="Helios-Cond-Light"/>
            </a:endParaRPr>
          </a:p>
          <a:p>
            <a:r>
              <a:rPr lang="ru-RU" sz="2000" dirty="0" smtClean="0">
                <a:sym typeface="Helios-Cond-Light"/>
                <a:hlinkClick r:id="rId3"/>
              </a:rPr>
              <a:t>https://www.facebook.com/profile.php?id=100003341702549</a:t>
            </a:r>
            <a:endParaRPr lang="ru-RU" sz="2000" dirty="0" smtClean="0">
              <a:sym typeface="Helios-Cond-Light"/>
            </a:endParaRPr>
          </a:p>
          <a:p>
            <a:r>
              <a:rPr lang="ru-RU" sz="2000" dirty="0" smtClean="0">
                <a:sym typeface="Helios-Cond-Light"/>
                <a:hlinkClick r:id="rId4"/>
              </a:rPr>
              <a:t>https://vk.com/id4891094</a:t>
            </a:r>
            <a:endParaRPr lang="ru-RU" sz="2000" dirty="0" smtClean="0">
              <a:sym typeface="Helios-Cond-Light"/>
            </a:endParaRPr>
          </a:p>
          <a:p>
            <a:endParaRPr lang="ru-RU" dirty="0" smtClean="0">
              <a:sym typeface="Helios-Cond-Light"/>
            </a:endParaRPr>
          </a:p>
          <a:p>
            <a:endParaRPr lang="ru-RU" dirty="0" smtClean="0"/>
          </a:p>
        </p:txBody>
      </p:sp>
      <p:pic>
        <p:nvPicPr>
          <p:cNvPr id="5" name="Picture 15" descr="26166511_1513788218742554_2085992669868630907_n"/>
          <p:cNvPicPr>
            <a:picLocks noChangeAspect="1" noChangeArrowheads="1"/>
          </p:cNvPicPr>
          <p:nvPr/>
        </p:nvPicPr>
        <p:blipFill>
          <a:blip r:embed="rId5" cstate="print"/>
          <a:srcRect l="7147" t="20963" r="47289" b="28093"/>
          <a:stretch>
            <a:fillRect/>
          </a:stretch>
        </p:blipFill>
        <p:spPr bwMode="auto">
          <a:xfrm>
            <a:off x="268941" y="1877001"/>
            <a:ext cx="1945342" cy="278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51" y="-340038"/>
            <a:ext cx="9008151" cy="6800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Письмо Министерства образования и науки РФ от 28 октября 2015 г. № 08-1786 “О рабочих программах учебных предметов” </a:t>
            </a:r>
            <a:r>
              <a:rPr lang="en-US" sz="2700" dirty="0" smtClean="0"/>
              <a:t>https://rosuchebnik.ru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t="7574" r="26969" b="3028"/>
          <a:stretch>
            <a:fillRect/>
          </a:stretch>
        </p:blipFill>
        <p:spPr bwMode="auto">
          <a:xfrm>
            <a:off x="4572013" y="1700808"/>
            <a:ext cx="4338365" cy="432048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764" t="12024" r="28327" b="4208"/>
          <a:stretch>
            <a:fillRect/>
          </a:stretch>
        </p:blipFill>
        <p:spPr bwMode="auto">
          <a:xfrm>
            <a:off x="107504" y="1700808"/>
            <a:ext cx="4320480" cy="424847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 l="2351" r="1575"/>
          <a:stretch>
            <a:fillRect/>
          </a:stretch>
        </p:blipFill>
        <p:spPr bwMode="auto">
          <a:xfrm>
            <a:off x="107506" y="188640"/>
            <a:ext cx="4392488" cy="626469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3252"/>
          <a:stretch>
            <a:fillRect/>
          </a:stretch>
        </p:blipFill>
        <p:spPr bwMode="auto">
          <a:xfrm>
            <a:off x="4716018" y="188640"/>
            <a:ext cx="4283968" cy="626469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4860034" y="1268760"/>
            <a:ext cx="417646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012" y="18864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sz="4000" spc="-5" dirty="0" smtClean="0">
                <a:latin typeface="Cambria" pitchFamily="18" charset="0"/>
              </a:rPr>
              <a:t>Методический      	шлейф </a:t>
            </a:r>
            <a:endParaRPr lang="ru-RU" sz="4000" dirty="0"/>
          </a:p>
        </p:txBody>
      </p:sp>
      <p:pic>
        <p:nvPicPr>
          <p:cNvPr id="79874" name="Picture 2" descr="Биология. 5 класс. Рабочая тетрадь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703" y="1914835"/>
            <a:ext cx="1667553" cy="216024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9876" name="Picture 4" descr="Биология. 5-6 классы. Рабочая тетрадь №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07" y="2004738"/>
            <a:ext cx="1584175" cy="218100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9880" name="Picture 8" descr="Биология. 5-6 классы. Рабочая тетрадь №2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683" y="3694746"/>
            <a:ext cx="1659973" cy="216024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9882" name="Picture 10" descr="Письмо Российской академии образования по использованию рабочих тетраде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188658"/>
            <a:ext cx="3384376" cy="4931519"/>
          </a:xfrm>
          <a:prstGeom prst="rect">
            <a:avLst/>
          </a:prstGeom>
          <a:noFill/>
        </p:spPr>
      </p:pic>
      <p:pic>
        <p:nvPicPr>
          <p:cNvPr id="79884" name="Picture 12" descr="Письмо Российской академии образования по использованию рабочих тетрадей."/>
          <p:cNvPicPr>
            <a:picLocks noChangeAspect="1" noChangeArrowheads="1"/>
          </p:cNvPicPr>
          <p:nvPr/>
        </p:nvPicPr>
        <p:blipFill>
          <a:blip r:embed="rId6" cstate="print"/>
          <a:srcRect t="7734"/>
          <a:stretch>
            <a:fillRect/>
          </a:stretch>
        </p:blipFill>
        <p:spPr bwMode="auto">
          <a:xfrm>
            <a:off x="4644008" y="4941168"/>
            <a:ext cx="3240360" cy="1718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86" y="1071547"/>
            <a:ext cx="8152380" cy="373381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732025"/>
            <a:ext cx="8715404" cy="269233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188" y="1214422"/>
            <a:ext cx="8022778" cy="36004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4688"/>
          <a:stretch>
            <a:fillRect/>
          </a:stretch>
        </p:blipFill>
        <p:spPr bwMode="auto">
          <a:xfrm>
            <a:off x="179512" y="260648"/>
            <a:ext cx="4392488" cy="633670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4959" t="-1250" r="821"/>
          <a:stretch>
            <a:fillRect/>
          </a:stretch>
        </p:blipFill>
        <p:spPr bwMode="auto">
          <a:xfrm>
            <a:off x="4716018" y="260648"/>
            <a:ext cx="4283968" cy="64087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644010" y="404664"/>
            <a:ext cx="43924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35" y="260648"/>
            <a:ext cx="5330455" cy="648642"/>
          </a:xfrm>
        </p:spPr>
        <p:txBody>
          <a:bodyPr/>
          <a:lstStyle/>
          <a:p>
            <a:r>
              <a:rPr lang="ru-RU" sz="2000" dirty="0" smtClean="0"/>
              <a:t>На сегодняшний день в СМИ про ФПУ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688" t="5611" r="27100" b="8639"/>
          <a:stretch>
            <a:fillRect/>
          </a:stretch>
        </p:blipFill>
        <p:spPr bwMode="auto">
          <a:xfrm>
            <a:off x="120770" y="944951"/>
            <a:ext cx="3976778" cy="3868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2405" t="5010" r="25922" b="14629"/>
          <a:stretch>
            <a:fillRect/>
          </a:stretch>
        </p:blipFill>
        <p:spPr bwMode="auto">
          <a:xfrm>
            <a:off x="5695322" y="353683"/>
            <a:ext cx="3241646" cy="28457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122" t="4810" r="32015" b="2204"/>
          <a:stretch>
            <a:fillRect/>
          </a:stretch>
        </p:blipFill>
        <p:spPr bwMode="auto">
          <a:xfrm>
            <a:off x="3957636" y="1900686"/>
            <a:ext cx="3971925" cy="4419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3676828"/>
              </p:ext>
            </p:extLst>
          </p:nvPr>
        </p:nvGraphicFramePr>
        <p:xfrm>
          <a:off x="1193" y="858441"/>
          <a:ext cx="1191" cy="1191"/>
        </p:xfrm>
        <a:graphic>
          <a:graphicData uri="http://schemas.openxmlformats.org/presentationml/2006/ole">
            <p:oleObj spid="_x0000_s125596" name="think-cell Slide" r:id="rId5" imgW="360" imgH="360" progId="">
              <p:embed/>
            </p:oleObj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11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8" y="114300"/>
            <a:ext cx="8893175" cy="6784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+mj-lt"/>
              </a:rPr>
              <a:t>В СЛУЧАЕ, ЕСЛИ ВЫ РАБОТАЕТЕ ПО </a:t>
            </a:r>
            <a:r>
              <a:rPr lang="ru-RU" sz="1800" dirty="0">
                <a:solidFill>
                  <a:srgbClr val="EB2049"/>
                </a:solidFill>
                <a:latin typeface="+mj-lt"/>
              </a:rPr>
              <a:t>УМК </a:t>
            </a:r>
            <a:r>
              <a:rPr lang="ru-RU" sz="1800" dirty="0" smtClean="0">
                <a:solidFill>
                  <a:srgbClr val="EB2049"/>
                </a:solidFill>
                <a:latin typeface="+mj-lt"/>
              </a:rPr>
              <a:t>Пасечника В.В.,УМК Сонина Н.И. , Суховой Т.С., 	</a:t>
            </a:r>
            <a:r>
              <a:rPr lang="ru-RU" sz="1800" dirty="0" smtClean="0">
                <a:latin typeface="+mj-lt"/>
              </a:rPr>
              <a:t>МЫ </a:t>
            </a:r>
            <a:r>
              <a:rPr lang="ru-RU" sz="1800" dirty="0">
                <a:latin typeface="+mj-lt"/>
              </a:rPr>
              <a:t>ПРЕДЛАГАЕМ ВАМ СЛЕДУЮЩИЙ АЛГОРИТМ ПРИНЯТИЯ РЕШЕНИЙ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4302379" y="4547525"/>
            <a:ext cx="4553864" cy="678854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</a:pPr>
            <a:r>
              <a:rPr lang="ru-RU" sz="1600" dirty="0">
                <a:latin typeface="+mn-lt"/>
              </a:rPr>
              <a:t>Если вынуждены переходить на другую линию</a:t>
            </a:r>
            <a:r>
              <a:rPr lang="en-US" sz="1600" dirty="0">
                <a:latin typeface="+mn-lt"/>
              </a:rPr>
              <a:t>,</a:t>
            </a:r>
            <a:r>
              <a:rPr lang="ru-RU" sz="1600" dirty="0">
                <a:latin typeface="+mn-lt"/>
              </a:rPr>
              <a:t> мы дадим вам рекомендации.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Обращайтесь к нашим методистам за рекомендациями</a:t>
            </a:r>
            <a:r>
              <a:rPr lang="en-US" sz="1600" b="1" dirty="0">
                <a:solidFill>
                  <a:srgbClr val="2D3494"/>
                </a:solidFill>
                <a:latin typeface="+mn-lt"/>
              </a:rPr>
              <a:t>: </a:t>
            </a:r>
            <a:r>
              <a:rPr lang="en-US" sz="1600" b="1" dirty="0">
                <a:solidFill>
                  <a:srgbClr val="FC0652"/>
                </a:solidFill>
                <a:latin typeface="+mn-lt"/>
              </a:rPr>
              <a:t>metod@rosuchebnik.ru, 8-800-2000-550</a:t>
            </a:r>
            <a:endParaRPr lang="ru-RU" sz="1600" b="1" dirty="0">
              <a:solidFill>
                <a:srgbClr val="FC0652"/>
              </a:solidFill>
              <a:latin typeface="+mn-lt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3381214" y="3706760"/>
            <a:ext cx="5529427" cy="613547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40"/>
              </a:lnSpc>
              <a:spcBef>
                <a:spcPts val="0"/>
              </a:spcBef>
            </a:pPr>
            <a:r>
              <a:rPr lang="ru-RU" sz="1600" dirty="0">
                <a:latin typeface="+mn-lt"/>
              </a:rPr>
              <a:t>Если не выполняется норматив по обеспечению учебниками,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вы можете купить оставшиеся на складе учебники 2018 года за внебюджетные средства</a:t>
            </a:r>
            <a:endParaRPr lang="ru-RU" sz="1600" b="1" dirty="0">
              <a:solidFill>
                <a:srgbClr val="408671"/>
              </a:solidFill>
              <a:latin typeface="+mn-lt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1340299" y="2055867"/>
            <a:ext cx="6143509" cy="613547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40"/>
              </a:lnSpc>
            </a:pPr>
            <a:r>
              <a:rPr lang="ru-RU" sz="1600" dirty="0">
                <a:latin typeface="+mn-lt"/>
              </a:rPr>
              <a:t>Продолжить работать по привычному учебнику</a:t>
            </a:r>
          </a:p>
          <a:p>
            <a:pPr>
              <a:lnSpc>
                <a:spcPts val="1440"/>
              </a:lnSpc>
            </a:pPr>
            <a:r>
              <a:rPr lang="ru-RU" sz="1600" b="1" dirty="0">
                <a:solidFill>
                  <a:srgbClr val="2D3494"/>
                </a:solidFill>
                <a:latin typeface="+mn-lt"/>
              </a:rPr>
              <a:t>Ожидайте возвращения</a:t>
            </a:r>
            <a:r>
              <a:rPr lang="ru-RU" sz="1600" dirty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линий УМК </a:t>
            </a:r>
            <a:r>
              <a:rPr lang="ru-RU" sz="1600" dirty="0" smtClean="0">
                <a:latin typeface="+mn-lt"/>
              </a:rPr>
              <a:t>по биологии</a:t>
            </a: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2366932" y="2848796"/>
            <a:ext cx="5529427" cy="613547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40"/>
              </a:lnSpc>
            </a:pPr>
            <a:r>
              <a:rPr lang="ru-RU" sz="1600" dirty="0">
                <a:latin typeface="+mn-lt"/>
              </a:rPr>
              <a:t>Проверить наличие учебников в фондах. Если учебников не хватает, у вас есть законное право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купить вылетевшие из ФПУ УМК в виде учебных пособий за бюджетные средства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62648" y="2839491"/>
            <a:ext cx="4122902" cy="2501009"/>
            <a:chOff x="1673045" y="3139176"/>
            <a:chExt cx="4751148" cy="288211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673045" y="3139176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866714" y="3139176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866714" y="4099880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055625" y="5060584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230524" y="6021288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055625" y="4099880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230524" y="5060584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</p:grpSp>
      <p:sp>
        <p:nvSpPr>
          <p:cNvPr id="28" name="Овал 27"/>
          <p:cNvSpPr/>
          <p:nvPr/>
        </p:nvSpPr>
        <p:spPr>
          <a:xfrm>
            <a:off x="492475" y="2018951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234" y="2074511"/>
            <a:ext cx="493910" cy="576230"/>
          </a:xfrm>
          <a:prstGeom prst="rect">
            <a:avLst/>
          </a:prstGeom>
        </p:spPr>
      </p:pic>
      <p:sp>
        <p:nvSpPr>
          <p:cNvPr id="31" name="Овал 12"/>
          <p:cNvSpPr/>
          <p:nvPr/>
        </p:nvSpPr>
        <p:spPr>
          <a:xfrm>
            <a:off x="1511516" y="2835753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2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23350" y="2945499"/>
            <a:ext cx="503241" cy="477050"/>
          </a:xfrm>
          <a:prstGeom prst="rect">
            <a:avLst/>
          </a:prstGeom>
        </p:spPr>
      </p:pic>
      <p:sp>
        <p:nvSpPr>
          <p:cNvPr id="33" name="Овал 15"/>
          <p:cNvSpPr/>
          <p:nvPr/>
        </p:nvSpPr>
        <p:spPr>
          <a:xfrm>
            <a:off x="2540176" y="3658436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78281" y="3779170"/>
            <a:ext cx="455750" cy="484057"/>
          </a:xfrm>
          <a:prstGeom prst="rect">
            <a:avLst/>
          </a:prstGeom>
        </p:spPr>
      </p:pic>
      <p:sp>
        <p:nvSpPr>
          <p:cNvPr id="38" name="Овал 14"/>
          <p:cNvSpPr/>
          <p:nvPr/>
        </p:nvSpPr>
        <p:spPr>
          <a:xfrm>
            <a:off x="3498730" y="4544621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9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2481" y="4677529"/>
            <a:ext cx="462535" cy="418899"/>
          </a:xfrm>
          <a:prstGeom prst="rect">
            <a:avLst/>
          </a:prstGeom>
        </p:spPr>
      </p:pic>
      <p:pic>
        <p:nvPicPr>
          <p:cNvPr id="25" name="Рисунок 24" descr="C:\Users\dolgenkovano.INT\Downloads\lazgQ_DHxLk.jpg"/>
          <p:cNvPicPr/>
          <p:nvPr/>
        </p:nvPicPr>
        <p:blipFill>
          <a:blip r:embed="rId10" cstate="print"/>
          <a:srcRect l="18440" t="23948" r="47728" b="27300"/>
          <a:stretch>
            <a:fillRect/>
          </a:stretch>
        </p:blipFill>
        <p:spPr bwMode="auto">
          <a:xfrm>
            <a:off x="184639" y="4058064"/>
            <a:ext cx="2075647" cy="24570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73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23189597"/>
              </p:ext>
            </p:extLst>
          </p:nvPr>
        </p:nvGraphicFramePr>
        <p:xfrm>
          <a:off x="1193" y="858441"/>
          <a:ext cx="1191" cy="1191"/>
        </p:xfrm>
        <a:graphic>
          <a:graphicData uri="http://schemas.openxmlformats.org/presentationml/2006/ole">
            <p:oleObj spid="_x0000_s183853" name="think-cell Slide" r:id="rId5" imgW="360" imgH="360" progId="">
              <p:embed/>
            </p:oleObj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11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1575"/>
              </a:lnSpc>
              <a:spcBef>
                <a:spcPct val="0"/>
              </a:spcBef>
              <a:spcAft>
                <a:spcPct val="0"/>
              </a:spcAft>
            </a:pPr>
            <a:endParaRPr lang="ru-RU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13663" y="5474053"/>
            <a:ext cx="3520912" cy="4736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chemeClr val="bg1"/>
              </a:solidFill>
            </a:endParaRPr>
          </a:p>
        </p:txBody>
      </p:sp>
      <p:sp>
        <p:nvSpPr>
          <p:cNvPr id="15" name="Заголовок 3"/>
          <p:cNvSpPr>
            <a:spLocks noGrp="1"/>
          </p:cNvSpPr>
          <p:nvPr>
            <p:ph type="title"/>
          </p:nvPr>
        </p:nvSpPr>
        <p:spPr>
          <a:xfrm>
            <a:off x="894035" y="292939"/>
            <a:ext cx="8639999" cy="486482"/>
          </a:xfrm>
        </p:spPr>
        <p:txBody>
          <a:bodyPr/>
          <a:lstStyle/>
          <a:p>
            <a:r>
              <a:rPr lang="ru-RU" sz="1800" dirty="0">
                <a:latin typeface="+mn-lt"/>
              </a:rPr>
              <a:t>ОЖИДАЙТЕ ВКЛЮЧЕНИЯ ЛИНИЙ В ФПУ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62"/>
          <a:stretch/>
        </p:blipFill>
        <p:spPr>
          <a:xfrm>
            <a:off x="5486401" y="868188"/>
            <a:ext cx="3655244" cy="5139637"/>
          </a:xfrm>
          <a:prstGeom prst="rect">
            <a:avLst/>
          </a:prstGeom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290231" y="2326951"/>
            <a:ext cx="4360523" cy="48648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</a:rPr>
              <a:t>ПЕРЕХОД С ЛИНИИ НА ЛИНИЮ – </a:t>
            </a:r>
            <a:br>
              <a:rPr lang="ru-RU" sz="1200" dirty="0">
                <a:latin typeface="+mn-lt"/>
              </a:rPr>
            </a:br>
            <a:r>
              <a:rPr lang="ru-RU" sz="1200" dirty="0">
                <a:latin typeface="+mn-lt"/>
              </a:rPr>
              <a:t>САМЫЙ </a:t>
            </a:r>
            <a:r>
              <a:rPr lang="ru-RU" sz="1200" dirty="0">
                <a:solidFill>
                  <a:srgbClr val="FC0652"/>
                </a:solidFill>
                <a:latin typeface="+mn-lt"/>
              </a:rPr>
              <a:t>НЕЖЕЛАТЕЛЬНЫЙ СЦЕНАРИЙ</a:t>
            </a:r>
          </a:p>
        </p:txBody>
      </p:sp>
      <p:sp>
        <p:nvSpPr>
          <p:cNvPr id="20" name="Текст 1"/>
          <p:cNvSpPr txBox="1">
            <a:spLocks/>
          </p:cNvSpPr>
          <p:nvPr/>
        </p:nvSpPr>
        <p:spPr>
          <a:xfrm>
            <a:off x="253658" y="3246176"/>
            <a:ext cx="5287061" cy="594066"/>
          </a:xfrm>
          <a:prstGeom prst="rect">
            <a:avLst/>
          </a:prstGeom>
        </p:spPr>
        <p:txBody>
          <a:bodyPr vert="horz" lIns="54000" tIns="54000" rIns="27000" bIns="54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FC0652"/>
                </a:solidFill>
                <a:latin typeface="+mn-lt"/>
                <a:ea typeface="+mj-ea"/>
                <a:cs typeface="+mj-cs"/>
              </a:rPr>
              <a:t>Даже наличие в авторском коллективе одной и той же фамилии автора не гарантирует легкого </a:t>
            </a:r>
            <a:r>
              <a:rPr lang="ru-RU" sz="1800" b="1" dirty="0" smtClean="0">
                <a:solidFill>
                  <a:srgbClr val="FC0652"/>
                </a:solidFill>
                <a:latin typeface="+mn-lt"/>
                <a:ea typeface="+mj-ea"/>
                <a:cs typeface="+mj-cs"/>
              </a:rPr>
              <a:t>перехода</a:t>
            </a:r>
          </a:p>
          <a:p>
            <a:endParaRPr lang="ru-RU" sz="1800" b="1" dirty="0" smtClean="0">
              <a:solidFill>
                <a:srgbClr val="FC0652"/>
              </a:solidFill>
              <a:latin typeface="+mn-lt"/>
              <a:ea typeface="+mj-ea"/>
              <a:cs typeface="+mj-cs"/>
            </a:endParaRPr>
          </a:p>
          <a:p>
            <a:endParaRPr lang="ru-RU" sz="1800" b="1" dirty="0" smtClean="0">
              <a:solidFill>
                <a:srgbClr val="FC0652"/>
              </a:solidFill>
              <a:latin typeface="+mn-lt"/>
              <a:ea typeface="+mj-ea"/>
              <a:cs typeface="+mj-cs"/>
            </a:endParaRPr>
          </a:p>
          <a:p>
            <a:endParaRPr lang="ru-RU" sz="1800" b="1" dirty="0" smtClean="0">
              <a:solidFill>
                <a:srgbClr val="FC0652"/>
              </a:solidFill>
              <a:latin typeface="+mn-lt"/>
              <a:ea typeface="+mj-ea"/>
              <a:cs typeface="+mj-cs"/>
            </a:endParaRPr>
          </a:p>
          <a:p>
            <a:endParaRPr lang="ru-RU" sz="1800" b="1" dirty="0">
              <a:solidFill>
                <a:srgbClr val="FC065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1" name="Текст 1"/>
          <p:cNvSpPr txBox="1">
            <a:spLocks/>
          </p:cNvSpPr>
          <p:nvPr/>
        </p:nvSpPr>
        <p:spPr>
          <a:xfrm>
            <a:off x="308522" y="4078136"/>
            <a:ext cx="5287061" cy="594066"/>
          </a:xfrm>
          <a:prstGeom prst="rect">
            <a:avLst/>
          </a:prstGeom>
        </p:spPr>
        <p:txBody>
          <a:bodyPr vert="horz" lIns="54000" tIns="54000" rIns="27000" bIns="54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+mn-lt"/>
              </a:rPr>
              <a:t>Необходимость закупать новые линии УМК, когда существующие еще не устарели, является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неэффективным использованием бюджетных средств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3386" y="227487"/>
            <a:ext cx="300483" cy="350564"/>
          </a:xfrm>
          <a:prstGeom prst="rect">
            <a:avLst/>
          </a:prstGeom>
        </p:spPr>
      </p:pic>
      <p:sp>
        <p:nvSpPr>
          <p:cNvPr id="26" name="Текст 1"/>
          <p:cNvSpPr>
            <a:spLocks noGrp="1"/>
          </p:cNvSpPr>
          <p:nvPr>
            <p:ph type="body" sz="quarter" idx="12"/>
          </p:nvPr>
        </p:nvSpPr>
        <p:spPr>
          <a:xfrm>
            <a:off x="271937" y="1221301"/>
            <a:ext cx="5006839" cy="81009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2D3494"/>
                </a:solidFill>
                <a:latin typeface="+mn-lt"/>
              </a:rPr>
              <a:t>Любой переход </a:t>
            </a:r>
            <a:r>
              <a:rPr lang="ru-RU" sz="1600" dirty="0">
                <a:latin typeface="+mn-lt"/>
              </a:rPr>
              <a:t>посередине линии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тяжёл</a:t>
            </a:r>
            <a:r>
              <a:rPr lang="ru-RU" sz="1600" dirty="0">
                <a:latin typeface="+mn-lt"/>
              </a:rPr>
              <a:t>. Он вызывает большое количество сложностей и снижает образовательные результаты учеников,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+mn-lt"/>
              </a:rPr>
              <a:t>что особенно важно в 9-х классах</a:t>
            </a:r>
          </a:p>
        </p:txBody>
      </p:sp>
      <p:sp>
        <p:nvSpPr>
          <p:cNvPr id="18" name="Овал 12"/>
          <p:cNvSpPr/>
          <p:nvPr/>
        </p:nvSpPr>
        <p:spPr>
          <a:xfrm>
            <a:off x="378900" y="184977"/>
            <a:ext cx="449479" cy="449479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1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P8.QYLTySJmjBsznOEp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c3tC5vRSCKOI_KW5_q7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ActXNATO6cZsuYOZ_TQ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jplx4ZBS3S4vUZ9aif_s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33ewVQ.TSCWpY8XvL2kd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wbMCKISQaVQopnqH3St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OeX6sTQGqU9oun6kJ4e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p8RWW5TaOuYmhH_M9HB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6xWxwETeWvRiN7ZRAwF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13304</TotalTime>
  <Words>3617</Words>
  <Application>Microsoft Office PowerPoint</Application>
  <PresentationFormat>Экран (4:3)</PresentationFormat>
  <Paragraphs>487</Paragraphs>
  <Slides>53</Slides>
  <Notes>22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Drofa</vt:lpstr>
      <vt:lpstr>think-cell Slide</vt:lpstr>
      <vt:lpstr>Ресурсы и сервисы корпорации «Российский учебник» в инновационном образовательном пространстве школы  ведущий методист Долженкова Наталья Олеговна    2019г. </vt:lpstr>
      <vt:lpstr>КЛЮЧЕВЫЕ ЗАДАЧИ СОВРЕМЕННОГО УЧИТЕЛЯ</vt:lpstr>
      <vt:lpstr>Слайд 3</vt:lpstr>
      <vt:lpstr>Слайд 4</vt:lpstr>
      <vt:lpstr>Слайд 5</vt:lpstr>
      <vt:lpstr>Слайд 6</vt:lpstr>
      <vt:lpstr>На сегодняшний день в СМИ про ФПУ</vt:lpstr>
      <vt:lpstr>В СЛУЧАЕ, ЕСЛИ ВЫ РАБОТАЕТЕ ПО УМК Пасечника В.В.,УМК Сонина Н.И. , Суховой Т.С.,  МЫ ПРЕДЛАГАЕМ ВАМ СЛЕДУЮЩИЙ АЛГОРИТМ ПРИНЯТИЯ РЕШЕНИЙ</vt:lpstr>
      <vt:lpstr>ОЖИДАЙТЕ ВКЛЮЧЕНИЯ ЛИНИЙ В ФПУ</vt:lpstr>
      <vt:lpstr>Слайд 10</vt:lpstr>
      <vt:lpstr>Слайд 11</vt:lpstr>
      <vt:lpstr>УМК по биологии из ФПУ  от 28.12.2018г Приказ № 345</vt:lpstr>
      <vt:lpstr>ТЕКУЩИЙ ПОРТФЕЛЬ КОРПОРАЦИИ «РОССИЙСКИЙ УЧЕБНИК»  ПО БИОЛОГИИ, ДОСТУПНЫЙ ДЛЯ ЗАКУПКИ</vt:lpstr>
      <vt:lpstr>ТЕКУЩИЙ ПОРТФЕЛЬ КОРПОРАЦИИ «РОССИЙСКИЙ УЧЕБНИК»  ПО БИОЛОГИИ, ДОСТУПНЫЙ ДЛЯ ЗАКУПКИ</vt:lpstr>
      <vt:lpstr>ТЕКУЩИЙ ПОРТФЕЛЬ КОРПОРАЦИИ «РОССИЙСКИЙ УЧЕБНИК»  ПО БИОЛОГИИ, ДОСТУПНЫЙ ДЛЯ ЗАКУПКИ</vt:lpstr>
      <vt:lpstr>ТЕКУЩИЙ ПОРТФЕЛЬ КОРПОРАЦИИ «РОССИЙСКИЙ УЧЕБНИК»  ПО БИОЛОГИИ, ДОСТУПНЫЙ ДЛЯ ЗАКУПКИ</vt:lpstr>
      <vt:lpstr>ТЕКУЩИЙ ПОРТФЕЛЬ КОРПОРАЦИИ «РОССИЙСКИЙ УЧЕБНИК»  ПО БИОЛОГИИ, ДОСТУПНЫЙ ДЛЯ ЗАКУПКИ</vt:lpstr>
      <vt:lpstr>ЛИНИЯ УМК СИВОГЛАЗОВА В.И. (5–11 КЛАССЫ)</vt:lpstr>
      <vt:lpstr>ЛИНИЯ УМК СИВОГЛАЗОВА В.И. (5–11 КЛАССЫ)</vt:lpstr>
      <vt:lpstr>РЕКОМЕНДАЦИИ ПО ПЕРЕХОДУ  БИОЛОГИЯ</vt:lpstr>
      <vt:lpstr>РЕКОМЕНДАЦИИ ПО ПЕРЕХОДУ  БИОЛОГИЯ</vt:lpstr>
      <vt:lpstr>РЕКОМЕНДАЦИИ ПО ПЕРЕХОДУ  БИОЛОГИЯ</vt:lpstr>
      <vt:lpstr>РЕКОМЕНДАЦИИ ПО ПЕРЕХОДУ  БИОЛОГИЯ</vt:lpstr>
      <vt:lpstr>Слайд 24</vt:lpstr>
      <vt:lpstr>  </vt:lpstr>
      <vt:lpstr>Учебники, прошедшие все необходимые экспертизы, поданные в 2018 году в МИНИСТЕРСТВО ПРОСВЕЩЕНИЯ и ожидающие включения в ФПУ</vt:lpstr>
      <vt:lpstr>ТЕКУЩИЙ ПОРТФЕЛЬ КОРПОРАЦИИ «РОССИЙСКИЙ УЧЕБНИК»  ПО ЭКОЛОГИИ, ДОСТУПНЫЙ ДЛЯ ЗАКУПКИ</vt:lpstr>
      <vt:lpstr>                        Учебно-методические пособия по экологии</vt:lpstr>
      <vt:lpstr>ФПУ  от 28.12.2018г. № 345</vt:lpstr>
      <vt:lpstr>ТЕКУЩИЙ ПОРТФЕЛЬ КОРПОРАЦИИ «РОССИЙСКИЙ УЧЕБНИК»  ПО ЕСТЕСТВОЗНАНИЮ, ДОСТУПНЫЙ ДЛЯ ЗАКУПКИ</vt:lpstr>
      <vt:lpstr>ФПУ  от 28.12.2018г. № 345</vt:lpstr>
      <vt:lpstr>Слайд 32</vt:lpstr>
      <vt:lpstr>       Сайт корпорации  «РОССИЙСКИЙ УЧЕБНИК»  rosuchebnik.ru  неограниченное по объему личное информационно-образовательное      пространство для методического портфеля учителя</vt:lpstr>
      <vt:lpstr>       Для учителя  на сайте издательства            Методическая помощь   rosuchebnik.ru</vt:lpstr>
      <vt:lpstr>Слайд 35</vt:lpstr>
      <vt:lpstr>Наглядные и раздаточные материалы по биологии</vt:lpstr>
      <vt:lpstr>Слайд 37</vt:lpstr>
      <vt:lpstr>ВЕБИНАРЫ  с возможностью получения сертификата  и методических материалов</vt:lpstr>
      <vt:lpstr>Проекты, конкурсы, акции</vt:lpstr>
      <vt:lpstr>Проекты, конкурсы, акции</vt:lpstr>
      <vt:lpstr>УНИВЕРСИТЕТ КОРПОРАЦИИ «РОССИЙСКИЙ УЧЕБНИК»</vt:lpstr>
      <vt:lpstr>НАДЕЖНАЯ ОСНОВА ЦИФРОВОЙ ШКОЛЫ:  ПРОСТЫЕ РЕШЕНИЯ СЛОЖНЫХ ЗАДАЧ</vt:lpstr>
      <vt:lpstr>Слайд 43</vt:lpstr>
      <vt:lpstr>Слайд 44</vt:lpstr>
      <vt:lpstr>Мы в социальных сетях</vt:lpstr>
      <vt:lpstr>Слайд 46</vt:lpstr>
      <vt:lpstr>Слайд 47</vt:lpstr>
      <vt:lpstr>Кто постигает новое, имея старое, тот может быть учителем            Конфуций           </vt:lpstr>
      <vt:lpstr>   Письмо Министерства образования и науки РФ от 28 октября 2015 г. № 08-1786 “О рабочих программах учебных предметов” https://rosuchebnik.ru  </vt:lpstr>
      <vt:lpstr>Методический       шлейф </vt:lpstr>
      <vt:lpstr>Слайд 51</vt:lpstr>
      <vt:lpstr>Слайд 52</vt:lpstr>
      <vt:lpstr>Слайд 53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DolgenkovaNO</cp:lastModifiedBy>
  <cp:revision>991</cp:revision>
  <cp:lastPrinted>2019-02-12T18:51:53Z</cp:lastPrinted>
  <dcterms:created xsi:type="dcterms:W3CDTF">2019-01-24T10:53:01Z</dcterms:created>
  <dcterms:modified xsi:type="dcterms:W3CDTF">2019-11-05T08:27:00Z</dcterms:modified>
</cp:coreProperties>
</file>