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3" r:id="rId2"/>
    <p:sldMasterId id="2147483746" r:id="rId3"/>
    <p:sldMasterId id="2147483758" r:id="rId4"/>
    <p:sldMasterId id="2147483771" r:id="rId5"/>
    <p:sldMasterId id="2147483796" r:id="rId6"/>
    <p:sldMasterId id="2147483809" r:id="rId7"/>
    <p:sldMasterId id="2147483822" r:id="rId8"/>
  </p:sldMasterIdLst>
  <p:notesMasterIdLst>
    <p:notesMasterId r:id="rId58"/>
  </p:notesMasterIdLst>
  <p:sldIdLst>
    <p:sldId id="257" r:id="rId9"/>
    <p:sldId id="259" r:id="rId10"/>
    <p:sldId id="324" r:id="rId11"/>
    <p:sldId id="327" r:id="rId12"/>
    <p:sldId id="328" r:id="rId13"/>
    <p:sldId id="325" r:id="rId14"/>
    <p:sldId id="326" r:id="rId15"/>
    <p:sldId id="290" r:id="rId16"/>
    <p:sldId id="379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23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6" r:id="rId44"/>
    <p:sldId id="357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8" r:id="rId56"/>
    <p:sldId id="380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41" autoAdjust="0"/>
  </p:normalViewPr>
  <p:slideViewPr>
    <p:cSldViewPr>
      <p:cViewPr>
        <p:scale>
          <a:sx n="110" d="100"/>
          <a:sy n="110" d="100"/>
        </p:scale>
        <p:origin x="-156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39CF1-4BD0-4AE6-94C9-1D9579520479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D6C6BD-126F-4484-840B-CCF88095BB2B}">
      <dgm:prSet phldrT="[Текст]"/>
      <dgm:spPr/>
      <dgm:t>
        <a:bodyPr/>
        <a:lstStyle/>
        <a:p>
          <a:r>
            <a:rPr lang="ru-RU" dirty="0" smtClean="0"/>
            <a:t>Проблема</a:t>
          </a:r>
          <a:endParaRPr lang="ru-RU" dirty="0"/>
        </a:p>
      </dgm:t>
    </dgm:pt>
    <dgm:pt modelId="{4822E8EE-7D92-4DBB-94C0-2A5D98F4274A}" type="parTrans" cxnId="{97B69700-45B3-47DD-9324-E78B258C3A85}">
      <dgm:prSet/>
      <dgm:spPr/>
      <dgm:t>
        <a:bodyPr/>
        <a:lstStyle/>
        <a:p>
          <a:endParaRPr lang="ru-RU"/>
        </a:p>
      </dgm:t>
    </dgm:pt>
    <dgm:pt modelId="{39914C08-4827-4ED8-91ED-8D5E19D301B5}" type="sibTrans" cxnId="{97B69700-45B3-47DD-9324-E78B258C3A85}">
      <dgm:prSet/>
      <dgm:spPr/>
      <dgm:t>
        <a:bodyPr/>
        <a:lstStyle/>
        <a:p>
          <a:endParaRPr lang="ru-RU"/>
        </a:p>
      </dgm:t>
    </dgm:pt>
    <dgm:pt modelId="{0DB3358E-FBA1-4FB3-A1C7-6AA355526C73}">
      <dgm:prSet phldrT="[Текст]"/>
      <dgm:spPr/>
      <dgm:t>
        <a:bodyPr/>
        <a:lstStyle/>
        <a:p>
          <a:r>
            <a:rPr lang="ru-RU" dirty="0" smtClean="0"/>
            <a:t>Сбор материала</a:t>
          </a:r>
          <a:endParaRPr lang="ru-RU" dirty="0"/>
        </a:p>
      </dgm:t>
    </dgm:pt>
    <dgm:pt modelId="{9C1131C7-5CB8-487F-9FF9-242EA243A334}" type="parTrans" cxnId="{9425BE53-1E52-4666-9210-4803277288DB}">
      <dgm:prSet/>
      <dgm:spPr/>
      <dgm:t>
        <a:bodyPr/>
        <a:lstStyle/>
        <a:p>
          <a:endParaRPr lang="ru-RU"/>
        </a:p>
      </dgm:t>
    </dgm:pt>
    <dgm:pt modelId="{942C79FA-143B-4E55-9B99-A8A8B17CCD49}" type="sibTrans" cxnId="{9425BE53-1E52-4666-9210-4803277288DB}">
      <dgm:prSet/>
      <dgm:spPr/>
      <dgm:t>
        <a:bodyPr/>
        <a:lstStyle/>
        <a:p>
          <a:endParaRPr lang="ru-RU"/>
        </a:p>
      </dgm:t>
    </dgm:pt>
    <dgm:pt modelId="{13B4699C-8AEB-487F-896F-A2477F8F8880}">
      <dgm:prSet phldrT="[Текст]"/>
      <dgm:spPr/>
      <dgm:t>
        <a:bodyPr/>
        <a:lstStyle/>
        <a:p>
          <a:r>
            <a:rPr lang="ru-RU" dirty="0" smtClean="0"/>
            <a:t>Обобщения, выводы</a:t>
          </a:r>
          <a:endParaRPr lang="ru-RU" dirty="0"/>
        </a:p>
      </dgm:t>
    </dgm:pt>
    <dgm:pt modelId="{850DE176-89C6-4110-8EE9-BF6213D6BE4E}" type="parTrans" cxnId="{4036ED0C-37B5-40D5-B112-0B938BD19B2D}">
      <dgm:prSet/>
      <dgm:spPr/>
      <dgm:t>
        <a:bodyPr/>
        <a:lstStyle/>
        <a:p>
          <a:endParaRPr lang="ru-RU"/>
        </a:p>
      </dgm:t>
    </dgm:pt>
    <dgm:pt modelId="{6CD3FE40-53FA-4939-9D52-40BF6DBC989C}" type="sibTrans" cxnId="{4036ED0C-37B5-40D5-B112-0B938BD19B2D}">
      <dgm:prSet/>
      <dgm:spPr/>
      <dgm:t>
        <a:bodyPr/>
        <a:lstStyle/>
        <a:p>
          <a:endParaRPr lang="ru-RU"/>
        </a:p>
      </dgm:t>
    </dgm:pt>
    <dgm:pt modelId="{270BF7F1-B86B-4609-A0BC-BBC9338F0A09}">
      <dgm:prSet phldrT="[Текст]"/>
      <dgm:spPr/>
      <dgm:t>
        <a:bodyPr/>
        <a:lstStyle/>
        <a:p>
          <a:r>
            <a:rPr lang="ru-RU" dirty="0" smtClean="0"/>
            <a:t>Представление результатов</a:t>
          </a:r>
          <a:endParaRPr lang="ru-RU" dirty="0"/>
        </a:p>
      </dgm:t>
    </dgm:pt>
    <dgm:pt modelId="{EB6614FD-BF1B-4D52-9E8C-03F4A941061E}" type="parTrans" cxnId="{AC70866B-8A6D-432C-8D80-B99A0B0AE329}">
      <dgm:prSet/>
      <dgm:spPr/>
      <dgm:t>
        <a:bodyPr/>
        <a:lstStyle/>
        <a:p>
          <a:endParaRPr lang="ru-RU"/>
        </a:p>
      </dgm:t>
    </dgm:pt>
    <dgm:pt modelId="{BE82B341-1CA7-49B6-A5AF-CD7E98DE7661}" type="sibTrans" cxnId="{AC70866B-8A6D-432C-8D80-B99A0B0AE329}">
      <dgm:prSet/>
      <dgm:spPr/>
      <dgm:t>
        <a:bodyPr/>
        <a:lstStyle/>
        <a:p>
          <a:endParaRPr lang="ru-RU"/>
        </a:p>
      </dgm:t>
    </dgm:pt>
    <dgm:pt modelId="{5AAD52A8-7016-4A81-BC28-2ABD3F4445EF}" type="pres">
      <dgm:prSet presAssocID="{AF639CF1-4BD0-4AE6-94C9-1D95795204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61ABC3-F595-4E94-888D-74AA745E557E}" type="pres">
      <dgm:prSet presAssocID="{45D6C6BD-126F-4484-840B-CCF88095BB2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7574E-9D3E-4F28-B6D8-461601B7911C}" type="pres">
      <dgm:prSet presAssocID="{39914C08-4827-4ED8-91ED-8D5E19D301B5}" presName="sibTrans" presStyleCnt="0"/>
      <dgm:spPr/>
      <dgm:t>
        <a:bodyPr/>
        <a:lstStyle/>
        <a:p>
          <a:endParaRPr lang="ru-RU"/>
        </a:p>
      </dgm:t>
    </dgm:pt>
    <dgm:pt modelId="{C7885C31-5720-4F21-A447-2BAB4D8FCA67}" type="pres">
      <dgm:prSet presAssocID="{0DB3358E-FBA1-4FB3-A1C7-6AA355526C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BD794-974A-4153-B949-8C2769DCC36D}" type="pres">
      <dgm:prSet presAssocID="{942C79FA-143B-4E55-9B99-A8A8B17CCD49}" presName="sibTrans" presStyleCnt="0"/>
      <dgm:spPr/>
      <dgm:t>
        <a:bodyPr/>
        <a:lstStyle/>
        <a:p>
          <a:endParaRPr lang="ru-RU"/>
        </a:p>
      </dgm:t>
    </dgm:pt>
    <dgm:pt modelId="{5E2CFDEA-0BD4-490A-8410-1249711F0C43}" type="pres">
      <dgm:prSet presAssocID="{13B4699C-8AEB-487F-896F-A2477F8F888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A3A02-57C8-44E2-A8CC-A5E4A442A31A}" type="pres">
      <dgm:prSet presAssocID="{6CD3FE40-53FA-4939-9D52-40BF6DBC989C}" presName="sibTrans" presStyleCnt="0"/>
      <dgm:spPr/>
      <dgm:t>
        <a:bodyPr/>
        <a:lstStyle/>
        <a:p>
          <a:endParaRPr lang="ru-RU"/>
        </a:p>
      </dgm:t>
    </dgm:pt>
    <dgm:pt modelId="{7EC9CA2C-B2AE-4EA9-B5F8-E495CA4EF510}" type="pres">
      <dgm:prSet presAssocID="{270BF7F1-B86B-4609-A0BC-BBC9338F0A0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B69700-45B3-47DD-9324-E78B258C3A85}" srcId="{AF639CF1-4BD0-4AE6-94C9-1D9579520479}" destId="{45D6C6BD-126F-4484-840B-CCF88095BB2B}" srcOrd="0" destOrd="0" parTransId="{4822E8EE-7D92-4DBB-94C0-2A5D98F4274A}" sibTransId="{39914C08-4827-4ED8-91ED-8D5E19D301B5}"/>
    <dgm:cxn modelId="{9425BE53-1E52-4666-9210-4803277288DB}" srcId="{AF639CF1-4BD0-4AE6-94C9-1D9579520479}" destId="{0DB3358E-FBA1-4FB3-A1C7-6AA355526C73}" srcOrd="1" destOrd="0" parTransId="{9C1131C7-5CB8-487F-9FF9-242EA243A334}" sibTransId="{942C79FA-143B-4E55-9B99-A8A8B17CCD49}"/>
    <dgm:cxn modelId="{529A523A-F0CD-43DF-8903-BC55ECCA0792}" type="presOf" srcId="{270BF7F1-B86B-4609-A0BC-BBC9338F0A09}" destId="{7EC9CA2C-B2AE-4EA9-B5F8-E495CA4EF510}" srcOrd="0" destOrd="0" presId="urn:microsoft.com/office/officeart/2005/8/layout/default"/>
    <dgm:cxn modelId="{4036ED0C-37B5-40D5-B112-0B938BD19B2D}" srcId="{AF639CF1-4BD0-4AE6-94C9-1D9579520479}" destId="{13B4699C-8AEB-487F-896F-A2477F8F8880}" srcOrd="2" destOrd="0" parTransId="{850DE176-89C6-4110-8EE9-BF6213D6BE4E}" sibTransId="{6CD3FE40-53FA-4939-9D52-40BF6DBC989C}"/>
    <dgm:cxn modelId="{00AFDD4E-245C-4DB8-9388-3BAE79E42E66}" type="presOf" srcId="{13B4699C-8AEB-487F-896F-A2477F8F8880}" destId="{5E2CFDEA-0BD4-490A-8410-1249711F0C43}" srcOrd="0" destOrd="0" presId="urn:microsoft.com/office/officeart/2005/8/layout/default"/>
    <dgm:cxn modelId="{D826AAB0-5B54-4B71-B4C8-F2C4C85429A3}" type="presOf" srcId="{45D6C6BD-126F-4484-840B-CCF88095BB2B}" destId="{C861ABC3-F595-4E94-888D-74AA745E557E}" srcOrd="0" destOrd="0" presId="urn:microsoft.com/office/officeart/2005/8/layout/default"/>
    <dgm:cxn modelId="{6483F2D4-3762-47E1-BADF-D5701F06CF99}" type="presOf" srcId="{0DB3358E-FBA1-4FB3-A1C7-6AA355526C73}" destId="{C7885C31-5720-4F21-A447-2BAB4D8FCA67}" srcOrd="0" destOrd="0" presId="urn:microsoft.com/office/officeart/2005/8/layout/default"/>
    <dgm:cxn modelId="{9A9D7CBF-0AF8-4319-8F72-DCC18F9435BE}" type="presOf" srcId="{AF639CF1-4BD0-4AE6-94C9-1D9579520479}" destId="{5AAD52A8-7016-4A81-BC28-2ABD3F4445EF}" srcOrd="0" destOrd="0" presId="urn:microsoft.com/office/officeart/2005/8/layout/default"/>
    <dgm:cxn modelId="{AC70866B-8A6D-432C-8D80-B99A0B0AE329}" srcId="{AF639CF1-4BD0-4AE6-94C9-1D9579520479}" destId="{270BF7F1-B86B-4609-A0BC-BBC9338F0A09}" srcOrd="3" destOrd="0" parTransId="{EB6614FD-BF1B-4D52-9E8C-03F4A941061E}" sibTransId="{BE82B341-1CA7-49B6-A5AF-CD7E98DE7661}"/>
    <dgm:cxn modelId="{FFEA2F9A-BD4A-44FF-80A8-6D4D6B3757E9}" type="presParOf" srcId="{5AAD52A8-7016-4A81-BC28-2ABD3F4445EF}" destId="{C861ABC3-F595-4E94-888D-74AA745E557E}" srcOrd="0" destOrd="0" presId="urn:microsoft.com/office/officeart/2005/8/layout/default"/>
    <dgm:cxn modelId="{E7F65A9F-2796-4C18-A323-C8D9A7CCD599}" type="presParOf" srcId="{5AAD52A8-7016-4A81-BC28-2ABD3F4445EF}" destId="{0A27574E-9D3E-4F28-B6D8-461601B7911C}" srcOrd="1" destOrd="0" presId="urn:microsoft.com/office/officeart/2005/8/layout/default"/>
    <dgm:cxn modelId="{0FC908B6-4012-46FB-B653-9A804368ABE2}" type="presParOf" srcId="{5AAD52A8-7016-4A81-BC28-2ABD3F4445EF}" destId="{C7885C31-5720-4F21-A447-2BAB4D8FCA67}" srcOrd="2" destOrd="0" presId="urn:microsoft.com/office/officeart/2005/8/layout/default"/>
    <dgm:cxn modelId="{FE75BC02-0009-4C9B-AF7D-54699B272574}" type="presParOf" srcId="{5AAD52A8-7016-4A81-BC28-2ABD3F4445EF}" destId="{7D3BD794-974A-4153-B949-8C2769DCC36D}" srcOrd="3" destOrd="0" presId="urn:microsoft.com/office/officeart/2005/8/layout/default"/>
    <dgm:cxn modelId="{46D424F1-B334-4F5E-A52F-E7A757203C26}" type="presParOf" srcId="{5AAD52A8-7016-4A81-BC28-2ABD3F4445EF}" destId="{5E2CFDEA-0BD4-490A-8410-1249711F0C43}" srcOrd="4" destOrd="0" presId="urn:microsoft.com/office/officeart/2005/8/layout/default"/>
    <dgm:cxn modelId="{37B39042-5362-4117-9D4F-9CB1B60FD2D2}" type="presParOf" srcId="{5AAD52A8-7016-4A81-BC28-2ABD3F4445EF}" destId="{57EA3A02-57C8-44E2-A8CC-A5E4A442A31A}" srcOrd="5" destOrd="0" presId="urn:microsoft.com/office/officeart/2005/8/layout/default"/>
    <dgm:cxn modelId="{51201E0D-F373-4912-AEE3-A169EC80279E}" type="presParOf" srcId="{5AAD52A8-7016-4A81-BC28-2ABD3F4445EF}" destId="{7EC9CA2C-B2AE-4EA9-B5F8-E495CA4EF51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1ABC3-F595-4E94-888D-74AA745E557E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Проблема</a:t>
          </a:r>
          <a:endParaRPr lang="ru-RU" sz="3500" kern="1200" dirty="0"/>
        </a:p>
      </dsp:txBody>
      <dsp:txXfrm>
        <a:off x="460905" y="1047"/>
        <a:ext cx="3479899" cy="2087939"/>
      </dsp:txXfrm>
    </dsp:sp>
    <dsp:sp modelId="{C7885C31-5720-4F21-A447-2BAB4D8FCA67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Сбор материала</a:t>
          </a:r>
          <a:endParaRPr lang="ru-RU" sz="3500" kern="1200" dirty="0"/>
        </a:p>
      </dsp:txBody>
      <dsp:txXfrm>
        <a:off x="4288794" y="1047"/>
        <a:ext cx="3479899" cy="2087939"/>
      </dsp:txXfrm>
    </dsp:sp>
    <dsp:sp modelId="{5E2CFDEA-0BD4-490A-8410-1249711F0C43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Обобщения, выводы</a:t>
          </a:r>
          <a:endParaRPr lang="ru-RU" sz="3500" kern="1200" dirty="0"/>
        </a:p>
      </dsp:txBody>
      <dsp:txXfrm>
        <a:off x="460905" y="2436976"/>
        <a:ext cx="3479899" cy="2087939"/>
      </dsp:txXfrm>
    </dsp:sp>
    <dsp:sp modelId="{7EC9CA2C-B2AE-4EA9-B5F8-E495CA4EF510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Представление результатов</a:t>
          </a:r>
          <a:endParaRPr lang="ru-RU" sz="3500" kern="1200" dirty="0"/>
        </a:p>
      </dsp:txBody>
      <dsp:txXfrm>
        <a:off x="4288794" y="2436976"/>
        <a:ext cx="3479899" cy="2087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6CE83-2CEF-46C3-B312-142ACBA0BFFC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2929E-8D89-4EC5-9493-C928D7133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8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6c04b313fb_2_1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6" name="Google Shape;1606;g6c04b313fb_2_1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6c04b313fb_2_1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6" name="Google Shape;1606;g6c04b313fb_2_1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6c04b313fb_2_1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g6c04b313fb_2_1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6c04b313fb_2_1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6" name="Google Shape;1606;g6c04b313fb_2_1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2pPr>
            <a:lvl3pPr marL="1371600" lvl="2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605BF-B8C7-4656-AA6B-647E5A8030DA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354EE-3A19-4447-8AFF-38F43D5BC91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57236-ECCC-4DC7-BCF3-AE881C7E81F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675E33-6CA3-4B4A-B3CD-4FDD6C261E4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50B58-C2D2-4AF4-AA93-C823FA2EBFD6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8EB1C-F432-4A03-B0D8-32BBCFFA5A7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F76B7-450F-4E8E-9AD6-F2A90A0318B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0C705-7109-4398-922E-16288E6CB18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7793C-A338-4F10-BC73-736760EF756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829C6E-EFC7-446C-A794-7039D5B4060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443F9-7944-45C2-844F-D19AFA2084C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0C3530-6DEA-41CC-A9BB-3F97ED2A772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5E206-5975-4792-AB5F-723E4788280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1835C-3D98-423C-B8E1-B20B3C1006C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7A8FC-8FF3-4528-8DFC-599F06088C8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F50C8A-5884-451B-AC2F-06B68556A23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1A4B1-7A95-4552-8427-484319D62C6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BEDA05-D514-4DC3-9DF2-ADE0B27615E0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68B9A-1E90-40EA-B550-6A4431389AF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9E6A1-DF58-4695-89AD-141152FB3F78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7A6EB-F853-4743-BCB5-49C22CDC56C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3" y="1680379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spcBef>
                  <a:spcPts val="0"/>
                </a:spcBef>
              </a:pPr>
              <a:t>‹#›</a:t>
            </a:fld>
            <a:endParaRPr lang="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605BF-B8C7-4656-AA6B-647E5A8030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354EE-3A19-4447-8AFF-38F43D5BC9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57236-ECCC-4DC7-BCF3-AE881C7E81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675E33-6CA3-4B4A-B3CD-4FDD6C261E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50B58-C2D2-4AF4-AA93-C823FA2EBF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8EB1C-F432-4A03-B0D8-32BBCFFA5A7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F76B7-450F-4E8E-9AD6-F2A90A0318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0C705-7109-4398-922E-16288E6CB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7793C-A338-4F10-BC73-736760EF75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829C6E-EFC7-446C-A794-7039D5B406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443F9-7944-45C2-844F-D19AFA2084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0C3530-6DEA-41CC-A9BB-3F97ED2A77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5E206-5975-4792-AB5F-723E478828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1835C-3D98-423C-B8E1-B20B3C100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7A8FC-8FF3-4528-8DFC-599F06088C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F50C8A-5884-451B-AC2F-06B68556A2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1A4B1-7A95-4552-8427-484319D62C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BEDA05-D514-4DC3-9DF2-ADE0B27615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68B9A-1E90-40EA-B550-6A4431389A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9E6A1-DF58-4695-89AD-141152FB3F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7A6EB-F853-4743-BCB5-49C22CDC56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8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2pPr>
            <a:lvl3pPr marL="1371600" lvl="2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entury Gothic"/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605BF-B8C7-4656-AA6B-647E5A8030DA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354EE-3A19-4447-8AFF-38F43D5BC91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57236-ECCC-4DC7-BCF3-AE881C7E81F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3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675E33-6CA3-4B4A-B3CD-4FDD6C261E4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50B58-C2D2-4AF4-AA93-C823FA2EBFD6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8EB1C-F432-4A03-B0D8-32BBCFFA5A7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F76B7-450F-4E8E-9AD6-F2A90A0318B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0C705-7109-4398-922E-16288E6CB18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7793C-A338-4F10-BC73-736760EF756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829C6E-EFC7-446C-A794-7039D5B4060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443F9-7944-45C2-844F-D19AFA2084C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0C3530-6DEA-41CC-A9BB-3F97ED2A772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5E206-5975-4792-AB5F-723E4788280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1835C-3D98-423C-B8E1-B20B3C1006C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7A8FC-8FF3-4528-8DFC-599F06088C8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F50C8A-5884-451B-AC2F-06B68556A23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1A4B1-7A95-4552-8427-484319D62C6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2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BEDA05-D514-4DC3-9DF2-ADE0B27615E0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68B9A-1E90-40EA-B550-6A4431389AF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9E6A1-DF58-4695-89AD-141152FB3F78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7A6EB-F853-4743-BCB5-49C22CDC56C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spcBef>
                  <a:spcPts val="0"/>
                </a:spcBef>
              </a:pPr>
              <a:t>‹#›</a:t>
            </a:fld>
            <a:endParaRPr lang="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605BF-B8C7-4656-AA6B-647E5A8030DA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354EE-3A19-4447-8AFF-38F43D5BC91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57236-ECCC-4DC7-BCF3-AE881C7E81F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675E33-6CA3-4B4A-B3CD-4FDD6C261E4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50B58-C2D2-4AF4-AA93-C823FA2EBFD6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7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8EB1C-F432-4A03-B0D8-32BBCFFA5A7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F76B7-450F-4E8E-9AD6-F2A90A0318B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0C705-7109-4398-922E-16288E6CB18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7793C-A338-4F10-BC73-736760EF756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829C6E-EFC7-446C-A794-7039D5B4060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443F9-7944-45C2-844F-D19AFA2084C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4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0C3530-6DEA-41CC-A9BB-3F97ED2A772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5E206-5975-4792-AB5F-723E4788280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1835C-3D98-423C-B8E1-B20B3C1006C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7A8FC-8FF3-4528-8DFC-599F06088C8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8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F50C8A-5884-451B-AC2F-06B68556A23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1A4B1-7A95-4552-8427-484319D62C6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BEDA05-D514-4DC3-9DF2-ADE0B27615E0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68B9A-1E90-40EA-B550-6A4431389AF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9E6A1-DF58-4695-89AD-141152FB3F78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7A6EB-F853-4743-BCB5-49C22CDC56C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spcBef>
                  <a:spcPts val="0"/>
                </a:spcBef>
              </a:pPr>
              <a:t>‹#›</a:t>
            </a:fld>
            <a:endParaRPr lang="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5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605BF-B8C7-4656-AA6B-647E5A8030DA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354EE-3A19-4447-8AFF-38F43D5BC91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57236-ECCC-4DC7-BCF3-AE881C7E81F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675E33-6CA3-4B4A-B3CD-4FDD6C261E4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50B58-C2D2-4AF4-AA93-C823FA2EBFD6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8EB1C-F432-4A03-B0D8-32BBCFFA5A7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F76B7-450F-4E8E-9AD6-F2A90A0318B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0C705-7109-4398-922E-16288E6CB18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7793C-A338-4F10-BC73-736760EF756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829C6E-EFC7-446C-A794-7039D5B4060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443F9-7944-45C2-844F-D19AFA2084C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0C3530-6DEA-41CC-A9BB-3F97ED2A7729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5E206-5975-4792-AB5F-723E4788280E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3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1835C-3D98-423C-B8E1-B20B3C1006C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7A8FC-8FF3-4528-8DFC-599F06088C8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F50C8A-5884-451B-AC2F-06B68556A236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1A4B1-7A95-4552-8427-484319D62C6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BEDA05-D514-4DC3-9DF2-ADE0B27615E0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68B9A-1E90-40EA-B550-6A4431389AF9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9E6A1-DF58-4695-89AD-141152FB3F78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7A6EB-F853-4743-BCB5-49C22CDC56C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3" y="1680379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spcBef>
                  <a:spcPts val="0"/>
                </a:spcBef>
              </a:pPr>
              <a:t>‹#›</a:t>
            </a:fld>
            <a:endParaRPr lang="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12.05.2020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8440E-8D45-4CBB-826B-FB28D5471BE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24A18C-93F2-4719-B5E1-A5EDA044A3DD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8440E-8D45-4CBB-826B-FB28D5471BE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12.05.2020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24A18C-93F2-4719-B5E1-A5EDA044A3D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6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8440E-8D45-4CBB-826B-FB28D5471BE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24A18C-93F2-4719-B5E1-A5EDA044A3DD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4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8440E-8D45-4CBB-826B-FB28D5471BE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24A18C-93F2-4719-B5E1-A5EDA044A3DD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3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4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8440E-8D45-4CBB-826B-FB28D5471BE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12.05.2020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24A18C-93F2-4719-B5E1-A5EDA044A3DD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3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enngage.com/" TargetMode="External"/><Relationship Id="rId7" Type="http://schemas.openxmlformats.org/officeDocument/2006/relationships/hyperlink" Target="https://infograph.venngage.com/p/332345/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rmansk-nordika.blogspot.com/2019/05/venngage.html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slides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me.co/" TargetMode="External"/><Relationship Id="rId7" Type="http://schemas.openxmlformats.org/officeDocument/2006/relationships/hyperlink" Target="https://my.visme.co/projects/ep89g7my-10-prichin-vzyat-i-priehat-v-murmanskuyu-oblast#s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rmansk-nordika.blogspot.com/2019/05/visme.html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slides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ial.ly/" TargetMode="External"/><Relationship Id="rId7" Type="http://schemas.openxmlformats.org/officeDocument/2006/relationships/hyperlink" Target="https://view.genial.ly/5a896858da8acc53f27b6c73/geniall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murmansk-nordika.blogspot.ru/2017/07/genially.html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medium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spiderscribe.net/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spiderscribe.net/app/?306c4c2b6c114017752ad44ba45b6b2f" TargetMode="External"/><Relationship Id="rId4" Type="http://schemas.openxmlformats.org/officeDocument/2006/relationships/hyperlink" Target="http://www.it-pedagog.ru/spiderscrib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meister.com/ru" TargetMode="External"/><Relationship Id="rId7" Type="http://schemas.openxmlformats.org/officeDocument/2006/relationships/hyperlink" Target="https://www.mindmeister.com/ru/123375963/_|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murmansk-nordika.blogspot.ru/2012/08/blog-post_12.html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myalbum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domo.com/ru/mindmap/mind-map-be400a5e9f6b42c7a0954e2dd7a67389" TargetMode="External"/><Relationship Id="rId3" Type="http://schemas.openxmlformats.org/officeDocument/2006/relationships/hyperlink" Target="https://www.mindomo.com/ru/" TargetMode="External"/><Relationship Id="rId7" Type="http://schemas.openxmlformats.org/officeDocument/2006/relationships/hyperlink" Target="https://docs.google.com/document/d/1QxvLHLGYqLdXoo6illuBG8xiTHAYQNq25TyGHKWRLig/edit?usp=shar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hyperlink" Target="https://exposure.co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imetoast.com/timelines/1073694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www.timetoast.com/timelines/240574" TargetMode="External"/><Relationship Id="rId2" Type="http://schemas.openxmlformats.org/officeDocument/2006/relationships/hyperlink" Target="http://www.timetoast.com/" TargetMode="Externa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://www.it-pedagog.ru/timetoast" TargetMode="External"/><Relationship Id="rId5" Type="http://schemas.openxmlformats.org/officeDocument/2006/relationships/hyperlink" Target="https://murmansk-nordika.blogspot.com/2019/12/timetoast.html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timetoast.com/" TargetMode="Externa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timetoast.com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time.graphics/ru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time.graphics/ru/line/371" TargetMode="External"/><Relationship Id="rId5" Type="http://schemas.openxmlformats.org/officeDocument/2006/relationships/hyperlink" Target="https://te-st.ru/entries/time-graphics/" TargetMode="External"/><Relationship Id="rId4" Type="http://schemas.openxmlformats.org/officeDocument/2006/relationships/hyperlink" Target="https://murmansk-nordika.blogspot.com/2019/03/timegraphic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ime.graphics/ru/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time.graphics/ru/" TargetMode="Externa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tiki-toki.com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tiki-toki.com/timeline/entry/527703/-/" TargetMode="External"/><Relationship Id="rId5" Type="http://schemas.openxmlformats.org/officeDocument/2006/relationships/hyperlink" Target="http://sdo.gtn.lokos.net/pluginfile.php/876/mod_resource/content/1/TimeLine_Tiki.pdf" TargetMode="External"/><Relationship Id="rId4" Type="http://schemas.openxmlformats.org/officeDocument/2006/relationships/hyperlink" Target="https://murmansk-nordika.blogspot.com/2020/01/tiki-toki-3d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tiki-toki.com/" TargetMode="Externa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mapsengine.google.com/map/" TargetMode="External"/><Relationship Id="rId1" Type="http://schemas.openxmlformats.org/officeDocument/2006/relationships/slideLayout" Target="../slideLayouts/slideLayout49.xml"/><Relationship Id="rId5" Type="http://schemas.openxmlformats.org/officeDocument/2006/relationships/hyperlink" Target="https://www.google.com/maps/d/viewer?msa=0&amp;mid=1SBOQCiBpraPIBIZnp5n4mL93Cr4&amp;ll=-3.81666561775622e-14,0&amp;z=1" TargetMode="External"/><Relationship Id="rId4" Type="http://schemas.openxmlformats.org/officeDocument/2006/relationships/hyperlink" Target="https://support.google.com/maps/?hl=ru#topic=309242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mapsengine.google.com/map/" TargetMode="Externa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mapsengine.google.com/map/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mapsengine.google.com/map/" TargetMode="Externa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tourbuilder.withgoogle.com/" TargetMode="External"/><Relationship Id="rId1" Type="http://schemas.openxmlformats.org/officeDocument/2006/relationships/slideLayout" Target="../slideLayouts/slideLayout49.xml"/><Relationship Id="rId5" Type="http://schemas.openxmlformats.org/officeDocument/2006/relationships/hyperlink" Target="https://tourbuilder.withgoogle.com/builder#play/ahJzfmd3ZWItdG91cmJ1aWxkZXJyEQsSBFRvdXIYgICgq9qcuQgM" TargetMode="External"/><Relationship Id="rId4" Type="http://schemas.openxmlformats.org/officeDocument/2006/relationships/hyperlink" Target="https://murmansk-nordika.blogspot.com/2019/04/tour-builder-3d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ourbuilder.withgoogle.com/" TargetMode="Externa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storymap.knightlab.com/" TargetMode="External"/><Relationship Id="rId1" Type="http://schemas.openxmlformats.org/officeDocument/2006/relationships/slideLayout" Target="../slideLayouts/slideLayout49.xml"/><Relationship Id="rId5" Type="http://schemas.openxmlformats.org/officeDocument/2006/relationships/hyperlink" Target="https://uploads.knightlab.com/storymapjs/d8dcf04b29dd1caa99cf3b61ae4b3e7e/goroda-geroi/draft.html" TargetMode="External"/><Relationship Id="rId4" Type="http://schemas.openxmlformats.org/officeDocument/2006/relationships/hyperlink" Target="http://murmansk-nordika.blogspot.ru/2018/05/storymap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storymap.knightlab.com/" TargetMode="External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sutori.com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sutori.com/story/bielyi-miedvied-povielitiel-l-dov" TargetMode="External"/><Relationship Id="rId5" Type="http://schemas.openxmlformats.org/officeDocument/2006/relationships/hyperlink" Target="https://youtu.be/P7EgqakdzNA" TargetMode="External"/><Relationship Id="rId4" Type="http://schemas.openxmlformats.org/officeDocument/2006/relationships/hyperlink" Target="https://murmansk-nordika.blogspot.com/2020/01/sutori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sutori.com/" TargetMode="Externa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www.sutori.com/story/bielyi-miedvied-povielitiel-l-dov" TargetMode="External"/><Relationship Id="rId2" Type="http://schemas.openxmlformats.org/officeDocument/2006/relationships/hyperlink" Target="https://spark.adobe.com/" TargetMode="External"/><Relationship Id="rId1" Type="http://schemas.openxmlformats.org/officeDocument/2006/relationships/slideLayout" Target="../slideLayouts/slideLayout71.xml"/><Relationship Id="rId6" Type="http://schemas.openxmlformats.org/officeDocument/2006/relationships/hyperlink" Target="https://spark.adobe.com/page/Ww9pR3MZzS7KH/" TargetMode="External"/><Relationship Id="rId5" Type="http://schemas.openxmlformats.org/officeDocument/2006/relationships/hyperlink" Target="https://youtu.be/P7EgqakdzNA" TargetMode="External"/><Relationship Id="rId4" Type="http://schemas.openxmlformats.org/officeDocument/2006/relationships/hyperlink" Target="https://murmansk-nordika.blogspot.com/2020/04/adobe-spark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spark.adobe.com/" TargetMode="Externa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iro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openclass.ru/node/448828" TargetMode="External"/><Relationship Id="rId5" Type="http://schemas.openxmlformats.org/officeDocument/2006/relationships/hyperlink" Target="https://youtu.be/RVxXESyMKRA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spark.adobe.com/" TargetMode="External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spark.adobe.com/" TargetMode="External"/><Relationship Id="rId1" Type="http://schemas.openxmlformats.org/officeDocument/2006/relationships/slideLayout" Target="../slideLayouts/slideLayout7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sway.office.com/EK9B9oarxsQ8fMbS?ref=Link" TargetMode="External"/><Relationship Id="rId3" Type="http://schemas.openxmlformats.org/officeDocument/2006/relationships/hyperlink" Target="https://sway.office.com/" TargetMode="External"/><Relationship Id="rId7" Type="http://schemas.openxmlformats.org/officeDocument/2006/relationships/hyperlink" Target="https://support.office.com/ru-ru/article/%D0%BD%D0%B0%D1%87%D0%B0%D0%BB%D0%BE-%D1%80%D0%B0%D0%B1%D0%BE%D1%82%D1%8B-%D1%81%D0%BE-sway-2076c468-63f4-4a89-ae5f-424796714a8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medium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4.png"/><Relationship Id="rId4" Type="http://schemas.openxmlformats.org/officeDocument/2006/relationships/hyperlink" Target="https://medium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5.png"/><Relationship Id="rId4" Type="http://schemas.openxmlformats.org/officeDocument/2006/relationships/hyperlink" Target="https://medium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6.png"/><Relationship Id="rId4" Type="http://schemas.openxmlformats.org/officeDocument/2006/relationships/hyperlink" Target="https://medium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medium.co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9.png"/><Relationship Id="rId4" Type="http://schemas.openxmlformats.org/officeDocument/2006/relationships/hyperlink" Target="https://medium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0.png"/><Relationship Id="rId4" Type="http://schemas.openxmlformats.org/officeDocument/2006/relationships/hyperlink" Target="https://medium.co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71890693265905/" TargetMode="External"/><Relationship Id="rId2" Type="http://schemas.openxmlformats.org/officeDocument/2006/relationships/hyperlink" Target="murmansk-nordika.blogspot.ru" TargetMode="Externa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iro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dashboar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adlet.com/cherytanyaleo/85ppgtsia13e" TargetMode="External"/><Relationship Id="rId5" Type="http://schemas.openxmlformats.org/officeDocument/2006/relationships/hyperlink" Target="https://ru.wikihow.com/%D0%B8%D1%81%D0%BF%D0%BE%D0%BB%D1%8C%D0%B7%D0%BE%D0%B2%D0%B0%D1%82%D1%8C-Padlet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linoit.com/" TargetMode="External"/><Relationship Id="rId7" Type="http://schemas.openxmlformats.org/officeDocument/2006/relationships/hyperlink" Target="http://linoit.com/users/ovsyankina_olya/canvases/%D0%92%D1%8B%D1%81%D1%82%D0%B0%D0%B2%D0%BA%D0%B0%20%D1%80%D0%B8%D1%81%D1%83%D0%BD%D0%BA%D0%BE%D0%B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openclass.ru/node/448828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2780928"/>
            <a:ext cx="5616624" cy="2016224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Сервисы для </a:t>
            </a: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исследовательской </a:t>
            </a:r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в школе </a:t>
            </a:r>
            <a:b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библиотеке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517232"/>
            <a:ext cx="7592888" cy="804292"/>
          </a:xfrm>
        </p:spPr>
        <p:txBody>
          <a:bodyPr>
            <a:noAutofit/>
          </a:bodyPr>
          <a:lstStyle/>
          <a:p>
            <a:pPr algn="r"/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</a:rPr>
              <a:t>Орешко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 Марина Анатольевна,</a:t>
            </a:r>
          </a:p>
          <a:p>
            <a:pPr algn="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Мурманск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E-learning SibFU: Система электронного обучения СФУ : Результа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4" y="476672"/>
            <a:ext cx="3366557" cy="30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323528" y="161704"/>
            <a:ext cx="8229600" cy="13230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2060"/>
              </a:buClr>
            </a:pPr>
            <a:r>
              <a:rPr lang="en-US" sz="4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Venngage</a:t>
            </a:r>
            <a:endParaRPr lang="ru" sz="4400" u="sng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sp>
        <p:nvSpPr>
          <p:cNvPr id="7" name="Shape 111"/>
          <p:cNvSpPr/>
          <p:nvPr/>
        </p:nvSpPr>
        <p:spPr>
          <a:xfrm>
            <a:off x="6300192" y="161704"/>
            <a:ext cx="2699792" cy="891032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dirty="0" smtClean="0"/>
              <a:t>Более 100 шаблонов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r="1466" b="3052"/>
          <a:stretch/>
        </p:blipFill>
        <p:spPr bwMode="auto">
          <a:xfrm>
            <a:off x="179512" y="1583624"/>
            <a:ext cx="8820472" cy="438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2528900"/>
            <a:ext cx="1296143" cy="2988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75655" y="1916832"/>
            <a:ext cx="2664297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Shape 177"/>
          <p:cNvSpPr/>
          <p:nvPr/>
        </p:nvSpPr>
        <p:spPr>
          <a:xfrm>
            <a:off x="199586" y="5733256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Обучалка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Пример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289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683568" y="-99392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2060"/>
              </a:buClr>
            </a:pPr>
            <a:r>
              <a:rPr lang="en-US" sz="4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Visme</a:t>
            </a:r>
            <a:endParaRPr lang="ru" sz="4400" u="sng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sp>
        <p:nvSpPr>
          <p:cNvPr id="5" name="Shape 111"/>
          <p:cNvSpPr/>
          <p:nvPr/>
        </p:nvSpPr>
        <p:spPr>
          <a:xfrm>
            <a:off x="7020272" y="161704"/>
            <a:ext cx="1800200" cy="1107056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dirty="0"/>
              <a:t>Бесплатно </a:t>
            </a:r>
            <a:r>
              <a:rPr lang="ru" dirty="0" smtClean="0"/>
              <a:t>– </a:t>
            </a:r>
          </a:p>
          <a:p>
            <a:pPr lvl="0" rtl="0">
              <a:spcBef>
                <a:spcPts val="0"/>
              </a:spcBef>
              <a:buNone/>
            </a:pPr>
            <a:r>
              <a:rPr lang="ru" dirty="0" smtClean="0"/>
              <a:t>16 шаблонов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6" b="3540"/>
          <a:stretch/>
        </p:blipFill>
        <p:spPr bwMode="auto">
          <a:xfrm>
            <a:off x="94125" y="1700808"/>
            <a:ext cx="8753129" cy="427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82" y="1836742"/>
            <a:ext cx="360040" cy="1880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00392" y="1916832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Shape 185"/>
          <p:cNvSpPr/>
          <p:nvPr/>
        </p:nvSpPr>
        <p:spPr>
          <a:xfrm>
            <a:off x="6773035" y="5661248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Обучалка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Пример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702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44624" y="116632"/>
            <a:ext cx="8609100" cy="7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Clr>
                <a:srgbClr val="00B050"/>
              </a:buClr>
              <a:buSzPct val="25000"/>
            </a:pPr>
            <a:r>
              <a:rPr lang="ru" sz="4400" u="sng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Genial.ly</a:t>
            </a:r>
            <a:endParaRPr lang="ru" sz="6600" b="0" i="0" u="sng" strike="noStrike" cap="none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2" r="22353" b="7900"/>
          <a:stretch/>
        </p:blipFill>
        <p:spPr bwMode="auto">
          <a:xfrm>
            <a:off x="157269" y="1484784"/>
            <a:ext cx="860061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75" y="1916832"/>
            <a:ext cx="763241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hape 111"/>
          <p:cNvSpPr/>
          <p:nvPr/>
        </p:nvSpPr>
        <p:spPr>
          <a:xfrm>
            <a:off x="7020272" y="161704"/>
            <a:ext cx="1800200" cy="1107056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dirty="0"/>
              <a:t>Бесплатно </a:t>
            </a:r>
            <a:r>
              <a:rPr lang="ru" dirty="0" smtClean="0"/>
              <a:t>– </a:t>
            </a:r>
          </a:p>
          <a:p>
            <a:pPr lvl="0" rtl="0">
              <a:spcBef>
                <a:spcPts val="0"/>
              </a:spcBef>
              <a:buNone/>
            </a:pPr>
            <a:r>
              <a:rPr lang="ru" dirty="0" smtClean="0"/>
              <a:t>30 шаблонов</a:t>
            </a:r>
          </a:p>
        </p:txBody>
      </p:sp>
      <p:sp>
        <p:nvSpPr>
          <p:cNvPr id="7" name="Shape 193"/>
          <p:cNvSpPr/>
          <p:nvPr/>
        </p:nvSpPr>
        <p:spPr>
          <a:xfrm>
            <a:off x="427795" y="5679352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Обучалка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Пример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037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385450" y="5805264"/>
            <a:ext cx="8418000" cy="7215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ru" sz="4400" b="1" dirty="0" smtClean="0">
                <a:solidFill>
                  <a:srgbClr val="00206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Ментальные карты </a:t>
            </a:r>
            <a:endParaRPr lang="ru" sz="4400" b="1" dirty="0">
              <a:solidFill>
                <a:srgbClr val="002060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  <a:p>
            <a:pPr>
              <a:spcBef>
                <a:spcPts val="0"/>
              </a:spcBef>
            </a:pPr>
            <a:endParaRPr sz="2000" dirty="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122" name="Picture 2" descr="Картинки по запросу ментальная карта как выстав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9" y="260648"/>
            <a:ext cx="6605301" cy="50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68200" cy="914800"/>
          </a:xfrm>
        </p:spPr>
        <p:txBody>
          <a:bodyPr/>
          <a:lstStyle/>
          <a:p>
            <a:r>
              <a:rPr lang="en-US" sz="4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SpiderScribe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 r="11360" b="4514"/>
          <a:stretch/>
        </p:blipFill>
        <p:spPr bwMode="auto">
          <a:xfrm>
            <a:off x="323528" y="1268760"/>
            <a:ext cx="8640960" cy="48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700808"/>
            <a:ext cx="576064" cy="2448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08304" y="1844824"/>
            <a:ext cx="1656184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hape 247"/>
          <p:cNvSpPr/>
          <p:nvPr/>
        </p:nvSpPr>
        <p:spPr>
          <a:xfrm>
            <a:off x="6876188" y="5628309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Обучалка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Пример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540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1896" y="116632"/>
            <a:ext cx="6452352" cy="914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ru" sz="4400" u="sng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Mindmeister</a:t>
            </a:r>
            <a:endParaRPr lang="ru" u="sng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6372200" y="205206"/>
            <a:ext cx="2592288" cy="1206000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" dirty="0">
                <a:solidFill>
                  <a:prstClr val="black"/>
                </a:solidFill>
                <a:latin typeface="Arial" charset="0"/>
              </a:rPr>
              <a:t>Бесплатно - до </a:t>
            </a:r>
            <a:r>
              <a:rPr lang="ru" dirty="0" smtClean="0">
                <a:solidFill>
                  <a:prstClr val="black"/>
                </a:solidFill>
                <a:latin typeface="Arial" charset="0"/>
              </a:rPr>
              <a:t>3 интеллект-карт</a:t>
            </a:r>
            <a:endParaRPr lang="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2" t="8342" r="1448" b="21944"/>
          <a:stretch/>
        </p:blipFill>
        <p:spPr bwMode="auto">
          <a:xfrm>
            <a:off x="755576" y="1700808"/>
            <a:ext cx="7992888" cy="491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1700808"/>
            <a:ext cx="8640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hape 283"/>
          <p:cNvSpPr/>
          <p:nvPr/>
        </p:nvSpPr>
        <p:spPr>
          <a:xfrm>
            <a:off x="107504" y="5791471"/>
            <a:ext cx="2142600" cy="824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ru" sz="2400" u="sng" dirty="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Обучалка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ru" sz="2400" b="0" i="0" u="sng" strike="noStrike" cap="none" dirty="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Пример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118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-324544" y="188867"/>
            <a:ext cx="8368200" cy="914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400" u="sng" dirty="0" smtClean="0">
                <a:solidFill>
                  <a:schemeClr val="hlink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Mindomo</a:t>
            </a:r>
            <a:endParaRPr lang="ru" u="sng" dirty="0">
              <a:solidFill>
                <a:schemeClr val="hlink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6516216" y="-27384"/>
            <a:ext cx="2520280" cy="1206000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" dirty="0">
                <a:solidFill>
                  <a:prstClr val="black"/>
                </a:solidFill>
                <a:latin typeface="Arial" charset="0"/>
              </a:rPr>
              <a:t>Бесплатно - 3 </a:t>
            </a:r>
            <a:r>
              <a:rPr lang="ru" dirty="0" smtClean="0">
                <a:solidFill>
                  <a:prstClr val="black"/>
                </a:solidFill>
                <a:latin typeface="Arial" charset="0"/>
              </a:rPr>
              <a:t>ментальные карты</a:t>
            </a:r>
            <a:endParaRPr lang="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3" r="42603" b="18276"/>
          <a:stretch/>
        </p:blipFill>
        <p:spPr bwMode="auto">
          <a:xfrm>
            <a:off x="251520" y="1268760"/>
            <a:ext cx="7056784" cy="507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Рисунок 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5" y="3607572"/>
            <a:ext cx="378142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268760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hape 291"/>
          <p:cNvSpPr/>
          <p:nvPr/>
        </p:nvSpPr>
        <p:spPr>
          <a:xfrm>
            <a:off x="251520" y="5733256"/>
            <a:ext cx="2142600" cy="824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Обучалка</a:t>
            </a:r>
          </a:p>
          <a:p>
            <a:pPr algn="ctr"/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8"/>
              </a:rPr>
              <a:t>Пример</a:t>
            </a:r>
          </a:p>
          <a:p>
            <a:pPr algn="ctr"/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164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543" y="5589240"/>
            <a:ext cx="8609015" cy="75895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Ленты времени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4" y="2276872"/>
            <a:ext cx="8665342" cy="2504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0466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Представление информации</a:t>
            </a:r>
            <a:endParaRPr lang="ru-RU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7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141459" cy="7200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TimeToast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10133" r="22438" b="11885"/>
          <a:stretch/>
        </p:blipFill>
        <p:spPr bwMode="auto">
          <a:xfrm>
            <a:off x="292835" y="908720"/>
            <a:ext cx="5112568" cy="39900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60595" r="21759" b="6308"/>
          <a:stretch/>
        </p:blipFill>
        <p:spPr bwMode="auto">
          <a:xfrm>
            <a:off x="1907704" y="4293096"/>
            <a:ext cx="6932162" cy="2240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hape 171"/>
          <p:cNvSpPr/>
          <p:nvPr/>
        </p:nvSpPr>
        <p:spPr>
          <a:xfrm>
            <a:off x="6774637" y="2636912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Обучалка</a:t>
            </a:r>
            <a:endParaRPr lang="ru" sz="2400" u="sng" kern="0" dirty="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  <a:hlinkClick r:id="rId6"/>
            </a:endParaRPr>
          </a:p>
          <a:p>
            <a:pPr algn="ctr">
              <a:buSzPct val="25000"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Пример</a:t>
            </a:r>
            <a:endParaRPr lang="ru" sz="2400" u="sng" kern="0" dirty="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6598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68" y="168340"/>
            <a:ext cx="9141459" cy="7200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TimeToast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ttps://1.bp.blogspot.com/-LICWpgNEbG8/XgFhgdOJVpI/AAAAAAAAWzU/nZakJoBxcGYVl0HM38kuhpTksoKMLKkDACLcBGAsYHQ/s640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72" y="846062"/>
            <a:ext cx="4753800" cy="57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8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963" y="228600"/>
            <a:ext cx="8146190" cy="758952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сследование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3975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0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47" y="260648"/>
            <a:ext cx="9141459" cy="720080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TimeToast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ttps://www.eduneo.ru/wp-content/uploads/2017/05/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4525"/>
            <a:ext cx="3887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eduneo.ru/wp-content/uploads/2017/05/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616904" cy="26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TimeGraphics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141277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Событие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9673" y="1484784"/>
            <a:ext cx="2177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Период времени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1394" y="3573016"/>
            <a:ext cx="856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Доля 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8657" y="4411865"/>
            <a:ext cx="152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Статистика</a:t>
            </a:r>
            <a:endParaRPr lang="ru-RU" sz="2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268896" y="1832921"/>
            <a:ext cx="0" cy="46398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470947" y="1884894"/>
            <a:ext cx="648072" cy="82402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051062" y="3717032"/>
            <a:ext cx="49567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024705" y="4611920"/>
            <a:ext cx="49567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4.bp.blogspot.com/-YWqqRUGZVts/XKD-TUhT9kI/AAAAAAAAWD0/aI39CEdn5_Ytlwqk4bR-sECrhXPUz3OMwCLcBGAs/s400/%25D1%2582%25D0%25B0%25D0%25B9%25D0%25B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4" y="956773"/>
            <a:ext cx="5660897" cy="563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211"/>
          <p:cNvSpPr/>
          <p:nvPr/>
        </p:nvSpPr>
        <p:spPr>
          <a:xfrm>
            <a:off x="6588224" y="5646159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Обучалка</a:t>
            </a:r>
            <a:endParaRPr lang="ru" sz="2400" u="sng" kern="0" dirty="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  <a:hlinkClick r:id="rId5"/>
            </a:endParaRPr>
          </a:p>
          <a:p>
            <a:pPr algn="ctr">
              <a:buSzPct val="25000"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29836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TimeGraphics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7539" y="1124744"/>
            <a:ext cx="612876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s://1.bp.blogspot.com/-qoyzPmjDfhA/XKD8w2Pa2gI/AAAAAAAAWDk/FpPH0XHvzG0sM649Gtm_zuBzYmJL9NL5gCLcBGAs/s400/%25D0%25A0%25D0%25B8%25D1%2581%25D1%2583%25D0%25BD%25D0%25BE%25D0%25BA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5" y="3789040"/>
            <a:ext cx="3240445" cy="286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TimeGraphics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025616"/>
            <a:ext cx="7344816" cy="556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2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864096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Tiki-Toki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7" t="13378" r="28161"/>
          <a:stretch/>
        </p:blipFill>
        <p:spPr bwMode="auto">
          <a:xfrm>
            <a:off x="1259632" y="1052736"/>
            <a:ext cx="4824536" cy="542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243"/>
          <p:cNvSpPr/>
          <p:nvPr/>
        </p:nvSpPr>
        <p:spPr>
          <a:xfrm>
            <a:off x="6516216" y="5445224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400" b="0" i="0" u="sng" strike="noStrike" cap="none" dirty="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Обучалка</a:t>
            </a:r>
            <a:endParaRPr lang="ru" sz="2400" b="0" i="0" u="sng" strike="noStrike" cap="none" dirty="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  <a:hlinkClick r:id="rId5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400" b="0" i="0" u="sng" strike="noStrike" cap="none" dirty="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18593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2703" y="332656"/>
            <a:ext cx="8229600" cy="864096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Tiki-Toki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8725" b="4630"/>
          <a:stretch/>
        </p:blipFill>
        <p:spPr bwMode="auto">
          <a:xfrm>
            <a:off x="1259631" y="908720"/>
            <a:ext cx="6855745" cy="568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6176" y="2420888"/>
            <a:ext cx="18002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543" y="5589240"/>
            <a:ext cx="8609015" cy="75895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Виртуальные маршруты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40466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Представление информации</a:t>
            </a:r>
            <a:endParaRPr lang="ru-RU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981200"/>
            <a:ext cx="429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0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8003232" cy="9906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2"/>
              </a:rPr>
              <a:t>Google Maps </a:t>
            </a:r>
            <a:endParaRPr lang="ru-RU" sz="4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71800" y="3573016"/>
            <a:ext cx="2016224" cy="5029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 b="4414"/>
          <a:stretch/>
        </p:blipFill>
        <p:spPr bwMode="auto">
          <a:xfrm>
            <a:off x="251520" y="1747746"/>
            <a:ext cx="8571112" cy="415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47;p27"/>
          <p:cNvSpPr/>
          <p:nvPr/>
        </p:nvSpPr>
        <p:spPr>
          <a:xfrm>
            <a:off x="6876256" y="5733256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Обучалка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Пример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414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8003232" cy="9906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2"/>
              </a:rPr>
              <a:t>Google Maps </a:t>
            </a:r>
            <a:endParaRPr lang="ru-RU" sz="4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6897"/>
          <a:stretch/>
        </p:blipFill>
        <p:spPr bwMode="auto">
          <a:xfrm>
            <a:off x="75820" y="1628800"/>
            <a:ext cx="900221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2771800" y="3573016"/>
            <a:ext cx="2016224" cy="5029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9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384" y="260648"/>
            <a:ext cx="8003232" cy="9906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2"/>
              </a:rPr>
              <a:t>Google Maps </a:t>
            </a:r>
            <a:endParaRPr lang="ru-RU" sz="4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t="14962" r="30285" b="9513"/>
          <a:stretch/>
        </p:blipFill>
        <p:spPr bwMode="auto">
          <a:xfrm>
            <a:off x="115569" y="1736872"/>
            <a:ext cx="3026979" cy="364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1331640" y="4005064"/>
            <a:ext cx="1728192" cy="5029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0" t="38372" r="15987" b="29853"/>
          <a:stretch/>
        </p:blipFill>
        <p:spPr bwMode="auto">
          <a:xfrm>
            <a:off x="3275856" y="1514530"/>
            <a:ext cx="2592288" cy="220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9" t="37173" r="25593" b="17586"/>
          <a:stretch/>
        </p:blipFill>
        <p:spPr bwMode="auto">
          <a:xfrm>
            <a:off x="6096802" y="1686359"/>
            <a:ext cx="2820946" cy="200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8965" r="17349" b="34858"/>
          <a:stretch/>
        </p:blipFill>
        <p:spPr bwMode="auto">
          <a:xfrm>
            <a:off x="3451167" y="4149080"/>
            <a:ext cx="5291269" cy="219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600200"/>
          </a:xfrm>
        </p:spPr>
        <p:txBody>
          <a:bodyPr/>
          <a:lstStyle/>
          <a:p>
            <a:r>
              <a:rPr lang="ru-RU" dirty="0" smtClean="0"/>
              <a:t>Работа над проблемой, сбор материала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5517232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Виртуальная доска</a:t>
            </a:r>
            <a:endParaRPr lang="ru-RU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1556;p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7744" y="2132856"/>
            <a:ext cx="4320480" cy="3212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2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8003232" cy="9906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2"/>
              </a:rPr>
              <a:t>Google Maps </a:t>
            </a:r>
            <a:endParaRPr lang="ru-RU" sz="4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 b="10199"/>
          <a:stretch/>
        </p:blipFill>
        <p:spPr bwMode="auto">
          <a:xfrm>
            <a:off x="-17012" y="1772816"/>
            <a:ext cx="9161011" cy="405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4507176" y="2708920"/>
            <a:ext cx="2153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15408" y="2348880"/>
            <a:ext cx="38864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788" y="0"/>
            <a:ext cx="8003232" cy="980728"/>
          </a:xfrm>
        </p:spPr>
        <p:txBody>
          <a:bodyPr>
            <a:normAutofit/>
          </a:bodyPr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Tour Builder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b="3355"/>
          <a:stretch/>
        </p:blipFill>
        <p:spPr bwMode="auto">
          <a:xfrm>
            <a:off x="251520" y="1844824"/>
            <a:ext cx="8646929" cy="422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79;p31"/>
          <p:cNvSpPr/>
          <p:nvPr/>
        </p:nvSpPr>
        <p:spPr>
          <a:xfrm>
            <a:off x="6804344" y="5517232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Обучалка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Пример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772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788" y="0"/>
            <a:ext cx="8003232" cy="980728"/>
          </a:xfrm>
        </p:spPr>
        <p:txBody>
          <a:bodyPr>
            <a:normAutofit/>
          </a:bodyPr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Tour Builder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221583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Описание события</a:t>
            </a:r>
            <a:endParaRPr lang="ru-RU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2780928"/>
            <a:ext cx="1595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Добавить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изображения</a:t>
            </a:r>
            <a:endParaRPr lang="ru-RU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8" name="Прямая со стрелкой 7"/>
          <p:cNvCxnSpPr>
            <a:stCxn id="6" idx="1"/>
          </p:cNvCxnSpPr>
          <p:nvPr/>
        </p:nvCxnSpPr>
        <p:spPr>
          <a:xfrm flipH="1" flipV="1">
            <a:off x="5580112" y="3104093"/>
            <a:ext cx="504056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131840" y="2780928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2492896"/>
            <a:ext cx="108012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r="30133" b="3889"/>
          <a:stretch/>
        </p:blipFill>
        <p:spPr bwMode="auto">
          <a:xfrm>
            <a:off x="467544" y="1022979"/>
            <a:ext cx="7831854" cy="55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5618" y="4725144"/>
            <a:ext cx="784013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03232" cy="990600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StoryMap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3461"/>
          <a:stretch/>
        </p:blipFill>
        <p:spPr bwMode="auto">
          <a:xfrm>
            <a:off x="82934" y="1628800"/>
            <a:ext cx="8953562" cy="437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87;p32"/>
          <p:cNvSpPr/>
          <p:nvPr/>
        </p:nvSpPr>
        <p:spPr>
          <a:xfrm>
            <a:off x="6876256" y="5661248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Обучалка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Пример</a:t>
            </a:r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28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03232" cy="990600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StoryMap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74520" cy="417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96336" y="5301208"/>
            <a:ext cx="144016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543" y="5589240"/>
            <a:ext cx="8609015" cy="758952"/>
          </a:xfrm>
        </p:spPr>
        <p:txBody>
          <a:bodyPr>
            <a:noAutofit/>
          </a:bodyPr>
          <a:lstStyle/>
          <a:p>
            <a:r>
              <a:rPr lang="ru-RU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Лонгриды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40466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Представление информации</a:t>
            </a:r>
            <a:endParaRPr lang="ru-RU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49708"/>
            <a:ext cx="2924150" cy="340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5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60338"/>
            <a:ext cx="2821954" cy="72008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Sutori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2" descr="https://static.wixstatic.com/media/501327_35aedfb8e14f465eb1ff6fe79329188d~mv2.jpg/v1/fill/w_864,h_531,al_c,q_85/501327_35aedfb8e14f465eb1ff6fe79329188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AutoShape 5" descr="https://static.wixstatic.com/media/501327_af43b250940141bbaaa7f23e7b06c871~mv2.jpg/v1/fill/w_865,h_614,al_c,q_85/501327_af43b250940141bbaaa7f23e7b06c871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t="9827" r="12812" b="3490"/>
          <a:stretch/>
        </p:blipFill>
        <p:spPr bwMode="auto">
          <a:xfrm>
            <a:off x="135363" y="864457"/>
            <a:ext cx="7810117" cy="53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32240" y="836712"/>
            <a:ext cx="72008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Shape 111"/>
          <p:cNvSpPr/>
          <p:nvPr/>
        </p:nvSpPr>
        <p:spPr>
          <a:xfrm>
            <a:off x="169292" y="77693"/>
            <a:ext cx="2962548" cy="1206000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" dirty="0" smtClean="0">
                <a:solidFill>
                  <a:prstClr val="black"/>
                </a:solidFill>
                <a:latin typeface="Arial" charset="0"/>
              </a:rPr>
              <a:t>Демо-версия – 14 дней</a:t>
            </a:r>
            <a:endParaRPr lang="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1484784"/>
            <a:ext cx="2448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4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лонгрид</a:t>
            </a: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можно 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добавить: </a:t>
            </a:r>
            <a:endParaRPr lang="ru-RU" sz="24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Тексты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Фотографии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Аудио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Видео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Опросы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Ссылки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Форум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страиваемые объекты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169"/>
          <p:cNvSpPr/>
          <p:nvPr/>
        </p:nvSpPr>
        <p:spPr>
          <a:xfrm>
            <a:off x="169292" y="5877272"/>
            <a:ext cx="2142600" cy="824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SzPct val="25000"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Обучалка</a:t>
            </a:r>
            <a:endParaRPr lang="ru" sz="2400" u="sng" kern="0" dirty="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  <a:hlinkClick r:id="rId5"/>
            </a:endParaRPr>
          </a:p>
          <a:p>
            <a:pPr algn="ctr">
              <a:buSzPct val="25000"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Пример</a:t>
            </a:r>
          </a:p>
          <a:p>
            <a:pPr algn="ctr"/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464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124744"/>
            <a:ext cx="2821954" cy="72008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Sutori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2" descr="https://static.wixstatic.com/media/501327_35aedfb8e14f465eb1ff6fe79329188d~mv2.jpg/v1/fill/w_864,h_531,al_c,q_85/501327_35aedfb8e14f465eb1ff6fe79329188d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5" y="3802405"/>
            <a:ext cx="4541746" cy="279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https://static.wixstatic.com/media/501327_af43b250940141bbaaa7f23e7b06c871~mv2.jpg/v1/fill/w_865,h_614,al_c,q_85/501327_af43b250940141bbaaa7f23e7b06c871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2" y="3802405"/>
            <a:ext cx="4052616" cy="287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7421" y="321242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Текстовый блок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437" y="3219734"/>
            <a:ext cx="1579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Викторина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55575" y="3212424"/>
            <a:ext cx="87782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860032" y="3219734"/>
            <a:ext cx="0" cy="3638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8" t="69808" r="41727" b="4021"/>
          <a:stretch/>
        </p:blipFill>
        <p:spPr bwMode="auto">
          <a:xfrm>
            <a:off x="869449" y="116406"/>
            <a:ext cx="3656196" cy="302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Adobe Spark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84934"/>
            <a:ext cx="8496944" cy="496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69"/>
          <p:cNvSpPr/>
          <p:nvPr/>
        </p:nvSpPr>
        <p:spPr>
          <a:xfrm>
            <a:off x="107504" y="5733256"/>
            <a:ext cx="2142600" cy="824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SzPct val="25000"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Обучалка</a:t>
            </a:r>
            <a:endParaRPr lang="ru" sz="2400" u="sng" kern="0" dirty="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  <a:hlinkClick r:id="rId5"/>
            </a:endParaRPr>
          </a:p>
          <a:p>
            <a:pPr algn="ctr">
              <a:buSzPct val="25000"/>
            </a:pPr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Пример</a:t>
            </a:r>
            <a:endParaRPr lang="ru" sz="2400" u="sng" kern="0" dirty="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  <a:hlinkClick r:id="rId7"/>
            </a:endParaRPr>
          </a:p>
          <a:p>
            <a:pPr algn="ctr"/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9687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Adobe Spark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216287" cy="476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20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220"/>
          <p:cNvSpPr txBox="1">
            <a:spLocks noGrp="1"/>
          </p:cNvSpPr>
          <p:nvPr>
            <p:ph type="title"/>
          </p:nvPr>
        </p:nvSpPr>
        <p:spPr>
          <a:xfrm>
            <a:off x="395536" y="116632"/>
            <a:ext cx="8368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-US" sz="44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Miro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220"/>
          <p:cNvSpPr/>
          <p:nvPr/>
        </p:nvSpPr>
        <p:spPr>
          <a:xfrm>
            <a:off x="6012160" y="2924944"/>
            <a:ext cx="2808312" cy="72008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r="26274" b="18027"/>
          <a:stretch/>
        </p:blipFill>
        <p:spPr bwMode="auto">
          <a:xfrm>
            <a:off x="107504" y="1124182"/>
            <a:ext cx="8911352" cy="462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321"/>
          <p:cNvSpPr/>
          <p:nvPr/>
        </p:nvSpPr>
        <p:spPr>
          <a:xfrm>
            <a:off x="6876256" y="6021288"/>
            <a:ext cx="2142600" cy="680384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Обучалка</a:t>
            </a:r>
            <a:endParaRPr lang="ru" sz="2400" u="sng" kern="0" dirty="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  <a:hlinkClick r:id="rId6"/>
            </a:endParaRPr>
          </a:p>
          <a:p>
            <a:pPr algn="ctr"/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796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Adobe Spark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1.bp.blogspot.com/-9qhbc3_Zd_g/XnPXaA8Z0wI/AAAAAAAAXOc/P07Kk2UjWIAYrRIiEkgZ2bKMH4sYTbEcgCLcBGAsYHQ/s640/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381212" cy="47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5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Adobe Spark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79594"/>
            <a:ext cx="7920880" cy="495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84339" y="332656"/>
            <a:ext cx="8609100" cy="7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Clr>
                <a:srgbClr val="00B050"/>
              </a:buClr>
              <a:buSzPct val="25000"/>
            </a:pPr>
            <a:r>
              <a:rPr lang="en-US" sz="4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Sway</a:t>
            </a:r>
            <a:endParaRPr lang="ru" sz="7200" b="0" i="0" strike="noStrike" cap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16416" y="1844824"/>
            <a:ext cx="561266" cy="1720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700808"/>
            <a:ext cx="1152128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9300" r="8520" b="18933"/>
          <a:stretch/>
        </p:blipFill>
        <p:spPr bwMode="auto">
          <a:xfrm>
            <a:off x="25792" y="1371424"/>
            <a:ext cx="9082712" cy="438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3933056"/>
            <a:ext cx="1872208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3" t="35975" r="38519" b="34366"/>
          <a:stretch/>
        </p:blipFill>
        <p:spPr bwMode="auto">
          <a:xfrm>
            <a:off x="5724128" y="4368010"/>
            <a:ext cx="3302292" cy="2412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Google Shape;243;p39"/>
          <p:cNvSpPr/>
          <p:nvPr/>
        </p:nvSpPr>
        <p:spPr>
          <a:xfrm>
            <a:off x="251520" y="5559035"/>
            <a:ext cx="2088300" cy="918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0" i="0" u="sng" strike="noStrike" cap="none" dirty="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Обучалка</a:t>
            </a:r>
            <a:endParaRPr sz="2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0" i="0" u="sng" strike="noStrike" cap="none" dirty="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8"/>
              </a:rPr>
              <a:t>Пример</a:t>
            </a:r>
            <a:endParaRPr sz="2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56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84339" y="332656"/>
            <a:ext cx="8609100" cy="7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Clr>
                <a:srgbClr val="00B050"/>
              </a:buClr>
              <a:buSzPct val="25000"/>
            </a:pPr>
            <a:r>
              <a:rPr lang="en-US" sz="4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Sway</a:t>
            </a:r>
            <a:endParaRPr lang="ru" sz="7200" b="0" i="0" strike="noStrike" cap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1" r="9003" b="5288"/>
          <a:stretch/>
        </p:blipFill>
        <p:spPr bwMode="auto">
          <a:xfrm>
            <a:off x="35496" y="1556790"/>
            <a:ext cx="8973973" cy="472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2780928"/>
            <a:ext cx="64807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2781880"/>
            <a:ext cx="936104" cy="719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84339" y="332656"/>
            <a:ext cx="8609100" cy="7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Clr>
                <a:srgbClr val="00B050"/>
              </a:buClr>
              <a:buSzPct val="25000"/>
            </a:pPr>
            <a:r>
              <a:rPr lang="en-US" sz="4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Sway</a:t>
            </a:r>
            <a:endParaRPr lang="ru" sz="7200" b="0" i="0" strike="noStrike" cap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" b="4014"/>
          <a:stretch/>
        </p:blipFill>
        <p:spPr bwMode="auto">
          <a:xfrm>
            <a:off x="-1" y="1412776"/>
            <a:ext cx="9108503" cy="441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4208" y="1988840"/>
            <a:ext cx="2448272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84339" y="332656"/>
            <a:ext cx="8609100" cy="7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Clr>
                <a:srgbClr val="00B050"/>
              </a:buClr>
              <a:buSzPct val="25000"/>
            </a:pPr>
            <a:r>
              <a:rPr lang="en-US" sz="4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Sway</a:t>
            </a:r>
            <a:endParaRPr lang="ru" sz="7200" i="0" strike="noStrike" cap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7" r="27643" b="9925"/>
          <a:stretch/>
        </p:blipFill>
        <p:spPr bwMode="auto">
          <a:xfrm>
            <a:off x="179512" y="1086424"/>
            <a:ext cx="8784976" cy="550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3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84339" y="332656"/>
            <a:ext cx="8609100" cy="7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Clr>
                <a:srgbClr val="00B050"/>
              </a:buClr>
              <a:buSzPct val="25000"/>
            </a:pPr>
            <a:r>
              <a:rPr lang="en-US" sz="4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Sway</a:t>
            </a:r>
            <a:endParaRPr lang="ru" sz="7200" b="0" i="0" strike="noStrike" cap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0" t="56449" r="36255" b="21775"/>
          <a:stretch/>
        </p:blipFill>
        <p:spPr bwMode="auto">
          <a:xfrm>
            <a:off x="179512" y="1268760"/>
            <a:ext cx="6420020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t="58495" r="37541" b="20752"/>
          <a:stretch/>
        </p:blipFill>
        <p:spPr bwMode="auto">
          <a:xfrm>
            <a:off x="3419872" y="4149080"/>
            <a:ext cx="5550861" cy="24658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8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84339" y="332656"/>
            <a:ext cx="8609100" cy="7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Clr>
                <a:srgbClr val="00B050"/>
              </a:buClr>
              <a:buSzPct val="25000"/>
            </a:pPr>
            <a:r>
              <a:rPr lang="en-US" sz="4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Sway</a:t>
            </a:r>
            <a:endParaRPr lang="ru" sz="7200" b="0" i="0" strike="noStrike" cap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pic>
        <p:nvPicPr>
          <p:cNvPr id="34818" name="Picture 2" descr="ÐÐ¾Ð±Ð°Ð²Ð»ÐµÐ½Ð¸Ðµ ÑÐµÐºÑÑÐ° Ð¸ Ð¸Ð·Ð¾Ð±ÑÐ°Ð¶ÐµÐ½Ð¸Ð¹ Ð² Ð¸ÑÑÐ¾ÑÐ¸Ñ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50" y="1340768"/>
            <a:ext cx="4298419" cy="524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84339" y="332656"/>
            <a:ext cx="8609100" cy="7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buClr>
                <a:srgbClr val="00B050"/>
              </a:buClr>
              <a:buSzPct val="25000"/>
            </a:pPr>
            <a:r>
              <a:rPr lang="en-US" sz="4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  <a:hlinkClick r:id="rId3"/>
              </a:rPr>
              <a:t>Sway</a:t>
            </a:r>
            <a:endParaRPr lang="ru" sz="7200" b="0" i="0" strike="noStrike" cap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  <a:hlinkClick r:id="rId4"/>
            </a:endParaRPr>
          </a:p>
        </p:txBody>
      </p:sp>
      <p:pic>
        <p:nvPicPr>
          <p:cNvPr id="35844" name="Picture 4" descr="ÐÐ°ÑÐ°Ð¼ÐµÑÑÑ Ð¾Ð±ÑÐµÐ³Ð¾ Ð´Ð¾ÑÑÑÐ¿Ð° Ð² S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5377"/>
            <a:ext cx="6825962" cy="54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852936"/>
            <a:ext cx="8229600" cy="33843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Орешко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Марина Анатольевна</a:t>
            </a:r>
            <a:endParaRPr lang="en-US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oreshko_marina@mail.ru</a:t>
            </a:r>
          </a:p>
          <a:p>
            <a:endParaRPr lang="en-U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Блог «Роза ветров. Север»</a:t>
            </a:r>
            <a:endParaRPr lang="en-US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2" action="ppaction://hlinkfile"/>
              </a:rPr>
              <a:t>murmansk-nordika.blogspot.ru</a:t>
            </a:r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3"/>
              </a:rPr>
              <a:t>Группа «ИКТ-</a:t>
            </a:r>
            <a:r>
              <a:rPr lang="ru-RU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3"/>
              </a:rPr>
              <a:t>мастерилки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3"/>
              </a:rPr>
              <a:t> для педагогов и библиотекарей»</a:t>
            </a:r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5039"/>
            <a:ext cx="33655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7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"/>
    </mc:Choice>
    <mc:Fallback xmlns="">
      <p:transition spd="slow" advTm="913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220"/>
          <p:cNvSpPr txBox="1">
            <a:spLocks noGrp="1"/>
          </p:cNvSpPr>
          <p:nvPr>
            <p:ph type="title"/>
          </p:nvPr>
        </p:nvSpPr>
        <p:spPr>
          <a:xfrm>
            <a:off x="2879812" y="116632"/>
            <a:ext cx="3111616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-US" sz="44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Miro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2" r="50000" b="3738"/>
          <a:stretch/>
        </p:blipFill>
        <p:spPr bwMode="auto">
          <a:xfrm>
            <a:off x="597580" y="1175098"/>
            <a:ext cx="734521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1" name="Google Shape;1611;p220"/>
          <p:cNvSpPr/>
          <p:nvPr/>
        </p:nvSpPr>
        <p:spPr>
          <a:xfrm>
            <a:off x="597580" y="6237311"/>
            <a:ext cx="2390244" cy="48240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611;p220"/>
          <p:cNvSpPr/>
          <p:nvPr/>
        </p:nvSpPr>
        <p:spPr>
          <a:xfrm>
            <a:off x="611560" y="1484784"/>
            <a:ext cx="607937" cy="396044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0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219"/>
          <p:cNvSpPr txBox="1">
            <a:spLocks noGrp="1"/>
          </p:cNvSpPr>
          <p:nvPr>
            <p:ph type="title"/>
          </p:nvPr>
        </p:nvSpPr>
        <p:spPr>
          <a:xfrm>
            <a:off x="5148064" y="2915490"/>
            <a:ext cx="4258816" cy="85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4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Padlet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2" name="Google Shape;1602;p219"/>
          <p:cNvPicPr preferRelativeResize="0"/>
          <p:nvPr/>
        </p:nvPicPr>
        <p:blipFill rotWithShape="1">
          <a:blip r:embed="rId4">
            <a:alphaModFix/>
          </a:blip>
          <a:srcRect l="40027" t="18223" r="24857" b="9277"/>
          <a:stretch/>
        </p:blipFill>
        <p:spPr>
          <a:xfrm>
            <a:off x="344868" y="404664"/>
            <a:ext cx="5332203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219"/>
          <p:cNvSpPr/>
          <p:nvPr/>
        </p:nvSpPr>
        <p:spPr>
          <a:xfrm>
            <a:off x="2483768" y="2204864"/>
            <a:ext cx="1440160" cy="43204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313"/>
          <p:cNvSpPr/>
          <p:nvPr/>
        </p:nvSpPr>
        <p:spPr>
          <a:xfrm>
            <a:off x="6798200" y="5766600"/>
            <a:ext cx="2142600" cy="824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Обучалка</a:t>
            </a:r>
          </a:p>
          <a:p>
            <a:pPr algn="ctr"/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Пример</a:t>
            </a:r>
          </a:p>
          <a:p>
            <a:pPr algn="ctr"/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364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220"/>
          <p:cNvSpPr txBox="1">
            <a:spLocks noGrp="1"/>
          </p:cNvSpPr>
          <p:nvPr>
            <p:ph type="title"/>
          </p:nvPr>
        </p:nvSpPr>
        <p:spPr>
          <a:xfrm>
            <a:off x="395536" y="116632"/>
            <a:ext cx="8368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ru-RU" sz="44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LinoIt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9" name="Google Shape;1609;p220"/>
          <p:cNvPicPr preferRelativeResize="0"/>
          <p:nvPr/>
        </p:nvPicPr>
        <p:blipFill rotWithShape="1">
          <a:blip r:embed="rId4">
            <a:alphaModFix/>
          </a:blip>
          <a:srcRect l="38300" t="8819" b="28326"/>
          <a:stretch/>
        </p:blipFill>
        <p:spPr>
          <a:xfrm>
            <a:off x="539552" y="1800810"/>
            <a:ext cx="7992888" cy="458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220"/>
          <p:cNvPicPr preferRelativeResize="0"/>
          <p:nvPr/>
        </p:nvPicPr>
        <p:blipFill rotWithShape="1">
          <a:blip r:embed="rId5">
            <a:alphaModFix/>
          </a:blip>
          <a:srcRect l="81120" t="8007" r="1098" b="69816"/>
          <a:stretch/>
        </p:blipFill>
        <p:spPr>
          <a:xfrm>
            <a:off x="4139952" y="1105811"/>
            <a:ext cx="4794381" cy="336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Google Shape;1611;p220"/>
          <p:cNvSpPr/>
          <p:nvPr/>
        </p:nvSpPr>
        <p:spPr>
          <a:xfrm>
            <a:off x="6012160" y="2924944"/>
            <a:ext cx="2808312" cy="72008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220"/>
          <p:cNvSpPr/>
          <p:nvPr/>
        </p:nvSpPr>
        <p:spPr>
          <a:xfrm>
            <a:off x="2987824" y="5877272"/>
            <a:ext cx="576064" cy="43163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21"/>
          <p:cNvSpPr/>
          <p:nvPr/>
        </p:nvSpPr>
        <p:spPr>
          <a:xfrm>
            <a:off x="6876256" y="5733256"/>
            <a:ext cx="2142600" cy="824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/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Обучалка</a:t>
            </a:r>
          </a:p>
          <a:p>
            <a:pPr algn="ctr"/>
            <a:r>
              <a:rPr lang="ru" sz="2400" u="sng" kern="0" dirty="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Пример</a:t>
            </a:r>
          </a:p>
          <a:p>
            <a:pPr algn="ctr"/>
            <a:endParaRPr sz="2400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433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8600"/>
            <a:ext cx="8728649" cy="75895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Обобщение собранных данных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17232"/>
            <a:ext cx="8229600" cy="896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b="1" dirty="0" err="1" smtClean="0">
                <a:solidFill>
                  <a:srgbClr val="002060"/>
                </a:solidFill>
              </a:rPr>
              <a:t>Инфографика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59592"/>
            <a:ext cx="4104455" cy="380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69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041"/>
    </mc:Choice>
    <mc:Fallback xmlns="">
      <p:transition advTm="6704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385450" y="188641"/>
            <a:ext cx="8418000" cy="10801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ru" sz="4400" b="1" dirty="0" smtClean="0">
                <a:solidFill>
                  <a:srgbClr val="00206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Инфографика в стиле PowerPoint</a:t>
            </a:r>
            <a:endParaRPr sz="3600" dirty="0">
              <a:solidFill>
                <a:srgbClr val="002060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731668" cy="504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227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727</TotalTime>
  <Words>203</Words>
  <Application>Microsoft Office PowerPoint</Application>
  <PresentationFormat>Экран (4:3)</PresentationFormat>
  <Paragraphs>136</Paragraphs>
  <Slides>49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Исполнительная</vt:lpstr>
      <vt:lpstr>1_Исполнительная</vt:lpstr>
      <vt:lpstr>Тема Office</vt:lpstr>
      <vt:lpstr>2_Исполнительная</vt:lpstr>
      <vt:lpstr>3_Исполнительная</vt:lpstr>
      <vt:lpstr>5_Исполнительная</vt:lpstr>
      <vt:lpstr>4_Исполнительная</vt:lpstr>
      <vt:lpstr>6_Исполнительная</vt:lpstr>
      <vt:lpstr>Сервисы для исследовательской работы в школе  и библиотеке</vt:lpstr>
      <vt:lpstr>Исследование</vt:lpstr>
      <vt:lpstr>Работа над проблемой, сбор материала</vt:lpstr>
      <vt:lpstr>Miro</vt:lpstr>
      <vt:lpstr>Miro</vt:lpstr>
      <vt:lpstr>  Padlet</vt:lpstr>
      <vt:lpstr>LinoIt</vt:lpstr>
      <vt:lpstr>Обобщение собранных данных</vt:lpstr>
      <vt:lpstr>Презентация PowerPoint</vt:lpstr>
      <vt:lpstr>Venngage</vt:lpstr>
      <vt:lpstr>Visme</vt:lpstr>
      <vt:lpstr>Genial.ly</vt:lpstr>
      <vt:lpstr>Презентация PowerPoint</vt:lpstr>
      <vt:lpstr>SpiderScribe</vt:lpstr>
      <vt:lpstr>Mindmeister</vt:lpstr>
      <vt:lpstr>Mindomo</vt:lpstr>
      <vt:lpstr>Ленты времени</vt:lpstr>
      <vt:lpstr>TimeToast</vt:lpstr>
      <vt:lpstr>TimeToast</vt:lpstr>
      <vt:lpstr>TimeToast</vt:lpstr>
      <vt:lpstr>TimeGraphics</vt:lpstr>
      <vt:lpstr>TimeGraphics</vt:lpstr>
      <vt:lpstr>TimeGraphics</vt:lpstr>
      <vt:lpstr>Tiki-Toki </vt:lpstr>
      <vt:lpstr>Tiki-Toki </vt:lpstr>
      <vt:lpstr>Виртуальные маршруты</vt:lpstr>
      <vt:lpstr>Google Maps </vt:lpstr>
      <vt:lpstr>Google Maps </vt:lpstr>
      <vt:lpstr>Google Maps </vt:lpstr>
      <vt:lpstr>Google Maps </vt:lpstr>
      <vt:lpstr>Tour Builder</vt:lpstr>
      <vt:lpstr>Tour Builder</vt:lpstr>
      <vt:lpstr>StoryMap</vt:lpstr>
      <vt:lpstr>StoryMap</vt:lpstr>
      <vt:lpstr>Лонгриды</vt:lpstr>
      <vt:lpstr>Sutori</vt:lpstr>
      <vt:lpstr>Sutori</vt:lpstr>
      <vt:lpstr>Adobe Spark</vt:lpstr>
      <vt:lpstr>Adobe Spark</vt:lpstr>
      <vt:lpstr>Adobe Spark</vt:lpstr>
      <vt:lpstr>Adobe Spark</vt:lpstr>
      <vt:lpstr>Sway</vt:lpstr>
      <vt:lpstr>Sway</vt:lpstr>
      <vt:lpstr>Sway</vt:lpstr>
      <vt:lpstr>Sway</vt:lpstr>
      <vt:lpstr>Sway</vt:lpstr>
      <vt:lpstr>Sway</vt:lpstr>
      <vt:lpstr>Sway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TCS</cp:lastModifiedBy>
  <cp:revision>65</cp:revision>
  <dcterms:created xsi:type="dcterms:W3CDTF">2015-10-29T03:39:42Z</dcterms:created>
  <dcterms:modified xsi:type="dcterms:W3CDTF">2020-05-12T20:17:05Z</dcterms:modified>
</cp:coreProperties>
</file>