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95" r:id="rId3"/>
    <p:sldId id="261" r:id="rId4"/>
    <p:sldId id="293" r:id="rId5"/>
    <p:sldId id="297" r:id="rId6"/>
    <p:sldId id="274" r:id="rId7"/>
    <p:sldId id="273" r:id="rId8"/>
    <p:sldId id="272" r:id="rId9"/>
    <p:sldId id="296" r:id="rId10"/>
    <p:sldId id="298" r:id="rId11"/>
    <p:sldId id="30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воркинг Минобр" initials="КМ" lastIdx="1" clrIdx="0">
    <p:extLst>
      <p:ext uri="{19B8F6BF-5375-455C-9EA6-DF929625EA0E}">
        <p15:presenceInfo xmlns:p15="http://schemas.microsoft.com/office/powerpoint/2012/main" userId="S-1-5-21-873868826-1121876851-2869906792-46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10FA2-0D8D-41FE-AC44-2217E7247942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BF685-B64D-45F4-8F57-E0C4BBE371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7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720FF-BC65-4569-8784-A4351B04B3F4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DDCEB-9089-4E63-AABB-DE3F3B7DC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6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C06-69FB-4486-B1B1-C187AF1BEC5B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84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ABC06-69FB-4486-B1B1-C187AF1BEC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319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5DF8-1DBC-4D96-A761-8C926ED7AA3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51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3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95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83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=""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=""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=""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  <a:latin typeface="PermianSlabSerifTypeface" panose="02000000000000000000" pitchFamily="50" charset="0"/>
              </a:rPr>
              <a:t>‹#›</a:t>
            </a:fld>
            <a:endParaRPr lang="ru-RU" sz="1200" dirty="0">
              <a:solidFill>
                <a:srgbClr val="1C2D38"/>
              </a:solidFill>
              <a:latin typeface="PermianSlabSerifTypeface" panose="02000000000000000000" pitchFamily="50" charset="0"/>
            </a:endParaRPr>
          </a:p>
        </p:txBody>
      </p:sp>
      <p:sp>
        <p:nvSpPr>
          <p:cNvPr id="21" name="ОГВ">
            <a:extLst>
              <a:ext uri="{FF2B5EF4-FFF2-40B4-BE49-F238E27FC236}">
                <a16:creationId xmlns=""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МИНИСТЕРСТВО ОБРАЗОВАНИЯ И НАУКИ</a:t>
            </a:r>
            <a:br>
              <a:rPr lang="ru-RU" dirty="0" smtClean="0"/>
            </a:br>
            <a:r>
              <a:rPr lang="ru-RU" dirty="0" smtClean="0"/>
              <a:t>ПЕРМСКОГО </a:t>
            </a:r>
            <a:r>
              <a:rPr lang="ru-RU" dirty="0"/>
              <a:t>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=""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rgbClr val="1C2D38"/>
                </a:solidFill>
                <a:latin typeface="PermianSlabSerifTypeface" panose="02000000000000000000" pitchFamily="50" charset="0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=""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2pPr>
            <a:lvl3pPr marL="9144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3pPr>
            <a:lvl4pPr marL="13716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4pPr>
            <a:lvl5pPr marL="1828800" indent="0">
              <a:buNone/>
              <a:defRPr sz="1400">
                <a:solidFill>
                  <a:srgbClr val="1C2D38"/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=""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1C2D38"/>
                </a:solidFill>
                <a:latin typeface="Montserrat" panose="00000500000000000000" pitchFamily="2" charset="-52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=""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F748E1-F5FF-494D-B1C0-2197C02E21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8400" y="6490800"/>
            <a:ext cx="180000" cy="3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1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4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0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9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3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6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7625-3D59-4C57-AEC5-29FC38582F0E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FBD4D-CE30-441B-894A-1FAA9AFA94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7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igkatkova@minobr.permkra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png"/><Relationship Id="rId7" Type="http://schemas.openxmlformats.org/officeDocument/2006/relationships/image" Target="../media/image58.jp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g"/><Relationship Id="rId11" Type="http://schemas.openxmlformats.org/officeDocument/2006/relationships/image" Target="../media/image62.png"/><Relationship Id="rId5" Type="http://schemas.openxmlformats.org/officeDocument/2006/relationships/image" Target="../media/image56.jpg"/><Relationship Id="rId10" Type="http://schemas.openxmlformats.org/officeDocument/2006/relationships/image" Target="../media/image61.png"/><Relationship Id="rId4" Type="http://schemas.openxmlformats.org/officeDocument/2006/relationships/image" Target="../media/image55.jp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FA097B-CF80-431B-9C2E-00A206515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57" y="167956"/>
            <a:ext cx="1141791" cy="17883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24347" y="52965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4569" y="2542464"/>
            <a:ext cx="88865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Система </a:t>
            </a:r>
            <a:r>
              <a:rPr lang="ru-RU" sz="2800" b="1" dirty="0" smtClean="0"/>
              <a:t>образования обучающихся </a:t>
            </a:r>
            <a:r>
              <a:rPr lang="ru-RU" sz="2800" b="1" dirty="0"/>
              <a:t>с расстройствами аутистического спектра в образовательных организациях </a:t>
            </a:r>
            <a:r>
              <a:rPr lang="ru-RU" sz="2800" b="1"/>
              <a:t>Пермского </a:t>
            </a:r>
            <a:r>
              <a:rPr lang="ru-RU" sz="2800" b="1" smtClean="0"/>
              <a:t>края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309" y="5548458"/>
            <a:ext cx="2301721" cy="990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393" y="5548458"/>
            <a:ext cx="8620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Каткова Ирина Геннадьевна, </a:t>
            </a:r>
            <a:r>
              <a:rPr lang="ru-RU" dirty="0" smtClean="0"/>
              <a:t>заведующий сектором по работе с детьми с ОВЗ</a:t>
            </a:r>
          </a:p>
          <a:p>
            <a:r>
              <a:rPr lang="ru-RU" dirty="0" smtClean="0"/>
              <a:t> отдела общего образования управления общего, дополнительного образования</a:t>
            </a:r>
          </a:p>
          <a:p>
            <a:r>
              <a:rPr lang="ru-RU" dirty="0" smtClean="0"/>
              <a:t> и воспитания Министерства образования и науки Пермского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8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097564044"/>
              </p:ext>
            </p:extLst>
          </p:nvPr>
        </p:nvGraphicFramePr>
        <p:xfrm>
          <a:off x="1518328" y="-14919"/>
          <a:ext cx="89336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9067606" imgH="12831912" progId="AcroExch.Document.DC">
                  <p:embed/>
                </p:oleObj>
              </mc:Choice>
              <mc:Fallback>
                <p:oleObj name="Acrobat Document" r:id="rId3" imgW="9067606" imgH="1283191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8328" y="-14919"/>
                        <a:ext cx="89336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86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Контактная </a:t>
            </a:r>
            <a:r>
              <a:rPr lang="ru-RU" b="1" dirty="0">
                <a:solidFill>
                  <a:srgbClr val="0070C0"/>
                </a:solidFill>
              </a:rPr>
              <a:t>информация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268760"/>
            <a:ext cx="1003906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Каткова </a:t>
            </a:r>
            <a:r>
              <a:rPr lang="ru-RU" sz="2000" b="1" dirty="0">
                <a:solidFill>
                  <a:srgbClr val="FF0000"/>
                </a:solidFill>
              </a:rPr>
              <a:t>Ирина Геннадьевна, </a:t>
            </a:r>
            <a:r>
              <a:rPr lang="ru-RU" sz="2000" dirty="0"/>
              <a:t>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Эл.почта</a:t>
            </a:r>
            <a:r>
              <a:rPr lang="ru-RU" sz="2000" dirty="0"/>
              <a:t>: </a:t>
            </a:r>
            <a:r>
              <a:rPr lang="en-US" sz="2000" dirty="0">
                <a:hlinkClick r:id="rId2"/>
              </a:rPr>
              <a:t>igkatkova@minobr.permkrai.ru</a:t>
            </a:r>
            <a:endParaRPr lang="en-US" sz="2000" dirty="0"/>
          </a:p>
          <a:p>
            <a:pPr marL="0" indent="0">
              <a:buNone/>
            </a:pPr>
            <a:r>
              <a:rPr lang="ru-RU" sz="2000" dirty="0" err="1"/>
              <a:t>Раб.тел</a:t>
            </a:r>
            <a:r>
              <a:rPr lang="ru-RU" sz="2000" dirty="0"/>
              <a:t>.: 2(342) 217 79 06</a:t>
            </a:r>
          </a:p>
          <a:p>
            <a:pPr marL="0" indent="0">
              <a:buNone/>
            </a:pP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312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723703" y="2672486"/>
            <a:ext cx="3340963" cy="20504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720061" y="1014565"/>
            <a:ext cx="1825764" cy="94844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335360" y="194828"/>
            <a:ext cx="11521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Система общего образования </a:t>
            </a:r>
            <a:r>
              <a:rPr lang="ru-RU" sz="2400" dirty="0">
                <a:solidFill>
                  <a:srgbClr val="0070C0"/>
                </a:solidFill>
              </a:rPr>
              <a:t>детей с </a:t>
            </a:r>
            <a:r>
              <a:rPr lang="ru-RU" sz="2400" dirty="0" smtClean="0">
                <a:solidFill>
                  <a:srgbClr val="0070C0"/>
                </a:solidFill>
              </a:rPr>
              <a:t>ОВЗ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414" y="2020733"/>
            <a:ext cx="17216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212 детских садов</a:t>
            </a:r>
          </a:p>
          <a:p>
            <a:endParaRPr lang="ru-RU" sz="1000" dirty="0" smtClean="0"/>
          </a:p>
          <a:p>
            <a:r>
              <a:rPr lang="ru-RU" sz="1000" dirty="0" smtClean="0"/>
              <a:t>41 коррекционная школа</a:t>
            </a:r>
            <a:endParaRPr lang="ru-RU" sz="1000" dirty="0"/>
          </a:p>
        </p:txBody>
      </p:sp>
      <p:pic>
        <p:nvPicPr>
          <p:cNvPr id="11" name="Picture 4" descr="https://avatars.mds.yandex.net/i?id=87a0a5131617fe1f454b41808590da33-548302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26" y="1026076"/>
            <a:ext cx="1804494" cy="103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78926" y="2041544"/>
            <a:ext cx="1809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318 Компенсирующих групп</a:t>
            </a:r>
          </a:p>
          <a:p>
            <a:pPr algn="ctr"/>
            <a:endParaRPr lang="ru-RU" sz="1000" dirty="0" smtClean="0"/>
          </a:p>
          <a:p>
            <a:pPr algn="ctr"/>
            <a:r>
              <a:rPr lang="ru-RU" sz="1000" dirty="0" smtClean="0"/>
              <a:t>1 624 коррекционных класса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603" y="1009197"/>
            <a:ext cx="1801044" cy="10293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3811" y="2021569"/>
            <a:ext cx="1714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1191 комбинированных</a:t>
            </a:r>
          </a:p>
          <a:p>
            <a:endParaRPr lang="ru-RU" sz="1000" dirty="0" smtClean="0"/>
          </a:p>
          <a:p>
            <a:pPr algn="ctr"/>
            <a:r>
              <a:rPr lang="ru-RU" sz="1000" dirty="0" smtClean="0"/>
              <a:t>5 426 инклюзивных классов</a:t>
            </a:r>
            <a:endParaRPr lang="ru-RU" sz="10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539" y="1026076"/>
            <a:ext cx="1868118" cy="93211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609863" y="1964600"/>
            <a:ext cx="190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12 «Ресурсных групп»</a:t>
            </a:r>
          </a:p>
          <a:p>
            <a:endParaRPr lang="ru-RU" sz="1000" dirty="0"/>
          </a:p>
          <a:p>
            <a:r>
              <a:rPr lang="ru-RU" sz="1000" dirty="0" smtClean="0"/>
              <a:t>2 «Ресурсных класса»</a:t>
            </a:r>
          </a:p>
          <a:p>
            <a:r>
              <a:rPr lang="ru-RU" sz="1000" dirty="0" smtClean="0"/>
              <a:t>2 «Автономных класса»</a:t>
            </a:r>
            <a:endParaRPr lang="ru-RU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222" y="6045384"/>
            <a:ext cx="2067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Оборудование для мастерских</a:t>
            </a:r>
            <a:endParaRPr lang="ru-RU" sz="105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77126" y="2918576"/>
            <a:ext cx="2402019" cy="6384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b="1" dirty="0"/>
          </a:p>
          <a:p>
            <a:pPr algn="ctr"/>
            <a:r>
              <a:rPr lang="ru-RU" sz="900" b="1" dirty="0" smtClean="0">
                <a:solidFill>
                  <a:srgbClr val="0070C0"/>
                </a:solidFill>
              </a:rPr>
              <a:t>2020- </a:t>
            </a:r>
            <a:r>
              <a:rPr lang="ru-RU" sz="900" b="1" dirty="0">
                <a:solidFill>
                  <a:srgbClr val="0070C0"/>
                </a:solidFill>
              </a:rPr>
              <a:t>2024г.г.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17 </a:t>
            </a:r>
            <a:r>
              <a:rPr lang="ru-RU" sz="1000" dirty="0" smtClean="0">
                <a:solidFill>
                  <a:schemeClr val="tx1"/>
                </a:solidFill>
              </a:rPr>
              <a:t>коррекционных школ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Пермского </a:t>
            </a:r>
            <a:r>
              <a:rPr lang="ru-RU" sz="1000" dirty="0">
                <a:solidFill>
                  <a:schemeClr val="tx1"/>
                </a:solidFill>
              </a:rPr>
              <a:t>края 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1636"/>
          <a:stretch/>
        </p:blipFill>
        <p:spPr bwMode="auto">
          <a:xfrm>
            <a:off x="477125" y="3671853"/>
            <a:ext cx="2402019" cy="72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10" y="3065045"/>
            <a:ext cx="2028540" cy="98690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336539" y="4138212"/>
            <a:ext cx="22587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Проект ПФО «Ментальное здоровье»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439845" y="6017478"/>
            <a:ext cx="2091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Оборудование для психолого-педагогического сопровождения</a:t>
            </a:r>
            <a:endParaRPr lang="ru-RU" sz="105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52" y="5116602"/>
            <a:ext cx="2495542" cy="912331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1150" y="2846979"/>
            <a:ext cx="1888940" cy="1503452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4680663" y="2932436"/>
            <a:ext cx="1844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641727" y="4224491"/>
            <a:ext cx="25513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По поддержке образования обучающихся с ОВЗ</a:t>
            </a:r>
            <a:endParaRPr lang="ru-RU" sz="105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17046" y="4852043"/>
            <a:ext cx="2046434" cy="11933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3049" y="5072336"/>
            <a:ext cx="2028540" cy="10166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588159" y="6028933"/>
            <a:ext cx="1943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/>
              <a:t>Диагностический инструментарий для ПМПК</a:t>
            </a:r>
            <a:endParaRPr lang="ru-RU" sz="105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9591" y="4983617"/>
            <a:ext cx="2024834" cy="11053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357006" y="5940445"/>
            <a:ext cx="20918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Оборудование для дистанционного обучения</a:t>
            </a:r>
          </a:p>
          <a:p>
            <a:pPr algn="ctr"/>
            <a:r>
              <a:rPr lang="ru-RU" sz="1000" dirty="0" smtClean="0"/>
              <a:t> детей-инвалидов</a:t>
            </a:r>
            <a:endParaRPr lang="ru-RU" sz="1000" dirty="0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03" y="3030852"/>
            <a:ext cx="1918222" cy="38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10" y="3461313"/>
            <a:ext cx="592830" cy="4210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27" y="3554757"/>
            <a:ext cx="553358" cy="29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7" descr="http://permkdkb.ru/images/permkdkb_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95" y="3544161"/>
            <a:ext cx="608708" cy="25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6496954" y="3895461"/>
            <a:ext cx="1218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КРАЕВАЯ ДЕТСКАЯ </a:t>
            </a:r>
            <a:b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КЛИНИЧЕСКАЯ БОЛЬНИЦА</a:t>
            </a:r>
            <a:endParaRPr lang="ru-RU" sz="5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715591" y="3895462"/>
            <a:ext cx="10081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ШКОЛА №132 </a:t>
            </a:r>
            <a:b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Г. ПЕРМИ</a:t>
            </a:r>
          </a:p>
        </p:txBody>
      </p:sp>
    </p:spTree>
    <p:extLst>
      <p:ext uri="{BB962C8B-B14F-4D97-AF65-F5344CB8AC3E}">
        <p14:creationId xmlns:p14="http://schemas.microsoft.com/office/powerpoint/2010/main" val="13672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59" y="313153"/>
            <a:ext cx="10515600" cy="4161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Статистические данные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43023"/>
              </p:ext>
            </p:extLst>
          </p:nvPr>
        </p:nvGraphicFramePr>
        <p:xfrm>
          <a:off x="754601" y="1011686"/>
          <a:ext cx="8123069" cy="41076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18963"/>
                <a:gridCol w="2395912"/>
                <a:gridCol w="2308194"/>
              </a:tblGrid>
              <a:tr h="405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дошкольного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 (чел.)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школьного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возраста (чел.)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Тяжелые нарушения речи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4  933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Задержка психического развития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3  874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 (слепые)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 (глухие)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Умственная отсталость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315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Расстройства аутистического спектра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92D050"/>
                    </a:solidFill>
                  </a:tcPr>
                </a:tc>
              </a:tr>
              <a:tr h="40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опорно-двигательного аппарата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2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Тяжелые множественные нарушения развития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</a:tr>
              <a:tr h="406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9 805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23 185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6479162" y="3416112"/>
            <a:ext cx="209335" cy="376191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8220" y="5474826"/>
            <a:ext cx="2450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32 990 чел. всего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13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Проект ПФО «Ментальное здоровье»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12" y="6215807"/>
            <a:ext cx="352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 2022г. Пермский край в проекте</a:t>
            </a:r>
            <a:endParaRPr lang="ru-RU" dirty="0"/>
          </a:p>
        </p:txBody>
      </p:sp>
      <p:pic>
        <p:nvPicPr>
          <p:cNvPr id="1026" name="Picture 2" descr="http://pfo.gov.ru/media/photo/img_article/XyRgs9mVzsmt9PQNIsF4NM52f3ieAgW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1" y="4344226"/>
            <a:ext cx="3101149" cy="18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10760" y="2444784"/>
            <a:ext cx="629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ФГБОУ </a:t>
            </a:r>
            <a:r>
              <a:rPr lang="ru-RU" dirty="0"/>
              <a:t>ВО </a:t>
            </a:r>
            <a:br>
              <a:rPr lang="ru-RU" dirty="0"/>
            </a:br>
            <a:r>
              <a:rPr lang="ru-RU" dirty="0"/>
              <a:t>«Московский государственный психолого-педагогический университет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0177288" y="2361538"/>
            <a:ext cx="45719" cy="100657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399450" y="2684286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соглашение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44589"/>
            <a:ext cx="936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Центры в системах: </a:t>
            </a:r>
            <a:r>
              <a:rPr lang="ru-RU" dirty="0" smtClean="0"/>
              <a:t>образования, здравоохранения, социального развития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498587"/>
            <a:ext cx="53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Ранее выявление и сопровождение лиц с РАС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052585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 образовании: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415" y="2505163"/>
            <a:ext cx="1839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Площадка по </a:t>
            </a:r>
          </a:p>
          <a:p>
            <a:r>
              <a:rPr lang="ru-RU" dirty="0" smtClean="0"/>
              <a:t>Сопровождению</a:t>
            </a:r>
          </a:p>
          <a:p>
            <a:r>
              <a:rPr lang="ru-RU" dirty="0" smtClean="0"/>
              <a:t>лиц с РАС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92606" y="4628240"/>
            <a:ext cx="352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Открытие «Ресурсных групп»</a:t>
            </a:r>
          </a:p>
          <a:p>
            <a:r>
              <a:rPr lang="ru-RU" dirty="0" smtClean="0"/>
              <a:t>                   «Ресурсных классов»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357063" y="5274571"/>
            <a:ext cx="22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Повышенный коэффициент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53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961" y="178513"/>
            <a:ext cx="10999839" cy="79187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Региональная ресурсная площадка </a:t>
            </a:r>
            <a:b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</a:br>
            <a:r>
              <a:rPr lang="ru-RU" sz="2400" b="1" dirty="0">
                <a:solidFill>
                  <a:srgbClr val="0070C0"/>
                </a:solidFill>
                <a:latin typeface="PermianSansTypeface" panose="02000000000000000000" pitchFamily="50" charset="0"/>
              </a:rPr>
              <a:t>по поддержке образования обучающихся с РАС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1" y="1322612"/>
            <a:ext cx="2476805" cy="12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8" y="1254517"/>
            <a:ext cx="2127823" cy="127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180" y="2889269"/>
            <a:ext cx="2476805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57" y="2889269"/>
            <a:ext cx="2127823" cy="139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8200" y="1182260"/>
            <a:ext cx="4440025" cy="2951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информационное, методическое, экспертное сопровождение деятельности образовательных организаций Пермского края по образованию, психолого-педагогическому сопровождению детей с РАС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статистических данных в Пермском крае по оказанию психолого-педагогической помощи детям с РАС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предоставления образовательных услуг детям с РАС по заключениям психолого-медико-педагогической комиссии </a:t>
            </a:r>
          </a:p>
          <a:p>
            <a:pPr>
              <a:defRPr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обобщение, внедрение, распространение современных технологий обучения, психолого-педагогического сопровождения детей с РАС в образовательных организациях Пермского края</a:t>
            </a:r>
          </a:p>
          <a:p>
            <a:pPr algn="ctr"/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438649" y="122503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дефектологи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6066" y="1581599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логопеды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3198" y="1909547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психологи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649" y="2263614"/>
            <a:ext cx="1541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методисты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522371"/>
            <a:ext cx="267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996082" y="2573975"/>
            <a:ext cx="5031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Оборудование для коррекционно-развивающей работы с детьми с РАС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4288944"/>
            <a:ext cx="2679916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Montserrat" panose="00000500000000000000" pitchFamily="2" charset="-52"/>
              </a:rPr>
              <a:t>Мониторинг и статистический анализ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9315" y="5338817"/>
            <a:ext cx="2543319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Информационно-методическая</a:t>
            </a:r>
            <a:r>
              <a:rPr lang="ru-RU" sz="1100" dirty="0">
                <a:latin typeface="Montserrat" panose="00000500000000000000" pitchFamily="2" charset="-52"/>
              </a:rPr>
              <a:t> деятельность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70253" y="4399009"/>
            <a:ext cx="2542789" cy="52322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latin typeface="Montserrat" panose="00000500000000000000" pitchFamily="2" charset="-52"/>
              </a:rPr>
              <a:t>Консультирование и обучение родителей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36010" y="4558595"/>
            <a:ext cx="2385961" cy="7386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Консультирование и обучение специалистов ОО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61813" y="5300278"/>
            <a:ext cx="2764004" cy="95410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Индивидуальные коррекционно-развивающие занятия </a:t>
            </a:r>
            <a:endParaRPr lang="ru-RU" sz="1400" dirty="0" smtClean="0">
              <a:latin typeface="Montserrat" panose="00000500000000000000" pitchFamily="2" charset="-52"/>
            </a:endParaRPr>
          </a:p>
          <a:p>
            <a:pPr>
              <a:defRPr/>
            </a:pPr>
            <a:r>
              <a:rPr lang="ru-RU" sz="1400" dirty="0" smtClean="0">
                <a:latin typeface="Montserrat" panose="00000500000000000000" pitchFamily="2" charset="-52"/>
              </a:rPr>
              <a:t>с </a:t>
            </a:r>
            <a:r>
              <a:rPr lang="ru-RU" sz="1400" dirty="0">
                <a:latin typeface="Montserrat" panose="00000500000000000000" pitchFamily="2" charset="-52"/>
              </a:rPr>
              <a:t>детьми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36010" y="5571476"/>
            <a:ext cx="2870665" cy="73866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Montserrat" panose="00000500000000000000" pitchFamily="2" charset="-52"/>
              </a:rPr>
              <a:t>Экспертиза программ, условий обучения, динамики развития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36010" y="906409"/>
            <a:ext cx="2011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Визуальное 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711922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74" y="209631"/>
            <a:ext cx="11214132" cy="479247"/>
          </a:xfrm>
        </p:spPr>
        <p:txBody>
          <a:bodyPr>
            <a:normAutofit fontScale="90000"/>
          </a:bodyPr>
          <a:lstStyle/>
          <a:p>
            <a:r>
              <a:rPr lang="ru-RU" sz="2500" b="1" dirty="0">
                <a:solidFill>
                  <a:srgbClr val="0070C0"/>
                </a:solidFill>
                <a:latin typeface="+mn-lt"/>
              </a:rPr>
              <a:t>Система мер по созданию специальных образовательных условий </a:t>
            </a:r>
            <a:br>
              <a:rPr lang="ru-RU" sz="2500" b="1" dirty="0">
                <a:solidFill>
                  <a:srgbClr val="0070C0"/>
                </a:solidFill>
                <a:latin typeface="+mn-lt"/>
              </a:rPr>
            </a:br>
            <a:endParaRPr lang="ru-RU" sz="25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5300" y="6667815"/>
            <a:ext cx="55899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0"/>
              </a:spcAft>
              <a:buFontTx/>
              <a:buChar char="-"/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985" y="4988055"/>
            <a:ext cx="1997347" cy="1254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87" y="5010021"/>
            <a:ext cx="2067136" cy="1249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499" y="4992567"/>
            <a:ext cx="2042765" cy="12497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373" y="5010021"/>
            <a:ext cx="2267909" cy="12497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14274" y="785419"/>
            <a:ext cx="5911112" cy="376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</a:pPr>
            <a:r>
              <a:rPr lang="ru-RU" sz="14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. Обучение педагогов, работающих с детьми с ОВЗ: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 в 2021г. – 574 педагога прошли курсы повышения квалификации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2. Приобретение оборудования для мастерских коррекционных школ  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 – </a:t>
            </a:r>
            <a:r>
              <a:rPr lang="ru-RU" sz="1100" b="1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5, 5 млн. руб.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3. Приобретение спецоборудования для дефектолога и 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логопеда в учреждения, реализующие программы инклюзивного   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образования – </a:t>
            </a:r>
            <a:r>
              <a:rPr lang="ru-RU" sz="1100" b="1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1,5 млн руб.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4. Приобретение оборудования для диагностического обследования   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   в ПМПК - </a:t>
            </a:r>
            <a:r>
              <a:rPr lang="ru-RU" sz="11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ru-RU" sz="1100" b="1" dirty="0" err="1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тыс</a:t>
            </a:r>
            <a:r>
              <a:rPr lang="ru-RU" sz="1100" b="1" dirty="0"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 руб.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5. Обновление МТБ коррекционных школ в рамках федерального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проекта «Современная школа» - </a:t>
            </a:r>
            <a:r>
              <a:rPr lang="ru-RU" sz="1100" b="1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8 млн руб. на школу </a:t>
            </a: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(в 2020-2022 гг.</a:t>
            </a:r>
          </a:p>
          <a:p>
            <a:pPr>
              <a:lnSpc>
                <a:spcPts val="2160"/>
              </a:lnSpc>
            </a:pPr>
            <a:r>
              <a:rPr lang="ru-RU" sz="1100" dirty="0"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   – 5 школ для детей с ОВЗ, до 2024г. – 17 школ)</a:t>
            </a:r>
          </a:p>
          <a:p>
            <a:pPr>
              <a:lnSpc>
                <a:spcPts val="2160"/>
              </a:lnSpc>
            </a:pPr>
            <a:endParaRPr lang="ru-RU" sz="1400" b="1" dirty="0">
              <a:latin typeface="Montserrat" panose="000005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49004" y="6284644"/>
            <a:ext cx="172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Кабинет «Технология»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1101" y="6306365"/>
            <a:ext cx="172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Кабинет «Технология»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0001" y="6294275"/>
            <a:ext cx="172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Кабинет ЛФК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10794" y="6294275"/>
            <a:ext cx="2392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Кабинет сенсорной интеграции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2373" y="708215"/>
            <a:ext cx="673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Обучение педагогов и специалистов сопровождения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02373" y="1219994"/>
            <a:ext cx="59545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Целевой набор ПГГПУ – увеличен</a:t>
            </a:r>
          </a:p>
          <a:p>
            <a:endParaRPr lang="ru-RU" sz="1400" b="1" dirty="0"/>
          </a:p>
          <a:p>
            <a:r>
              <a:rPr lang="ru-RU" sz="1400" dirty="0"/>
              <a:t>Московский гуманитарный психолого-педагогический университет и </a:t>
            </a:r>
            <a:r>
              <a:rPr lang="ru-RU" sz="1400" dirty="0" smtClean="0"/>
              <a:t>по </a:t>
            </a:r>
            <a:r>
              <a:rPr lang="ru-RU" sz="1400" dirty="0"/>
              <a:t>соглашению с Министерством образования ПК </a:t>
            </a:r>
            <a:r>
              <a:rPr lang="ru-RU" sz="1400" b="1" dirty="0" smtClean="0"/>
              <a:t>обучают </a:t>
            </a:r>
            <a:r>
              <a:rPr lang="ru-RU" sz="1400" b="1" dirty="0" err="1" smtClean="0"/>
              <a:t>тьюторов</a:t>
            </a:r>
            <a:r>
              <a:rPr lang="ru-RU" sz="1400" b="1" dirty="0" smtClean="0"/>
              <a:t> </a:t>
            </a:r>
            <a:r>
              <a:rPr lang="ru-RU" sz="1400" b="1" dirty="0"/>
              <a:t>по работе с детьми с </a:t>
            </a:r>
            <a:r>
              <a:rPr lang="ru-RU" sz="1400" b="1" dirty="0" smtClean="0"/>
              <a:t>РАС, </a:t>
            </a:r>
            <a:r>
              <a:rPr lang="ru-RU" sz="1400" b="1" dirty="0"/>
              <a:t>педагогов и специалистов сопровождения </a:t>
            </a:r>
            <a:endParaRPr lang="ru-RU" sz="1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102372" y="2683781"/>
            <a:ext cx="552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Курсы повышения квалификации за счет средств регионального бюджета </a:t>
            </a:r>
            <a:r>
              <a:rPr lang="ru-RU" sz="1400" b="1" dirty="0" smtClean="0"/>
              <a:t>в 2021г. прошли около 400 педагогов, работающих с детьми с ОВЗ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02372" y="3669726"/>
            <a:ext cx="55260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Программа профессиональной переподготовки педагогов, обучающих и сопровождающих детей </a:t>
            </a:r>
            <a:br>
              <a:rPr lang="ru-RU" sz="1400" b="1" dirty="0" smtClean="0"/>
            </a:br>
            <a:r>
              <a:rPr lang="ru-RU" sz="1400" b="1" dirty="0" smtClean="0"/>
              <a:t>с РАС </a:t>
            </a:r>
            <a:r>
              <a:rPr lang="ru-RU" sz="1400" dirty="0" smtClean="0"/>
              <a:t>(начало обучения – сентябрь 2022г.)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4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33" y="0"/>
            <a:ext cx="11678774" cy="79187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Коррекционно-развивающая среда </a:t>
            </a:r>
            <a:b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</a:b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в автономном </a:t>
            </a:r>
            <a:r>
              <a:rPr lang="ru-RU" sz="2400" b="1" dirty="0" smtClean="0">
                <a:solidFill>
                  <a:srgbClr val="FF0000"/>
                </a:solidFill>
                <a:latin typeface="PermianSerifTypeface" panose="02000000000000000000" pitchFamily="50" charset="0"/>
              </a:rPr>
              <a:t>и ресурсных группах/классах </a:t>
            </a: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для обучающихся с ОВЗ, в </a:t>
            </a:r>
            <a:r>
              <a:rPr lang="ru-RU" sz="2400" b="1" dirty="0" err="1">
                <a:solidFill>
                  <a:srgbClr val="FF0000"/>
                </a:solidFill>
                <a:latin typeface="PermianSerifTypeface" panose="02000000000000000000" pitchFamily="50" charset="0"/>
              </a:rPr>
              <a:t>т.ч</a:t>
            </a: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. с РАС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65" y="2417028"/>
            <a:ext cx="2446759" cy="11841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35" y="2468766"/>
            <a:ext cx="2388180" cy="1171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8" y="2451591"/>
            <a:ext cx="2335307" cy="11863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85" y="2443209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Автономный класс для обучающихся с ОВЗ</a:t>
            </a:r>
          </a:p>
          <a:p>
            <a:pPr algn="ctr"/>
            <a:r>
              <a:rPr lang="ru-RU" sz="1200" dirty="0"/>
              <a:t>в СОШ № 122 г. Перми</a:t>
            </a:r>
            <a:endParaRPr lang="ru-RU" sz="1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569" y="4047459"/>
            <a:ext cx="2475334" cy="1182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785" y="4262427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Автономный класс для обучающихся с ТМНР</a:t>
            </a:r>
          </a:p>
          <a:p>
            <a:pPr algn="ctr"/>
            <a:r>
              <a:rPr lang="ru-RU" sz="1200" dirty="0"/>
              <a:t>в СОШ №47г. Перми</a:t>
            </a:r>
            <a:endParaRPr lang="ru-RU" sz="1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56" y="5494982"/>
            <a:ext cx="2415074" cy="10947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0288" y="5464152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Автономный </a:t>
            </a:r>
            <a:r>
              <a:rPr lang="ru-RU" sz="1200" b="1" dirty="0"/>
              <a:t>класс для обучающихся с РАС </a:t>
            </a:r>
          </a:p>
          <a:p>
            <a:pPr algn="ctr"/>
            <a:r>
              <a:rPr lang="ru-RU" sz="1200" dirty="0"/>
              <a:t>в г. Лысьва</a:t>
            </a:r>
            <a:endParaRPr lang="ru-RU" sz="12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93" y="5554697"/>
            <a:ext cx="2388180" cy="1088455"/>
          </a:xfrm>
          <a:prstGeom prst="rect">
            <a:avLst/>
          </a:prstGeom>
        </p:spPr>
      </p:pic>
      <p:pic>
        <p:nvPicPr>
          <p:cNvPr id="15" name="Объект 4">
            <a:extLst>
              <a:ext uri="{FF2B5EF4-FFF2-40B4-BE49-F238E27FC236}">
                <a16:creationId xmlns:a16="http://schemas.microsoft.com/office/drawing/2014/main" xmlns="" id="{9194480D-A7C9-458F-AA61-45817345A7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493" y="892957"/>
            <a:ext cx="2446759" cy="122433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5635" y="893122"/>
            <a:ext cx="2388180" cy="12418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9" y="916353"/>
            <a:ext cx="2335307" cy="1256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8916" y="1003514"/>
            <a:ext cx="1728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Ресурсные группы для детей с </a:t>
            </a:r>
            <a:r>
              <a:rPr lang="ru-RU" sz="1200" b="1" dirty="0" smtClean="0"/>
              <a:t>ОВЗ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600" b="1" dirty="0" smtClean="0"/>
              <a:t>5 + 7 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3" y="4073663"/>
            <a:ext cx="2450983" cy="114004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198" y="4076231"/>
            <a:ext cx="2341067" cy="1153393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18716" y="234886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885338" y="2091685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Физкультурный зал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176344" y="207391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лого конструирования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332365" y="2054139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Помещение группы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925746" y="3631588"/>
            <a:ext cx="2446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коррекционно-развивающих занятий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867312" y="3676349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  <a:endParaRPr lang="ru-RU" sz="14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6574" y="398358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2425" y="5375914"/>
            <a:ext cx="10175523" cy="396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81471" y="519326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28721" y="519326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Индивидуальное учебное место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370126" y="516427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147056" y="6614420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Учебный кабинет</a:t>
            </a:r>
            <a:endParaRPr lang="ru-RU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85337" y="6601612"/>
            <a:ext cx="2446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Индивидуальное рабочее место</a:t>
            </a:r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61" y="5469195"/>
            <a:ext cx="2416180" cy="111741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017779" y="6567411"/>
            <a:ext cx="30729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Кабинет коррекционно-развивающих занятий</a:t>
            </a:r>
            <a:endParaRPr lang="ru-RU" sz="12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92425" y="5470259"/>
            <a:ext cx="1512088" cy="402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72785" y="5534180"/>
            <a:ext cx="1673770" cy="500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-21057" y="3211002"/>
            <a:ext cx="2347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Ресурсный </a:t>
            </a:r>
            <a:r>
              <a:rPr lang="ru-RU" sz="1200" b="1" dirty="0"/>
              <a:t>класс для обучающихся с ОВЗ</a:t>
            </a:r>
          </a:p>
          <a:p>
            <a:pPr algn="ctr"/>
            <a:r>
              <a:rPr lang="ru-RU" sz="1200" dirty="0"/>
              <a:t>в СОШ № 122 г. Перми</a:t>
            </a:r>
            <a:endParaRPr lang="ru-RU" sz="1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1800" y="6147368"/>
            <a:ext cx="2043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Ресурсный </a:t>
            </a:r>
            <a:r>
              <a:rPr lang="ru-RU" sz="1200" b="1" dirty="0"/>
              <a:t>класс для обучающихся с РАС </a:t>
            </a:r>
          </a:p>
          <a:p>
            <a:pPr algn="ctr"/>
            <a:r>
              <a:rPr lang="ru-RU" sz="1200" dirty="0"/>
              <a:t>в</a:t>
            </a:r>
            <a:r>
              <a:rPr lang="ru-RU" sz="1200" dirty="0" smtClean="0"/>
              <a:t> СОШ № 79 г. Перми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6485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7175"/>
            <a:ext cx="10944069" cy="66230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Коррекционно-развивающая среда для обучающихся с ОВЗ, </a:t>
            </a:r>
            <a:r>
              <a:rPr lang="en-US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</a:br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в </a:t>
            </a:r>
            <a:r>
              <a:rPr lang="ru-RU" sz="2400" b="1" dirty="0" err="1">
                <a:solidFill>
                  <a:srgbClr val="0070C0"/>
                </a:solidFill>
                <a:latin typeface="PermianSerifTypeface" panose="02000000000000000000" pitchFamily="50" charset="0"/>
              </a:rPr>
              <a:t>т.ч</a:t>
            </a:r>
            <a:r>
              <a:rPr lang="ru-RU" sz="2400" b="1" dirty="0">
                <a:solidFill>
                  <a:srgbClr val="0070C0"/>
                </a:solidFill>
                <a:latin typeface="PermianSerifTypeface" panose="02000000000000000000" pitchFamily="50" charset="0"/>
              </a:rPr>
              <a:t>. с РАС, </a:t>
            </a:r>
            <a:r>
              <a:rPr lang="ru-RU" sz="2400" b="1" dirty="0">
                <a:solidFill>
                  <a:srgbClr val="FF0000"/>
                </a:solidFill>
                <a:latin typeface="PermianSerifTypeface" panose="02000000000000000000" pitchFamily="50" charset="0"/>
              </a:rPr>
              <a:t>в образовательных организациях</a:t>
            </a:r>
            <a:endParaRPr lang="ru-RU" sz="2400" dirty="0">
              <a:latin typeface="PermianSerifTypeface" panose="02000000000000000000" pitchFamily="50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84445" y="3843654"/>
            <a:ext cx="2212102" cy="114665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8F7-3EAC-49A7-BDFB-E71C03C0FE8C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69107" y="4211809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Школа № 154 для обучающихся с ОВЗ г. Перми</a:t>
            </a: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47" y="2384526"/>
            <a:ext cx="2217683" cy="11610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401" y="2317732"/>
            <a:ext cx="2296886" cy="11610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81" y="2342212"/>
            <a:ext cx="2212102" cy="11707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9599" y="2497048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Школа № 18 для обучающихся с ОВЗ г. Перми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244" y="933627"/>
            <a:ext cx="2296886" cy="11136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381" y="923965"/>
            <a:ext cx="2176337" cy="111425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77" y="943501"/>
            <a:ext cx="2212102" cy="11142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4237" y="1259621"/>
            <a:ext cx="223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Общеобразовательная школа-интернат Пермского края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443" y="5474204"/>
            <a:ext cx="2751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Общеобразовательные школы </a:t>
            </a:r>
          </a:p>
          <a:p>
            <a:pPr algn="ctr"/>
            <a:r>
              <a:rPr lang="ru-RU" sz="1200" dirty="0"/>
              <a:t>(438 </a:t>
            </a:r>
            <a:r>
              <a:rPr lang="ru-RU" sz="1200" dirty="0" err="1"/>
              <a:t>учреж</a:t>
            </a:r>
            <a:r>
              <a:rPr lang="ru-RU" sz="1200" dirty="0"/>
              <a:t>.)</a:t>
            </a:r>
          </a:p>
          <a:p>
            <a:pPr algn="ctr"/>
            <a:r>
              <a:rPr lang="ru-RU" sz="1200" dirty="0"/>
              <a:t> с инклюзивными классами  </a:t>
            </a:r>
          </a:p>
          <a:p>
            <a:pPr algn="ctr"/>
            <a:r>
              <a:rPr lang="ru-RU" sz="1200" dirty="0"/>
              <a:t> (</a:t>
            </a:r>
            <a:r>
              <a:rPr lang="ru-RU" sz="1200" dirty="0" err="1"/>
              <a:t>Усть-Качкинская</a:t>
            </a:r>
            <a:r>
              <a:rPr lang="ru-RU" sz="1200" dirty="0"/>
              <a:t> школа, школа 15 </a:t>
            </a:r>
          </a:p>
          <a:p>
            <a:pPr algn="ctr"/>
            <a:r>
              <a:rPr lang="ru-RU" sz="1200" dirty="0"/>
              <a:t>г. Соликамска и др.)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99" y="5261502"/>
            <a:ext cx="2270137" cy="1220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391" y="5269223"/>
            <a:ext cx="2238847" cy="12128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626" y="5297944"/>
            <a:ext cx="2212102" cy="11841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454" y="3837058"/>
            <a:ext cx="2230447" cy="116732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12" y="3802246"/>
            <a:ext cx="2270138" cy="11916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34047" y="1990683"/>
            <a:ext cx="244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</a:t>
            </a:r>
            <a:r>
              <a:rPr lang="ru-RU" sz="1400" dirty="0"/>
              <a:t> ЛФК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57426" y="6526921"/>
            <a:ext cx="318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Занятия за логопедическим столом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23611" y="6442700"/>
            <a:ext cx="2347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Тренажер для графо-моторных навыков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36524" y="2006377"/>
            <a:ext cx="36267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Кабинеты сенсорной интеграции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78514" y="2238827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343238" y="3532283"/>
            <a:ext cx="2908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 сенсорной интеграции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3812" y="3481601"/>
            <a:ext cx="2347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43216" y="3726658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89299" y="4984503"/>
            <a:ext cx="2347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Учебные кабинеты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580787" y="4944871"/>
            <a:ext cx="2446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Кабинет</a:t>
            </a:r>
            <a:r>
              <a:rPr lang="ru-RU" sz="1400" dirty="0"/>
              <a:t> ЛФК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709383" y="5194685"/>
            <a:ext cx="10239518" cy="297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Оснащение школ в рамках национального проекта «Образование»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федерального проекта «Современная школа»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20060" y="906874"/>
            <a:ext cx="10853419" cy="2759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1" indent="-3429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ru-RU" altLang="ru-RU" sz="1400" dirty="0" smtClean="0">
                <a:latin typeface="Montserrat Regular" panose="00000500000000000000" pitchFamily="2" charset="-52"/>
              </a:rPr>
              <a:t>Обновление МТБ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мастерских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(кожевенная, столярная, картонажно-переплетная, обувного дела, поварского дела),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сенсорной комнаты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, оборудования </a:t>
            </a:r>
            <a:r>
              <a:rPr lang="ru-RU" altLang="ru-RU" sz="1400" dirty="0">
                <a:latin typeface="Montserrat Regular" panose="00000500000000000000" pitchFamily="2" charset="-52"/>
              </a:rPr>
              <a:t>для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адаптивной физкультуры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, кабинетов </a:t>
            </a:r>
            <a:r>
              <a:rPr lang="ru-RU" altLang="ru-RU" sz="1400" dirty="0">
                <a:latin typeface="Montserrat Regular" panose="00000500000000000000" pitchFamily="2" charset="-52"/>
              </a:rPr>
              <a:t>специалистов (</a:t>
            </a:r>
            <a:r>
              <a:rPr lang="ru-RU" altLang="ru-RU" sz="1400" b="1" dirty="0">
                <a:latin typeface="Montserrat Regular" panose="00000500000000000000" pitchFamily="2" charset="-52"/>
              </a:rPr>
              <a:t>логопеда, дефектолога, психолога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), </a:t>
            </a:r>
            <a:r>
              <a:rPr lang="ru-RU" altLang="ru-RU" sz="1400" dirty="0" err="1" smtClean="0">
                <a:latin typeface="Montserrat Regular" panose="00000500000000000000" pitchFamily="2" charset="-52"/>
              </a:rPr>
              <a:t>мультстудий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и т.д</a:t>
            </a:r>
            <a:r>
              <a:rPr lang="ru-RU" altLang="ru-RU" sz="1400" dirty="0">
                <a:latin typeface="Montserrat Regular" panose="00000500000000000000" pitchFamily="2" charset="-52"/>
              </a:rPr>
              <a:t>.</a:t>
            </a:r>
            <a:r>
              <a:rPr lang="ru-RU" altLang="ru-RU" sz="1400" dirty="0" smtClean="0">
                <a:latin typeface="Montserrat Regular" panose="00000500000000000000" pitchFamily="2" charset="-52"/>
              </a:rPr>
              <a:t>   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latin typeface="Montserrat Regular" panose="00000500000000000000" pitchFamily="2" charset="-52"/>
              </a:rPr>
              <a:t> </a:t>
            </a:r>
            <a:r>
              <a:rPr lang="ru-RU" altLang="ru-RU" sz="1400" b="1" dirty="0" smtClean="0">
                <a:latin typeface="Montserrat Regular" panose="00000500000000000000" pitchFamily="2" charset="-52"/>
              </a:rPr>
              <a:t>     </a:t>
            </a: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 smtClean="0">
                <a:latin typeface="+mn-lt"/>
              </a:rPr>
              <a:t>      2022г. – школа-интернат № 4 г. Перми, коррекционная </a:t>
            </a:r>
            <a:r>
              <a:rPr lang="ru-RU" altLang="ru-RU" sz="1400" b="1" dirty="0">
                <a:latin typeface="+mn-lt"/>
              </a:rPr>
              <a:t>школа-интернат г. </a:t>
            </a:r>
            <a:r>
              <a:rPr lang="ru-RU" altLang="ru-RU" sz="1400" b="1" dirty="0" smtClean="0">
                <a:latin typeface="+mn-lt"/>
              </a:rPr>
              <a:t>Оса</a:t>
            </a:r>
          </a:p>
          <a:p>
            <a:pPr marL="0" lvl="1" indent="0">
              <a:spcBef>
                <a:spcPts val="1200"/>
              </a:spcBef>
              <a:buNone/>
              <a:defRPr/>
            </a:pPr>
            <a:endParaRPr lang="ru-RU" altLang="ru-RU" sz="1400" b="1" dirty="0">
              <a:latin typeface="Montserrat Regular" panose="00000500000000000000" pitchFamily="2" charset="-52"/>
            </a:endParaRPr>
          </a:p>
          <a:p>
            <a:pPr marL="0" lvl="1" indent="0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Montserrat Regular" panose="00000500000000000000" pitchFamily="2" charset="-52"/>
              </a:rPr>
              <a:t>               </a:t>
            </a:r>
            <a:endParaRPr lang="ru-RU" altLang="ru-RU" sz="1400" b="1" dirty="0">
              <a:solidFill>
                <a:srgbClr val="FF0000"/>
              </a:solidFill>
              <a:latin typeface="Montserrat bold" panose="020B0604020202020204" charset="-52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endParaRPr lang="ru-RU" altLang="ru-RU" sz="1400" b="1" dirty="0" smtClean="0">
              <a:solidFill>
                <a:srgbClr val="FF0000"/>
              </a:solidFill>
              <a:latin typeface="Montserrat Regular" panose="00000500000000000000" pitchFamily="2" charset="-52"/>
            </a:endParaRPr>
          </a:p>
          <a:p>
            <a:pPr marL="0" lvl="1" indent="0" eaLnBrk="1" hangingPunct="1">
              <a:spcBef>
                <a:spcPts val="1200"/>
              </a:spcBef>
              <a:buNone/>
              <a:defRPr/>
            </a:pPr>
            <a:r>
              <a:rPr lang="ru-RU" altLang="ru-RU" sz="1400" b="1" dirty="0">
                <a:solidFill>
                  <a:srgbClr val="FF0000"/>
                </a:solidFill>
                <a:latin typeface="Montserrat Regular" panose="00000500000000000000" pitchFamily="2" charset="-52"/>
              </a:rPr>
              <a:t> </a:t>
            </a:r>
            <a:r>
              <a:rPr lang="ru-RU" altLang="ru-RU" sz="1400" b="1" dirty="0" smtClean="0">
                <a:solidFill>
                  <a:srgbClr val="FF0000"/>
                </a:solidFill>
                <a:latin typeface="Montserrat Regular" panose="00000500000000000000" pitchFamily="2" charset="-52"/>
              </a:rPr>
              <a:t>               </a:t>
            </a:r>
            <a:endParaRPr lang="ru-RU" altLang="ru-RU" sz="1400" b="1" dirty="0">
              <a:solidFill>
                <a:srgbClr val="FF0000"/>
              </a:solidFill>
              <a:latin typeface="Montserrat bold" panose="020B0604020202020204" charset="-52"/>
            </a:endParaRPr>
          </a:p>
        </p:txBody>
      </p:sp>
      <p:sp>
        <p:nvSpPr>
          <p:cNvPr id="8" name="Номер слайда 8"/>
          <p:cNvSpPr txBox="1">
            <a:spLocks/>
          </p:cNvSpPr>
          <p:nvPr/>
        </p:nvSpPr>
        <p:spPr bwMode="auto">
          <a:xfrm>
            <a:off x="8126907" y="1933392"/>
            <a:ext cx="34818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1200" b="1" dirty="0" smtClean="0">
                <a:solidFill>
                  <a:srgbClr val="C00000"/>
                </a:solidFill>
                <a:latin typeface="Montserrat Regular" panose="00000500000000000000" pitchFamily="2" charset="-52"/>
              </a:rPr>
              <a:t>к 2024 г. 17 школ для детей с ОВЗ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898989"/>
              </a:solidFill>
              <a:latin typeface="Montserrat Regular" panose="00000500000000000000" pitchFamily="2" charset="-52"/>
            </a:endParaRPr>
          </a:p>
        </p:txBody>
      </p:sp>
      <p:pic>
        <p:nvPicPr>
          <p:cNvPr id="9" name="Picture 2" descr="C:\Users\я\Desktop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352" y="831772"/>
            <a:ext cx="11287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2" y="2267434"/>
            <a:ext cx="1919927" cy="14399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382" y="2267434"/>
            <a:ext cx="1846614" cy="1439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231" y="2262045"/>
            <a:ext cx="1964477" cy="1439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37" y="2267434"/>
            <a:ext cx="2021037" cy="14488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329" y="2267434"/>
            <a:ext cx="2023847" cy="14399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50730" y="3743232"/>
            <a:ext cx="239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Столярная мастерская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50430" y="3743231"/>
            <a:ext cx="20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Кожевенная мастерская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9982200" y="3760942"/>
            <a:ext cx="1808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Кабинет АФК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7900" y="3983936"/>
            <a:ext cx="11080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2020 г., 2021 г. – 3 школы (г. Пермь, г. Березники, г. Лысьва) – </a:t>
            </a:r>
            <a:r>
              <a:rPr lang="ru-RU" sz="1400" b="1" dirty="0" smtClean="0">
                <a:solidFill>
                  <a:srgbClr val="C00000"/>
                </a:solidFill>
              </a:rPr>
              <a:t>региональные Центры по поддержке образования лиц с ОВЗ 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19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00" y="4375507"/>
            <a:ext cx="2102178" cy="152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5764" y="5843651"/>
            <a:ext cx="219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Кабинет массажного дела</a:t>
            </a:r>
            <a:endParaRPr lang="ru-RU" sz="1400" dirty="0"/>
          </a:p>
        </p:txBody>
      </p:sp>
      <p:pic>
        <p:nvPicPr>
          <p:cNvPr id="21" name="Объект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34" y="4443192"/>
            <a:ext cx="1884322" cy="140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847935" y="5843651"/>
            <a:ext cx="1812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Комната сенсорной   интеграции</a:t>
            </a:r>
            <a:endParaRPr lang="ru-RU" sz="1400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/>
          <a:srcRect l="9921" t="21319" r="62009" b="46962"/>
          <a:stretch/>
        </p:blipFill>
        <p:spPr>
          <a:xfrm>
            <a:off x="4990089" y="4443192"/>
            <a:ext cx="2008185" cy="14004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l="10748" t="31478" r="60799" b="44880"/>
          <a:stretch/>
        </p:blipFill>
        <p:spPr>
          <a:xfrm>
            <a:off x="7256107" y="4443192"/>
            <a:ext cx="2077069" cy="140045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47533" y="5901792"/>
            <a:ext cx="202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Швейная мастерская</a:t>
            </a:r>
            <a:endParaRPr lang="ru-RU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108641" y="5889817"/>
            <a:ext cx="237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Картонажно-переплетная мастерская</a:t>
            </a:r>
            <a:endParaRPr lang="ru-RU" sz="1400" dirty="0"/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9266497" y="4337009"/>
            <a:ext cx="471976" cy="19922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9681768" y="4224710"/>
            <a:ext cx="247376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100" dirty="0" err="1" smtClean="0">
                <a:latin typeface="Montserrat" panose="00000500000000000000" pitchFamily="2" charset="-52"/>
              </a:rPr>
              <a:t>Профпробы</a:t>
            </a:r>
            <a:r>
              <a:rPr lang="ru-RU" sz="1100" dirty="0" smtClean="0">
                <a:latin typeface="Montserrat" panose="00000500000000000000" pitchFamily="2" charset="-52"/>
              </a:rPr>
              <a:t> на базе школ;</a:t>
            </a:r>
          </a:p>
          <a:p>
            <a:endParaRPr lang="ru-RU" sz="1100" dirty="0" smtClean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Семинары, стажировки,</a:t>
            </a: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конференции для педагогов на базе Центров;</a:t>
            </a:r>
          </a:p>
          <a:p>
            <a:endParaRPr lang="ru-RU" sz="1100" dirty="0" smtClean="0">
              <a:latin typeface="Montserrat" panose="00000500000000000000" pitchFamily="2" charset="-52"/>
            </a:endParaRPr>
          </a:p>
          <a:p>
            <a:pPr marL="285750" indent="-285750">
              <a:buFontTx/>
              <a:buChar char="-"/>
            </a:pPr>
            <a:r>
              <a:rPr lang="ru-RU" sz="1100" dirty="0" smtClean="0">
                <a:latin typeface="Montserrat" panose="00000500000000000000" pitchFamily="2" charset="-52"/>
              </a:rPr>
              <a:t>Участие в научных исследованиях в рамках сотрудничества с институтом коррекционной педагогики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0066" y="1542012"/>
            <a:ext cx="721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Montserrat" panose="00000500000000000000" pitchFamily="2" charset="-52"/>
              </a:rPr>
              <a:t>                                       Финансирование в 2022 г.: </a:t>
            </a:r>
            <a:r>
              <a:rPr lang="ru-RU" sz="1400" b="1" dirty="0" smtClean="0">
                <a:solidFill>
                  <a:srgbClr val="C00000"/>
                </a:solidFill>
                <a:latin typeface="Montserrat" panose="00000500000000000000" pitchFamily="2" charset="-52"/>
              </a:rPr>
              <a:t>15,9 </a:t>
            </a:r>
            <a:r>
              <a:rPr lang="ru-RU" sz="1400" b="1" dirty="0" err="1" smtClean="0">
                <a:solidFill>
                  <a:srgbClr val="C00000"/>
                </a:solidFill>
                <a:latin typeface="Montserrat" panose="00000500000000000000" pitchFamily="2" charset="-52"/>
              </a:rPr>
              <a:t>млн.руб</a:t>
            </a:r>
            <a:endParaRPr lang="ru-RU" sz="1400" b="1" dirty="0">
              <a:solidFill>
                <a:srgbClr val="C00000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40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946</Words>
  <Application>Microsoft Office PowerPoint</Application>
  <PresentationFormat>Широкоэкранный</PresentationFormat>
  <Paragraphs>216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Montserrat bold</vt:lpstr>
      <vt:lpstr>Montserrat Regular</vt:lpstr>
      <vt:lpstr>PermianSansTypeface</vt:lpstr>
      <vt:lpstr>PermianSerifTypeface</vt:lpstr>
      <vt:lpstr>PermianSlabSerifTypeface</vt:lpstr>
      <vt:lpstr>Times New Roman</vt:lpstr>
      <vt:lpstr>Wingdings</vt:lpstr>
      <vt:lpstr>Тема Office</vt:lpstr>
      <vt:lpstr>Acrobat Document</vt:lpstr>
      <vt:lpstr>Презентация PowerPoint</vt:lpstr>
      <vt:lpstr>Презентация PowerPoint</vt:lpstr>
      <vt:lpstr>Статистические данные </vt:lpstr>
      <vt:lpstr>Проект ПФО «Ментальное здоровье»</vt:lpstr>
      <vt:lpstr>Региональная ресурсная площадка  по поддержке образования обучающихся с РАС </vt:lpstr>
      <vt:lpstr>Система мер по созданию специальных образовательных условий  </vt:lpstr>
      <vt:lpstr>Коррекционно-развивающая среда  в автономном и ресурсных группах/классах для обучающихся с ОВЗ, в т.ч. с РАС</vt:lpstr>
      <vt:lpstr>Коррекционно-развивающая среда для обучающихся с ОВЗ,  в т.ч. с РАС, в образовательных организациях</vt:lpstr>
      <vt:lpstr>Презентация PowerPoint</vt:lpstr>
      <vt:lpstr>Презентация PowerPoint</vt:lpstr>
      <vt:lpstr> Контактная информация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Геннадьевна</dc:creator>
  <cp:lastModifiedBy>Каткова Ирина Геннадьевна</cp:lastModifiedBy>
  <cp:revision>55</cp:revision>
  <cp:lastPrinted>2022-05-17T08:04:11Z</cp:lastPrinted>
  <dcterms:created xsi:type="dcterms:W3CDTF">2022-04-19T10:24:51Z</dcterms:created>
  <dcterms:modified xsi:type="dcterms:W3CDTF">2022-09-05T12:18:50Z</dcterms:modified>
</cp:coreProperties>
</file>